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61" r:id="rId2"/>
    <p:sldId id="257" r:id="rId3"/>
    <p:sldId id="258" r:id="rId4"/>
    <p:sldId id="260" r:id="rId5"/>
  </p:sldIdLst>
  <p:sldSz cx="12192000" cy="6858000"/>
  <p:notesSz cx="6858000" cy="9144000"/>
  <p:embeddedFontLst>
    <p:embeddedFont>
      <p:font typeface="Bahnschrift Light" panose="020B0502040204020203" pitchFamily="34" charset="0"/>
      <p:regular r:id="rId7"/>
    </p:embeddedFont>
    <p:embeddedFont>
      <p:font typeface="Bahnschrift SemiBold" panose="020B0502040204020203" pitchFamily="34" charset="0"/>
      <p:bold r:id="rId8"/>
    </p:embeddedFont>
    <p:embeddedFont>
      <p:font typeface="Calibri" panose="020F0502020204030204" pitchFamily="34" charset="0"/>
      <p:regular r:id="rId9"/>
      <p:bold r:id="rId10"/>
      <p:italic r:id="rId11"/>
      <p:boldItalic r:id="rId12"/>
    </p:embeddedFont>
    <p:embeddedFont>
      <p:font typeface="Franklin Gothic" panose="020B0604020202020204" charset="0"/>
      <p:bold r:id="rId13"/>
    </p:embeddedFont>
    <p:embeddedFont>
      <p:font typeface="Libre Franklin" pitchFamily="2" charset="0"/>
      <p:regular r:id="rId14"/>
      <p:bold r:id="rId15"/>
      <p:italic r:id="rId16"/>
      <p:boldItalic r:id="rId17"/>
    </p:embeddedFont>
    <p:embeddedFont>
      <p:font typeface="Noto Sans Symbols" pitchFamily="2" charset="0"/>
      <p:regular r:id="rId18"/>
      <p:bold r:id="rId19"/>
    </p:embeddedFont>
    <p:embeddedFont>
      <p:font typeface="Tahoma" panose="020B0604030504040204" pitchFamily="3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2A6D8D1-A803-4DD3-809B-8F4C3BE70A97}">
          <p14:sldIdLst>
            <p14:sldId id="261"/>
          </p14:sldIdLst>
        </p14:section>
        <p14:section name="Untitled Section" id="{6EF23068-A682-47F4-B0CE-B9B40BF2D21D}">
          <p14:sldIdLst>
            <p14:sldId id="257"/>
            <p14:sldId id="258"/>
            <p14:sldId id="260"/>
          </p14:sldIdLst>
        </p14:section>
      </p14:sectionLst>
    </p:ex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660"/>
  </p:normalViewPr>
  <p:slideViewPr>
    <p:cSldViewPr snapToGrid="0">
      <p:cViewPr varScale="1">
        <p:scale>
          <a:sx n="81" d="100"/>
          <a:sy n="81" d="100"/>
        </p:scale>
        <p:origin x="26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5.fnt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9.fntdata"/><Relationship Id="rId23" Type="http://customschemas.google.com/relationships/presentationmetadata" Target="metadata"/><Relationship Id="rId10" Type="http://schemas.openxmlformats.org/officeDocument/2006/relationships/font" Target="fonts/font4.fntdata"/><Relationship Id="rId19"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34" Type="http://schemas.openxmlformats.org/officeDocument/2006/relationships/image" Target="../media/image33.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2" Type="http://schemas.openxmlformats.org/officeDocument/2006/relationships/notesSlide" Target="../notesSlides/notesSlide2.xml"/><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32" Type="http://schemas.openxmlformats.org/officeDocument/2006/relationships/image" Target="../media/image31.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 Id="rId8"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png"/><Relationship Id="rId9" Type="http://schemas.openxmlformats.org/officeDocument/2006/relationships/image" Target="../media/image4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latin typeface="+mj-lt"/>
              </a:rPr>
              <a:t>Basic Details of the Team and Problem Statement</a:t>
            </a:r>
            <a:endParaRPr dirty="0">
              <a:latin typeface="+mj-lt"/>
            </a:endParaRPr>
          </a:p>
        </p:txBody>
      </p:sp>
      <p:sp>
        <p:nvSpPr>
          <p:cNvPr id="211" name="Google Shape;211;p1"/>
          <p:cNvSpPr txBox="1">
            <a:spLocks noGrp="1"/>
          </p:cNvSpPr>
          <p:nvPr>
            <p:ph type="body" idx="1"/>
          </p:nvPr>
        </p:nvSpPr>
        <p:spPr>
          <a:xfrm>
            <a:off x="5823750" y="1575621"/>
            <a:ext cx="6045695" cy="492283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b="1" dirty="0">
                <a:latin typeface="+mj-lt"/>
                <a:ea typeface="Franklin Gothic"/>
                <a:cs typeface="Franklin Gothic"/>
                <a:sym typeface="Franklin Gothic"/>
              </a:rPr>
              <a:t>Ministry/Organization Name/Student Innovation: </a:t>
            </a:r>
            <a:endParaRPr b="1" dirty="0">
              <a:latin typeface="+mj-lt"/>
            </a:endParaRPr>
          </a:p>
          <a:p>
            <a:pPr marL="0" lvl="0" indent="0" algn="l" rtl="0">
              <a:lnSpc>
                <a:spcPct val="90000"/>
              </a:lnSpc>
              <a:spcBef>
                <a:spcPts val="1000"/>
              </a:spcBef>
              <a:spcAft>
                <a:spcPts val="0"/>
              </a:spcAft>
              <a:buClr>
                <a:schemeClr val="lt2"/>
              </a:buClr>
              <a:buSzPts val="1800"/>
              <a:buNone/>
            </a:pPr>
            <a:r>
              <a:rPr lang="en-US" b="0" i="0" dirty="0">
                <a:solidFill>
                  <a:srgbClr val="212529"/>
                </a:solidFill>
                <a:effectLst/>
                <a:latin typeface="Tahoma" panose="020B0604030504040204" pitchFamily="34" charset="0"/>
                <a:ea typeface="Tahoma" panose="020B0604030504040204" pitchFamily="34" charset="0"/>
                <a:cs typeface="Tahoma" panose="020B0604030504040204" pitchFamily="34" charset="0"/>
              </a:rPr>
              <a:t>Ministry of Micro, Small and Medium Enterprises</a:t>
            </a:r>
            <a:endParaRPr dirty="0">
              <a:latin typeface="Tahoma" panose="020B0604030504040204" pitchFamily="34" charset="0"/>
              <a:ea typeface="Tahoma" panose="020B0604030504040204" pitchFamily="34" charset="0"/>
              <a:cs typeface="Tahoma" panose="020B0604030504040204" pitchFamily="34" charset="0"/>
              <a:sym typeface="Franklin Gothic"/>
            </a:endParaRPr>
          </a:p>
          <a:p>
            <a:pPr marL="0" lvl="0" indent="0" algn="l" rtl="0">
              <a:lnSpc>
                <a:spcPct val="90000"/>
              </a:lnSpc>
              <a:spcBef>
                <a:spcPts val="1000"/>
              </a:spcBef>
              <a:spcAft>
                <a:spcPts val="0"/>
              </a:spcAft>
              <a:buClr>
                <a:schemeClr val="lt2"/>
              </a:buClr>
              <a:buSzPts val="1800"/>
              <a:buNone/>
            </a:pPr>
            <a:r>
              <a:rPr lang="en-US" b="1" dirty="0">
                <a:latin typeface="+mj-lt"/>
                <a:ea typeface="Franklin Gothic"/>
                <a:cs typeface="Franklin Gothic"/>
                <a:sym typeface="Franklin Gothic"/>
              </a:rPr>
              <a:t>PS Code: </a:t>
            </a:r>
            <a:r>
              <a:rPr lang="en-IN" b="0" i="0" dirty="0">
                <a:solidFill>
                  <a:srgbClr val="212529"/>
                </a:solidFill>
                <a:effectLst/>
                <a:latin typeface="Tahoma" panose="020B0604030504040204" pitchFamily="34" charset="0"/>
                <a:ea typeface="Tahoma" panose="020B0604030504040204" pitchFamily="34" charset="0"/>
                <a:cs typeface="Tahoma" panose="020B0604030504040204" pitchFamily="34" charset="0"/>
              </a:rPr>
              <a:t>1401</a:t>
            </a:r>
            <a:br>
              <a:rPr lang="en-US" dirty="0">
                <a:latin typeface="Tahoma" panose="020B0604030504040204" pitchFamily="34" charset="0"/>
                <a:ea typeface="Tahoma" panose="020B0604030504040204" pitchFamily="34" charset="0"/>
                <a:cs typeface="Tahoma" panose="020B0604030504040204" pitchFamily="34" charset="0"/>
                <a:sym typeface="Franklin Gothic"/>
              </a:rPr>
            </a:br>
            <a:r>
              <a:rPr lang="en-US" b="1" dirty="0">
                <a:latin typeface="+mj-lt"/>
                <a:ea typeface="Franklin Gothic"/>
                <a:cs typeface="Franklin Gothic"/>
                <a:sym typeface="Franklin Gothic"/>
              </a:rPr>
              <a:t>Problem Statement Title:</a:t>
            </a:r>
          </a:p>
          <a:p>
            <a:pPr marL="0" lvl="0" indent="0" algn="l" rtl="0">
              <a:lnSpc>
                <a:spcPct val="90000"/>
              </a:lnSpc>
              <a:spcBef>
                <a:spcPts val="1000"/>
              </a:spcBef>
              <a:spcAft>
                <a:spcPts val="0"/>
              </a:spcAft>
              <a:buClr>
                <a:schemeClr val="lt2"/>
              </a:buClr>
              <a:buSzPts val="1800"/>
              <a:buNone/>
            </a:pPr>
            <a:r>
              <a:rPr lang="en-US" b="0" i="0" dirty="0">
                <a:solidFill>
                  <a:srgbClr val="212529"/>
                </a:solidFill>
                <a:effectLst/>
                <a:latin typeface="Tahoma" panose="020B0604030504040204" pitchFamily="34" charset="0"/>
                <a:ea typeface="Tahoma" panose="020B0604030504040204" pitchFamily="34" charset="0"/>
                <a:cs typeface="Tahoma" panose="020B0604030504040204" pitchFamily="34" charset="0"/>
              </a:rPr>
              <a:t>App-Based Solution to identify and solve disease in plants/crops</a:t>
            </a:r>
          </a:p>
          <a:p>
            <a:pPr marL="0" lvl="0" indent="0" algn="l" rtl="0">
              <a:lnSpc>
                <a:spcPct val="90000"/>
              </a:lnSpc>
              <a:spcBef>
                <a:spcPts val="1000"/>
              </a:spcBef>
              <a:spcAft>
                <a:spcPts val="0"/>
              </a:spcAft>
              <a:buClr>
                <a:schemeClr val="lt2"/>
              </a:buClr>
              <a:buSzPts val="1800"/>
              <a:buNone/>
            </a:pPr>
            <a:br>
              <a:rPr lang="en-US" dirty="0">
                <a:latin typeface="+mj-lt"/>
                <a:ea typeface="Franklin Gothic"/>
                <a:cs typeface="Franklin Gothic"/>
                <a:sym typeface="Franklin Gothic"/>
              </a:rPr>
            </a:br>
            <a:r>
              <a:rPr lang="en-US" b="1" dirty="0">
                <a:latin typeface="+mj-lt"/>
                <a:ea typeface="Franklin Gothic"/>
                <a:cs typeface="Franklin Gothic"/>
                <a:sym typeface="Franklin Gothic"/>
              </a:rPr>
              <a:t>Team Name:</a:t>
            </a:r>
            <a:r>
              <a:rPr lang="en-US" dirty="0">
                <a:latin typeface="+mj-lt"/>
                <a:ea typeface="Franklin Gothic"/>
                <a:cs typeface="Franklin Gothic"/>
                <a:sym typeface="Franklin Gothic"/>
              </a:rPr>
              <a:t> </a:t>
            </a:r>
            <a:r>
              <a:rPr lang="en-US" b="1" dirty="0" err="1">
                <a:solidFill>
                  <a:schemeClr val="tx1"/>
                </a:solidFill>
                <a:latin typeface="+mj-lt"/>
                <a:ea typeface="Franklin Gothic"/>
                <a:cs typeface="Franklin Gothic"/>
                <a:sym typeface="Franklin Gothic"/>
              </a:rPr>
              <a:t>GrowGuards</a:t>
            </a:r>
            <a:br>
              <a:rPr lang="en-IN" dirty="0">
                <a:latin typeface="+mj-lt"/>
                <a:ea typeface="Franklin Gothic"/>
                <a:cs typeface="Franklin Gothic"/>
                <a:sym typeface="Franklin Gothic"/>
              </a:rPr>
            </a:br>
            <a:r>
              <a:rPr lang="en-IN" b="1" dirty="0">
                <a:latin typeface="+mj-lt"/>
                <a:ea typeface="Franklin Gothic"/>
                <a:cs typeface="Franklin Gothic"/>
                <a:sym typeface="Franklin Gothic"/>
              </a:rPr>
              <a:t>Team Leader Name:</a:t>
            </a:r>
            <a:r>
              <a:rPr lang="en-IN" dirty="0">
                <a:latin typeface="+mj-lt"/>
                <a:ea typeface="Franklin Gothic"/>
                <a:cs typeface="Franklin Gothic"/>
                <a:sym typeface="Franklin Gothic"/>
              </a:rPr>
              <a:t> </a:t>
            </a:r>
            <a:r>
              <a:rPr lang="en-IN" dirty="0">
                <a:solidFill>
                  <a:schemeClr val="tx1"/>
                </a:solidFill>
                <a:latin typeface="+mj-lt"/>
                <a:ea typeface="Franklin Gothic"/>
                <a:cs typeface="Franklin Gothic"/>
                <a:sym typeface="Franklin Gothic"/>
              </a:rPr>
              <a:t>Uzzma Saiyed</a:t>
            </a:r>
            <a:br>
              <a:rPr lang="en-IN" dirty="0">
                <a:latin typeface="+mj-lt"/>
                <a:ea typeface="Franklin Gothic"/>
                <a:cs typeface="Franklin Gothic"/>
                <a:sym typeface="Franklin Gothic"/>
              </a:rPr>
            </a:br>
            <a:r>
              <a:rPr lang="en-IN" b="1" dirty="0">
                <a:latin typeface="+mj-lt"/>
                <a:ea typeface="Franklin Gothic"/>
                <a:cs typeface="Franklin Gothic"/>
                <a:sym typeface="Franklin Gothic"/>
              </a:rPr>
              <a:t>Institute Code (AISHE):</a:t>
            </a:r>
            <a:r>
              <a:rPr lang="en-IN" dirty="0">
                <a:latin typeface="+mj-lt"/>
                <a:ea typeface="Franklin Gothic"/>
                <a:cs typeface="Franklin Gothic"/>
                <a:sym typeface="Franklin Gothic"/>
              </a:rPr>
              <a:t> </a:t>
            </a:r>
            <a:r>
              <a:rPr lang="en-IN" dirty="0">
                <a:solidFill>
                  <a:schemeClr val="tx1"/>
                </a:solidFill>
                <a:latin typeface="+mj-lt"/>
                <a:ea typeface="Franklin Gothic"/>
                <a:cs typeface="Franklin Gothic"/>
                <a:sym typeface="Franklin Gothic"/>
              </a:rPr>
              <a:t>C-58356</a:t>
            </a:r>
            <a:br>
              <a:rPr lang="en-US" dirty="0">
                <a:latin typeface="+mj-lt"/>
                <a:ea typeface="Franklin Gothic"/>
                <a:cs typeface="Franklin Gothic"/>
                <a:sym typeface="Franklin Gothic"/>
              </a:rPr>
            </a:br>
            <a:r>
              <a:rPr lang="en-US" b="1" dirty="0">
                <a:latin typeface="+mj-lt"/>
                <a:ea typeface="Franklin Gothic"/>
                <a:cs typeface="Franklin Gothic"/>
                <a:sym typeface="Franklin Gothic"/>
              </a:rPr>
              <a:t>Institute Name:</a:t>
            </a:r>
            <a:r>
              <a:rPr lang="en-US" dirty="0">
                <a:latin typeface="+mj-lt"/>
                <a:ea typeface="Franklin Gothic"/>
                <a:cs typeface="Franklin Gothic"/>
                <a:sym typeface="Franklin Gothic"/>
              </a:rPr>
              <a:t> </a:t>
            </a:r>
          </a:p>
          <a:p>
            <a:pPr marL="0" lvl="0" indent="0" algn="l" rtl="0">
              <a:lnSpc>
                <a:spcPct val="90000"/>
              </a:lnSpc>
              <a:spcBef>
                <a:spcPts val="1000"/>
              </a:spcBef>
              <a:spcAft>
                <a:spcPts val="0"/>
              </a:spcAft>
              <a:buClr>
                <a:schemeClr val="lt2"/>
              </a:buClr>
              <a:buSzPts val="1800"/>
              <a:buNone/>
            </a:pPr>
            <a:r>
              <a:rPr lang="en-IN" sz="1800" b="0" i="0" spc="-40" dirty="0">
                <a:solidFill>
                  <a:srgbClr val="000000"/>
                </a:solidFill>
                <a:effectLst/>
                <a:latin typeface="Tahoma" panose="020B0604030504040204" pitchFamily="34" charset="0"/>
                <a:ea typeface="Tahoma" panose="020B0604030504040204" pitchFamily="34" charset="0"/>
                <a:cs typeface="Tahoma" panose="020B0604030504040204" pitchFamily="34" charset="0"/>
              </a:rPr>
              <a:t>Faculty</a:t>
            </a:r>
            <a:r>
              <a:rPr lang="en-IN" sz="1800" b="0" i="0" spc="-35"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IN" sz="1800" b="0" i="0" spc="-20" dirty="0">
                <a:solidFill>
                  <a:srgbClr val="000000"/>
                </a:solidFill>
                <a:effectLst/>
                <a:latin typeface="Tahoma" panose="020B0604030504040204" pitchFamily="34" charset="0"/>
                <a:ea typeface="Tahoma" panose="020B0604030504040204" pitchFamily="34" charset="0"/>
                <a:cs typeface="Tahoma" panose="020B0604030504040204" pitchFamily="34" charset="0"/>
              </a:rPr>
              <a:t>of</a:t>
            </a:r>
            <a:r>
              <a:rPr lang="en-IN" sz="1800" b="0" i="0" spc="-3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IN" sz="1800" b="0" i="0" spc="-20" dirty="0">
                <a:solidFill>
                  <a:srgbClr val="000000"/>
                </a:solidFill>
                <a:effectLst/>
                <a:latin typeface="Tahoma" panose="020B0604030504040204" pitchFamily="34" charset="0"/>
                <a:ea typeface="Tahoma" panose="020B0604030504040204" pitchFamily="34" charset="0"/>
                <a:cs typeface="Tahoma" panose="020B0604030504040204" pitchFamily="34" charset="0"/>
              </a:rPr>
              <a:t>Computer</a:t>
            </a:r>
            <a:r>
              <a:rPr lang="en-IN" sz="1800" b="0" i="0" spc="-3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IN" sz="1800" b="0" i="0" spc="5" dirty="0">
                <a:solidFill>
                  <a:srgbClr val="000000"/>
                </a:solidFill>
                <a:effectLst/>
                <a:latin typeface="Tahoma" panose="020B0604030504040204" pitchFamily="34" charset="0"/>
                <a:ea typeface="Tahoma" panose="020B0604030504040204" pitchFamily="34" charset="0"/>
                <a:cs typeface="Tahoma" panose="020B0604030504040204" pitchFamily="34" charset="0"/>
              </a:rPr>
              <a:t>Applications</a:t>
            </a:r>
            <a:r>
              <a:rPr lang="en-IN" sz="1800" b="0" i="0" spc="-3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IN" sz="1800" b="0" i="0" spc="-10" dirty="0">
                <a:solidFill>
                  <a:srgbClr val="000000"/>
                </a:solidFill>
                <a:effectLst/>
                <a:latin typeface="Tahoma" panose="020B0604030504040204" pitchFamily="34" charset="0"/>
                <a:ea typeface="Tahoma" panose="020B0604030504040204" pitchFamily="34" charset="0"/>
                <a:cs typeface="Tahoma" panose="020B0604030504040204" pitchFamily="34" charset="0"/>
              </a:rPr>
              <a:t>and</a:t>
            </a:r>
            <a:r>
              <a:rPr lang="en-IN" sz="1800" b="0" i="0" spc="-35"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IN" sz="1800" b="0" i="0" spc="-180" dirty="0">
                <a:solidFill>
                  <a:srgbClr val="000000"/>
                </a:solidFill>
                <a:effectLst/>
                <a:latin typeface="Tahoma" panose="020B0604030504040204" pitchFamily="34" charset="0"/>
                <a:ea typeface="Tahoma" panose="020B0604030504040204" pitchFamily="34" charset="0"/>
                <a:cs typeface="Tahoma" panose="020B0604030504040204" pitchFamily="34" charset="0"/>
              </a:rPr>
              <a:t>IT</a:t>
            </a:r>
            <a:endParaRPr lang="en-IN" dirty="0">
              <a:effectLst/>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lt2"/>
              </a:buClr>
              <a:buSzPts val="1800"/>
              <a:buNone/>
            </a:pPr>
            <a:endParaRPr lang="en-US" dirty="0">
              <a:latin typeface="+mj-lt"/>
            </a:endParaRPr>
          </a:p>
          <a:p>
            <a:pPr marL="0" lvl="0" indent="0" algn="l" rtl="0">
              <a:lnSpc>
                <a:spcPct val="90000"/>
              </a:lnSpc>
              <a:spcBef>
                <a:spcPts val="1000"/>
              </a:spcBef>
              <a:spcAft>
                <a:spcPts val="0"/>
              </a:spcAft>
              <a:buClr>
                <a:schemeClr val="lt2"/>
              </a:buClr>
              <a:buSzPts val="1800"/>
              <a:buNone/>
            </a:pPr>
            <a:endParaRPr dirty="0">
              <a:latin typeface="+mj-lt"/>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b="1" dirty="0">
                <a:latin typeface="+mj-lt"/>
                <a:ea typeface="Franklin Gothic"/>
                <a:cs typeface="Franklin Gothic"/>
                <a:sym typeface="Franklin Gothic"/>
              </a:rPr>
              <a:t>Theme Name: </a:t>
            </a:r>
            <a:r>
              <a:rPr lang="en-IN" b="0" i="0" dirty="0">
                <a:solidFill>
                  <a:srgbClr val="212529"/>
                </a:solidFill>
                <a:effectLst/>
                <a:latin typeface="Tahoma" panose="020B0604030504040204" pitchFamily="34" charset="0"/>
                <a:ea typeface="Tahoma" panose="020B0604030504040204" pitchFamily="34" charset="0"/>
                <a:cs typeface="Tahoma" panose="020B0604030504040204" pitchFamily="34" charset="0"/>
              </a:rPr>
              <a:t>Agriculture, FoodTech &amp; Rural Development</a:t>
            </a:r>
            <a:endParaRPr b="1" dirty="0">
              <a:latin typeface="Tahoma" panose="020B0604030504040204" pitchFamily="34" charset="0"/>
              <a:ea typeface="Tahoma" panose="020B0604030504040204" pitchFamily="34" charset="0"/>
              <a:cs typeface="Tahoma" panose="020B0604030504040204" pitchFamily="34" charset="0"/>
            </a:endParaRPr>
          </a:p>
        </p:txBody>
      </p:sp>
      <p:pic>
        <p:nvPicPr>
          <p:cNvPr id="212" name="Google Shape;212;p1"/>
          <p:cNvPicPr preferRelativeResize="0"/>
          <p:nvPr/>
        </p:nvPicPr>
        <p:blipFill rotWithShape="1">
          <a:blip r:embed="rId3"/>
          <a:srcRect/>
          <a:stretch/>
        </p:blipFill>
        <p:spPr>
          <a:xfrm>
            <a:off x="1213475" y="252206"/>
            <a:ext cx="3330245" cy="167086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124285" y="145743"/>
            <a:ext cx="5534431"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latin typeface="+mj-lt"/>
              </a:rPr>
              <a:t>Idea/Approach Details</a:t>
            </a:r>
            <a:endParaRPr dirty="0">
              <a:latin typeface="+mj-lt"/>
            </a:endParaRPr>
          </a:p>
        </p:txBody>
      </p:sp>
      <p:sp>
        <p:nvSpPr>
          <p:cNvPr id="218" name="Google Shape;218;p2"/>
          <p:cNvSpPr txBox="1">
            <a:spLocks noGrp="1"/>
          </p:cNvSpPr>
          <p:nvPr>
            <p:ph type="body" idx="1"/>
          </p:nvPr>
        </p:nvSpPr>
        <p:spPr>
          <a:xfrm>
            <a:off x="124288" y="821113"/>
            <a:ext cx="4673956" cy="2443397"/>
          </a:xfrm>
          <a:prstGeom prst="round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IN" b="1" dirty="0">
                <a:solidFill>
                  <a:schemeClr val="lt2"/>
                </a:solidFill>
                <a:latin typeface="Courier New" panose="02070309020205020404" pitchFamily="49" charset="0"/>
                <a:ea typeface="Franklin Gothic"/>
                <a:cs typeface="Courier New" panose="02070309020205020404" pitchFamily="49" charset="0"/>
                <a:sym typeface="Franklin Gothic"/>
              </a:rPr>
              <a:t>IDEA DESCRIPTION:</a:t>
            </a:r>
            <a:endParaRPr sz="1400" b="1" dirty="0">
              <a:latin typeface="Courier New" panose="02070309020205020404" pitchFamily="49" charset="0"/>
              <a:cs typeface="Courier New" panose="02070309020205020404" pitchFamily="49" charset="0"/>
            </a:endParaRPr>
          </a:p>
          <a:p>
            <a:pPr marL="0" lvl="0" indent="0" rtl="0">
              <a:lnSpc>
                <a:spcPct val="100000"/>
              </a:lnSpc>
              <a:spcBef>
                <a:spcPts val="1000"/>
              </a:spcBef>
              <a:spcAft>
                <a:spcPts val="0"/>
              </a:spcAft>
              <a:buClr>
                <a:schemeClr val="dk1"/>
              </a:buClr>
              <a:buSzPts val="1600"/>
            </a:pPr>
            <a:r>
              <a:rPr lang="en-US" sz="1500" b="1" dirty="0">
                <a:latin typeface="Courier New" panose="02070309020205020404" pitchFamily="49" charset="0"/>
                <a:cs typeface="Courier New" panose="02070309020205020404" pitchFamily="49" charset="0"/>
              </a:rPr>
              <a:t>Farmers can use an AI-powered app to upload photos of their diseased plants. The app will identify the disease and provide recommendations for treatment. The app will also connect farmers with experts or scientists who can provide more personalized advice.</a:t>
            </a:r>
          </a:p>
        </p:txBody>
      </p:sp>
      <p:pic>
        <p:nvPicPr>
          <p:cNvPr id="27" name="Picture Placeholder 26" descr="Image">
            <a:extLst>
              <a:ext uri="{FF2B5EF4-FFF2-40B4-BE49-F238E27FC236}">
                <a16:creationId xmlns:a16="http://schemas.microsoft.com/office/drawing/2014/main" id="{415181F2-73B8-3B49-095D-96D5066A4C87}"/>
              </a:ext>
            </a:extLst>
          </p:cNvPr>
          <p:cNvPicPr>
            <a:picLocks noGrp="1" noChangeAspect="1"/>
          </p:cNvPicPr>
          <p:nvPr>
            <p:ph type="pic" idx="2"/>
          </p:nvPr>
        </p:nvPicPr>
        <p:blipFill>
          <a:blip r:embed="rId3">
            <a:extLst>
              <a:ext uri="{96DAC541-7B7A-43D3-8B79-37D633B846F1}">
                <asvg:svgBlip xmlns:asvg="http://schemas.microsoft.com/office/drawing/2016/SVG/main" r:embed="rId4"/>
              </a:ext>
            </a:extLst>
          </a:blip>
          <a:srcRect t="9363" b="9363"/>
          <a:stretch/>
        </p:blipFill>
        <p:spPr>
          <a:xfrm>
            <a:off x="5014450" y="821023"/>
            <a:ext cx="7053262" cy="5732462"/>
          </a:xfrm>
          <a:prstGeom prst="rect">
            <a:avLst/>
          </a:prstGeom>
          <a:ln/>
        </p:spPr>
        <p:style>
          <a:lnRef idx="2">
            <a:schemeClr val="dk1"/>
          </a:lnRef>
          <a:fillRef idx="1">
            <a:schemeClr val="lt1"/>
          </a:fillRef>
          <a:effectRef idx="0">
            <a:schemeClr val="dk1"/>
          </a:effectRef>
          <a:fontRef idx="minor">
            <a:schemeClr val="dk1"/>
          </a:fontRef>
        </p:style>
      </p:pic>
      <p:sp>
        <p:nvSpPr>
          <p:cNvPr id="2" name="TextBox 1">
            <a:extLst>
              <a:ext uri="{FF2B5EF4-FFF2-40B4-BE49-F238E27FC236}">
                <a16:creationId xmlns:a16="http://schemas.microsoft.com/office/drawing/2014/main" id="{BEF4EBE4-E1F9-ED46-072D-0D8C66BC4C82}"/>
              </a:ext>
            </a:extLst>
          </p:cNvPr>
          <p:cNvSpPr txBox="1"/>
          <p:nvPr/>
        </p:nvSpPr>
        <p:spPr>
          <a:xfrm flipH="1">
            <a:off x="124285" y="3382047"/>
            <a:ext cx="4673954" cy="338554"/>
          </a:xfrm>
          <a:prstGeom prst="rect">
            <a:avLst/>
          </a:prstGeom>
          <a:noFill/>
        </p:spPr>
        <p:txBody>
          <a:bodyPr wrap="square" rtlCol="0">
            <a:spAutoFit/>
          </a:bodyPr>
          <a:lstStyle/>
          <a:p>
            <a:pPr algn="ctr"/>
            <a:r>
              <a:rPr lang="en-IN" sz="1600" b="1" dirty="0">
                <a:latin typeface="Courier New" panose="02070309020205020404" pitchFamily="49" charset="0"/>
                <a:cs typeface="Courier New" panose="02070309020205020404" pitchFamily="49" charset="0"/>
              </a:rPr>
              <a:t>TECHNOLOGY STACK</a:t>
            </a:r>
          </a:p>
        </p:txBody>
      </p:sp>
      <p:pic>
        <p:nvPicPr>
          <p:cNvPr id="4" name="Picture 3">
            <a:extLst>
              <a:ext uri="{FF2B5EF4-FFF2-40B4-BE49-F238E27FC236}">
                <a16:creationId xmlns:a16="http://schemas.microsoft.com/office/drawing/2014/main" id="{A14A9D6A-2870-AA3B-74E9-DD0D8B9A979C}"/>
              </a:ext>
            </a:extLst>
          </p:cNvPr>
          <p:cNvPicPr>
            <a:picLocks noChangeAspect="1"/>
          </p:cNvPicPr>
          <p:nvPr/>
        </p:nvPicPr>
        <p:blipFill>
          <a:blip r:embed="rId5"/>
          <a:stretch>
            <a:fillRect/>
          </a:stretch>
        </p:blipFill>
        <p:spPr>
          <a:xfrm>
            <a:off x="6153663" y="910024"/>
            <a:ext cx="536788" cy="536788"/>
          </a:xfrm>
          <a:prstGeom prst="rect">
            <a:avLst/>
          </a:prstGeom>
        </p:spPr>
      </p:pic>
      <p:sp>
        <p:nvSpPr>
          <p:cNvPr id="6" name="TextBox 5">
            <a:extLst>
              <a:ext uri="{FF2B5EF4-FFF2-40B4-BE49-F238E27FC236}">
                <a16:creationId xmlns:a16="http://schemas.microsoft.com/office/drawing/2014/main" id="{A116E905-C414-9122-DCD3-BAF80091E817}"/>
              </a:ext>
            </a:extLst>
          </p:cNvPr>
          <p:cNvSpPr txBox="1"/>
          <p:nvPr/>
        </p:nvSpPr>
        <p:spPr>
          <a:xfrm>
            <a:off x="7192804" y="899531"/>
            <a:ext cx="2697480" cy="338554"/>
          </a:xfrm>
          <a:prstGeom prst="rect">
            <a:avLst/>
          </a:prstGeom>
          <a:noFill/>
        </p:spPr>
        <p:txBody>
          <a:bodyPr wrap="square" rtlCol="0">
            <a:spAutoFit/>
          </a:bodyPr>
          <a:lstStyle/>
          <a:p>
            <a:pPr algn="ctr"/>
            <a:r>
              <a:rPr lang="en-IN" sz="1600" b="1" dirty="0">
                <a:latin typeface="Courier New" panose="02070309020205020404" pitchFamily="49" charset="0"/>
                <a:cs typeface="Courier New" panose="02070309020205020404" pitchFamily="49" charset="0"/>
              </a:rPr>
              <a:t>PROCESS FLOW CHART</a:t>
            </a:r>
          </a:p>
        </p:txBody>
      </p:sp>
      <p:sp>
        <p:nvSpPr>
          <p:cNvPr id="8" name="TextBox 7">
            <a:extLst>
              <a:ext uri="{FF2B5EF4-FFF2-40B4-BE49-F238E27FC236}">
                <a16:creationId xmlns:a16="http://schemas.microsoft.com/office/drawing/2014/main" id="{A6BCD30B-7F2C-BCD2-D0B7-8C17C4DBE54A}"/>
              </a:ext>
            </a:extLst>
          </p:cNvPr>
          <p:cNvSpPr txBox="1"/>
          <p:nvPr/>
        </p:nvSpPr>
        <p:spPr>
          <a:xfrm>
            <a:off x="5710769" y="1825623"/>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Farmer found Disease on plant</a:t>
            </a:r>
          </a:p>
        </p:txBody>
      </p:sp>
      <p:sp>
        <p:nvSpPr>
          <p:cNvPr id="9" name="TextBox 8">
            <a:extLst>
              <a:ext uri="{FF2B5EF4-FFF2-40B4-BE49-F238E27FC236}">
                <a16:creationId xmlns:a16="http://schemas.microsoft.com/office/drawing/2014/main" id="{89F1C53D-8106-29C4-82F3-A529FE8EC880}"/>
              </a:ext>
            </a:extLst>
          </p:cNvPr>
          <p:cNvSpPr txBox="1"/>
          <p:nvPr/>
        </p:nvSpPr>
        <p:spPr>
          <a:xfrm>
            <a:off x="5710768" y="2822686"/>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Capturing the</a:t>
            </a:r>
          </a:p>
          <a:p>
            <a:pPr algn="ctr"/>
            <a:r>
              <a:rPr lang="en-IN" sz="1050" dirty="0">
                <a:latin typeface="Bahnschrift SemiBold" panose="020B0502040204020203" pitchFamily="34" charset="0"/>
                <a:cs typeface="Courier New" panose="02070309020205020404" pitchFamily="49" charset="0"/>
              </a:rPr>
              <a:t>Image</a:t>
            </a:r>
          </a:p>
        </p:txBody>
      </p:sp>
      <p:cxnSp>
        <p:nvCxnSpPr>
          <p:cNvPr id="45" name="Straight Arrow Connector 44">
            <a:extLst>
              <a:ext uri="{FF2B5EF4-FFF2-40B4-BE49-F238E27FC236}">
                <a16:creationId xmlns:a16="http://schemas.microsoft.com/office/drawing/2014/main" id="{C5FAC580-C217-2EBA-16BA-71F7E1CA8981}"/>
              </a:ext>
            </a:extLst>
          </p:cNvPr>
          <p:cNvCxnSpPr>
            <a:stCxn id="4" idx="2"/>
            <a:endCxn id="8" idx="0"/>
          </p:cNvCxnSpPr>
          <p:nvPr/>
        </p:nvCxnSpPr>
        <p:spPr>
          <a:xfrm>
            <a:off x="6422057" y="1446812"/>
            <a:ext cx="192" cy="3788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CB367B7E-EC5E-BF2C-91DD-EDB1BCA19019}"/>
              </a:ext>
            </a:extLst>
          </p:cNvPr>
          <p:cNvSpPr txBox="1"/>
          <p:nvPr/>
        </p:nvSpPr>
        <p:spPr>
          <a:xfrm>
            <a:off x="5710770" y="4520789"/>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Plant </a:t>
            </a:r>
          </a:p>
          <a:p>
            <a:pPr algn="ctr"/>
            <a:r>
              <a:rPr lang="en-IN" sz="1050" dirty="0">
                <a:latin typeface="Bahnschrift SemiBold" panose="020B0502040204020203" pitchFamily="34" charset="0"/>
                <a:cs typeface="Courier New" panose="02070309020205020404" pitchFamily="49" charset="0"/>
              </a:rPr>
              <a:t>Detection</a:t>
            </a:r>
          </a:p>
        </p:txBody>
      </p:sp>
      <p:sp>
        <p:nvSpPr>
          <p:cNvPr id="51" name="TextBox 50">
            <a:extLst>
              <a:ext uri="{FF2B5EF4-FFF2-40B4-BE49-F238E27FC236}">
                <a16:creationId xmlns:a16="http://schemas.microsoft.com/office/drawing/2014/main" id="{1ADEFAF7-20DF-066D-C397-B00AEC6F696A}"/>
              </a:ext>
            </a:extLst>
          </p:cNvPr>
          <p:cNvSpPr txBox="1"/>
          <p:nvPr/>
        </p:nvSpPr>
        <p:spPr>
          <a:xfrm>
            <a:off x="5710578" y="5708587"/>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Disease</a:t>
            </a:r>
          </a:p>
          <a:p>
            <a:pPr algn="ctr"/>
            <a:r>
              <a:rPr lang="en-IN" sz="1050" dirty="0">
                <a:latin typeface="Bahnschrift SemiBold" panose="020B0502040204020203" pitchFamily="34" charset="0"/>
                <a:cs typeface="Courier New" panose="02070309020205020404" pitchFamily="49" charset="0"/>
              </a:rPr>
              <a:t>Identification </a:t>
            </a:r>
          </a:p>
        </p:txBody>
      </p:sp>
      <p:cxnSp>
        <p:nvCxnSpPr>
          <p:cNvPr id="58" name="Straight Arrow Connector 57">
            <a:extLst>
              <a:ext uri="{FF2B5EF4-FFF2-40B4-BE49-F238E27FC236}">
                <a16:creationId xmlns:a16="http://schemas.microsoft.com/office/drawing/2014/main" id="{53F3BC9A-3248-78B3-9C3D-29FD0316C4AC}"/>
              </a:ext>
            </a:extLst>
          </p:cNvPr>
          <p:cNvCxnSpPr>
            <a:stCxn id="9" idx="2"/>
            <a:endCxn id="48" idx="0"/>
          </p:cNvCxnSpPr>
          <p:nvPr/>
        </p:nvCxnSpPr>
        <p:spPr>
          <a:xfrm>
            <a:off x="6422248" y="3282386"/>
            <a:ext cx="2" cy="12384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DE1CBF9C-BEE9-CEEB-8EA9-26DDEC7DDB37}"/>
              </a:ext>
            </a:extLst>
          </p:cNvPr>
          <p:cNvCxnSpPr>
            <a:stCxn id="48" idx="2"/>
            <a:endCxn id="51" idx="0"/>
          </p:cNvCxnSpPr>
          <p:nvPr/>
        </p:nvCxnSpPr>
        <p:spPr>
          <a:xfrm flipH="1">
            <a:off x="6422058" y="4980489"/>
            <a:ext cx="192" cy="7280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5" name="TextBox 224">
            <a:extLst>
              <a:ext uri="{FF2B5EF4-FFF2-40B4-BE49-F238E27FC236}">
                <a16:creationId xmlns:a16="http://schemas.microsoft.com/office/drawing/2014/main" id="{0773C91F-7AD3-8092-4085-67D947E7B37A}"/>
              </a:ext>
            </a:extLst>
          </p:cNvPr>
          <p:cNvSpPr txBox="1"/>
          <p:nvPr/>
        </p:nvSpPr>
        <p:spPr>
          <a:xfrm>
            <a:off x="7882342" y="5706381"/>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Search In Datasets</a:t>
            </a:r>
          </a:p>
          <a:p>
            <a:pPr algn="ctr"/>
            <a:r>
              <a:rPr lang="en-IN" sz="1050" dirty="0">
                <a:latin typeface="Bahnschrift SemiBold" panose="020B0502040204020203" pitchFamily="34" charset="0"/>
                <a:cs typeface="Courier New" panose="02070309020205020404" pitchFamily="49" charset="0"/>
              </a:rPr>
              <a:t>For Possible Cause</a:t>
            </a:r>
          </a:p>
        </p:txBody>
      </p:sp>
      <p:sp>
        <p:nvSpPr>
          <p:cNvPr id="226" name="TextBox 225">
            <a:extLst>
              <a:ext uri="{FF2B5EF4-FFF2-40B4-BE49-F238E27FC236}">
                <a16:creationId xmlns:a16="http://schemas.microsoft.com/office/drawing/2014/main" id="{A232C84C-ECC4-5D51-DE30-6FF1E3B96EE6}"/>
              </a:ext>
            </a:extLst>
          </p:cNvPr>
          <p:cNvSpPr txBox="1"/>
          <p:nvPr/>
        </p:nvSpPr>
        <p:spPr>
          <a:xfrm>
            <a:off x="7882340" y="4518741"/>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Search For Possible Solutions</a:t>
            </a:r>
          </a:p>
        </p:txBody>
      </p:sp>
      <p:sp>
        <p:nvSpPr>
          <p:cNvPr id="227" name="TextBox 226">
            <a:extLst>
              <a:ext uri="{FF2B5EF4-FFF2-40B4-BE49-F238E27FC236}">
                <a16:creationId xmlns:a16="http://schemas.microsoft.com/office/drawing/2014/main" id="{662EE2C9-81C5-4AE4-3E2F-6DB4DB4E4F81}"/>
              </a:ext>
            </a:extLst>
          </p:cNvPr>
          <p:cNvSpPr txBox="1"/>
          <p:nvPr/>
        </p:nvSpPr>
        <p:spPr>
          <a:xfrm>
            <a:off x="9975258" y="5709310"/>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Predict the </a:t>
            </a:r>
          </a:p>
          <a:p>
            <a:pPr algn="ctr"/>
            <a:r>
              <a:rPr lang="en-IN" sz="1050" dirty="0">
                <a:latin typeface="Bahnschrift SemiBold" panose="020B0502040204020203" pitchFamily="34" charset="0"/>
                <a:cs typeface="Courier New" panose="02070309020205020404" pitchFamily="49" charset="0"/>
              </a:rPr>
              <a:t>Cause</a:t>
            </a:r>
          </a:p>
        </p:txBody>
      </p:sp>
      <p:sp>
        <p:nvSpPr>
          <p:cNvPr id="228" name="TextBox 227">
            <a:extLst>
              <a:ext uri="{FF2B5EF4-FFF2-40B4-BE49-F238E27FC236}">
                <a16:creationId xmlns:a16="http://schemas.microsoft.com/office/drawing/2014/main" id="{5A21E844-D920-B5E4-C1D0-114B36A19411}"/>
              </a:ext>
            </a:extLst>
          </p:cNvPr>
          <p:cNvSpPr txBox="1"/>
          <p:nvPr/>
        </p:nvSpPr>
        <p:spPr>
          <a:xfrm>
            <a:off x="9975256" y="2822686"/>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Ask To </a:t>
            </a:r>
          </a:p>
          <a:p>
            <a:pPr algn="ctr"/>
            <a:r>
              <a:rPr lang="en-IN" sz="1050" dirty="0">
                <a:latin typeface="Bahnschrift SemiBold" panose="020B0502040204020203" pitchFamily="34" charset="0"/>
                <a:cs typeface="Courier New" panose="02070309020205020404" pitchFamily="49" charset="0"/>
              </a:rPr>
              <a:t>Expert</a:t>
            </a:r>
          </a:p>
        </p:txBody>
      </p:sp>
      <p:sp>
        <p:nvSpPr>
          <p:cNvPr id="229" name="TextBox 228">
            <a:extLst>
              <a:ext uri="{FF2B5EF4-FFF2-40B4-BE49-F238E27FC236}">
                <a16:creationId xmlns:a16="http://schemas.microsoft.com/office/drawing/2014/main" id="{FEB5FE15-583A-1616-CEDA-4EDBCF14DCDE}"/>
              </a:ext>
            </a:extLst>
          </p:cNvPr>
          <p:cNvSpPr txBox="1"/>
          <p:nvPr/>
        </p:nvSpPr>
        <p:spPr>
          <a:xfrm>
            <a:off x="7882340" y="1822504"/>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Guidelines By Expert</a:t>
            </a:r>
          </a:p>
        </p:txBody>
      </p:sp>
      <p:sp>
        <p:nvSpPr>
          <p:cNvPr id="230" name="TextBox 229">
            <a:extLst>
              <a:ext uri="{FF2B5EF4-FFF2-40B4-BE49-F238E27FC236}">
                <a16:creationId xmlns:a16="http://schemas.microsoft.com/office/drawing/2014/main" id="{44D06E7D-C9BE-CC59-B2AA-2EFE9ADA560A}"/>
              </a:ext>
            </a:extLst>
          </p:cNvPr>
          <p:cNvSpPr txBox="1"/>
          <p:nvPr/>
        </p:nvSpPr>
        <p:spPr>
          <a:xfrm>
            <a:off x="9975256" y="1825623"/>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One-To-One Communication</a:t>
            </a:r>
          </a:p>
        </p:txBody>
      </p:sp>
      <p:sp>
        <p:nvSpPr>
          <p:cNvPr id="232" name="TextBox 231">
            <a:extLst>
              <a:ext uri="{FF2B5EF4-FFF2-40B4-BE49-F238E27FC236}">
                <a16:creationId xmlns:a16="http://schemas.microsoft.com/office/drawing/2014/main" id="{66F7F8F1-F904-F3C7-CE09-87FFB0FBA6D9}"/>
              </a:ext>
            </a:extLst>
          </p:cNvPr>
          <p:cNvSpPr txBox="1"/>
          <p:nvPr/>
        </p:nvSpPr>
        <p:spPr>
          <a:xfrm>
            <a:off x="7882340" y="2822686"/>
            <a:ext cx="1422959" cy="459700"/>
          </a:xfrm>
          <a:prstGeom prst="roundRect">
            <a:avLst/>
          </a:prstGeom>
          <a:solidFill>
            <a:schemeClr val="tx2">
              <a:lumMod val="40000"/>
              <a:lumOff val="60000"/>
            </a:schemeClr>
          </a:solidFill>
          <a:ln w="28575">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Possible</a:t>
            </a:r>
          </a:p>
          <a:p>
            <a:pPr algn="ctr"/>
            <a:r>
              <a:rPr lang="en-IN" sz="1050" dirty="0">
                <a:latin typeface="Bahnschrift SemiBold" panose="020B0502040204020203" pitchFamily="34" charset="0"/>
                <a:cs typeface="Courier New" panose="02070309020205020404" pitchFamily="49" charset="0"/>
              </a:rPr>
              <a:t>Solutions</a:t>
            </a:r>
          </a:p>
        </p:txBody>
      </p:sp>
      <p:cxnSp>
        <p:nvCxnSpPr>
          <p:cNvPr id="246" name="Straight Arrow Connector 245">
            <a:extLst>
              <a:ext uri="{FF2B5EF4-FFF2-40B4-BE49-F238E27FC236}">
                <a16:creationId xmlns:a16="http://schemas.microsoft.com/office/drawing/2014/main" id="{32C8FBB4-716B-FE27-EA9D-4627DA7F97F2}"/>
              </a:ext>
            </a:extLst>
          </p:cNvPr>
          <p:cNvCxnSpPr>
            <a:stCxn id="8" idx="2"/>
            <a:endCxn id="9" idx="0"/>
          </p:cNvCxnSpPr>
          <p:nvPr/>
        </p:nvCxnSpPr>
        <p:spPr>
          <a:xfrm flipH="1">
            <a:off x="6422248" y="2285323"/>
            <a:ext cx="1" cy="5373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9" name="Straight Arrow Connector 278">
            <a:extLst>
              <a:ext uri="{FF2B5EF4-FFF2-40B4-BE49-F238E27FC236}">
                <a16:creationId xmlns:a16="http://schemas.microsoft.com/office/drawing/2014/main" id="{71351456-CA02-976F-63BF-87CA2212988E}"/>
              </a:ext>
            </a:extLst>
          </p:cNvPr>
          <p:cNvCxnSpPr>
            <a:stCxn id="51" idx="3"/>
            <a:endCxn id="225" idx="1"/>
          </p:cNvCxnSpPr>
          <p:nvPr/>
        </p:nvCxnSpPr>
        <p:spPr>
          <a:xfrm flipV="1">
            <a:off x="7133537" y="5936231"/>
            <a:ext cx="748805" cy="22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1" name="TextBox 280">
            <a:extLst>
              <a:ext uri="{FF2B5EF4-FFF2-40B4-BE49-F238E27FC236}">
                <a16:creationId xmlns:a16="http://schemas.microsoft.com/office/drawing/2014/main" id="{AC0AEC86-C077-9854-133C-848309DDCB79}"/>
              </a:ext>
            </a:extLst>
          </p:cNvPr>
          <p:cNvSpPr txBox="1"/>
          <p:nvPr/>
        </p:nvSpPr>
        <p:spPr>
          <a:xfrm>
            <a:off x="9975257" y="4520789"/>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Identify the</a:t>
            </a:r>
          </a:p>
          <a:p>
            <a:pPr algn="ctr"/>
            <a:r>
              <a:rPr lang="en-IN" sz="1050" dirty="0">
                <a:latin typeface="Bahnschrift SemiBold" panose="020B0502040204020203" pitchFamily="34" charset="0"/>
                <a:cs typeface="Courier New" panose="02070309020205020404" pitchFamily="49" charset="0"/>
              </a:rPr>
              <a:t>Cause</a:t>
            </a:r>
          </a:p>
        </p:txBody>
      </p:sp>
      <p:cxnSp>
        <p:nvCxnSpPr>
          <p:cNvPr id="286" name="Straight Arrow Connector 285">
            <a:extLst>
              <a:ext uri="{FF2B5EF4-FFF2-40B4-BE49-F238E27FC236}">
                <a16:creationId xmlns:a16="http://schemas.microsoft.com/office/drawing/2014/main" id="{1D0DF035-E1A5-14B6-3121-FA2637DCCD2D}"/>
              </a:ext>
            </a:extLst>
          </p:cNvPr>
          <p:cNvCxnSpPr>
            <a:stCxn id="225" idx="3"/>
            <a:endCxn id="227" idx="1"/>
          </p:cNvCxnSpPr>
          <p:nvPr/>
        </p:nvCxnSpPr>
        <p:spPr>
          <a:xfrm>
            <a:off x="9305301" y="5936231"/>
            <a:ext cx="669957" cy="29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7" name="Straight Arrow Connector 286">
            <a:extLst>
              <a:ext uri="{FF2B5EF4-FFF2-40B4-BE49-F238E27FC236}">
                <a16:creationId xmlns:a16="http://schemas.microsoft.com/office/drawing/2014/main" id="{ADF17ADA-C3D9-3B90-FFAD-72C157E51AD4}"/>
              </a:ext>
            </a:extLst>
          </p:cNvPr>
          <p:cNvCxnSpPr>
            <a:cxnSpLocks/>
            <a:stCxn id="227" idx="0"/>
            <a:endCxn id="281" idx="2"/>
          </p:cNvCxnSpPr>
          <p:nvPr/>
        </p:nvCxnSpPr>
        <p:spPr>
          <a:xfrm flipH="1" flipV="1">
            <a:off x="10686737" y="4980489"/>
            <a:ext cx="1" cy="7288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0" name="Straight Arrow Connector 289">
            <a:extLst>
              <a:ext uri="{FF2B5EF4-FFF2-40B4-BE49-F238E27FC236}">
                <a16:creationId xmlns:a16="http://schemas.microsoft.com/office/drawing/2014/main" id="{319FD1A1-3E05-1DA9-7817-494DDD73F145}"/>
              </a:ext>
            </a:extLst>
          </p:cNvPr>
          <p:cNvCxnSpPr>
            <a:cxnSpLocks/>
            <a:stCxn id="281" idx="1"/>
            <a:endCxn id="226" idx="3"/>
          </p:cNvCxnSpPr>
          <p:nvPr/>
        </p:nvCxnSpPr>
        <p:spPr>
          <a:xfrm flipH="1" flipV="1">
            <a:off x="9305299" y="4748591"/>
            <a:ext cx="669958" cy="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3" name="Straight Arrow Connector 292">
            <a:extLst>
              <a:ext uri="{FF2B5EF4-FFF2-40B4-BE49-F238E27FC236}">
                <a16:creationId xmlns:a16="http://schemas.microsoft.com/office/drawing/2014/main" id="{9711FCAD-688F-B347-A690-7A923AA36FDE}"/>
              </a:ext>
            </a:extLst>
          </p:cNvPr>
          <p:cNvCxnSpPr>
            <a:cxnSpLocks/>
            <a:stCxn id="226" idx="0"/>
            <a:endCxn id="232" idx="2"/>
          </p:cNvCxnSpPr>
          <p:nvPr/>
        </p:nvCxnSpPr>
        <p:spPr>
          <a:xfrm flipV="1">
            <a:off x="8593820" y="3282386"/>
            <a:ext cx="0" cy="12363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8" name="Straight Arrow Connector 297">
            <a:extLst>
              <a:ext uri="{FF2B5EF4-FFF2-40B4-BE49-F238E27FC236}">
                <a16:creationId xmlns:a16="http://schemas.microsoft.com/office/drawing/2014/main" id="{9D2AB1CD-C71E-AE42-52F3-CC687A389B08}"/>
              </a:ext>
            </a:extLst>
          </p:cNvPr>
          <p:cNvCxnSpPr>
            <a:cxnSpLocks/>
            <a:stCxn id="232" idx="3"/>
            <a:endCxn id="228" idx="1"/>
          </p:cNvCxnSpPr>
          <p:nvPr/>
        </p:nvCxnSpPr>
        <p:spPr>
          <a:xfrm>
            <a:off x="9305299" y="3052536"/>
            <a:ext cx="6699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1" name="Straight Arrow Connector 300">
            <a:extLst>
              <a:ext uri="{FF2B5EF4-FFF2-40B4-BE49-F238E27FC236}">
                <a16:creationId xmlns:a16="http://schemas.microsoft.com/office/drawing/2014/main" id="{B8D4015C-A7B8-C16C-A954-041A4441E9A2}"/>
              </a:ext>
            </a:extLst>
          </p:cNvPr>
          <p:cNvCxnSpPr>
            <a:cxnSpLocks/>
            <a:stCxn id="228" idx="0"/>
          </p:cNvCxnSpPr>
          <p:nvPr/>
        </p:nvCxnSpPr>
        <p:spPr>
          <a:xfrm flipH="1" flipV="1">
            <a:off x="10686734" y="2285323"/>
            <a:ext cx="2" cy="5373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4" name="Straight Arrow Connector 303">
            <a:extLst>
              <a:ext uri="{FF2B5EF4-FFF2-40B4-BE49-F238E27FC236}">
                <a16:creationId xmlns:a16="http://schemas.microsoft.com/office/drawing/2014/main" id="{DFE673E2-4D4E-C571-66A4-99501A05B3BD}"/>
              </a:ext>
            </a:extLst>
          </p:cNvPr>
          <p:cNvCxnSpPr>
            <a:cxnSpLocks/>
            <a:stCxn id="230" idx="1"/>
            <a:endCxn id="229" idx="3"/>
          </p:cNvCxnSpPr>
          <p:nvPr/>
        </p:nvCxnSpPr>
        <p:spPr>
          <a:xfrm flipH="1" flipV="1">
            <a:off x="9305299" y="2052354"/>
            <a:ext cx="669957" cy="3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1" name="Straight Arrow Connector 310">
            <a:extLst>
              <a:ext uri="{FF2B5EF4-FFF2-40B4-BE49-F238E27FC236}">
                <a16:creationId xmlns:a16="http://schemas.microsoft.com/office/drawing/2014/main" id="{C9D41010-82EB-5A77-4D13-F2C8CB105095}"/>
              </a:ext>
            </a:extLst>
          </p:cNvPr>
          <p:cNvCxnSpPr>
            <a:cxnSpLocks/>
            <a:stCxn id="229" idx="2"/>
            <a:endCxn id="232" idx="0"/>
          </p:cNvCxnSpPr>
          <p:nvPr/>
        </p:nvCxnSpPr>
        <p:spPr>
          <a:xfrm>
            <a:off x="8593820" y="2282204"/>
            <a:ext cx="0" cy="5404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18" name="Picture 317">
            <a:extLst>
              <a:ext uri="{FF2B5EF4-FFF2-40B4-BE49-F238E27FC236}">
                <a16:creationId xmlns:a16="http://schemas.microsoft.com/office/drawing/2014/main" id="{E7441173-2373-22CA-E41F-311B89C30CD7}"/>
              </a:ext>
            </a:extLst>
          </p:cNvPr>
          <p:cNvPicPr>
            <a:picLocks noChangeAspect="1"/>
          </p:cNvPicPr>
          <p:nvPr/>
        </p:nvPicPr>
        <p:blipFill>
          <a:blip r:embed="rId6"/>
          <a:stretch>
            <a:fillRect/>
          </a:stretch>
        </p:blipFill>
        <p:spPr>
          <a:xfrm>
            <a:off x="5167287" y="1819565"/>
            <a:ext cx="465577" cy="465577"/>
          </a:xfrm>
          <a:prstGeom prst="rect">
            <a:avLst/>
          </a:prstGeom>
        </p:spPr>
      </p:pic>
      <p:pic>
        <p:nvPicPr>
          <p:cNvPr id="335" name="Picture 334">
            <a:extLst>
              <a:ext uri="{FF2B5EF4-FFF2-40B4-BE49-F238E27FC236}">
                <a16:creationId xmlns:a16="http://schemas.microsoft.com/office/drawing/2014/main" id="{CDD37205-ABCE-772B-0A9E-8BC85ECA072E}"/>
              </a:ext>
            </a:extLst>
          </p:cNvPr>
          <p:cNvPicPr>
            <a:picLocks noChangeAspect="1"/>
          </p:cNvPicPr>
          <p:nvPr/>
        </p:nvPicPr>
        <p:blipFill>
          <a:blip r:embed="rId7"/>
          <a:stretch>
            <a:fillRect/>
          </a:stretch>
        </p:blipFill>
        <p:spPr>
          <a:xfrm>
            <a:off x="5168213" y="2816808"/>
            <a:ext cx="465578" cy="465578"/>
          </a:xfrm>
          <a:prstGeom prst="rect">
            <a:avLst/>
          </a:prstGeom>
        </p:spPr>
      </p:pic>
      <p:pic>
        <p:nvPicPr>
          <p:cNvPr id="339" name="Picture 338">
            <a:extLst>
              <a:ext uri="{FF2B5EF4-FFF2-40B4-BE49-F238E27FC236}">
                <a16:creationId xmlns:a16="http://schemas.microsoft.com/office/drawing/2014/main" id="{28755DA6-F017-2462-ED20-8AF4D6E3DE87}"/>
              </a:ext>
            </a:extLst>
          </p:cNvPr>
          <p:cNvPicPr>
            <a:picLocks noChangeAspect="1"/>
          </p:cNvPicPr>
          <p:nvPr/>
        </p:nvPicPr>
        <p:blipFill>
          <a:blip r:embed="rId8">
            <a:duotone>
              <a:prstClr val="black"/>
              <a:schemeClr val="tx2">
                <a:tint val="45000"/>
                <a:satMod val="400000"/>
              </a:schemeClr>
            </a:duotone>
          </a:blip>
          <a:stretch>
            <a:fillRect/>
          </a:stretch>
        </p:blipFill>
        <p:spPr>
          <a:xfrm>
            <a:off x="5167287" y="4518741"/>
            <a:ext cx="463309" cy="463309"/>
          </a:xfrm>
          <a:prstGeom prst="rect">
            <a:avLst/>
          </a:prstGeom>
        </p:spPr>
      </p:pic>
      <p:pic>
        <p:nvPicPr>
          <p:cNvPr id="341" name="Picture 340">
            <a:extLst>
              <a:ext uri="{FF2B5EF4-FFF2-40B4-BE49-F238E27FC236}">
                <a16:creationId xmlns:a16="http://schemas.microsoft.com/office/drawing/2014/main" id="{9E974B6F-5E53-5406-F0BB-2207F9A0217B}"/>
              </a:ext>
            </a:extLst>
          </p:cNvPr>
          <p:cNvPicPr>
            <a:picLocks noChangeAspect="1"/>
          </p:cNvPicPr>
          <p:nvPr/>
        </p:nvPicPr>
        <p:blipFill>
          <a:blip r:embed="rId9"/>
          <a:srcRect/>
          <a:stretch/>
        </p:blipFill>
        <p:spPr>
          <a:xfrm>
            <a:off x="5165018" y="5706381"/>
            <a:ext cx="465578" cy="465578"/>
          </a:xfrm>
          <a:prstGeom prst="rect">
            <a:avLst/>
          </a:prstGeom>
        </p:spPr>
      </p:pic>
      <p:pic>
        <p:nvPicPr>
          <p:cNvPr id="343" name="Picture 342">
            <a:extLst>
              <a:ext uri="{FF2B5EF4-FFF2-40B4-BE49-F238E27FC236}">
                <a16:creationId xmlns:a16="http://schemas.microsoft.com/office/drawing/2014/main" id="{FF77B45E-92C8-BECF-783D-C674E7ABA827}"/>
              </a:ext>
            </a:extLst>
          </p:cNvPr>
          <p:cNvPicPr>
            <a:picLocks noChangeAspect="1"/>
          </p:cNvPicPr>
          <p:nvPr/>
        </p:nvPicPr>
        <p:blipFill>
          <a:blip r:embed="rId10"/>
          <a:stretch>
            <a:fillRect/>
          </a:stretch>
        </p:blipFill>
        <p:spPr>
          <a:xfrm>
            <a:off x="9438715" y="4231884"/>
            <a:ext cx="455344" cy="455344"/>
          </a:xfrm>
          <a:prstGeom prst="rect">
            <a:avLst/>
          </a:prstGeom>
        </p:spPr>
      </p:pic>
      <p:pic>
        <p:nvPicPr>
          <p:cNvPr id="349" name="Picture 348">
            <a:extLst>
              <a:ext uri="{FF2B5EF4-FFF2-40B4-BE49-F238E27FC236}">
                <a16:creationId xmlns:a16="http://schemas.microsoft.com/office/drawing/2014/main" id="{86748D93-31F5-976C-6DA5-FBDDD4E775A6}"/>
              </a:ext>
            </a:extLst>
          </p:cNvPr>
          <p:cNvPicPr>
            <a:picLocks noChangeAspect="1"/>
          </p:cNvPicPr>
          <p:nvPr/>
        </p:nvPicPr>
        <p:blipFill>
          <a:blip r:embed="rId11"/>
          <a:stretch>
            <a:fillRect/>
          </a:stretch>
        </p:blipFill>
        <p:spPr>
          <a:xfrm>
            <a:off x="9379952" y="5428463"/>
            <a:ext cx="455344" cy="455344"/>
          </a:xfrm>
          <a:prstGeom prst="rect">
            <a:avLst/>
          </a:prstGeom>
        </p:spPr>
      </p:pic>
      <p:pic>
        <p:nvPicPr>
          <p:cNvPr id="351" name="Picture 350">
            <a:extLst>
              <a:ext uri="{FF2B5EF4-FFF2-40B4-BE49-F238E27FC236}">
                <a16:creationId xmlns:a16="http://schemas.microsoft.com/office/drawing/2014/main" id="{0726024B-4542-F3B9-58B1-B654831CAF26}"/>
              </a:ext>
            </a:extLst>
          </p:cNvPr>
          <p:cNvPicPr>
            <a:picLocks noChangeAspect="1"/>
          </p:cNvPicPr>
          <p:nvPr/>
        </p:nvPicPr>
        <p:blipFill>
          <a:blip r:embed="rId12"/>
          <a:srcRect/>
          <a:stretch/>
        </p:blipFill>
        <p:spPr>
          <a:xfrm>
            <a:off x="11463755" y="4520789"/>
            <a:ext cx="459700" cy="459700"/>
          </a:xfrm>
          <a:prstGeom prst="rect">
            <a:avLst/>
          </a:prstGeom>
        </p:spPr>
      </p:pic>
      <p:pic>
        <p:nvPicPr>
          <p:cNvPr id="355" name="Picture 354">
            <a:extLst>
              <a:ext uri="{FF2B5EF4-FFF2-40B4-BE49-F238E27FC236}">
                <a16:creationId xmlns:a16="http://schemas.microsoft.com/office/drawing/2014/main" id="{1AD768FB-89CE-D588-6FD3-3E29A31F32F3}"/>
              </a:ext>
            </a:extLst>
          </p:cNvPr>
          <p:cNvPicPr>
            <a:picLocks noChangeAspect="1"/>
          </p:cNvPicPr>
          <p:nvPr/>
        </p:nvPicPr>
        <p:blipFill>
          <a:blip r:embed="rId13"/>
          <a:stretch>
            <a:fillRect/>
          </a:stretch>
        </p:blipFill>
        <p:spPr>
          <a:xfrm>
            <a:off x="8130727" y="3472200"/>
            <a:ext cx="459699" cy="459699"/>
          </a:xfrm>
          <a:prstGeom prst="rect">
            <a:avLst/>
          </a:prstGeom>
        </p:spPr>
      </p:pic>
      <p:pic>
        <p:nvPicPr>
          <p:cNvPr id="357" name="Picture 356">
            <a:extLst>
              <a:ext uri="{FF2B5EF4-FFF2-40B4-BE49-F238E27FC236}">
                <a16:creationId xmlns:a16="http://schemas.microsoft.com/office/drawing/2014/main" id="{5D460EF7-D320-CB68-5CE8-369F0DA07225}"/>
              </a:ext>
            </a:extLst>
          </p:cNvPr>
          <p:cNvPicPr>
            <a:picLocks noChangeAspect="1"/>
          </p:cNvPicPr>
          <p:nvPr/>
        </p:nvPicPr>
        <p:blipFill>
          <a:blip r:embed="rId14"/>
          <a:stretch>
            <a:fillRect/>
          </a:stretch>
        </p:blipFill>
        <p:spPr>
          <a:xfrm>
            <a:off x="9379952" y="2678959"/>
            <a:ext cx="363986" cy="363986"/>
          </a:xfrm>
          <a:prstGeom prst="rect">
            <a:avLst/>
          </a:prstGeom>
        </p:spPr>
      </p:pic>
      <p:pic>
        <p:nvPicPr>
          <p:cNvPr id="361" name="Picture 360">
            <a:extLst>
              <a:ext uri="{FF2B5EF4-FFF2-40B4-BE49-F238E27FC236}">
                <a16:creationId xmlns:a16="http://schemas.microsoft.com/office/drawing/2014/main" id="{BE912103-0D0C-9E15-3CF3-92A64CA96E4C}"/>
              </a:ext>
            </a:extLst>
          </p:cNvPr>
          <p:cNvPicPr>
            <a:picLocks noChangeAspect="1"/>
          </p:cNvPicPr>
          <p:nvPr/>
        </p:nvPicPr>
        <p:blipFill>
          <a:blip r:embed="rId15"/>
          <a:stretch>
            <a:fillRect/>
          </a:stretch>
        </p:blipFill>
        <p:spPr>
          <a:xfrm>
            <a:off x="11454938" y="2831538"/>
            <a:ext cx="455122" cy="455122"/>
          </a:xfrm>
          <a:prstGeom prst="rect">
            <a:avLst/>
          </a:prstGeom>
        </p:spPr>
      </p:pic>
      <p:pic>
        <p:nvPicPr>
          <p:cNvPr id="363" name="Picture 362">
            <a:extLst>
              <a:ext uri="{FF2B5EF4-FFF2-40B4-BE49-F238E27FC236}">
                <a16:creationId xmlns:a16="http://schemas.microsoft.com/office/drawing/2014/main" id="{ACF8AA1C-927C-3009-6015-2369F983805A}"/>
              </a:ext>
            </a:extLst>
          </p:cNvPr>
          <p:cNvPicPr>
            <a:picLocks noChangeAspect="1"/>
          </p:cNvPicPr>
          <p:nvPr/>
        </p:nvPicPr>
        <p:blipFill>
          <a:blip r:embed="rId16"/>
          <a:stretch>
            <a:fillRect/>
          </a:stretch>
        </p:blipFill>
        <p:spPr>
          <a:xfrm>
            <a:off x="10504741" y="2429701"/>
            <a:ext cx="363985" cy="363985"/>
          </a:xfrm>
          <a:prstGeom prst="rect">
            <a:avLst/>
          </a:prstGeom>
        </p:spPr>
      </p:pic>
      <p:pic>
        <p:nvPicPr>
          <p:cNvPr id="365" name="Picture 364">
            <a:extLst>
              <a:ext uri="{FF2B5EF4-FFF2-40B4-BE49-F238E27FC236}">
                <a16:creationId xmlns:a16="http://schemas.microsoft.com/office/drawing/2014/main" id="{28EFCEB1-1FFF-1642-8E68-F0652724915A}"/>
              </a:ext>
            </a:extLst>
          </p:cNvPr>
          <p:cNvPicPr>
            <a:picLocks noChangeAspect="1"/>
          </p:cNvPicPr>
          <p:nvPr/>
        </p:nvPicPr>
        <p:blipFill>
          <a:blip r:embed="rId17"/>
          <a:stretch>
            <a:fillRect/>
          </a:stretch>
        </p:blipFill>
        <p:spPr>
          <a:xfrm>
            <a:off x="11450359" y="1819565"/>
            <a:ext cx="459701" cy="459701"/>
          </a:xfrm>
          <a:prstGeom prst="rect">
            <a:avLst/>
          </a:prstGeom>
        </p:spPr>
      </p:pic>
      <p:pic>
        <p:nvPicPr>
          <p:cNvPr id="367" name="Picture 366">
            <a:extLst>
              <a:ext uri="{FF2B5EF4-FFF2-40B4-BE49-F238E27FC236}">
                <a16:creationId xmlns:a16="http://schemas.microsoft.com/office/drawing/2014/main" id="{AD937CEB-F88F-413A-6B83-91F9C9EFE8C8}"/>
              </a:ext>
            </a:extLst>
          </p:cNvPr>
          <p:cNvPicPr>
            <a:picLocks noChangeAspect="1"/>
          </p:cNvPicPr>
          <p:nvPr/>
        </p:nvPicPr>
        <p:blipFill>
          <a:blip r:embed="rId18"/>
          <a:stretch>
            <a:fillRect/>
          </a:stretch>
        </p:blipFill>
        <p:spPr>
          <a:xfrm>
            <a:off x="7512926" y="1592654"/>
            <a:ext cx="540482" cy="540482"/>
          </a:xfrm>
          <a:prstGeom prst="rect">
            <a:avLst/>
          </a:prstGeom>
        </p:spPr>
      </p:pic>
      <p:pic>
        <p:nvPicPr>
          <p:cNvPr id="369" name="Picture 368">
            <a:extLst>
              <a:ext uri="{FF2B5EF4-FFF2-40B4-BE49-F238E27FC236}">
                <a16:creationId xmlns:a16="http://schemas.microsoft.com/office/drawing/2014/main" id="{9CF4CDB7-8D64-2D0C-03DD-17BD17A81899}"/>
              </a:ext>
            </a:extLst>
          </p:cNvPr>
          <p:cNvPicPr>
            <a:picLocks noChangeAspect="1"/>
          </p:cNvPicPr>
          <p:nvPr/>
        </p:nvPicPr>
        <p:blipFill>
          <a:blip r:embed="rId19"/>
          <a:stretch>
            <a:fillRect/>
          </a:stretch>
        </p:blipFill>
        <p:spPr>
          <a:xfrm>
            <a:off x="7273147" y="5420771"/>
            <a:ext cx="465578" cy="465578"/>
          </a:xfrm>
          <a:prstGeom prst="rect">
            <a:avLst/>
          </a:prstGeom>
        </p:spPr>
      </p:pic>
      <p:sp>
        <p:nvSpPr>
          <p:cNvPr id="424" name="Rectangle 423">
            <a:extLst>
              <a:ext uri="{FF2B5EF4-FFF2-40B4-BE49-F238E27FC236}">
                <a16:creationId xmlns:a16="http://schemas.microsoft.com/office/drawing/2014/main" id="{47F299D4-D20E-48A5-405A-9F7B9F46697D}"/>
              </a:ext>
            </a:extLst>
          </p:cNvPr>
          <p:cNvSpPr/>
          <p:nvPr/>
        </p:nvSpPr>
        <p:spPr>
          <a:xfrm>
            <a:off x="5082540" y="4040008"/>
            <a:ext cx="6896099" cy="2383651"/>
          </a:xfrm>
          <a:prstGeom prst="rect">
            <a:avLst/>
          </a:prstGeom>
          <a:noFill/>
          <a:ln w="127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5" name="TextBox 424">
            <a:extLst>
              <a:ext uri="{FF2B5EF4-FFF2-40B4-BE49-F238E27FC236}">
                <a16:creationId xmlns:a16="http://schemas.microsoft.com/office/drawing/2014/main" id="{273E24E3-90CA-9A11-3ABA-71A1C4D540CD}"/>
              </a:ext>
            </a:extLst>
          </p:cNvPr>
          <p:cNvSpPr txBox="1"/>
          <p:nvPr/>
        </p:nvSpPr>
        <p:spPr>
          <a:xfrm>
            <a:off x="5090638" y="3790198"/>
            <a:ext cx="1167694" cy="246221"/>
          </a:xfrm>
          <a:prstGeom prst="rect">
            <a:avLst/>
          </a:prstGeom>
          <a:noFill/>
        </p:spPr>
        <p:txBody>
          <a:bodyPr wrap="square" rtlCol="0">
            <a:spAutoFit/>
          </a:bodyPr>
          <a:lstStyle/>
          <a:p>
            <a:r>
              <a:rPr lang="en-IN" sz="1000" dirty="0">
                <a:latin typeface="Bahnschrift SemiBold" panose="020B0502040204020203" pitchFamily="34" charset="0"/>
              </a:rPr>
              <a:t>Deep Learning</a:t>
            </a:r>
          </a:p>
        </p:txBody>
      </p:sp>
      <p:pic>
        <p:nvPicPr>
          <p:cNvPr id="427" name="Picture 426">
            <a:extLst>
              <a:ext uri="{FF2B5EF4-FFF2-40B4-BE49-F238E27FC236}">
                <a16:creationId xmlns:a16="http://schemas.microsoft.com/office/drawing/2014/main" id="{326B65F0-6D24-6213-A156-A198DDAD146C}"/>
              </a:ext>
            </a:extLst>
          </p:cNvPr>
          <p:cNvPicPr>
            <a:picLocks noChangeAspect="1"/>
          </p:cNvPicPr>
          <p:nvPr/>
        </p:nvPicPr>
        <p:blipFill>
          <a:blip r:embed="rId20"/>
          <a:stretch>
            <a:fillRect/>
          </a:stretch>
        </p:blipFill>
        <p:spPr>
          <a:xfrm>
            <a:off x="9518005" y="1641643"/>
            <a:ext cx="372279" cy="372279"/>
          </a:xfrm>
          <a:prstGeom prst="rect">
            <a:avLst/>
          </a:prstGeom>
        </p:spPr>
      </p:pic>
      <p:sp>
        <p:nvSpPr>
          <p:cNvPr id="428" name="TextBox 427">
            <a:extLst>
              <a:ext uri="{FF2B5EF4-FFF2-40B4-BE49-F238E27FC236}">
                <a16:creationId xmlns:a16="http://schemas.microsoft.com/office/drawing/2014/main" id="{05474D2E-DFD2-3D06-D4FF-78105A8B4542}"/>
              </a:ext>
            </a:extLst>
          </p:cNvPr>
          <p:cNvSpPr txBox="1"/>
          <p:nvPr/>
        </p:nvSpPr>
        <p:spPr>
          <a:xfrm>
            <a:off x="9328739" y="3064164"/>
            <a:ext cx="646516" cy="338554"/>
          </a:xfrm>
          <a:prstGeom prst="rect">
            <a:avLst/>
          </a:prstGeom>
          <a:noFill/>
        </p:spPr>
        <p:txBody>
          <a:bodyPr wrap="square" rtlCol="0">
            <a:spAutoFit/>
          </a:bodyPr>
          <a:lstStyle/>
          <a:p>
            <a:pPr algn="ctr"/>
            <a:r>
              <a:rPr lang="en-IN" sz="900" b="1" dirty="0"/>
              <a:t>Confuse</a:t>
            </a:r>
            <a:r>
              <a:rPr lang="en-IN" sz="700" b="1" dirty="0"/>
              <a:t>?</a:t>
            </a:r>
          </a:p>
        </p:txBody>
      </p:sp>
      <p:pic>
        <p:nvPicPr>
          <p:cNvPr id="509" name="Picture 508" descr="Upload Image">
            <a:extLst>
              <a:ext uri="{FF2B5EF4-FFF2-40B4-BE49-F238E27FC236}">
                <a16:creationId xmlns:a16="http://schemas.microsoft.com/office/drawing/2014/main" id="{DB6EC959-E12E-290F-C7C5-8A11DA710D79}"/>
              </a:ext>
              <a:ext uri="{C183D7F6-B498-43B3-948B-1728B52AA6E4}">
                <adec:decorative xmlns:adec="http://schemas.microsoft.com/office/drawing/2017/decorative" val="0"/>
              </a:ext>
            </a:extLst>
          </p:cNvPr>
          <p:cNvPicPr>
            <a:picLocks noChangeAspect="1"/>
          </p:cNvPicPr>
          <p:nvPr/>
        </p:nvPicPr>
        <p:blipFill>
          <a:blip r:embed="rId21"/>
          <a:stretch>
            <a:fillRect/>
          </a:stretch>
        </p:blipFill>
        <p:spPr>
          <a:xfrm>
            <a:off x="6191435" y="3416585"/>
            <a:ext cx="459700" cy="459700"/>
          </a:xfrm>
          <a:prstGeom prst="rect">
            <a:avLst/>
          </a:prstGeom>
        </p:spPr>
      </p:pic>
      <p:sp>
        <p:nvSpPr>
          <p:cNvPr id="510" name="TextBox 509">
            <a:extLst>
              <a:ext uri="{FF2B5EF4-FFF2-40B4-BE49-F238E27FC236}">
                <a16:creationId xmlns:a16="http://schemas.microsoft.com/office/drawing/2014/main" id="{CF603691-AB0F-1B0A-7E07-A6464716966F}"/>
              </a:ext>
            </a:extLst>
          </p:cNvPr>
          <p:cNvSpPr txBox="1"/>
          <p:nvPr/>
        </p:nvSpPr>
        <p:spPr>
          <a:xfrm flipH="1">
            <a:off x="6596196" y="3472201"/>
            <a:ext cx="1069931" cy="230832"/>
          </a:xfrm>
          <a:prstGeom prst="rect">
            <a:avLst/>
          </a:prstGeom>
          <a:noFill/>
        </p:spPr>
        <p:txBody>
          <a:bodyPr wrap="square" rtlCol="0">
            <a:spAutoFit/>
          </a:bodyPr>
          <a:lstStyle/>
          <a:p>
            <a:r>
              <a:rPr lang="en-IN" sz="900" dirty="0">
                <a:latin typeface="Bahnschrift SemiBold" panose="020B0502040204020203" pitchFamily="34" charset="0"/>
              </a:rPr>
              <a:t>Uploading image</a:t>
            </a:r>
          </a:p>
        </p:txBody>
      </p:sp>
      <p:sp>
        <p:nvSpPr>
          <p:cNvPr id="511" name="TextBox 510">
            <a:extLst>
              <a:ext uri="{FF2B5EF4-FFF2-40B4-BE49-F238E27FC236}">
                <a16:creationId xmlns:a16="http://schemas.microsoft.com/office/drawing/2014/main" id="{AE9728AA-2DF4-3ADE-9C16-A243A02F29CA}"/>
              </a:ext>
            </a:extLst>
          </p:cNvPr>
          <p:cNvSpPr txBox="1"/>
          <p:nvPr/>
        </p:nvSpPr>
        <p:spPr>
          <a:xfrm>
            <a:off x="8633479" y="3567692"/>
            <a:ext cx="1336853" cy="230832"/>
          </a:xfrm>
          <a:prstGeom prst="rect">
            <a:avLst/>
          </a:prstGeom>
          <a:noFill/>
        </p:spPr>
        <p:txBody>
          <a:bodyPr wrap="square" rtlCol="0">
            <a:spAutoFit/>
          </a:bodyPr>
          <a:lstStyle/>
          <a:p>
            <a:r>
              <a:rPr lang="en-IN" sz="900" dirty="0">
                <a:latin typeface="Bahnschrift SemiBold" panose="020B0502040204020203" pitchFamily="34" charset="0"/>
              </a:rPr>
              <a:t>AI Predicted Solutions</a:t>
            </a:r>
          </a:p>
        </p:txBody>
      </p:sp>
      <p:sp>
        <p:nvSpPr>
          <p:cNvPr id="512" name="TextBox 511">
            <a:extLst>
              <a:ext uri="{FF2B5EF4-FFF2-40B4-BE49-F238E27FC236}">
                <a16:creationId xmlns:a16="http://schemas.microsoft.com/office/drawing/2014/main" id="{572FFD79-9905-0B5A-0D60-6A31B5BE4B1A}"/>
              </a:ext>
            </a:extLst>
          </p:cNvPr>
          <p:cNvSpPr txBox="1"/>
          <p:nvPr/>
        </p:nvSpPr>
        <p:spPr>
          <a:xfrm>
            <a:off x="8023708" y="2307946"/>
            <a:ext cx="1336853" cy="369332"/>
          </a:xfrm>
          <a:prstGeom prst="rect">
            <a:avLst/>
          </a:prstGeom>
          <a:noFill/>
        </p:spPr>
        <p:txBody>
          <a:bodyPr wrap="square" rtlCol="0">
            <a:spAutoFit/>
          </a:bodyPr>
          <a:lstStyle/>
          <a:p>
            <a:pPr algn="ctr"/>
            <a:r>
              <a:rPr lang="en-IN" sz="900" dirty="0">
                <a:latin typeface="Bahnschrift SemiBold" panose="020B0502040204020203" pitchFamily="34" charset="0"/>
              </a:rPr>
              <a:t>Experts + AI Predicted Solutions</a:t>
            </a:r>
          </a:p>
        </p:txBody>
      </p:sp>
      <p:sp>
        <p:nvSpPr>
          <p:cNvPr id="516" name="TextBox 515">
            <a:extLst>
              <a:ext uri="{FF2B5EF4-FFF2-40B4-BE49-F238E27FC236}">
                <a16:creationId xmlns:a16="http://schemas.microsoft.com/office/drawing/2014/main" id="{460BA578-EABC-4866-D270-452FE7E9A0A7}"/>
              </a:ext>
            </a:extLst>
          </p:cNvPr>
          <p:cNvSpPr txBox="1"/>
          <p:nvPr/>
        </p:nvSpPr>
        <p:spPr>
          <a:xfrm>
            <a:off x="10868726" y="2388836"/>
            <a:ext cx="598407" cy="369332"/>
          </a:xfrm>
          <a:prstGeom prst="rect">
            <a:avLst/>
          </a:prstGeom>
          <a:noFill/>
        </p:spPr>
        <p:txBody>
          <a:bodyPr wrap="square" rtlCol="0">
            <a:spAutoFit/>
          </a:bodyPr>
          <a:lstStyle/>
          <a:p>
            <a:r>
              <a:rPr lang="en-IN" sz="900" dirty="0">
                <a:latin typeface="Bahnschrift SemiBold" panose="020B0502040204020203" pitchFamily="34" charset="0"/>
              </a:rPr>
              <a:t>Activate chatting</a:t>
            </a:r>
          </a:p>
        </p:txBody>
      </p:sp>
      <p:grpSp>
        <p:nvGrpSpPr>
          <p:cNvPr id="11" name="Group 10">
            <a:extLst>
              <a:ext uri="{FF2B5EF4-FFF2-40B4-BE49-F238E27FC236}">
                <a16:creationId xmlns:a16="http://schemas.microsoft.com/office/drawing/2014/main" id="{C5F2F590-8A54-062C-566F-CC4087566848}"/>
              </a:ext>
            </a:extLst>
          </p:cNvPr>
          <p:cNvGrpSpPr/>
          <p:nvPr/>
        </p:nvGrpSpPr>
        <p:grpSpPr>
          <a:xfrm>
            <a:off x="124285" y="3713807"/>
            <a:ext cx="4727769" cy="2839678"/>
            <a:chOff x="124285" y="3713807"/>
            <a:chExt cx="4727769" cy="2839678"/>
          </a:xfrm>
        </p:grpSpPr>
        <p:sp>
          <p:nvSpPr>
            <p:cNvPr id="222" name="Google Shape;222;p2"/>
            <p:cNvSpPr txBox="1"/>
            <p:nvPr/>
          </p:nvSpPr>
          <p:spPr>
            <a:xfrm>
              <a:off x="124285" y="4008732"/>
              <a:ext cx="4673956" cy="2544753"/>
            </a:xfrm>
            <a:prstGeom prst="roundRect">
              <a:avLst/>
            </a:prstGeom>
            <a:solidFill>
              <a:schemeClr val="bg2"/>
            </a:solidFill>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0" tIns="0" rIns="0" bIns="0" anchor="t" anchorCtr="0">
              <a:noAutofit/>
            </a:bodyPr>
            <a:lstStyle/>
            <a:p>
              <a:pPr marR="0" lvl="0" algn="l" rtl="0">
                <a:lnSpc>
                  <a:spcPct val="100000"/>
                </a:lnSpc>
                <a:spcBef>
                  <a:spcPts val="1000"/>
                </a:spcBef>
                <a:spcAft>
                  <a:spcPts val="0"/>
                </a:spcAft>
                <a:buClr>
                  <a:schemeClr val="dk1"/>
                </a:buClr>
                <a:buSzPts val="1600"/>
              </a:pPr>
              <a:r>
                <a:rPr lang="en-US" sz="1600" b="0" i="0" dirty="0">
                  <a:solidFill>
                    <a:schemeClr val="dk1"/>
                  </a:solidFill>
                  <a:latin typeface="+mj-lt"/>
                  <a:ea typeface="Libre Franklin"/>
                  <a:cs typeface="Libre Franklin"/>
                  <a:sym typeface="Libre Franklin"/>
                </a:rPr>
                <a:t>  </a:t>
              </a:r>
              <a:endParaRPr dirty="0">
                <a:latin typeface="+mj-lt"/>
              </a:endParaRPr>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latin typeface="+mj-lt"/>
                <a:ea typeface="Libre Franklin"/>
                <a:cs typeface="Libre Franklin"/>
                <a:sym typeface="Libre Franklin"/>
              </a:endParaRPr>
            </a:p>
          </p:txBody>
        </p:sp>
        <p:sp>
          <p:nvSpPr>
            <p:cNvPr id="10" name="Oval 9">
              <a:extLst>
                <a:ext uri="{FF2B5EF4-FFF2-40B4-BE49-F238E27FC236}">
                  <a16:creationId xmlns:a16="http://schemas.microsoft.com/office/drawing/2014/main" id="{A658A37B-2D9E-9D33-1F35-AA4274A2CC99}"/>
                </a:ext>
              </a:extLst>
            </p:cNvPr>
            <p:cNvSpPr/>
            <p:nvPr/>
          </p:nvSpPr>
          <p:spPr>
            <a:xfrm>
              <a:off x="3054287" y="3726175"/>
              <a:ext cx="697580" cy="74422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B7440079-5ABC-A9CB-918C-8BF597461F56}"/>
                </a:ext>
              </a:extLst>
            </p:cNvPr>
            <p:cNvSpPr/>
            <p:nvPr/>
          </p:nvSpPr>
          <p:spPr>
            <a:xfrm>
              <a:off x="263951" y="5281108"/>
              <a:ext cx="697579" cy="1067324"/>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4E0E5EFA-CEF2-C12F-10F6-F53F149EB49B}"/>
                </a:ext>
              </a:extLst>
            </p:cNvPr>
            <p:cNvSpPr/>
            <p:nvPr/>
          </p:nvSpPr>
          <p:spPr>
            <a:xfrm>
              <a:off x="1225480" y="5281108"/>
              <a:ext cx="697579" cy="1067324"/>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15F800C5-6F5F-898C-530B-BBC93D513526}"/>
                </a:ext>
              </a:extLst>
            </p:cNvPr>
            <p:cNvSpPr/>
            <p:nvPr/>
          </p:nvSpPr>
          <p:spPr>
            <a:xfrm>
              <a:off x="2139887" y="5281108"/>
              <a:ext cx="697579" cy="1067324"/>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D053E31A-FCB7-24A0-BB45-C112D9584E65}"/>
                </a:ext>
              </a:extLst>
            </p:cNvPr>
            <p:cNvSpPr/>
            <p:nvPr/>
          </p:nvSpPr>
          <p:spPr>
            <a:xfrm>
              <a:off x="3054289" y="5281108"/>
              <a:ext cx="697579" cy="1067324"/>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2405742A-0824-CF07-94CE-FFF01C2CD7AD}"/>
                </a:ext>
              </a:extLst>
            </p:cNvPr>
            <p:cNvSpPr/>
            <p:nvPr/>
          </p:nvSpPr>
          <p:spPr>
            <a:xfrm>
              <a:off x="3968688" y="5281108"/>
              <a:ext cx="697579" cy="1067324"/>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9" name="Picture 28">
              <a:extLst>
                <a:ext uri="{FF2B5EF4-FFF2-40B4-BE49-F238E27FC236}">
                  <a16:creationId xmlns:a16="http://schemas.microsoft.com/office/drawing/2014/main" id="{8F33A8A8-A432-A80B-A5B5-F4A58A45181E}"/>
                </a:ext>
              </a:extLst>
            </p:cNvPr>
            <p:cNvPicPr>
              <a:picLocks noChangeAspect="1"/>
            </p:cNvPicPr>
            <p:nvPr/>
          </p:nvPicPr>
          <p:blipFill>
            <a:blip r:embed="rId22"/>
            <a:stretch>
              <a:fillRect/>
            </a:stretch>
          </p:blipFill>
          <p:spPr>
            <a:xfrm>
              <a:off x="262466" y="3713807"/>
              <a:ext cx="698400" cy="751470"/>
            </a:xfrm>
            <a:prstGeom prst="rect">
              <a:avLst/>
            </a:prstGeom>
          </p:spPr>
        </p:pic>
        <p:pic>
          <p:nvPicPr>
            <p:cNvPr id="31" name="Picture 30">
              <a:extLst>
                <a:ext uri="{FF2B5EF4-FFF2-40B4-BE49-F238E27FC236}">
                  <a16:creationId xmlns:a16="http://schemas.microsoft.com/office/drawing/2014/main" id="{F7447C20-6E81-9249-91DD-69ABBE7944C5}"/>
                </a:ext>
              </a:extLst>
            </p:cNvPr>
            <p:cNvPicPr>
              <a:picLocks noChangeAspect="1"/>
            </p:cNvPicPr>
            <p:nvPr/>
          </p:nvPicPr>
          <p:blipFill>
            <a:blip r:embed="rId23"/>
            <a:stretch>
              <a:fillRect/>
            </a:stretch>
          </p:blipFill>
          <p:spPr>
            <a:xfrm>
              <a:off x="1225077" y="3713807"/>
              <a:ext cx="698400" cy="751469"/>
            </a:xfrm>
            <a:prstGeom prst="rect">
              <a:avLst/>
            </a:prstGeom>
          </p:spPr>
        </p:pic>
        <p:pic>
          <p:nvPicPr>
            <p:cNvPr id="33" name="Picture 32">
              <a:extLst>
                <a:ext uri="{FF2B5EF4-FFF2-40B4-BE49-F238E27FC236}">
                  <a16:creationId xmlns:a16="http://schemas.microsoft.com/office/drawing/2014/main" id="{8316B026-0814-AB50-F1C4-6A33BDC7A67C}"/>
                </a:ext>
              </a:extLst>
            </p:cNvPr>
            <p:cNvPicPr>
              <a:picLocks noChangeAspect="1"/>
            </p:cNvPicPr>
            <p:nvPr/>
          </p:nvPicPr>
          <p:blipFill>
            <a:blip r:embed="rId24"/>
            <a:stretch>
              <a:fillRect/>
            </a:stretch>
          </p:blipFill>
          <p:spPr>
            <a:xfrm>
              <a:off x="2139066" y="3723587"/>
              <a:ext cx="698400" cy="741690"/>
            </a:xfrm>
            <a:prstGeom prst="rect">
              <a:avLst/>
            </a:prstGeom>
          </p:spPr>
        </p:pic>
        <p:pic>
          <p:nvPicPr>
            <p:cNvPr id="5" name="Picture 4">
              <a:extLst>
                <a:ext uri="{FF2B5EF4-FFF2-40B4-BE49-F238E27FC236}">
                  <a16:creationId xmlns:a16="http://schemas.microsoft.com/office/drawing/2014/main" id="{F6A255F9-837B-C638-B390-FF41F744F9B7}"/>
                </a:ext>
              </a:extLst>
            </p:cNvPr>
            <p:cNvPicPr>
              <a:picLocks noChangeAspect="1"/>
            </p:cNvPicPr>
            <p:nvPr/>
          </p:nvPicPr>
          <p:blipFill>
            <a:blip r:embed="rId25"/>
            <a:stretch>
              <a:fillRect/>
            </a:stretch>
          </p:blipFill>
          <p:spPr>
            <a:xfrm>
              <a:off x="3017275" y="3713807"/>
              <a:ext cx="810011" cy="751470"/>
            </a:xfrm>
            <a:prstGeom prst="rect">
              <a:avLst/>
            </a:prstGeom>
          </p:spPr>
        </p:pic>
        <p:pic>
          <p:nvPicPr>
            <p:cNvPr id="7" name="Picture 6">
              <a:extLst>
                <a:ext uri="{FF2B5EF4-FFF2-40B4-BE49-F238E27FC236}">
                  <a16:creationId xmlns:a16="http://schemas.microsoft.com/office/drawing/2014/main" id="{3B8A8090-46D6-2FE8-AFEF-B00D16B54CF7}"/>
                </a:ext>
              </a:extLst>
            </p:cNvPr>
            <p:cNvPicPr>
              <a:picLocks noChangeAspect="1"/>
            </p:cNvPicPr>
            <p:nvPr/>
          </p:nvPicPr>
          <p:blipFill>
            <a:blip r:embed="rId26"/>
            <a:stretch>
              <a:fillRect/>
            </a:stretch>
          </p:blipFill>
          <p:spPr>
            <a:xfrm>
              <a:off x="3967049" y="3737600"/>
              <a:ext cx="697579" cy="727677"/>
            </a:xfrm>
            <a:prstGeom prst="rect">
              <a:avLst/>
            </a:prstGeom>
          </p:spPr>
        </p:pic>
        <p:sp>
          <p:nvSpPr>
            <p:cNvPr id="17" name="TextBox 16">
              <a:extLst>
                <a:ext uri="{FF2B5EF4-FFF2-40B4-BE49-F238E27FC236}">
                  <a16:creationId xmlns:a16="http://schemas.microsoft.com/office/drawing/2014/main" id="{180C040A-ABC6-7676-9ED3-9A0326743F3F}"/>
                </a:ext>
              </a:extLst>
            </p:cNvPr>
            <p:cNvSpPr txBox="1"/>
            <p:nvPr/>
          </p:nvSpPr>
          <p:spPr>
            <a:xfrm>
              <a:off x="131099" y="4477358"/>
              <a:ext cx="961129" cy="400110"/>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Front-End</a:t>
              </a:r>
            </a:p>
            <a:p>
              <a:pPr algn="ctr"/>
              <a:r>
                <a:rPr lang="en-IN" sz="1000" b="1" dirty="0">
                  <a:latin typeface="Courier New" panose="02070309020205020404" pitchFamily="49" charset="0"/>
                  <a:cs typeface="Courier New" panose="02070309020205020404" pitchFamily="49" charset="0"/>
                </a:rPr>
                <a:t>Tech Stack</a:t>
              </a:r>
            </a:p>
          </p:txBody>
        </p:sp>
        <p:pic>
          <p:nvPicPr>
            <p:cNvPr id="19" name="Graphic 18" descr="Chevron arrows RTL">
              <a:extLst>
                <a:ext uri="{FF2B5EF4-FFF2-40B4-BE49-F238E27FC236}">
                  <a16:creationId xmlns:a16="http://schemas.microsoft.com/office/drawing/2014/main" id="{09129D5D-D7A6-2931-139C-E4EDFCA88EAF}"/>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rot="16200000">
              <a:off x="451690" y="4889549"/>
              <a:ext cx="319949" cy="319949"/>
            </a:xfrm>
            <a:prstGeom prst="rect">
              <a:avLst/>
            </a:prstGeom>
          </p:spPr>
        </p:pic>
        <p:sp>
          <p:nvSpPr>
            <p:cNvPr id="20" name="TextBox 19">
              <a:extLst>
                <a:ext uri="{FF2B5EF4-FFF2-40B4-BE49-F238E27FC236}">
                  <a16:creationId xmlns:a16="http://schemas.microsoft.com/office/drawing/2014/main" id="{FC6DBD7D-27B1-9B7D-AD8D-AD2027038375}"/>
                </a:ext>
              </a:extLst>
            </p:cNvPr>
            <p:cNvSpPr txBox="1"/>
            <p:nvPr/>
          </p:nvSpPr>
          <p:spPr>
            <a:xfrm>
              <a:off x="1099042" y="4473082"/>
              <a:ext cx="961129" cy="400110"/>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Middleware</a:t>
              </a:r>
            </a:p>
            <a:p>
              <a:pPr algn="ctr"/>
              <a:r>
                <a:rPr lang="en-IN" sz="1000" b="1" dirty="0">
                  <a:latin typeface="Courier New" panose="02070309020205020404" pitchFamily="49" charset="0"/>
                  <a:cs typeface="Courier New" panose="02070309020205020404" pitchFamily="49" charset="0"/>
                </a:rPr>
                <a:t>Tech Stack</a:t>
              </a:r>
            </a:p>
          </p:txBody>
        </p:sp>
        <p:pic>
          <p:nvPicPr>
            <p:cNvPr id="21" name="Graphic 20" descr="Chevron arrows RTL">
              <a:extLst>
                <a:ext uri="{FF2B5EF4-FFF2-40B4-BE49-F238E27FC236}">
                  <a16:creationId xmlns:a16="http://schemas.microsoft.com/office/drawing/2014/main" id="{4F9B2B9F-28EE-5025-61B2-CBEEFEEA58E2}"/>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rot="16200000">
              <a:off x="1412819" y="4891427"/>
              <a:ext cx="319949" cy="319949"/>
            </a:xfrm>
            <a:prstGeom prst="rect">
              <a:avLst/>
            </a:prstGeom>
          </p:spPr>
        </p:pic>
        <p:sp>
          <p:nvSpPr>
            <p:cNvPr id="22" name="TextBox 21">
              <a:extLst>
                <a:ext uri="{FF2B5EF4-FFF2-40B4-BE49-F238E27FC236}">
                  <a16:creationId xmlns:a16="http://schemas.microsoft.com/office/drawing/2014/main" id="{40366994-2BF4-9AEC-1EAC-DFD7AB9980BA}"/>
                </a:ext>
              </a:extLst>
            </p:cNvPr>
            <p:cNvSpPr txBox="1"/>
            <p:nvPr/>
          </p:nvSpPr>
          <p:spPr>
            <a:xfrm>
              <a:off x="2039368" y="4482394"/>
              <a:ext cx="961129" cy="400110"/>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Back-End</a:t>
              </a:r>
            </a:p>
            <a:p>
              <a:pPr algn="ctr"/>
              <a:r>
                <a:rPr lang="en-IN" sz="1000" b="1" dirty="0">
                  <a:latin typeface="Courier New" panose="02070309020205020404" pitchFamily="49" charset="0"/>
                  <a:cs typeface="Courier New" panose="02070309020205020404" pitchFamily="49" charset="0"/>
                </a:rPr>
                <a:t>Tech Stack</a:t>
              </a:r>
            </a:p>
          </p:txBody>
        </p:sp>
        <p:pic>
          <p:nvPicPr>
            <p:cNvPr id="23" name="Graphic 22" descr="Chevron arrows RTL">
              <a:extLst>
                <a:ext uri="{FF2B5EF4-FFF2-40B4-BE49-F238E27FC236}">
                  <a16:creationId xmlns:a16="http://schemas.microsoft.com/office/drawing/2014/main" id="{A70D6779-1636-BB11-8944-E7716EBB73FF}"/>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rot="16200000">
              <a:off x="2359957" y="4896462"/>
              <a:ext cx="319949" cy="319949"/>
            </a:xfrm>
            <a:prstGeom prst="rect">
              <a:avLst/>
            </a:prstGeom>
          </p:spPr>
        </p:pic>
        <p:sp>
          <p:nvSpPr>
            <p:cNvPr id="24" name="TextBox 23">
              <a:extLst>
                <a:ext uri="{FF2B5EF4-FFF2-40B4-BE49-F238E27FC236}">
                  <a16:creationId xmlns:a16="http://schemas.microsoft.com/office/drawing/2014/main" id="{37BC82C3-90B9-21D4-8E7F-84BDFD939DCA}"/>
                </a:ext>
              </a:extLst>
            </p:cNvPr>
            <p:cNvSpPr txBox="1"/>
            <p:nvPr/>
          </p:nvSpPr>
          <p:spPr>
            <a:xfrm>
              <a:off x="2922512" y="4550026"/>
              <a:ext cx="961129" cy="246221"/>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Database</a:t>
              </a:r>
            </a:p>
          </p:txBody>
        </p:sp>
        <p:pic>
          <p:nvPicPr>
            <p:cNvPr id="25" name="Graphic 24" descr="Chevron arrows RTL">
              <a:extLst>
                <a:ext uri="{FF2B5EF4-FFF2-40B4-BE49-F238E27FC236}">
                  <a16:creationId xmlns:a16="http://schemas.microsoft.com/office/drawing/2014/main" id="{A8EB316E-5409-9368-B179-9443E35CD8FD}"/>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rot="16200000">
              <a:off x="3262305" y="4899786"/>
              <a:ext cx="319949" cy="319949"/>
            </a:xfrm>
            <a:prstGeom prst="rect">
              <a:avLst/>
            </a:prstGeom>
          </p:spPr>
        </p:pic>
        <p:sp>
          <p:nvSpPr>
            <p:cNvPr id="26" name="TextBox 25">
              <a:extLst>
                <a:ext uri="{FF2B5EF4-FFF2-40B4-BE49-F238E27FC236}">
                  <a16:creationId xmlns:a16="http://schemas.microsoft.com/office/drawing/2014/main" id="{32C2F487-EA8D-EEFC-9448-E6A839CB06C4}"/>
                </a:ext>
              </a:extLst>
            </p:cNvPr>
            <p:cNvSpPr txBox="1"/>
            <p:nvPr/>
          </p:nvSpPr>
          <p:spPr>
            <a:xfrm>
              <a:off x="3890925" y="4557758"/>
              <a:ext cx="961129" cy="246221"/>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Servers</a:t>
              </a:r>
            </a:p>
          </p:txBody>
        </p:sp>
        <p:pic>
          <p:nvPicPr>
            <p:cNvPr id="28" name="Graphic 27" descr="Chevron arrows RTL">
              <a:extLst>
                <a:ext uri="{FF2B5EF4-FFF2-40B4-BE49-F238E27FC236}">
                  <a16:creationId xmlns:a16="http://schemas.microsoft.com/office/drawing/2014/main" id="{D9406986-5F6E-02A2-059D-9498CFE3B5A3}"/>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rot="16200000">
              <a:off x="4155863" y="4896461"/>
              <a:ext cx="319949" cy="319949"/>
            </a:xfrm>
            <a:prstGeom prst="rect">
              <a:avLst/>
            </a:prstGeom>
          </p:spPr>
        </p:pic>
        <p:pic>
          <p:nvPicPr>
            <p:cNvPr id="32" name="Picture 31">
              <a:extLst>
                <a:ext uri="{FF2B5EF4-FFF2-40B4-BE49-F238E27FC236}">
                  <a16:creationId xmlns:a16="http://schemas.microsoft.com/office/drawing/2014/main" id="{4860CB56-C146-9C95-FFD5-4FFD59FD31C6}"/>
                </a:ext>
              </a:extLst>
            </p:cNvPr>
            <p:cNvPicPr>
              <a:picLocks noChangeAspect="1"/>
            </p:cNvPicPr>
            <p:nvPr/>
          </p:nvPicPr>
          <p:blipFill>
            <a:blip r:embed="rId29"/>
            <a:stretch>
              <a:fillRect/>
            </a:stretch>
          </p:blipFill>
          <p:spPr>
            <a:xfrm>
              <a:off x="232993" y="5326912"/>
              <a:ext cx="697579" cy="697579"/>
            </a:xfrm>
            <a:prstGeom prst="rect">
              <a:avLst/>
            </a:prstGeom>
          </p:spPr>
        </p:pic>
        <p:sp>
          <p:nvSpPr>
            <p:cNvPr id="34" name="TextBox 33">
              <a:extLst>
                <a:ext uri="{FF2B5EF4-FFF2-40B4-BE49-F238E27FC236}">
                  <a16:creationId xmlns:a16="http://schemas.microsoft.com/office/drawing/2014/main" id="{9CB2B2FF-96F2-59B7-C91F-3AAE702D8D17}"/>
                </a:ext>
              </a:extLst>
            </p:cNvPr>
            <p:cNvSpPr txBox="1"/>
            <p:nvPr/>
          </p:nvSpPr>
          <p:spPr>
            <a:xfrm>
              <a:off x="231338" y="6028574"/>
              <a:ext cx="759834" cy="246221"/>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Flutter</a:t>
              </a:r>
            </a:p>
          </p:txBody>
        </p:sp>
        <p:pic>
          <p:nvPicPr>
            <p:cNvPr id="36" name="Picture 35">
              <a:extLst>
                <a:ext uri="{FF2B5EF4-FFF2-40B4-BE49-F238E27FC236}">
                  <a16:creationId xmlns:a16="http://schemas.microsoft.com/office/drawing/2014/main" id="{4B4DAC68-EB93-343F-9932-C11E1B83371C}"/>
                </a:ext>
              </a:extLst>
            </p:cNvPr>
            <p:cNvPicPr>
              <a:picLocks noChangeAspect="1"/>
            </p:cNvPicPr>
            <p:nvPr/>
          </p:nvPicPr>
          <p:blipFill>
            <a:blip r:embed="rId30"/>
            <a:stretch>
              <a:fillRect/>
            </a:stretch>
          </p:blipFill>
          <p:spPr>
            <a:xfrm>
              <a:off x="1290294" y="5376316"/>
              <a:ext cx="578621" cy="578621"/>
            </a:xfrm>
            <a:prstGeom prst="rect">
              <a:avLst/>
            </a:prstGeom>
          </p:spPr>
        </p:pic>
        <p:sp>
          <p:nvSpPr>
            <p:cNvPr id="37" name="TextBox 36">
              <a:extLst>
                <a:ext uri="{FF2B5EF4-FFF2-40B4-BE49-F238E27FC236}">
                  <a16:creationId xmlns:a16="http://schemas.microsoft.com/office/drawing/2014/main" id="{8755364C-5868-7ACA-A460-F3CE1C8B8C46}"/>
                </a:ext>
              </a:extLst>
            </p:cNvPr>
            <p:cNvSpPr txBox="1"/>
            <p:nvPr/>
          </p:nvSpPr>
          <p:spPr>
            <a:xfrm>
              <a:off x="1164006" y="6028574"/>
              <a:ext cx="831199" cy="246221"/>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Rest API</a:t>
              </a:r>
            </a:p>
          </p:txBody>
        </p:sp>
        <p:pic>
          <p:nvPicPr>
            <p:cNvPr id="39" name="Picture 38">
              <a:extLst>
                <a:ext uri="{FF2B5EF4-FFF2-40B4-BE49-F238E27FC236}">
                  <a16:creationId xmlns:a16="http://schemas.microsoft.com/office/drawing/2014/main" id="{C2B9AD60-4CA0-D3A1-54B7-1B37D3C90692}"/>
                </a:ext>
              </a:extLst>
            </p:cNvPr>
            <p:cNvPicPr>
              <a:picLocks noChangeAspect="1"/>
            </p:cNvPicPr>
            <p:nvPr/>
          </p:nvPicPr>
          <p:blipFill>
            <a:blip r:embed="rId31"/>
            <a:stretch>
              <a:fillRect/>
            </a:stretch>
          </p:blipFill>
          <p:spPr>
            <a:xfrm>
              <a:off x="2216742" y="5391882"/>
              <a:ext cx="543045" cy="595314"/>
            </a:xfrm>
            <a:prstGeom prst="rect">
              <a:avLst/>
            </a:prstGeom>
          </p:spPr>
        </p:pic>
        <p:sp>
          <p:nvSpPr>
            <p:cNvPr id="40" name="TextBox 39">
              <a:extLst>
                <a:ext uri="{FF2B5EF4-FFF2-40B4-BE49-F238E27FC236}">
                  <a16:creationId xmlns:a16="http://schemas.microsoft.com/office/drawing/2014/main" id="{7822B716-98B1-E68A-8C8D-F7C178B16577}"/>
                </a:ext>
              </a:extLst>
            </p:cNvPr>
            <p:cNvSpPr txBox="1"/>
            <p:nvPr/>
          </p:nvSpPr>
          <p:spPr>
            <a:xfrm>
              <a:off x="2072666" y="6036887"/>
              <a:ext cx="831199" cy="246221"/>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Python</a:t>
              </a:r>
            </a:p>
          </p:txBody>
        </p:sp>
        <p:pic>
          <p:nvPicPr>
            <p:cNvPr id="42" name="Picture 41">
              <a:extLst>
                <a:ext uri="{FF2B5EF4-FFF2-40B4-BE49-F238E27FC236}">
                  <a16:creationId xmlns:a16="http://schemas.microsoft.com/office/drawing/2014/main" id="{BDA8E3E2-C42F-30BC-313A-F62C9134AD95}"/>
                </a:ext>
              </a:extLst>
            </p:cNvPr>
            <p:cNvPicPr>
              <a:picLocks noChangeAspect="1"/>
            </p:cNvPicPr>
            <p:nvPr/>
          </p:nvPicPr>
          <p:blipFill>
            <a:blip r:embed="rId32"/>
            <a:stretch>
              <a:fillRect/>
            </a:stretch>
          </p:blipFill>
          <p:spPr>
            <a:xfrm>
              <a:off x="3967047" y="5402275"/>
              <a:ext cx="697579" cy="465053"/>
            </a:xfrm>
            <a:prstGeom prst="rect">
              <a:avLst/>
            </a:prstGeom>
          </p:spPr>
        </p:pic>
        <p:sp>
          <p:nvSpPr>
            <p:cNvPr id="43" name="TextBox 42">
              <a:extLst>
                <a:ext uri="{FF2B5EF4-FFF2-40B4-BE49-F238E27FC236}">
                  <a16:creationId xmlns:a16="http://schemas.microsoft.com/office/drawing/2014/main" id="{BC637561-1D92-A68A-CC15-926FF0018176}"/>
                </a:ext>
              </a:extLst>
            </p:cNvPr>
            <p:cNvSpPr txBox="1"/>
            <p:nvPr/>
          </p:nvSpPr>
          <p:spPr>
            <a:xfrm>
              <a:off x="3913434" y="6024491"/>
              <a:ext cx="831199" cy="246221"/>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Apache</a:t>
              </a:r>
            </a:p>
          </p:txBody>
        </p:sp>
        <p:pic>
          <p:nvPicPr>
            <p:cNvPr id="49" name="Picture 48">
              <a:extLst>
                <a:ext uri="{FF2B5EF4-FFF2-40B4-BE49-F238E27FC236}">
                  <a16:creationId xmlns:a16="http://schemas.microsoft.com/office/drawing/2014/main" id="{6A529922-9CE5-7740-6E32-72A21ADA5B46}"/>
                </a:ext>
              </a:extLst>
            </p:cNvPr>
            <p:cNvPicPr>
              <a:picLocks noChangeAspect="1"/>
            </p:cNvPicPr>
            <p:nvPr/>
          </p:nvPicPr>
          <p:blipFill>
            <a:blip r:embed="rId33"/>
            <a:stretch>
              <a:fillRect/>
            </a:stretch>
          </p:blipFill>
          <p:spPr>
            <a:xfrm rot="16200000">
              <a:off x="3160999" y="5506809"/>
              <a:ext cx="641166" cy="331258"/>
            </a:xfrm>
            <a:prstGeom prst="rect">
              <a:avLst/>
            </a:prstGeom>
          </p:spPr>
        </p:pic>
        <p:sp>
          <p:nvSpPr>
            <p:cNvPr id="50" name="TextBox 49">
              <a:extLst>
                <a:ext uri="{FF2B5EF4-FFF2-40B4-BE49-F238E27FC236}">
                  <a16:creationId xmlns:a16="http://schemas.microsoft.com/office/drawing/2014/main" id="{44168EFE-F497-13CA-7AAE-5430D3A4A8F0}"/>
                </a:ext>
              </a:extLst>
            </p:cNvPr>
            <p:cNvSpPr txBox="1"/>
            <p:nvPr/>
          </p:nvSpPr>
          <p:spPr>
            <a:xfrm>
              <a:off x="2984798" y="5968232"/>
              <a:ext cx="831199" cy="400110"/>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Firebase+ MySQL</a:t>
              </a:r>
            </a:p>
          </p:txBody>
        </p:sp>
        <p:pic>
          <p:nvPicPr>
            <p:cNvPr id="53" name="Picture 52">
              <a:extLst>
                <a:ext uri="{FF2B5EF4-FFF2-40B4-BE49-F238E27FC236}">
                  <a16:creationId xmlns:a16="http://schemas.microsoft.com/office/drawing/2014/main" id="{22D67278-2F45-0FE3-C733-170AB6F91595}"/>
                </a:ext>
              </a:extLst>
            </p:cNvPr>
            <p:cNvPicPr>
              <a:picLocks noChangeAspect="1"/>
            </p:cNvPicPr>
            <p:nvPr/>
          </p:nvPicPr>
          <p:blipFill>
            <a:blip r:embed="rId22"/>
            <a:stretch>
              <a:fillRect/>
            </a:stretch>
          </p:blipFill>
          <p:spPr>
            <a:xfrm>
              <a:off x="262466" y="3714418"/>
              <a:ext cx="698400" cy="751470"/>
            </a:xfrm>
            <a:prstGeom prst="rect">
              <a:avLst/>
            </a:prstGeom>
          </p:spPr>
        </p:pic>
        <p:pic>
          <p:nvPicPr>
            <p:cNvPr id="54" name="Picture 53">
              <a:extLst>
                <a:ext uri="{FF2B5EF4-FFF2-40B4-BE49-F238E27FC236}">
                  <a16:creationId xmlns:a16="http://schemas.microsoft.com/office/drawing/2014/main" id="{CA5AAA32-8703-41A4-629E-6FBDD8FDC956}"/>
                </a:ext>
              </a:extLst>
            </p:cNvPr>
            <p:cNvPicPr>
              <a:picLocks noChangeAspect="1"/>
            </p:cNvPicPr>
            <p:nvPr/>
          </p:nvPicPr>
          <p:blipFill>
            <a:blip r:embed="rId23"/>
            <a:stretch>
              <a:fillRect/>
            </a:stretch>
          </p:blipFill>
          <p:spPr>
            <a:xfrm>
              <a:off x="1225077" y="3714418"/>
              <a:ext cx="698400" cy="751469"/>
            </a:xfrm>
            <a:prstGeom prst="rect">
              <a:avLst/>
            </a:prstGeom>
          </p:spPr>
        </p:pic>
        <p:pic>
          <p:nvPicPr>
            <p:cNvPr id="55" name="Picture 54">
              <a:extLst>
                <a:ext uri="{FF2B5EF4-FFF2-40B4-BE49-F238E27FC236}">
                  <a16:creationId xmlns:a16="http://schemas.microsoft.com/office/drawing/2014/main" id="{3745CC25-E58C-3327-AA2A-8FD3B40E9535}"/>
                </a:ext>
              </a:extLst>
            </p:cNvPr>
            <p:cNvPicPr>
              <a:picLocks noChangeAspect="1"/>
            </p:cNvPicPr>
            <p:nvPr/>
          </p:nvPicPr>
          <p:blipFill>
            <a:blip r:embed="rId24"/>
            <a:stretch>
              <a:fillRect/>
            </a:stretch>
          </p:blipFill>
          <p:spPr>
            <a:xfrm>
              <a:off x="2139066" y="3724198"/>
              <a:ext cx="698400" cy="741690"/>
            </a:xfrm>
            <a:prstGeom prst="rect">
              <a:avLst/>
            </a:prstGeom>
          </p:spPr>
        </p:pic>
        <p:pic>
          <p:nvPicPr>
            <p:cNvPr id="56" name="Picture 55">
              <a:extLst>
                <a:ext uri="{FF2B5EF4-FFF2-40B4-BE49-F238E27FC236}">
                  <a16:creationId xmlns:a16="http://schemas.microsoft.com/office/drawing/2014/main" id="{F4B39AA8-6CE5-0DAA-2DCE-27D435495A63}"/>
                </a:ext>
              </a:extLst>
            </p:cNvPr>
            <p:cNvPicPr>
              <a:picLocks noChangeAspect="1"/>
            </p:cNvPicPr>
            <p:nvPr/>
          </p:nvPicPr>
          <p:blipFill>
            <a:blip r:embed="rId25"/>
            <a:stretch>
              <a:fillRect/>
            </a:stretch>
          </p:blipFill>
          <p:spPr>
            <a:xfrm>
              <a:off x="3017275" y="3714418"/>
              <a:ext cx="810011" cy="751470"/>
            </a:xfrm>
            <a:prstGeom prst="rect">
              <a:avLst/>
            </a:prstGeom>
          </p:spPr>
        </p:pic>
        <p:pic>
          <p:nvPicPr>
            <p:cNvPr id="30" name="Picture 29">
              <a:extLst>
                <a:ext uri="{FF2B5EF4-FFF2-40B4-BE49-F238E27FC236}">
                  <a16:creationId xmlns:a16="http://schemas.microsoft.com/office/drawing/2014/main" id="{2C351F55-0BF5-3EC7-9D28-3F6439C78758}"/>
                </a:ext>
              </a:extLst>
            </p:cNvPr>
            <p:cNvPicPr>
              <a:picLocks noChangeAspect="1"/>
            </p:cNvPicPr>
            <p:nvPr/>
          </p:nvPicPr>
          <p:blipFill>
            <a:blip r:embed="rId34"/>
            <a:stretch>
              <a:fillRect/>
            </a:stretch>
          </p:blipFill>
          <p:spPr>
            <a:xfrm>
              <a:off x="3060114" y="5540469"/>
              <a:ext cx="411136" cy="411136"/>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anim calcmode="lin" valueType="num">
                                      <p:cBhvr>
                                        <p:cTn id="13" dur="500" fill="hold"/>
                                        <p:tgtEl>
                                          <p:spTgt spid="45"/>
                                        </p:tgtEl>
                                        <p:attrNameLst>
                                          <p:attrName>ppt_x</p:attrName>
                                        </p:attrNameLst>
                                      </p:cBhvr>
                                      <p:tavLst>
                                        <p:tav tm="0">
                                          <p:val>
                                            <p:strVal val="#ppt_x"/>
                                          </p:val>
                                        </p:tav>
                                        <p:tav tm="100000">
                                          <p:val>
                                            <p:strVal val="#ppt_x"/>
                                          </p:val>
                                        </p:tav>
                                      </p:tavLst>
                                    </p:anim>
                                    <p:anim calcmode="lin" valueType="num">
                                      <p:cBhvr>
                                        <p:cTn id="14" dur="500" fill="hold"/>
                                        <p:tgtEl>
                                          <p:spTgt spid="45"/>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318"/>
                                        </p:tgtEl>
                                        <p:attrNameLst>
                                          <p:attrName>style.visibility</p:attrName>
                                        </p:attrNameLst>
                                      </p:cBhvr>
                                      <p:to>
                                        <p:strVal val="visible"/>
                                      </p:to>
                                    </p:set>
                                    <p:animEffect transition="in" filter="fade">
                                      <p:cBhvr>
                                        <p:cTn id="21" dur="500"/>
                                        <p:tgtEl>
                                          <p:spTgt spid="318"/>
                                        </p:tgtEl>
                                      </p:cBhvr>
                                    </p:animEffect>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nodeType="clickEffect">
                                  <p:stCondLst>
                                    <p:cond delay="0"/>
                                  </p:stCondLst>
                                  <p:childTnLst>
                                    <p:set>
                                      <p:cBhvr>
                                        <p:cTn id="25" dur="1" fill="hold">
                                          <p:stCondLst>
                                            <p:cond delay="0"/>
                                          </p:stCondLst>
                                        </p:cTn>
                                        <p:tgtEl>
                                          <p:spTgt spid="246"/>
                                        </p:tgtEl>
                                        <p:attrNameLst>
                                          <p:attrName>style.visibility</p:attrName>
                                        </p:attrNameLst>
                                      </p:cBhvr>
                                      <p:to>
                                        <p:strVal val="visible"/>
                                      </p:to>
                                    </p:set>
                                    <p:animEffect transition="in" filter="fade">
                                      <p:cBhvr>
                                        <p:cTn id="26" dur="500"/>
                                        <p:tgtEl>
                                          <p:spTgt spid="246"/>
                                        </p:tgtEl>
                                      </p:cBhvr>
                                    </p:animEffect>
                                    <p:anim calcmode="lin" valueType="num">
                                      <p:cBhvr>
                                        <p:cTn id="27" dur="500" fill="hold"/>
                                        <p:tgtEl>
                                          <p:spTgt spid="246"/>
                                        </p:tgtEl>
                                        <p:attrNameLst>
                                          <p:attrName>ppt_x</p:attrName>
                                        </p:attrNameLst>
                                      </p:cBhvr>
                                      <p:tavLst>
                                        <p:tav tm="0">
                                          <p:val>
                                            <p:strVal val="#ppt_x"/>
                                          </p:val>
                                        </p:tav>
                                        <p:tav tm="100000">
                                          <p:val>
                                            <p:strVal val="#ppt_x"/>
                                          </p:val>
                                        </p:tav>
                                      </p:tavLst>
                                    </p:anim>
                                    <p:anim calcmode="lin" valueType="num">
                                      <p:cBhvr>
                                        <p:cTn id="28" dur="500" fill="hold"/>
                                        <p:tgtEl>
                                          <p:spTgt spid="246"/>
                                        </p:tgtEl>
                                        <p:attrNameLst>
                                          <p:attrName>ppt_y</p:attrName>
                                        </p:attrNameLst>
                                      </p:cBhvr>
                                      <p:tavLst>
                                        <p:tav tm="0">
                                          <p:val>
                                            <p:strVal val="#ppt_y-.1"/>
                                          </p:val>
                                        </p:tav>
                                        <p:tav tm="100000">
                                          <p:val>
                                            <p:strVal val="#ppt_y"/>
                                          </p:val>
                                        </p:tav>
                                      </p:tavLst>
                                    </p:anim>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nodeType="withEffect">
                                  <p:stCondLst>
                                    <p:cond delay="0"/>
                                  </p:stCondLst>
                                  <p:childTnLst>
                                    <p:set>
                                      <p:cBhvr>
                                        <p:cTn id="34" dur="1" fill="hold">
                                          <p:stCondLst>
                                            <p:cond delay="0"/>
                                          </p:stCondLst>
                                        </p:cTn>
                                        <p:tgtEl>
                                          <p:spTgt spid="335"/>
                                        </p:tgtEl>
                                        <p:attrNameLst>
                                          <p:attrName>style.visibility</p:attrName>
                                        </p:attrNameLst>
                                      </p:cBhvr>
                                      <p:to>
                                        <p:strVal val="visible"/>
                                      </p:to>
                                    </p:set>
                                    <p:animEffect transition="in" filter="fade">
                                      <p:cBhvr>
                                        <p:cTn id="35" dur="500"/>
                                        <p:tgtEl>
                                          <p:spTgt spid="335"/>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509"/>
                                        </p:tgtEl>
                                        <p:attrNameLst>
                                          <p:attrName>style.visibility</p:attrName>
                                        </p:attrNameLst>
                                      </p:cBhvr>
                                      <p:to>
                                        <p:strVal val="visible"/>
                                      </p:to>
                                    </p:set>
                                    <p:animEffect transition="in" filter="fade">
                                      <p:cBhvr>
                                        <p:cTn id="40" dur="1000"/>
                                        <p:tgtEl>
                                          <p:spTgt spid="509"/>
                                        </p:tgtEl>
                                      </p:cBhvr>
                                    </p:animEffect>
                                    <p:anim calcmode="lin" valueType="num">
                                      <p:cBhvr>
                                        <p:cTn id="41" dur="1000" fill="hold"/>
                                        <p:tgtEl>
                                          <p:spTgt spid="509"/>
                                        </p:tgtEl>
                                        <p:attrNameLst>
                                          <p:attrName>ppt_x</p:attrName>
                                        </p:attrNameLst>
                                      </p:cBhvr>
                                      <p:tavLst>
                                        <p:tav tm="0">
                                          <p:val>
                                            <p:strVal val="#ppt_x"/>
                                          </p:val>
                                        </p:tav>
                                        <p:tav tm="100000">
                                          <p:val>
                                            <p:strVal val="#ppt_x"/>
                                          </p:val>
                                        </p:tav>
                                      </p:tavLst>
                                    </p:anim>
                                    <p:anim calcmode="lin" valueType="num">
                                      <p:cBhvr>
                                        <p:cTn id="42" dur="1000" fill="hold"/>
                                        <p:tgtEl>
                                          <p:spTgt spid="509"/>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510"/>
                                        </p:tgtEl>
                                        <p:attrNameLst>
                                          <p:attrName>style.visibility</p:attrName>
                                        </p:attrNameLst>
                                      </p:cBhvr>
                                      <p:to>
                                        <p:strVal val="visible"/>
                                      </p:to>
                                    </p:set>
                                    <p:animEffect transition="in" filter="fade">
                                      <p:cBhvr>
                                        <p:cTn id="45" dur="1000"/>
                                        <p:tgtEl>
                                          <p:spTgt spid="510"/>
                                        </p:tgtEl>
                                      </p:cBhvr>
                                    </p:animEffect>
                                    <p:anim calcmode="lin" valueType="num">
                                      <p:cBhvr>
                                        <p:cTn id="46" dur="1000" fill="hold"/>
                                        <p:tgtEl>
                                          <p:spTgt spid="510"/>
                                        </p:tgtEl>
                                        <p:attrNameLst>
                                          <p:attrName>ppt_x</p:attrName>
                                        </p:attrNameLst>
                                      </p:cBhvr>
                                      <p:tavLst>
                                        <p:tav tm="0">
                                          <p:val>
                                            <p:strVal val="#ppt_x"/>
                                          </p:val>
                                        </p:tav>
                                        <p:tav tm="100000">
                                          <p:val>
                                            <p:strVal val="#ppt_x"/>
                                          </p:val>
                                        </p:tav>
                                      </p:tavLst>
                                    </p:anim>
                                    <p:anim calcmode="lin" valueType="num">
                                      <p:cBhvr>
                                        <p:cTn id="47" dur="1000" fill="hold"/>
                                        <p:tgtEl>
                                          <p:spTgt spid="510"/>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24"/>
                                        </p:tgtEl>
                                        <p:attrNameLst>
                                          <p:attrName>style.visibility</p:attrName>
                                        </p:attrNameLst>
                                      </p:cBhvr>
                                      <p:to>
                                        <p:strVal val="visible"/>
                                      </p:to>
                                    </p:set>
                                    <p:animEffect transition="in" filter="wipe(left)">
                                      <p:cBhvr>
                                        <p:cTn id="52" dur="500"/>
                                        <p:tgtEl>
                                          <p:spTgt spid="424"/>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425"/>
                                        </p:tgtEl>
                                        <p:attrNameLst>
                                          <p:attrName>style.visibility</p:attrName>
                                        </p:attrNameLst>
                                      </p:cBhvr>
                                      <p:to>
                                        <p:strVal val="visible"/>
                                      </p:to>
                                    </p:set>
                                    <p:animEffect transition="in" filter="fade">
                                      <p:cBhvr>
                                        <p:cTn id="56" dur="500"/>
                                        <p:tgtEl>
                                          <p:spTgt spid="425"/>
                                        </p:tgtEl>
                                      </p:cBhvr>
                                    </p:animEffect>
                                  </p:childTnLst>
                                </p:cTn>
                              </p:par>
                            </p:childTnLst>
                          </p:cTn>
                        </p:par>
                      </p:childTnLst>
                    </p:cTn>
                  </p:par>
                  <p:par>
                    <p:cTn id="57" fill="hold">
                      <p:stCondLst>
                        <p:cond delay="indefinite"/>
                      </p:stCondLst>
                      <p:childTnLst>
                        <p:par>
                          <p:cTn id="58" fill="hold">
                            <p:stCondLst>
                              <p:cond delay="0"/>
                            </p:stCondLst>
                            <p:childTnLst>
                              <p:par>
                                <p:cTn id="59" presetID="47" presetClass="entr" presetSubtype="0" fill="hold" nodeType="click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fade">
                                      <p:cBhvr>
                                        <p:cTn id="61" dur="500"/>
                                        <p:tgtEl>
                                          <p:spTgt spid="58"/>
                                        </p:tgtEl>
                                      </p:cBhvr>
                                    </p:animEffect>
                                    <p:anim calcmode="lin" valueType="num">
                                      <p:cBhvr>
                                        <p:cTn id="62" dur="500" fill="hold"/>
                                        <p:tgtEl>
                                          <p:spTgt spid="58"/>
                                        </p:tgtEl>
                                        <p:attrNameLst>
                                          <p:attrName>ppt_x</p:attrName>
                                        </p:attrNameLst>
                                      </p:cBhvr>
                                      <p:tavLst>
                                        <p:tav tm="0">
                                          <p:val>
                                            <p:strVal val="#ppt_x"/>
                                          </p:val>
                                        </p:tav>
                                        <p:tav tm="100000">
                                          <p:val>
                                            <p:strVal val="#ppt_x"/>
                                          </p:val>
                                        </p:tav>
                                      </p:tavLst>
                                    </p:anim>
                                    <p:anim calcmode="lin" valueType="num">
                                      <p:cBhvr>
                                        <p:cTn id="63" dur="500" fill="hold"/>
                                        <p:tgtEl>
                                          <p:spTgt spid="58"/>
                                        </p:tgtEl>
                                        <p:attrNameLst>
                                          <p:attrName>ppt_y</p:attrName>
                                        </p:attrNameLst>
                                      </p:cBhvr>
                                      <p:tavLst>
                                        <p:tav tm="0">
                                          <p:val>
                                            <p:strVal val="#ppt_y-.1"/>
                                          </p:val>
                                        </p:tav>
                                        <p:tav tm="100000">
                                          <p:val>
                                            <p:strVal val="#ppt_y"/>
                                          </p:val>
                                        </p:tav>
                                      </p:tavLst>
                                    </p:anim>
                                  </p:childTnLst>
                                </p:cTn>
                              </p:par>
                            </p:childTnLst>
                          </p:cTn>
                        </p:par>
                        <p:par>
                          <p:cTn id="64" fill="hold">
                            <p:stCondLst>
                              <p:cond delay="500"/>
                            </p:stCondLst>
                            <p:childTnLst>
                              <p:par>
                                <p:cTn id="65" presetID="10" presetClass="entr" presetSubtype="0" fill="hold" grpId="0" nodeType="after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fade">
                                      <p:cBhvr>
                                        <p:cTn id="67" dur="500"/>
                                        <p:tgtEl>
                                          <p:spTgt spid="48"/>
                                        </p:tgtEl>
                                      </p:cBhvr>
                                    </p:animEffect>
                                  </p:childTnLst>
                                </p:cTn>
                              </p:par>
                              <p:par>
                                <p:cTn id="68" presetID="10" presetClass="entr" presetSubtype="0" fill="hold" nodeType="withEffect">
                                  <p:stCondLst>
                                    <p:cond delay="0"/>
                                  </p:stCondLst>
                                  <p:childTnLst>
                                    <p:set>
                                      <p:cBhvr>
                                        <p:cTn id="69" dur="1" fill="hold">
                                          <p:stCondLst>
                                            <p:cond delay="0"/>
                                          </p:stCondLst>
                                        </p:cTn>
                                        <p:tgtEl>
                                          <p:spTgt spid="339"/>
                                        </p:tgtEl>
                                        <p:attrNameLst>
                                          <p:attrName>style.visibility</p:attrName>
                                        </p:attrNameLst>
                                      </p:cBhvr>
                                      <p:to>
                                        <p:strVal val="visible"/>
                                      </p:to>
                                    </p:set>
                                    <p:animEffect transition="in" filter="fade">
                                      <p:cBhvr>
                                        <p:cTn id="70" dur="500"/>
                                        <p:tgtEl>
                                          <p:spTgt spid="339"/>
                                        </p:tgtEl>
                                      </p:cBhvr>
                                    </p:animEffect>
                                  </p:childTnLst>
                                </p:cTn>
                              </p:par>
                            </p:childTnLst>
                          </p:cTn>
                        </p:par>
                      </p:childTnLst>
                    </p:cTn>
                  </p:par>
                  <p:par>
                    <p:cTn id="71" fill="hold">
                      <p:stCondLst>
                        <p:cond delay="indefinite"/>
                      </p:stCondLst>
                      <p:childTnLst>
                        <p:par>
                          <p:cTn id="72" fill="hold">
                            <p:stCondLst>
                              <p:cond delay="0"/>
                            </p:stCondLst>
                            <p:childTnLst>
                              <p:par>
                                <p:cTn id="73" presetID="47" presetClass="entr" presetSubtype="0" fill="hold" nodeType="clickEffect">
                                  <p:stCondLst>
                                    <p:cond delay="0"/>
                                  </p:stCondLst>
                                  <p:childTnLst>
                                    <p:set>
                                      <p:cBhvr>
                                        <p:cTn id="74" dur="1" fill="hold">
                                          <p:stCondLst>
                                            <p:cond delay="0"/>
                                          </p:stCondLst>
                                        </p:cTn>
                                        <p:tgtEl>
                                          <p:spTgt spid="61"/>
                                        </p:tgtEl>
                                        <p:attrNameLst>
                                          <p:attrName>style.visibility</p:attrName>
                                        </p:attrNameLst>
                                      </p:cBhvr>
                                      <p:to>
                                        <p:strVal val="visible"/>
                                      </p:to>
                                    </p:set>
                                    <p:animEffect transition="in" filter="fade">
                                      <p:cBhvr>
                                        <p:cTn id="75" dur="1000"/>
                                        <p:tgtEl>
                                          <p:spTgt spid="61"/>
                                        </p:tgtEl>
                                      </p:cBhvr>
                                    </p:animEffect>
                                    <p:anim calcmode="lin" valueType="num">
                                      <p:cBhvr>
                                        <p:cTn id="76" dur="1000" fill="hold"/>
                                        <p:tgtEl>
                                          <p:spTgt spid="61"/>
                                        </p:tgtEl>
                                        <p:attrNameLst>
                                          <p:attrName>ppt_x</p:attrName>
                                        </p:attrNameLst>
                                      </p:cBhvr>
                                      <p:tavLst>
                                        <p:tav tm="0">
                                          <p:val>
                                            <p:strVal val="#ppt_x"/>
                                          </p:val>
                                        </p:tav>
                                        <p:tav tm="100000">
                                          <p:val>
                                            <p:strVal val="#ppt_x"/>
                                          </p:val>
                                        </p:tav>
                                      </p:tavLst>
                                    </p:anim>
                                    <p:anim calcmode="lin" valueType="num">
                                      <p:cBhvr>
                                        <p:cTn id="77" dur="1000" fill="hold"/>
                                        <p:tgtEl>
                                          <p:spTgt spid="61"/>
                                        </p:tgtEl>
                                        <p:attrNameLst>
                                          <p:attrName>ppt_y</p:attrName>
                                        </p:attrNameLst>
                                      </p:cBhvr>
                                      <p:tavLst>
                                        <p:tav tm="0">
                                          <p:val>
                                            <p:strVal val="#ppt_y-.1"/>
                                          </p:val>
                                        </p:tav>
                                        <p:tav tm="100000">
                                          <p:val>
                                            <p:strVal val="#ppt_y"/>
                                          </p:val>
                                        </p:tav>
                                      </p:tavLst>
                                    </p:anim>
                                  </p:childTnLst>
                                </p:cTn>
                              </p:par>
                            </p:childTnLst>
                          </p:cTn>
                        </p:par>
                        <p:par>
                          <p:cTn id="78" fill="hold">
                            <p:stCondLst>
                              <p:cond delay="1000"/>
                            </p:stCondLst>
                            <p:childTnLst>
                              <p:par>
                                <p:cTn id="79" presetID="10" presetClass="entr" presetSubtype="0" fill="hold" grpId="0" nodeType="after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fade">
                                      <p:cBhvr>
                                        <p:cTn id="81" dur="500"/>
                                        <p:tgtEl>
                                          <p:spTgt spid="51"/>
                                        </p:tgtEl>
                                      </p:cBhvr>
                                    </p:animEffect>
                                  </p:childTnLst>
                                </p:cTn>
                              </p:par>
                              <p:par>
                                <p:cTn id="82" presetID="10" presetClass="entr" presetSubtype="0" fill="hold" nodeType="withEffect">
                                  <p:stCondLst>
                                    <p:cond delay="0"/>
                                  </p:stCondLst>
                                  <p:childTnLst>
                                    <p:set>
                                      <p:cBhvr>
                                        <p:cTn id="83" dur="1" fill="hold">
                                          <p:stCondLst>
                                            <p:cond delay="0"/>
                                          </p:stCondLst>
                                        </p:cTn>
                                        <p:tgtEl>
                                          <p:spTgt spid="341"/>
                                        </p:tgtEl>
                                        <p:attrNameLst>
                                          <p:attrName>style.visibility</p:attrName>
                                        </p:attrNameLst>
                                      </p:cBhvr>
                                      <p:to>
                                        <p:strVal val="visible"/>
                                      </p:to>
                                    </p:set>
                                    <p:animEffect transition="in" filter="fade">
                                      <p:cBhvr>
                                        <p:cTn id="84" dur="500"/>
                                        <p:tgtEl>
                                          <p:spTgt spid="341"/>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279"/>
                                        </p:tgtEl>
                                        <p:attrNameLst>
                                          <p:attrName>style.visibility</p:attrName>
                                        </p:attrNameLst>
                                      </p:cBhvr>
                                      <p:to>
                                        <p:strVal val="visible"/>
                                      </p:to>
                                    </p:set>
                                    <p:animEffect transition="in" filter="wipe(left)">
                                      <p:cBhvr>
                                        <p:cTn id="89" dur="500"/>
                                        <p:tgtEl>
                                          <p:spTgt spid="279"/>
                                        </p:tgtEl>
                                      </p:cBhvr>
                                    </p:animEffect>
                                  </p:childTnLst>
                                </p:cTn>
                              </p:par>
                            </p:childTnLst>
                          </p:cTn>
                        </p:par>
                        <p:par>
                          <p:cTn id="90" fill="hold">
                            <p:stCondLst>
                              <p:cond delay="500"/>
                            </p:stCondLst>
                            <p:childTnLst>
                              <p:par>
                                <p:cTn id="91" presetID="10" presetClass="entr" presetSubtype="0" fill="hold" nodeType="afterEffect">
                                  <p:stCondLst>
                                    <p:cond delay="0"/>
                                  </p:stCondLst>
                                  <p:childTnLst>
                                    <p:set>
                                      <p:cBhvr>
                                        <p:cTn id="92" dur="1" fill="hold">
                                          <p:stCondLst>
                                            <p:cond delay="0"/>
                                          </p:stCondLst>
                                        </p:cTn>
                                        <p:tgtEl>
                                          <p:spTgt spid="369"/>
                                        </p:tgtEl>
                                        <p:attrNameLst>
                                          <p:attrName>style.visibility</p:attrName>
                                        </p:attrNameLst>
                                      </p:cBhvr>
                                      <p:to>
                                        <p:strVal val="visible"/>
                                      </p:to>
                                    </p:set>
                                    <p:animEffect transition="in" filter="fade">
                                      <p:cBhvr>
                                        <p:cTn id="93" dur="500"/>
                                        <p:tgtEl>
                                          <p:spTgt spid="369"/>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25"/>
                                        </p:tgtEl>
                                        <p:attrNameLst>
                                          <p:attrName>style.visibility</p:attrName>
                                        </p:attrNameLst>
                                      </p:cBhvr>
                                      <p:to>
                                        <p:strVal val="visible"/>
                                      </p:to>
                                    </p:set>
                                    <p:animEffect transition="in" filter="fade">
                                      <p:cBhvr>
                                        <p:cTn id="96" dur="500"/>
                                        <p:tgtEl>
                                          <p:spTgt spid="225"/>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286"/>
                                        </p:tgtEl>
                                        <p:attrNameLst>
                                          <p:attrName>style.visibility</p:attrName>
                                        </p:attrNameLst>
                                      </p:cBhvr>
                                      <p:to>
                                        <p:strVal val="visible"/>
                                      </p:to>
                                    </p:set>
                                    <p:animEffect transition="in" filter="wipe(left)">
                                      <p:cBhvr>
                                        <p:cTn id="101" dur="500"/>
                                        <p:tgtEl>
                                          <p:spTgt spid="286"/>
                                        </p:tgtEl>
                                      </p:cBhvr>
                                    </p:animEffect>
                                  </p:childTnLst>
                                </p:cTn>
                              </p:par>
                            </p:childTnLst>
                          </p:cTn>
                        </p:par>
                        <p:par>
                          <p:cTn id="102" fill="hold">
                            <p:stCondLst>
                              <p:cond delay="500"/>
                            </p:stCondLst>
                            <p:childTnLst>
                              <p:par>
                                <p:cTn id="103" presetID="10" presetClass="entr" presetSubtype="0" fill="hold" nodeType="afterEffect">
                                  <p:stCondLst>
                                    <p:cond delay="0"/>
                                  </p:stCondLst>
                                  <p:childTnLst>
                                    <p:set>
                                      <p:cBhvr>
                                        <p:cTn id="104" dur="1" fill="hold">
                                          <p:stCondLst>
                                            <p:cond delay="0"/>
                                          </p:stCondLst>
                                        </p:cTn>
                                        <p:tgtEl>
                                          <p:spTgt spid="349"/>
                                        </p:tgtEl>
                                        <p:attrNameLst>
                                          <p:attrName>style.visibility</p:attrName>
                                        </p:attrNameLst>
                                      </p:cBhvr>
                                      <p:to>
                                        <p:strVal val="visible"/>
                                      </p:to>
                                    </p:set>
                                    <p:animEffect transition="in" filter="fade">
                                      <p:cBhvr>
                                        <p:cTn id="105" dur="500"/>
                                        <p:tgtEl>
                                          <p:spTgt spid="349"/>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27"/>
                                        </p:tgtEl>
                                        <p:attrNameLst>
                                          <p:attrName>style.visibility</p:attrName>
                                        </p:attrNameLst>
                                      </p:cBhvr>
                                      <p:to>
                                        <p:strVal val="visible"/>
                                      </p:to>
                                    </p:set>
                                    <p:animEffect transition="in" filter="fade">
                                      <p:cBhvr>
                                        <p:cTn id="108" dur="500"/>
                                        <p:tgtEl>
                                          <p:spTgt spid="227"/>
                                        </p:tgtEl>
                                      </p:cBhvr>
                                    </p:animEffect>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nodeType="clickEffect">
                                  <p:stCondLst>
                                    <p:cond delay="0"/>
                                  </p:stCondLst>
                                  <p:childTnLst>
                                    <p:set>
                                      <p:cBhvr>
                                        <p:cTn id="112" dur="1" fill="hold">
                                          <p:stCondLst>
                                            <p:cond delay="0"/>
                                          </p:stCondLst>
                                        </p:cTn>
                                        <p:tgtEl>
                                          <p:spTgt spid="287"/>
                                        </p:tgtEl>
                                        <p:attrNameLst>
                                          <p:attrName>style.visibility</p:attrName>
                                        </p:attrNameLst>
                                      </p:cBhvr>
                                      <p:to>
                                        <p:strVal val="visible"/>
                                      </p:to>
                                    </p:set>
                                    <p:animEffect transition="in" filter="fade">
                                      <p:cBhvr>
                                        <p:cTn id="113" dur="500"/>
                                        <p:tgtEl>
                                          <p:spTgt spid="287"/>
                                        </p:tgtEl>
                                      </p:cBhvr>
                                    </p:animEffect>
                                    <p:anim calcmode="lin" valueType="num">
                                      <p:cBhvr>
                                        <p:cTn id="114" dur="500" fill="hold"/>
                                        <p:tgtEl>
                                          <p:spTgt spid="287"/>
                                        </p:tgtEl>
                                        <p:attrNameLst>
                                          <p:attrName>ppt_x</p:attrName>
                                        </p:attrNameLst>
                                      </p:cBhvr>
                                      <p:tavLst>
                                        <p:tav tm="0">
                                          <p:val>
                                            <p:strVal val="#ppt_x"/>
                                          </p:val>
                                        </p:tav>
                                        <p:tav tm="100000">
                                          <p:val>
                                            <p:strVal val="#ppt_x"/>
                                          </p:val>
                                        </p:tav>
                                      </p:tavLst>
                                    </p:anim>
                                    <p:anim calcmode="lin" valueType="num">
                                      <p:cBhvr>
                                        <p:cTn id="115" dur="500" fill="hold"/>
                                        <p:tgtEl>
                                          <p:spTgt spid="287"/>
                                        </p:tgtEl>
                                        <p:attrNameLst>
                                          <p:attrName>ppt_y</p:attrName>
                                        </p:attrNameLst>
                                      </p:cBhvr>
                                      <p:tavLst>
                                        <p:tav tm="0">
                                          <p:val>
                                            <p:strVal val="#ppt_y+.1"/>
                                          </p:val>
                                        </p:tav>
                                        <p:tav tm="100000">
                                          <p:val>
                                            <p:strVal val="#ppt_y"/>
                                          </p:val>
                                        </p:tav>
                                      </p:tavLst>
                                    </p:anim>
                                  </p:childTnLst>
                                </p:cTn>
                              </p:par>
                            </p:childTnLst>
                          </p:cTn>
                        </p:par>
                        <p:par>
                          <p:cTn id="116" fill="hold">
                            <p:stCondLst>
                              <p:cond delay="500"/>
                            </p:stCondLst>
                            <p:childTnLst>
                              <p:par>
                                <p:cTn id="117" presetID="10" presetClass="entr" presetSubtype="0" fill="hold" grpId="0" nodeType="afterEffect">
                                  <p:stCondLst>
                                    <p:cond delay="0"/>
                                  </p:stCondLst>
                                  <p:childTnLst>
                                    <p:set>
                                      <p:cBhvr>
                                        <p:cTn id="118" dur="1" fill="hold">
                                          <p:stCondLst>
                                            <p:cond delay="0"/>
                                          </p:stCondLst>
                                        </p:cTn>
                                        <p:tgtEl>
                                          <p:spTgt spid="281"/>
                                        </p:tgtEl>
                                        <p:attrNameLst>
                                          <p:attrName>style.visibility</p:attrName>
                                        </p:attrNameLst>
                                      </p:cBhvr>
                                      <p:to>
                                        <p:strVal val="visible"/>
                                      </p:to>
                                    </p:set>
                                    <p:animEffect transition="in" filter="fade">
                                      <p:cBhvr>
                                        <p:cTn id="119" dur="500"/>
                                        <p:tgtEl>
                                          <p:spTgt spid="281"/>
                                        </p:tgtEl>
                                      </p:cBhvr>
                                    </p:animEffect>
                                  </p:childTnLst>
                                </p:cTn>
                              </p:par>
                              <p:par>
                                <p:cTn id="120" presetID="10" presetClass="entr" presetSubtype="0" fill="hold" nodeType="withEffect">
                                  <p:stCondLst>
                                    <p:cond delay="0"/>
                                  </p:stCondLst>
                                  <p:childTnLst>
                                    <p:set>
                                      <p:cBhvr>
                                        <p:cTn id="121" dur="1" fill="hold">
                                          <p:stCondLst>
                                            <p:cond delay="0"/>
                                          </p:stCondLst>
                                        </p:cTn>
                                        <p:tgtEl>
                                          <p:spTgt spid="351"/>
                                        </p:tgtEl>
                                        <p:attrNameLst>
                                          <p:attrName>style.visibility</p:attrName>
                                        </p:attrNameLst>
                                      </p:cBhvr>
                                      <p:to>
                                        <p:strVal val="visible"/>
                                      </p:to>
                                    </p:set>
                                    <p:animEffect transition="in" filter="fade">
                                      <p:cBhvr>
                                        <p:cTn id="122" dur="500"/>
                                        <p:tgtEl>
                                          <p:spTgt spid="351"/>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2" fill="hold" nodeType="clickEffect">
                                  <p:stCondLst>
                                    <p:cond delay="0"/>
                                  </p:stCondLst>
                                  <p:childTnLst>
                                    <p:set>
                                      <p:cBhvr>
                                        <p:cTn id="126" dur="1" fill="hold">
                                          <p:stCondLst>
                                            <p:cond delay="0"/>
                                          </p:stCondLst>
                                        </p:cTn>
                                        <p:tgtEl>
                                          <p:spTgt spid="290"/>
                                        </p:tgtEl>
                                        <p:attrNameLst>
                                          <p:attrName>style.visibility</p:attrName>
                                        </p:attrNameLst>
                                      </p:cBhvr>
                                      <p:to>
                                        <p:strVal val="visible"/>
                                      </p:to>
                                    </p:set>
                                    <p:animEffect transition="in" filter="wipe(right)">
                                      <p:cBhvr>
                                        <p:cTn id="127" dur="500"/>
                                        <p:tgtEl>
                                          <p:spTgt spid="290"/>
                                        </p:tgtEl>
                                      </p:cBhvr>
                                    </p:animEffect>
                                  </p:childTnLst>
                                </p:cTn>
                              </p:par>
                            </p:childTnLst>
                          </p:cTn>
                        </p:par>
                        <p:par>
                          <p:cTn id="128" fill="hold">
                            <p:stCondLst>
                              <p:cond delay="500"/>
                            </p:stCondLst>
                            <p:childTnLst>
                              <p:par>
                                <p:cTn id="129" presetID="10" presetClass="entr" presetSubtype="0" fill="hold" nodeType="afterEffect">
                                  <p:stCondLst>
                                    <p:cond delay="0"/>
                                  </p:stCondLst>
                                  <p:childTnLst>
                                    <p:set>
                                      <p:cBhvr>
                                        <p:cTn id="130" dur="1" fill="hold">
                                          <p:stCondLst>
                                            <p:cond delay="0"/>
                                          </p:stCondLst>
                                        </p:cTn>
                                        <p:tgtEl>
                                          <p:spTgt spid="343"/>
                                        </p:tgtEl>
                                        <p:attrNameLst>
                                          <p:attrName>style.visibility</p:attrName>
                                        </p:attrNameLst>
                                      </p:cBhvr>
                                      <p:to>
                                        <p:strVal val="visible"/>
                                      </p:to>
                                    </p:set>
                                    <p:animEffect transition="in" filter="fade">
                                      <p:cBhvr>
                                        <p:cTn id="131" dur="500"/>
                                        <p:tgtEl>
                                          <p:spTgt spid="343"/>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26"/>
                                        </p:tgtEl>
                                        <p:attrNameLst>
                                          <p:attrName>style.visibility</p:attrName>
                                        </p:attrNameLst>
                                      </p:cBhvr>
                                      <p:to>
                                        <p:strVal val="visible"/>
                                      </p:to>
                                    </p:set>
                                    <p:animEffect transition="in" filter="fade">
                                      <p:cBhvr>
                                        <p:cTn id="134" dur="500"/>
                                        <p:tgtEl>
                                          <p:spTgt spid="226"/>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511"/>
                                        </p:tgtEl>
                                        <p:attrNameLst>
                                          <p:attrName>style.visibility</p:attrName>
                                        </p:attrNameLst>
                                      </p:cBhvr>
                                      <p:to>
                                        <p:strVal val="visible"/>
                                      </p:to>
                                    </p:set>
                                    <p:animEffect transition="in" filter="fade">
                                      <p:cBhvr>
                                        <p:cTn id="139" dur="500"/>
                                        <p:tgtEl>
                                          <p:spTgt spid="511"/>
                                        </p:tgtEl>
                                      </p:cBhvr>
                                    </p:animEffect>
                                  </p:childTnLst>
                                </p:cTn>
                              </p:par>
                              <p:par>
                                <p:cTn id="140" presetID="10" presetClass="entr" presetSubtype="0" fill="hold" nodeType="withEffect">
                                  <p:stCondLst>
                                    <p:cond delay="0"/>
                                  </p:stCondLst>
                                  <p:childTnLst>
                                    <p:set>
                                      <p:cBhvr>
                                        <p:cTn id="141" dur="1" fill="hold">
                                          <p:stCondLst>
                                            <p:cond delay="0"/>
                                          </p:stCondLst>
                                        </p:cTn>
                                        <p:tgtEl>
                                          <p:spTgt spid="355"/>
                                        </p:tgtEl>
                                        <p:attrNameLst>
                                          <p:attrName>style.visibility</p:attrName>
                                        </p:attrNameLst>
                                      </p:cBhvr>
                                      <p:to>
                                        <p:strVal val="visible"/>
                                      </p:to>
                                    </p:set>
                                    <p:animEffect transition="in" filter="fade">
                                      <p:cBhvr>
                                        <p:cTn id="142" dur="500"/>
                                        <p:tgtEl>
                                          <p:spTgt spid="355"/>
                                        </p:tgtEl>
                                      </p:cBhvr>
                                    </p:animEffect>
                                  </p:childTnLst>
                                </p:cTn>
                              </p:par>
                            </p:childTnLst>
                          </p:cTn>
                        </p:par>
                      </p:childTnLst>
                    </p:cTn>
                  </p:par>
                  <p:par>
                    <p:cTn id="143" fill="hold">
                      <p:stCondLst>
                        <p:cond delay="indefinite"/>
                      </p:stCondLst>
                      <p:childTnLst>
                        <p:par>
                          <p:cTn id="144" fill="hold">
                            <p:stCondLst>
                              <p:cond delay="0"/>
                            </p:stCondLst>
                            <p:childTnLst>
                              <p:par>
                                <p:cTn id="145" presetID="42" presetClass="entr" presetSubtype="0" fill="hold" nodeType="clickEffect">
                                  <p:stCondLst>
                                    <p:cond delay="0"/>
                                  </p:stCondLst>
                                  <p:childTnLst>
                                    <p:set>
                                      <p:cBhvr>
                                        <p:cTn id="146" dur="1" fill="hold">
                                          <p:stCondLst>
                                            <p:cond delay="0"/>
                                          </p:stCondLst>
                                        </p:cTn>
                                        <p:tgtEl>
                                          <p:spTgt spid="293"/>
                                        </p:tgtEl>
                                        <p:attrNameLst>
                                          <p:attrName>style.visibility</p:attrName>
                                        </p:attrNameLst>
                                      </p:cBhvr>
                                      <p:to>
                                        <p:strVal val="visible"/>
                                      </p:to>
                                    </p:set>
                                    <p:animEffect transition="in" filter="fade">
                                      <p:cBhvr>
                                        <p:cTn id="147" dur="500"/>
                                        <p:tgtEl>
                                          <p:spTgt spid="293"/>
                                        </p:tgtEl>
                                      </p:cBhvr>
                                    </p:animEffect>
                                    <p:anim calcmode="lin" valueType="num">
                                      <p:cBhvr>
                                        <p:cTn id="148" dur="500" fill="hold"/>
                                        <p:tgtEl>
                                          <p:spTgt spid="293"/>
                                        </p:tgtEl>
                                        <p:attrNameLst>
                                          <p:attrName>ppt_x</p:attrName>
                                        </p:attrNameLst>
                                      </p:cBhvr>
                                      <p:tavLst>
                                        <p:tav tm="0">
                                          <p:val>
                                            <p:strVal val="#ppt_x"/>
                                          </p:val>
                                        </p:tav>
                                        <p:tav tm="100000">
                                          <p:val>
                                            <p:strVal val="#ppt_x"/>
                                          </p:val>
                                        </p:tav>
                                      </p:tavLst>
                                    </p:anim>
                                    <p:anim calcmode="lin" valueType="num">
                                      <p:cBhvr>
                                        <p:cTn id="149" dur="500" fill="hold"/>
                                        <p:tgtEl>
                                          <p:spTgt spid="293"/>
                                        </p:tgtEl>
                                        <p:attrNameLst>
                                          <p:attrName>ppt_y</p:attrName>
                                        </p:attrNameLst>
                                      </p:cBhvr>
                                      <p:tavLst>
                                        <p:tav tm="0">
                                          <p:val>
                                            <p:strVal val="#ppt_y+.1"/>
                                          </p:val>
                                        </p:tav>
                                        <p:tav tm="100000">
                                          <p:val>
                                            <p:strVal val="#ppt_y"/>
                                          </p:val>
                                        </p:tav>
                                      </p:tavLst>
                                    </p:anim>
                                  </p:childTnLst>
                                </p:cTn>
                              </p:par>
                            </p:childTnLst>
                          </p:cTn>
                        </p:par>
                        <p:par>
                          <p:cTn id="150" fill="hold">
                            <p:stCondLst>
                              <p:cond delay="500"/>
                            </p:stCondLst>
                            <p:childTnLst>
                              <p:par>
                                <p:cTn id="151" presetID="14" presetClass="entr" presetSubtype="10" fill="hold" grpId="0" nodeType="afterEffect">
                                  <p:stCondLst>
                                    <p:cond delay="0"/>
                                  </p:stCondLst>
                                  <p:childTnLst>
                                    <p:set>
                                      <p:cBhvr>
                                        <p:cTn id="152" dur="1" fill="hold">
                                          <p:stCondLst>
                                            <p:cond delay="0"/>
                                          </p:stCondLst>
                                        </p:cTn>
                                        <p:tgtEl>
                                          <p:spTgt spid="232"/>
                                        </p:tgtEl>
                                        <p:attrNameLst>
                                          <p:attrName>style.visibility</p:attrName>
                                        </p:attrNameLst>
                                      </p:cBhvr>
                                      <p:to>
                                        <p:strVal val="visible"/>
                                      </p:to>
                                    </p:set>
                                    <p:animEffect transition="in" filter="randombar(horizontal)">
                                      <p:cBhvr>
                                        <p:cTn id="153" dur="500"/>
                                        <p:tgtEl>
                                          <p:spTgt spid="232"/>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nodeType="clickEffect">
                                  <p:stCondLst>
                                    <p:cond delay="0"/>
                                  </p:stCondLst>
                                  <p:childTnLst>
                                    <p:set>
                                      <p:cBhvr>
                                        <p:cTn id="157" dur="1" fill="hold">
                                          <p:stCondLst>
                                            <p:cond delay="0"/>
                                          </p:stCondLst>
                                        </p:cTn>
                                        <p:tgtEl>
                                          <p:spTgt spid="357"/>
                                        </p:tgtEl>
                                        <p:attrNameLst>
                                          <p:attrName>style.visibility</p:attrName>
                                        </p:attrNameLst>
                                      </p:cBhvr>
                                      <p:to>
                                        <p:strVal val="visible"/>
                                      </p:to>
                                    </p:set>
                                    <p:animEffect transition="in" filter="fade">
                                      <p:cBhvr>
                                        <p:cTn id="158" dur="500"/>
                                        <p:tgtEl>
                                          <p:spTgt spid="357"/>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428"/>
                                        </p:tgtEl>
                                        <p:attrNameLst>
                                          <p:attrName>style.visibility</p:attrName>
                                        </p:attrNameLst>
                                      </p:cBhvr>
                                      <p:to>
                                        <p:strVal val="visible"/>
                                      </p:to>
                                    </p:set>
                                    <p:animEffect transition="in" filter="fade">
                                      <p:cBhvr>
                                        <p:cTn id="161" dur="500"/>
                                        <p:tgtEl>
                                          <p:spTgt spid="428"/>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8" fill="hold" nodeType="clickEffect">
                                  <p:stCondLst>
                                    <p:cond delay="0"/>
                                  </p:stCondLst>
                                  <p:childTnLst>
                                    <p:set>
                                      <p:cBhvr>
                                        <p:cTn id="165" dur="1" fill="hold">
                                          <p:stCondLst>
                                            <p:cond delay="0"/>
                                          </p:stCondLst>
                                        </p:cTn>
                                        <p:tgtEl>
                                          <p:spTgt spid="298"/>
                                        </p:tgtEl>
                                        <p:attrNameLst>
                                          <p:attrName>style.visibility</p:attrName>
                                        </p:attrNameLst>
                                      </p:cBhvr>
                                      <p:to>
                                        <p:strVal val="visible"/>
                                      </p:to>
                                    </p:set>
                                    <p:animEffect transition="in" filter="wipe(left)">
                                      <p:cBhvr>
                                        <p:cTn id="166" dur="500"/>
                                        <p:tgtEl>
                                          <p:spTgt spid="298"/>
                                        </p:tgtEl>
                                      </p:cBhvr>
                                    </p:animEffect>
                                  </p:childTnLst>
                                </p:cTn>
                              </p:par>
                            </p:childTnLst>
                          </p:cTn>
                        </p:par>
                        <p:par>
                          <p:cTn id="167" fill="hold">
                            <p:stCondLst>
                              <p:cond delay="500"/>
                            </p:stCondLst>
                            <p:childTnLst>
                              <p:par>
                                <p:cTn id="168" presetID="10" presetClass="entr" presetSubtype="0" fill="hold" grpId="0" nodeType="afterEffect">
                                  <p:stCondLst>
                                    <p:cond delay="0"/>
                                  </p:stCondLst>
                                  <p:childTnLst>
                                    <p:set>
                                      <p:cBhvr>
                                        <p:cTn id="169" dur="1" fill="hold">
                                          <p:stCondLst>
                                            <p:cond delay="0"/>
                                          </p:stCondLst>
                                        </p:cTn>
                                        <p:tgtEl>
                                          <p:spTgt spid="228"/>
                                        </p:tgtEl>
                                        <p:attrNameLst>
                                          <p:attrName>style.visibility</p:attrName>
                                        </p:attrNameLst>
                                      </p:cBhvr>
                                      <p:to>
                                        <p:strVal val="visible"/>
                                      </p:to>
                                    </p:set>
                                    <p:animEffect transition="in" filter="fade">
                                      <p:cBhvr>
                                        <p:cTn id="170" dur="500"/>
                                        <p:tgtEl>
                                          <p:spTgt spid="228"/>
                                        </p:tgtEl>
                                      </p:cBhvr>
                                    </p:animEffect>
                                  </p:childTnLst>
                                </p:cTn>
                              </p:par>
                            </p:childTnLst>
                          </p:cTn>
                        </p:par>
                        <p:par>
                          <p:cTn id="171" fill="hold">
                            <p:stCondLst>
                              <p:cond delay="1000"/>
                            </p:stCondLst>
                            <p:childTnLst>
                              <p:par>
                                <p:cTn id="172" presetID="10" presetClass="entr" presetSubtype="0" fill="hold" nodeType="afterEffect">
                                  <p:stCondLst>
                                    <p:cond delay="0"/>
                                  </p:stCondLst>
                                  <p:childTnLst>
                                    <p:set>
                                      <p:cBhvr>
                                        <p:cTn id="173" dur="1" fill="hold">
                                          <p:stCondLst>
                                            <p:cond delay="0"/>
                                          </p:stCondLst>
                                        </p:cTn>
                                        <p:tgtEl>
                                          <p:spTgt spid="361"/>
                                        </p:tgtEl>
                                        <p:attrNameLst>
                                          <p:attrName>style.visibility</p:attrName>
                                        </p:attrNameLst>
                                      </p:cBhvr>
                                      <p:to>
                                        <p:strVal val="visible"/>
                                      </p:to>
                                    </p:set>
                                    <p:animEffect transition="in" filter="fade">
                                      <p:cBhvr>
                                        <p:cTn id="174" dur="500"/>
                                        <p:tgtEl>
                                          <p:spTgt spid="361"/>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nodeType="clickEffect">
                                  <p:stCondLst>
                                    <p:cond delay="0"/>
                                  </p:stCondLst>
                                  <p:childTnLst>
                                    <p:set>
                                      <p:cBhvr>
                                        <p:cTn id="178" dur="1" fill="hold">
                                          <p:stCondLst>
                                            <p:cond delay="0"/>
                                          </p:stCondLst>
                                        </p:cTn>
                                        <p:tgtEl>
                                          <p:spTgt spid="363"/>
                                        </p:tgtEl>
                                        <p:attrNameLst>
                                          <p:attrName>style.visibility</p:attrName>
                                        </p:attrNameLst>
                                      </p:cBhvr>
                                      <p:to>
                                        <p:strVal val="visible"/>
                                      </p:to>
                                    </p:set>
                                    <p:animEffect transition="in" filter="fade">
                                      <p:cBhvr>
                                        <p:cTn id="179" dur="500"/>
                                        <p:tgtEl>
                                          <p:spTgt spid="363"/>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516"/>
                                        </p:tgtEl>
                                        <p:attrNameLst>
                                          <p:attrName>style.visibility</p:attrName>
                                        </p:attrNameLst>
                                      </p:cBhvr>
                                      <p:to>
                                        <p:strVal val="visible"/>
                                      </p:to>
                                    </p:set>
                                    <p:animEffect transition="in" filter="fade">
                                      <p:cBhvr>
                                        <p:cTn id="182" dur="500"/>
                                        <p:tgtEl>
                                          <p:spTgt spid="516"/>
                                        </p:tgtEl>
                                      </p:cBhvr>
                                    </p:animEffect>
                                  </p:childTnLst>
                                </p:cTn>
                              </p:par>
                            </p:childTnLst>
                          </p:cTn>
                        </p:par>
                        <p:par>
                          <p:cTn id="183" fill="hold">
                            <p:stCondLst>
                              <p:cond delay="500"/>
                            </p:stCondLst>
                            <p:childTnLst>
                              <p:par>
                                <p:cTn id="184" presetID="42" presetClass="entr" presetSubtype="0" fill="hold" nodeType="afterEffect">
                                  <p:stCondLst>
                                    <p:cond delay="0"/>
                                  </p:stCondLst>
                                  <p:childTnLst>
                                    <p:set>
                                      <p:cBhvr>
                                        <p:cTn id="185" dur="1" fill="hold">
                                          <p:stCondLst>
                                            <p:cond delay="0"/>
                                          </p:stCondLst>
                                        </p:cTn>
                                        <p:tgtEl>
                                          <p:spTgt spid="301"/>
                                        </p:tgtEl>
                                        <p:attrNameLst>
                                          <p:attrName>style.visibility</p:attrName>
                                        </p:attrNameLst>
                                      </p:cBhvr>
                                      <p:to>
                                        <p:strVal val="visible"/>
                                      </p:to>
                                    </p:set>
                                    <p:animEffect transition="in" filter="fade">
                                      <p:cBhvr>
                                        <p:cTn id="186" dur="500"/>
                                        <p:tgtEl>
                                          <p:spTgt spid="301"/>
                                        </p:tgtEl>
                                      </p:cBhvr>
                                    </p:animEffect>
                                    <p:anim calcmode="lin" valueType="num">
                                      <p:cBhvr>
                                        <p:cTn id="187" dur="500" fill="hold"/>
                                        <p:tgtEl>
                                          <p:spTgt spid="301"/>
                                        </p:tgtEl>
                                        <p:attrNameLst>
                                          <p:attrName>ppt_x</p:attrName>
                                        </p:attrNameLst>
                                      </p:cBhvr>
                                      <p:tavLst>
                                        <p:tav tm="0">
                                          <p:val>
                                            <p:strVal val="#ppt_x"/>
                                          </p:val>
                                        </p:tav>
                                        <p:tav tm="100000">
                                          <p:val>
                                            <p:strVal val="#ppt_x"/>
                                          </p:val>
                                        </p:tav>
                                      </p:tavLst>
                                    </p:anim>
                                    <p:anim calcmode="lin" valueType="num">
                                      <p:cBhvr>
                                        <p:cTn id="188" dur="500" fill="hold"/>
                                        <p:tgtEl>
                                          <p:spTgt spid="301"/>
                                        </p:tgtEl>
                                        <p:attrNameLst>
                                          <p:attrName>ppt_y</p:attrName>
                                        </p:attrNameLst>
                                      </p:cBhvr>
                                      <p:tavLst>
                                        <p:tav tm="0">
                                          <p:val>
                                            <p:strVal val="#ppt_y+.1"/>
                                          </p:val>
                                        </p:tav>
                                        <p:tav tm="100000">
                                          <p:val>
                                            <p:strVal val="#ppt_y"/>
                                          </p:val>
                                        </p:tav>
                                      </p:tavLst>
                                    </p:anim>
                                  </p:childTnLst>
                                </p:cTn>
                              </p:par>
                            </p:childTnLst>
                          </p:cTn>
                        </p:par>
                        <p:par>
                          <p:cTn id="189" fill="hold">
                            <p:stCondLst>
                              <p:cond delay="1000"/>
                            </p:stCondLst>
                            <p:childTnLst>
                              <p:par>
                                <p:cTn id="190" presetID="10" presetClass="entr" presetSubtype="0" fill="hold" grpId="0" nodeType="afterEffect">
                                  <p:stCondLst>
                                    <p:cond delay="0"/>
                                  </p:stCondLst>
                                  <p:childTnLst>
                                    <p:set>
                                      <p:cBhvr>
                                        <p:cTn id="191" dur="1" fill="hold">
                                          <p:stCondLst>
                                            <p:cond delay="0"/>
                                          </p:stCondLst>
                                        </p:cTn>
                                        <p:tgtEl>
                                          <p:spTgt spid="230"/>
                                        </p:tgtEl>
                                        <p:attrNameLst>
                                          <p:attrName>style.visibility</p:attrName>
                                        </p:attrNameLst>
                                      </p:cBhvr>
                                      <p:to>
                                        <p:strVal val="visible"/>
                                      </p:to>
                                    </p:set>
                                    <p:animEffect transition="in" filter="fade">
                                      <p:cBhvr>
                                        <p:cTn id="192" dur="500"/>
                                        <p:tgtEl>
                                          <p:spTgt spid="230"/>
                                        </p:tgtEl>
                                      </p:cBhvr>
                                    </p:animEffect>
                                  </p:childTnLst>
                                </p:cTn>
                              </p:par>
                              <p:par>
                                <p:cTn id="193" presetID="10" presetClass="entr" presetSubtype="0" fill="hold" nodeType="withEffect">
                                  <p:stCondLst>
                                    <p:cond delay="0"/>
                                  </p:stCondLst>
                                  <p:childTnLst>
                                    <p:set>
                                      <p:cBhvr>
                                        <p:cTn id="194" dur="1" fill="hold">
                                          <p:stCondLst>
                                            <p:cond delay="0"/>
                                          </p:stCondLst>
                                        </p:cTn>
                                        <p:tgtEl>
                                          <p:spTgt spid="365"/>
                                        </p:tgtEl>
                                        <p:attrNameLst>
                                          <p:attrName>style.visibility</p:attrName>
                                        </p:attrNameLst>
                                      </p:cBhvr>
                                      <p:to>
                                        <p:strVal val="visible"/>
                                      </p:to>
                                    </p:set>
                                    <p:animEffect transition="in" filter="fade">
                                      <p:cBhvr>
                                        <p:cTn id="195" dur="500"/>
                                        <p:tgtEl>
                                          <p:spTgt spid="365"/>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2" fill="hold" nodeType="clickEffect">
                                  <p:stCondLst>
                                    <p:cond delay="0"/>
                                  </p:stCondLst>
                                  <p:childTnLst>
                                    <p:set>
                                      <p:cBhvr>
                                        <p:cTn id="199" dur="1" fill="hold">
                                          <p:stCondLst>
                                            <p:cond delay="0"/>
                                          </p:stCondLst>
                                        </p:cTn>
                                        <p:tgtEl>
                                          <p:spTgt spid="304"/>
                                        </p:tgtEl>
                                        <p:attrNameLst>
                                          <p:attrName>style.visibility</p:attrName>
                                        </p:attrNameLst>
                                      </p:cBhvr>
                                      <p:to>
                                        <p:strVal val="visible"/>
                                      </p:to>
                                    </p:set>
                                    <p:animEffect transition="in" filter="wipe(right)">
                                      <p:cBhvr>
                                        <p:cTn id="200" dur="500"/>
                                        <p:tgtEl>
                                          <p:spTgt spid="304"/>
                                        </p:tgtEl>
                                      </p:cBhvr>
                                    </p:animEffect>
                                  </p:childTnLst>
                                </p:cTn>
                              </p:par>
                            </p:childTnLst>
                          </p:cTn>
                        </p:par>
                        <p:par>
                          <p:cTn id="201" fill="hold">
                            <p:stCondLst>
                              <p:cond delay="500"/>
                            </p:stCondLst>
                            <p:childTnLst>
                              <p:par>
                                <p:cTn id="202" presetID="10" presetClass="entr" presetSubtype="0" fill="hold" nodeType="afterEffect">
                                  <p:stCondLst>
                                    <p:cond delay="0"/>
                                  </p:stCondLst>
                                  <p:childTnLst>
                                    <p:set>
                                      <p:cBhvr>
                                        <p:cTn id="203" dur="1" fill="hold">
                                          <p:stCondLst>
                                            <p:cond delay="0"/>
                                          </p:stCondLst>
                                        </p:cTn>
                                        <p:tgtEl>
                                          <p:spTgt spid="427"/>
                                        </p:tgtEl>
                                        <p:attrNameLst>
                                          <p:attrName>style.visibility</p:attrName>
                                        </p:attrNameLst>
                                      </p:cBhvr>
                                      <p:to>
                                        <p:strVal val="visible"/>
                                      </p:to>
                                    </p:set>
                                    <p:animEffect transition="in" filter="fade">
                                      <p:cBhvr>
                                        <p:cTn id="204" dur="500"/>
                                        <p:tgtEl>
                                          <p:spTgt spid="427"/>
                                        </p:tgtEl>
                                      </p:cBhvr>
                                    </p:animEffect>
                                  </p:childTnLst>
                                </p:cTn>
                              </p:par>
                            </p:childTnLst>
                          </p:cTn>
                        </p:par>
                        <p:par>
                          <p:cTn id="205" fill="hold">
                            <p:stCondLst>
                              <p:cond delay="1000"/>
                            </p:stCondLst>
                            <p:childTnLst>
                              <p:par>
                                <p:cTn id="206" presetID="10" presetClass="entr" presetSubtype="0" fill="hold" grpId="0" nodeType="afterEffect">
                                  <p:stCondLst>
                                    <p:cond delay="0"/>
                                  </p:stCondLst>
                                  <p:childTnLst>
                                    <p:set>
                                      <p:cBhvr>
                                        <p:cTn id="207" dur="1" fill="hold">
                                          <p:stCondLst>
                                            <p:cond delay="0"/>
                                          </p:stCondLst>
                                        </p:cTn>
                                        <p:tgtEl>
                                          <p:spTgt spid="229"/>
                                        </p:tgtEl>
                                        <p:attrNameLst>
                                          <p:attrName>style.visibility</p:attrName>
                                        </p:attrNameLst>
                                      </p:cBhvr>
                                      <p:to>
                                        <p:strVal val="visible"/>
                                      </p:to>
                                    </p:set>
                                    <p:animEffect transition="in" filter="fade">
                                      <p:cBhvr>
                                        <p:cTn id="208" dur="500"/>
                                        <p:tgtEl>
                                          <p:spTgt spid="229"/>
                                        </p:tgtEl>
                                      </p:cBhvr>
                                    </p:animEffect>
                                  </p:childTnLst>
                                </p:cTn>
                              </p:par>
                              <p:par>
                                <p:cTn id="209" presetID="10" presetClass="entr" presetSubtype="0" fill="hold" nodeType="withEffect">
                                  <p:stCondLst>
                                    <p:cond delay="0"/>
                                  </p:stCondLst>
                                  <p:childTnLst>
                                    <p:set>
                                      <p:cBhvr>
                                        <p:cTn id="210" dur="1" fill="hold">
                                          <p:stCondLst>
                                            <p:cond delay="0"/>
                                          </p:stCondLst>
                                        </p:cTn>
                                        <p:tgtEl>
                                          <p:spTgt spid="367"/>
                                        </p:tgtEl>
                                        <p:attrNameLst>
                                          <p:attrName>style.visibility</p:attrName>
                                        </p:attrNameLst>
                                      </p:cBhvr>
                                      <p:to>
                                        <p:strVal val="visible"/>
                                      </p:to>
                                    </p:set>
                                    <p:animEffect transition="in" filter="fade">
                                      <p:cBhvr>
                                        <p:cTn id="211" dur="500"/>
                                        <p:tgtEl>
                                          <p:spTgt spid="367"/>
                                        </p:tgtEl>
                                      </p:cBhvr>
                                    </p:animEffect>
                                  </p:childTnLst>
                                </p:cTn>
                              </p:par>
                            </p:childTnLst>
                          </p:cTn>
                        </p:par>
                      </p:childTnLst>
                    </p:cTn>
                  </p:par>
                  <p:par>
                    <p:cTn id="212" fill="hold">
                      <p:stCondLst>
                        <p:cond delay="indefinite"/>
                      </p:stCondLst>
                      <p:childTnLst>
                        <p:par>
                          <p:cTn id="213" fill="hold">
                            <p:stCondLst>
                              <p:cond delay="0"/>
                            </p:stCondLst>
                            <p:childTnLst>
                              <p:par>
                                <p:cTn id="214" presetID="47" presetClass="entr" presetSubtype="0" fill="hold" nodeType="clickEffect">
                                  <p:stCondLst>
                                    <p:cond delay="0"/>
                                  </p:stCondLst>
                                  <p:childTnLst>
                                    <p:set>
                                      <p:cBhvr>
                                        <p:cTn id="215" dur="1" fill="hold">
                                          <p:stCondLst>
                                            <p:cond delay="0"/>
                                          </p:stCondLst>
                                        </p:cTn>
                                        <p:tgtEl>
                                          <p:spTgt spid="311"/>
                                        </p:tgtEl>
                                        <p:attrNameLst>
                                          <p:attrName>style.visibility</p:attrName>
                                        </p:attrNameLst>
                                      </p:cBhvr>
                                      <p:to>
                                        <p:strVal val="visible"/>
                                      </p:to>
                                    </p:set>
                                    <p:animEffect transition="in" filter="fade">
                                      <p:cBhvr>
                                        <p:cTn id="216" dur="500"/>
                                        <p:tgtEl>
                                          <p:spTgt spid="311"/>
                                        </p:tgtEl>
                                      </p:cBhvr>
                                    </p:animEffect>
                                    <p:anim calcmode="lin" valueType="num">
                                      <p:cBhvr>
                                        <p:cTn id="217" dur="500" fill="hold"/>
                                        <p:tgtEl>
                                          <p:spTgt spid="311"/>
                                        </p:tgtEl>
                                        <p:attrNameLst>
                                          <p:attrName>ppt_x</p:attrName>
                                        </p:attrNameLst>
                                      </p:cBhvr>
                                      <p:tavLst>
                                        <p:tav tm="0">
                                          <p:val>
                                            <p:strVal val="#ppt_x"/>
                                          </p:val>
                                        </p:tav>
                                        <p:tav tm="100000">
                                          <p:val>
                                            <p:strVal val="#ppt_x"/>
                                          </p:val>
                                        </p:tav>
                                      </p:tavLst>
                                    </p:anim>
                                    <p:anim calcmode="lin" valueType="num">
                                      <p:cBhvr>
                                        <p:cTn id="218" dur="500" fill="hold"/>
                                        <p:tgtEl>
                                          <p:spTgt spid="311"/>
                                        </p:tgtEl>
                                        <p:attrNameLst>
                                          <p:attrName>ppt_y</p:attrName>
                                        </p:attrNameLst>
                                      </p:cBhvr>
                                      <p:tavLst>
                                        <p:tav tm="0">
                                          <p:val>
                                            <p:strVal val="#ppt_y-.1"/>
                                          </p:val>
                                        </p:tav>
                                        <p:tav tm="100000">
                                          <p:val>
                                            <p:strVal val="#ppt_y"/>
                                          </p:val>
                                        </p:tav>
                                      </p:tavLst>
                                    </p:anim>
                                  </p:childTnLst>
                                </p:cTn>
                              </p:par>
                              <p:par>
                                <p:cTn id="219" presetID="10" presetClass="entr" presetSubtype="0" fill="hold" grpId="0" nodeType="withEffect">
                                  <p:stCondLst>
                                    <p:cond delay="0"/>
                                  </p:stCondLst>
                                  <p:childTnLst>
                                    <p:set>
                                      <p:cBhvr>
                                        <p:cTn id="220" dur="1" fill="hold">
                                          <p:stCondLst>
                                            <p:cond delay="0"/>
                                          </p:stCondLst>
                                        </p:cTn>
                                        <p:tgtEl>
                                          <p:spTgt spid="512"/>
                                        </p:tgtEl>
                                        <p:attrNameLst>
                                          <p:attrName>style.visibility</p:attrName>
                                        </p:attrNameLst>
                                      </p:cBhvr>
                                      <p:to>
                                        <p:strVal val="visible"/>
                                      </p:to>
                                    </p:set>
                                    <p:animEffect transition="in" filter="fade">
                                      <p:cBhvr>
                                        <p:cTn id="221" dur="500"/>
                                        <p:tgtEl>
                                          <p:spTgt spid="512"/>
                                        </p:tgtEl>
                                      </p:cBhvr>
                                    </p:animEffect>
                                  </p:childTnLst>
                                </p:cTn>
                              </p:par>
                            </p:childTnLst>
                          </p:cTn>
                        </p:par>
                        <p:par>
                          <p:cTn id="222" fill="hold">
                            <p:stCondLst>
                              <p:cond delay="500"/>
                            </p:stCondLst>
                            <p:childTnLst>
                              <p:par>
                                <p:cTn id="223" presetID="1" presetClass="emph" presetSubtype="2" fill="hold" grpId="1" nodeType="afterEffect">
                                  <p:stCondLst>
                                    <p:cond delay="0"/>
                                  </p:stCondLst>
                                  <p:childTnLst>
                                    <p:animClr clrSpc="rgb" dir="cw">
                                      <p:cBhvr>
                                        <p:cTn id="224" dur="2000" fill="hold"/>
                                        <p:tgtEl>
                                          <p:spTgt spid="232"/>
                                        </p:tgtEl>
                                        <p:attrNameLst>
                                          <p:attrName>fillcolor</p:attrName>
                                        </p:attrNameLst>
                                      </p:cBhvr>
                                      <p:to>
                                        <a:srgbClr val="ECA38D"/>
                                      </p:to>
                                    </p:animClr>
                                    <p:set>
                                      <p:cBhvr>
                                        <p:cTn id="225" dur="2000" fill="hold"/>
                                        <p:tgtEl>
                                          <p:spTgt spid="232"/>
                                        </p:tgtEl>
                                        <p:attrNameLst>
                                          <p:attrName>fill.type</p:attrName>
                                        </p:attrNameLst>
                                      </p:cBhvr>
                                      <p:to>
                                        <p:strVal val="solid"/>
                                      </p:to>
                                    </p:set>
                                    <p:set>
                                      <p:cBhvr>
                                        <p:cTn id="226" dur="2000" fill="hold"/>
                                        <p:tgtEl>
                                          <p:spTgt spid="23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48" grpId="0" animBg="1"/>
      <p:bldP spid="51" grpId="0" animBg="1"/>
      <p:bldP spid="225" grpId="0" animBg="1"/>
      <p:bldP spid="226" grpId="0" animBg="1"/>
      <p:bldP spid="227" grpId="0" animBg="1"/>
      <p:bldP spid="228" grpId="0" animBg="1"/>
      <p:bldP spid="229" grpId="0" animBg="1"/>
      <p:bldP spid="230" grpId="0" animBg="1"/>
      <p:bldP spid="232" grpId="0" animBg="1"/>
      <p:bldP spid="232" grpId="1" animBg="1"/>
      <p:bldP spid="281" grpId="0" animBg="1"/>
      <p:bldP spid="424" grpId="0" animBg="1"/>
      <p:bldP spid="425" grpId="0"/>
      <p:bldP spid="428" grpId="0"/>
      <p:bldP spid="510" grpId="0"/>
      <p:bldP spid="511" grpId="0"/>
      <p:bldP spid="512" grpId="0"/>
      <p:bldP spid="5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122940" y="142910"/>
            <a:ext cx="5780809"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latin typeface="+mj-lt"/>
              </a:rPr>
              <a:t>Idea/Approach Details</a:t>
            </a:r>
            <a:endParaRPr dirty="0">
              <a:latin typeface="+mj-lt"/>
            </a:endParaRPr>
          </a:p>
        </p:txBody>
      </p:sp>
      <p:sp>
        <p:nvSpPr>
          <p:cNvPr id="228" name="Google Shape;228;p3"/>
          <p:cNvSpPr txBox="1">
            <a:spLocks noGrp="1"/>
          </p:cNvSpPr>
          <p:nvPr>
            <p:ph type="body" idx="2"/>
          </p:nvPr>
        </p:nvSpPr>
        <p:spPr>
          <a:xfrm>
            <a:off x="280637" y="824845"/>
            <a:ext cx="4279963" cy="315915"/>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2"/>
              </a:buClr>
              <a:buSzPts val="1800"/>
              <a:buNone/>
            </a:pPr>
            <a:r>
              <a:rPr lang="en-US" sz="1800" b="1" dirty="0">
                <a:solidFill>
                  <a:schemeClr val="tx1"/>
                </a:solidFill>
                <a:latin typeface="Courier New" panose="02070309020205020404" pitchFamily="49" charset="0"/>
                <a:cs typeface="Courier New" panose="02070309020205020404" pitchFamily="49" charset="0"/>
              </a:rPr>
              <a:t>Use Case</a:t>
            </a:r>
            <a:endParaRPr b="1" dirty="0">
              <a:solidFill>
                <a:schemeClr val="tx1"/>
              </a:solidFill>
              <a:latin typeface="Courier New" panose="02070309020205020404" pitchFamily="49" charset="0"/>
              <a:cs typeface="Courier New" panose="02070309020205020404" pitchFamily="49" charset="0"/>
            </a:endParaRPr>
          </a:p>
        </p:txBody>
      </p:sp>
      <p:sp>
        <p:nvSpPr>
          <p:cNvPr id="232" name="Google Shape;232;p3"/>
          <p:cNvSpPr txBox="1"/>
          <p:nvPr/>
        </p:nvSpPr>
        <p:spPr>
          <a:xfrm>
            <a:off x="5062196" y="1060181"/>
            <a:ext cx="7006864" cy="5384122"/>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R="0" lvl="0" algn="l" rtl="0">
              <a:lnSpc>
                <a:spcPct val="90000"/>
              </a:lnSpc>
              <a:spcBef>
                <a:spcPts val="0"/>
              </a:spcBef>
              <a:spcAft>
                <a:spcPts val="0"/>
              </a:spcAft>
              <a:buClr>
                <a:schemeClr val="dk1"/>
              </a:buClr>
              <a:buSzPts val="1600"/>
            </a:pPr>
            <a:r>
              <a:rPr lang="en-US" sz="1600" b="0" i="0">
                <a:solidFill>
                  <a:schemeClr val="dk1"/>
                </a:solidFill>
                <a:latin typeface="+mj-lt"/>
                <a:ea typeface="Libre Franklin"/>
                <a:cs typeface="Libre Franklin"/>
                <a:sym typeface="Libre Franklin"/>
              </a:rPr>
              <a:t>  </a:t>
            </a:r>
            <a:endParaRPr>
              <a:latin typeface="+mj-lt"/>
            </a:endParaRPr>
          </a:p>
        </p:txBody>
      </p:sp>
      <p:sp>
        <p:nvSpPr>
          <p:cNvPr id="2" name="TextBox 1">
            <a:extLst>
              <a:ext uri="{FF2B5EF4-FFF2-40B4-BE49-F238E27FC236}">
                <a16:creationId xmlns:a16="http://schemas.microsoft.com/office/drawing/2014/main" id="{0CEFC6D4-2DDD-0DF2-1BF0-B4F5A13ED00E}"/>
              </a:ext>
            </a:extLst>
          </p:cNvPr>
          <p:cNvSpPr txBox="1"/>
          <p:nvPr/>
        </p:nvSpPr>
        <p:spPr>
          <a:xfrm>
            <a:off x="6419023" y="3850855"/>
            <a:ext cx="1422959" cy="459700"/>
          </a:xfrm>
          <a:prstGeom prst="roundRect">
            <a:avLst/>
          </a:prstGeom>
          <a:solidFill>
            <a:schemeClr val="tx2">
              <a:lumMod val="40000"/>
              <a:lumOff val="60000"/>
            </a:schemeClr>
          </a:solidFill>
          <a:ln w="28575">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Possible</a:t>
            </a:r>
          </a:p>
          <a:p>
            <a:pPr algn="ctr"/>
            <a:r>
              <a:rPr lang="en-IN" sz="1050" dirty="0">
                <a:latin typeface="Bahnschrift SemiBold" panose="020B0502040204020203" pitchFamily="34" charset="0"/>
                <a:cs typeface="Courier New" panose="02070309020205020404" pitchFamily="49" charset="0"/>
              </a:rPr>
              <a:t>Solutions</a:t>
            </a:r>
          </a:p>
        </p:txBody>
      </p:sp>
      <p:pic>
        <p:nvPicPr>
          <p:cNvPr id="5" name="Picture 4">
            <a:extLst>
              <a:ext uri="{FF2B5EF4-FFF2-40B4-BE49-F238E27FC236}">
                <a16:creationId xmlns:a16="http://schemas.microsoft.com/office/drawing/2014/main" id="{95C18C51-E24C-9F89-7E46-A295C94DDD9C}"/>
              </a:ext>
            </a:extLst>
          </p:cNvPr>
          <p:cNvPicPr>
            <a:picLocks noChangeAspect="1"/>
          </p:cNvPicPr>
          <p:nvPr/>
        </p:nvPicPr>
        <p:blipFill>
          <a:blip r:embed="rId3"/>
          <a:stretch>
            <a:fillRect/>
          </a:stretch>
        </p:blipFill>
        <p:spPr>
          <a:xfrm>
            <a:off x="5551260" y="3491614"/>
            <a:ext cx="725971" cy="725971"/>
          </a:xfrm>
          <a:prstGeom prst="rect">
            <a:avLst/>
          </a:prstGeom>
        </p:spPr>
      </p:pic>
      <p:sp>
        <p:nvSpPr>
          <p:cNvPr id="6" name="TextBox 5">
            <a:extLst>
              <a:ext uri="{FF2B5EF4-FFF2-40B4-BE49-F238E27FC236}">
                <a16:creationId xmlns:a16="http://schemas.microsoft.com/office/drawing/2014/main" id="{965778CC-16CC-831E-01B9-DB327F5F27B8}"/>
              </a:ext>
            </a:extLst>
          </p:cNvPr>
          <p:cNvSpPr txBox="1"/>
          <p:nvPr/>
        </p:nvSpPr>
        <p:spPr>
          <a:xfrm>
            <a:off x="6419022" y="5881802"/>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Farmer Applying Solution</a:t>
            </a:r>
          </a:p>
        </p:txBody>
      </p:sp>
      <p:pic>
        <p:nvPicPr>
          <p:cNvPr id="8" name="Picture 7">
            <a:extLst>
              <a:ext uri="{FF2B5EF4-FFF2-40B4-BE49-F238E27FC236}">
                <a16:creationId xmlns:a16="http://schemas.microsoft.com/office/drawing/2014/main" id="{95F01C6C-5299-A2F0-BA19-210EF53A9821}"/>
              </a:ext>
            </a:extLst>
          </p:cNvPr>
          <p:cNvPicPr>
            <a:picLocks noChangeAspect="1"/>
          </p:cNvPicPr>
          <p:nvPr/>
        </p:nvPicPr>
        <p:blipFill>
          <a:blip r:embed="rId4"/>
          <a:stretch>
            <a:fillRect/>
          </a:stretch>
        </p:blipFill>
        <p:spPr>
          <a:xfrm>
            <a:off x="5788769" y="5826249"/>
            <a:ext cx="515253" cy="515253"/>
          </a:xfrm>
          <a:prstGeom prst="rect">
            <a:avLst/>
          </a:prstGeom>
        </p:spPr>
      </p:pic>
      <p:sp>
        <p:nvSpPr>
          <p:cNvPr id="9" name="TextBox 8">
            <a:extLst>
              <a:ext uri="{FF2B5EF4-FFF2-40B4-BE49-F238E27FC236}">
                <a16:creationId xmlns:a16="http://schemas.microsoft.com/office/drawing/2014/main" id="{5DBB6DD2-9673-1810-4812-56C8B7CEEB73}"/>
              </a:ext>
            </a:extLst>
          </p:cNvPr>
          <p:cNvSpPr txBox="1"/>
          <p:nvPr/>
        </p:nvSpPr>
        <p:spPr>
          <a:xfrm>
            <a:off x="9385864" y="5856263"/>
            <a:ext cx="1422959" cy="510778"/>
          </a:xfrm>
          <a:prstGeom prst="roundRect">
            <a:avLst/>
          </a:prstGeom>
          <a:noFill/>
          <a:ln>
            <a:solidFill>
              <a:schemeClr val="tx1"/>
            </a:solidFill>
          </a:ln>
        </p:spPr>
        <p:txBody>
          <a:bodyPr wrap="square" rtlCol="0">
            <a:spAutoFit/>
          </a:bodyPr>
          <a:lstStyle/>
          <a:p>
            <a:pPr algn="ctr"/>
            <a:r>
              <a:rPr lang="en-US" sz="1200" dirty="0">
                <a:solidFill>
                  <a:srgbClr val="212529"/>
                </a:solidFill>
                <a:latin typeface="Bahnschrift SemiBold" panose="020B0502040204020203" pitchFamily="34" charset="0"/>
                <a:ea typeface="Tahoma" panose="020B0604030504040204" pitchFamily="34" charset="0"/>
                <a:cs typeface="Tahoma" panose="020B0604030504040204" pitchFamily="34" charset="0"/>
              </a:rPr>
              <a:t>D</a:t>
            </a:r>
            <a:r>
              <a:rPr lang="en-US" sz="1200" b="0" i="0" dirty="0">
                <a:solidFill>
                  <a:srgbClr val="212529"/>
                </a:solidFill>
                <a:effectLst/>
                <a:latin typeface="Bahnschrift SemiBold" panose="020B0502040204020203" pitchFamily="34" charset="0"/>
                <a:ea typeface="Tahoma" panose="020B0604030504040204" pitchFamily="34" charset="0"/>
                <a:cs typeface="Tahoma" panose="020B0604030504040204" pitchFamily="34" charset="0"/>
              </a:rPr>
              <a:t>isease/Problem Solved</a:t>
            </a:r>
            <a:endParaRPr lang="en-IN" sz="1050" dirty="0">
              <a:latin typeface="Bahnschrift SemiBold" panose="020B0502040204020203" pitchFamily="34" charset="0"/>
              <a:cs typeface="Courier New" panose="02070309020205020404" pitchFamily="49" charset="0"/>
            </a:endParaRPr>
          </a:p>
        </p:txBody>
      </p:sp>
      <p:pic>
        <p:nvPicPr>
          <p:cNvPr id="11" name="Picture 10">
            <a:extLst>
              <a:ext uri="{FF2B5EF4-FFF2-40B4-BE49-F238E27FC236}">
                <a16:creationId xmlns:a16="http://schemas.microsoft.com/office/drawing/2014/main" id="{1011D447-4181-E749-C8FF-72BBD11356C4}"/>
              </a:ext>
            </a:extLst>
          </p:cNvPr>
          <p:cNvPicPr>
            <a:picLocks noChangeAspect="1"/>
          </p:cNvPicPr>
          <p:nvPr/>
        </p:nvPicPr>
        <p:blipFill>
          <a:blip r:embed="rId5"/>
          <a:stretch>
            <a:fillRect/>
          </a:stretch>
        </p:blipFill>
        <p:spPr>
          <a:xfrm>
            <a:off x="10974226" y="5330174"/>
            <a:ext cx="786782" cy="786782"/>
          </a:xfrm>
          <a:prstGeom prst="rect">
            <a:avLst/>
          </a:prstGeom>
        </p:spPr>
      </p:pic>
      <p:cxnSp>
        <p:nvCxnSpPr>
          <p:cNvPr id="13" name="Straight Arrow Connector 12">
            <a:extLst>
              <a:ext uri="{FF2B5EF4-FFF2-40B4-BE49-F238E27FC236}">
                <a16:creationId xmlns:a16="http://schemas.microsoft.com/office/drawing/2014/main" id="{91FA16FE-CB9B-F3A9-20A5-3BE486285366}"/>
              </a:ext>
            </a:extLst>
          </p:cNvPr>
          <p:cNvCxnSpPr>
            <a:cxnSpLocks/>
            <a:stCxn id="2" idx="2"/>
            <a:endCxn id="22" idx="0"/>
          </p:cNvCxnSpPr>
          <p:nvPr/>
        </p:nvCxnSpPr>
        <p:spPr>
          <a:xfrm flipH="1">
            <a:off x="7130502" y="4310555"/>
            <a:ext cx="1" cy="5764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77A2407-1C31-7477-CCD3-382C187F5C94}"/>
              </a:ext>
            </a:extLst>
          </p:cNvPr>
          <p:cNvCxnSpPr>
            <a:cxnSpLocks/>
            <a:stCxn id="6" idx="3"/>
            <a:endCxn id="9" idx="1"/>
          </p:cNvCxnSpPr>
          <p:nvPr/>
        </p:nvCxnSpPr>
        <p:spPr>
          <a:xfrm>
            <a:off x="7841981" y="6111652"/>
            <a:ext cx="15438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9" name="Picture 18">
            <a:extLst>
              <a:ext uri="{FF2B5EF4-FFF2-40B4-BE49-F238E27FC236}">
                <a16:creationId xmlns:a16="http://schemas.microsoft.com/office/drawing/2014/main" id="{57ED41CB-9481-143C-BD7E-3A43E13680F8}"/>
              </a:ext>
            </a:extLst>
          </p:cNvPr>
          <p:cNvPicPr>
            <a:picLocks noChangeAspect="1"/>
          </p:cNvPicPr>
          <p:nvPr/>
        </p:nvPicPr>
        <p:blipFill>
          <a:blip r:embed="rId6"/>
          <a:stretch>
            <a:fillRect/>
          </a:stretch>
        </p:blipFill>
        <p:spPr>
          <a:xfrm>
            <a:off x="8328484" y="5856263"/>
            <a:ext cx="560236" cy="560236"/>
          </a:xfrm>
          <a:prstGeom prst="rect">
            <a:avLst/>
          </a:prstGeom>
        </p:spPr>
      </p:pic>
      <p:sp>
        <p:nvSpPr>
          <p:cNvPr id="22" name="TextBox 21">
            <a:extLst>
              <a:ext uri="{FF2B5EF4-FFF2-40B4-BE49-F238E27FC236}">
                <a16:creationId xmlns:a16="http://schemas.microsoft.com/office/drawing/2014/main" id="{9BDC78DA-C2BD-AE87-E20C-03D4B7B27E89}"/>
              </a:ext>
            </a:extLst>
          </p:cNvPr>
          <p:cNvSpPr txBox="1"/>
          <p:nvPr/>
        </p:nvSpPr>
        <p:spPr>
          <a:xfrm>
            <a:off x="6419022" y="4887007"/>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Buy</a:t>
            </a:r>
          </a:p>
          <a:p>
            <a:pPr algn="ctr"/>
            <a:r>
              <a:rPr lang="en-IN" sz="1050" dirty="0">
                <a:latin typeface="Bahnschrift SemiBold" panose="020B0502040204020203" pitchFamily="34" charset="0"/>
                <a:cs typeface="Courier New" panose="02070309020205020404" pitchFamily="49" charset="0"/>
              </a:rPr>
              <a:t>Fertilizer </a:t>
            </a:r>
          </a:p>
        </p:txBody>
      </p:sp>
      <p:cxnSp>
        <p:nvCxnSpPr>
          <p:cNvPr id="25" name="Straight Arrow Connector 24">
            <a:extLst>
              <a:ext uri="{FF2B5EF4-FFF2-40B4-BE49-F238E27FC236}">
                <a16:creationId xmlns:a16="http://schemas.microsoft.com/office/drawing/2014/main" id="{3C120F23-B1FD-ED18-2DE9-2919586C2866}"/>
              </a:ext>
            </a:extLst>
          </p:cNvPr>
          <p:cNvCxnSpPr>
            <a:cxnSpLocks/>
            <a:stCxn id="22" idx="2"/>
            <a:endCxn id="6" idx="0"/>
          </p:cNvCxnSpPr>
          <p:nvPr/>
        </p:nvCxnSpPr>
        <p:spPr>
          <a:xfrm>
            <a:off x="7130502" y="5346707"/>
            <a:ext cx="0" cy="5350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9" name="Picture 28">
            <a:extLst>
              <a:ext uri="{FF2B5EF4-FFF2-40B4-BE49-F238E27FC236}">
                <a16:creationId xmlns:a16="http://schemas.microsoft.com/office/drawing/2014/main" id="{7EC1BD39-FFF2-B277-D59D-24BD4BD14548}"/>
              </a:ext>
            </a:extLst>
          </p:cNvPr>
          <p:cNvPicPr>
            <a:picLocks noChangeAspect="1"/>
          </p:cNvPicPr>
          <p:nvPr/>
        </p:nvPicPr>
        <p:blipFill>
          <a:blip r:embed="rId7"/>
          <a:stretch>
            <a:fillRect/>
          </a:stretch>
        </p:blipFill>
        <p:spPr>
          <a:xfrm>
            <a:off x="8023727" y="4674900"/>
            <a:ext cx="671807" cy="671807"/>
          </a:xfrm>
          <a:prstGeom prst="rect">
            <a:avLst/>
          </a:prstGeom>
        </p:spPr>
      </p:pic>
      <p:sp>
        <p:nvSpPr>
          <p:cNvPr id="39" name="Rectangle 38">
            <a:extLst>
              <a:ext uri="{FF2B5EF4-FFF2-40B4-BE49-F238E27FC236}">
                <a16:creationId xmlns:a16="http://schemas.microsoft.com/office/drawing/2014/main" id="{4EBCE4F6-7D68-7110-93BB-16233005BA97}"/>
              </a:ext>
            </a:extLst>
          </p:cNvPr>
          <p:cNvSpPr/>
          <p:nvPr/>
        </p:nvSpPr>
        <p:spPr>
          <a:xfrm>
            <a:off x="5493581" y="4508658"/>
            <a:ext cx="3237263" cy="1088994"/>
          </a:xfrm>
          <a:prstGeom prst="rect">
            <a:avLst/>
          </a:prstGeom>
          <a:noFill/>
          <a:ln w="9525">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6F39FCB1-CD70-3960-35AB-88A4FA4214FC}"/>
              </a:ext>
            </a:extLst>
          </p:cNvPr>
          <p:cNvSpPr txBox="1"/>
          <p:nvPr/>
        </p:nvSpPr>
        <p:spPr>
          <a:xfrm>
            <a:off x="5512435" y="4521011"/>
            <a:ext cx="907154" cy="815608"/>
          </a:xfrm>
          <a:prstGeom prst="rect">
            <a:avLst/>
          </a:prstGeom>
          <a:noFill/>
        </p:spPr>
        <p:txBody>
          <a:bodyPr wrap="square" rtlCol="0">
            <a:spAutoFit/>
          </a:bodyPr>
          <a:lstStyle/>
          <a:p>
            <a:r>
              <a:rPr lang="en-IN" dirty="0">
                <a:latin typeface="Bahnschrift SemiBold" panose="020B0502040204020203" pitchFamily="34" charset="0"/>
                <a:cs typeface="Courier New" panose="02070309020205020404" pitchFamily="49" charset="0"/>
              </a:rPr>
              <a:t>Optional</a:t>
            </a:r>
          </a:p>
          <a:p>
            <a:r>
              <a:rPr lang="en-IN" sz="1050" dirty="0">
                <a:latin typeface="Bahnschrift Light" panose="020B0502040204020203" pitchFamily="34" charset="0"/>
                <a:cs typeface="Courier New" panose="02070309020205020404" pitchFamily="49" charset="0"/>
              </a:rPr>
              <a:t>May Not Needed in every case</a:t>
            </a:r>
          </a:p>
        </p:txBody>
      </p:sp>
      <p:pic>
        <p:nvPicPr>
          <p:cNvPr id="43" name="Picture 42">
            <a:extLst>
              <a:ext uri="{FF2B5EF4-FFF2-40B4-BE49-F238E27FC236}">
                <a16:creationId xmlns:a16="http://schemas.microsoft.com/office/drawing/2014/main" id="{1CD7F30A-58DE-D1F3-1FE3-4B4EF38FFB59}"/>
              </a:ext>
            </a:extLst>
          </p:cNvPr>
          <p:cNvPicPr>
            <a:picLocks noChangeAspect="1"/>
          </p:cNvPicPr>
          <p:nvPr/>
        </p:nvPicPr>
        <p:blipFill>
          <a:blip r:embed="rId8"/>
          <a:stretch>
            <a:fillRect/>
          </a:stretch>
        </p:blipFill>
        <p:spPr>
          <a:xfrm>
            <a:off x="5165230" y="5838888"/>
            <a:ext cx="502614" cy="502614"/>
          </a:xfrm>
          <a:prstGeom prst="rect">
            <a:avLst/>
          </a:prstGeom>
        </p:spPr>
      </p:pic>
      <p:sp>
        <p:nvSpPr>
          <p:cNvPr id="199" name="TextBox 198">
            <a:extLst>
              <a:ext uri="{FF2B5EF4-FFF2-40B4-BE49-F238E27FC236}">
                <a16:creationId xmlns:a16="http://schemas.microsoft.com/office/drawing/2014/main" id="{F1408B6F-06C6-62D4-B4F7-4956EFD8C4AF}"/>
              </a:ext>
            </a:extLst>
          </p:cNvPr>
          <p:cNvSpPr txBox="1"/>
          <p:nvPr/>
        </p:nvSpPr>
        <p:spPr>
          <a:xfrm>
            <a:off x="5062196" y="1069811"/>
            <a:ext cx="3844766" cy="338554"/>
          </a:xfrm>
          <a:prstGeom prst="rect">
            <a:avLst/>
          </a:prstGeom>
          <a:noFill/>
        </p:spPr>
        <p:txBody>
          <a:bodyPr wrap="square" rtlCol="0">
            <a:spAutoFit/>
          </a:bodyPr>
          <a:lstStyle/>
          <a:p>
            <a:pPr algn="ctr"/>
            <a:r>
              <a:rPr lang="en-IN" sz="1600" b="1" dirty="0">
                <a:latin typeface="Courier New" panose="02070309020205020404" pitchFamily="49" charset="0"/>
                <a:cs typeface="Courier New" panose="02070309020205020404" pitchFamily="49" charset="0"/>
              </a:rPr>
              <a:t>SHOW STOPPER</a:t>
            </a:r>
          </a:p>
        </p:txBody>
      </p:sp>
      <p:sp>
        <p:nvSpPr>
          <p:cNvPr id="48" name="TextBox 47">
            <a:extLst>
              <a:ext uri="{FF2B5EF4-FFF2-40B4-BE49-F238E27FC236}">
                <a16:creationId xmlns:a16="http://schemas.microsoft.com/office/drawing/2014/main" id="{E6F78028-C7F9-1270-C5DB-1D03471D403A}"/>
              </a:ext>
            </a:extLst>
          </p:cNvPr>
          <p:cNvSpPr txBox="1"/>
          <p:nvPr/>
        </p:nvSpPr>
        <p:spPr>
          <a:xfrm>
            <a:off x="5126320" y="1399302"/>
            <a:ext cx="3604524" cy="2123658"/>
          </a:xfrm>
          <a:prstGeom prst="rect">
            <a:avLst/>
          </a:prstGeom>
          <a:noFill/>
        </p:spPr>
        <p:txBody>
          <a:bodyPr wrap="square">
            <a:spAutoFit/>
          </a:bodyPr>
          <a:lstStyle/>
          <a:p>
            <a:pPr marL="171450" indent="-171450" algn="l">
              <a:buFont typeface="Wingdings" panose="05000000000000000000" pitchFamily="2" charset="2"/>
              <a:buChar char="ü"/>
            </a:pPr>
            <a:r>
              <a:rPr lang="en-US" sz="1100" b="0" i="0" dirty="0">
                <a:solidFill>
                  <a:schemeClr val="tx1"/>
                </a:solidFill>
                <a:effectLst/>
                <a:latin typeface="Courier New" panose="02070309020205020404" pitchFamily="49" charset="0"/>
                <a:cs typeface="Courier New" panose="02070309020205020404" pitchFamily="49" charset="0"/>
              </a:rPr>
              <a:t>With this app, farmers can simply </a:t>
            </a:r>
            <a:r>
              <a:rPr lang="en-US" sz="1100" b="1" i="0" dirty="0">
                <a:solidFill>
                  <a:schemeClr val="tx1"/>
                </a:solidFill>
                <a:effectLst/>
                <a:latin typeface="Courier New" panose="02070309020205020404" pitchFamily="49" charset="0"/>
                <a:cs typeface="Courier New" panose="02070309020205020404" pitchFamily="49" charset="0"/>
              </a:rPr>
              <a:t>take a photo</a:t>
            </a:r>
            <a:r>
              <a:rPr lang="en-US" sz="1100" b="0" i="0" dirty="0">
                <a:solidFill>
                  <a:schemeClr val="tx1"/>
                </a:solidFill>
                <a:effectLst/>
                <a:latin typeface="Courier New" panose="02070309020205020404" pitchFamily="49" charset="0"/>
                <a:cs typeface="Courier New" panose="02070309020205020404" pitchFamily="49" charset="0"/>
              </a:rPr>
              <a:t> of a diseased plant and </a:t>
            </a:r>
            <a:r>
              <a:rPr lang="en-US" sz="1100" b="1" i="0" dirty="0">
                <a:solidFill>
                  <a:schemeClr val="tx1"/>
                </a:solidFill>
                <a:effectLst/>
                <a:latin typeface="Courier New" panose="02070309020205020404" pitchFamily="49" charset="0"/>
                <a:cs typeface="Courier New" panose="02070309020205020404" pitchFamily="49" charset="0"/>
              </a:rPr>
              <a:t>upload it</a:t>
            </a:r>
            <a:r>
              <a:rPr lang="en-US" sz="1100" b="0" i="0" dirty="0">
                <a:solidFill>
                  <a:schemeClr val="tx1"/>
                </a:solidFill>
                <a:effectLst/>
                <a:latin typeface="Courier New" panose="02070309020205020404" pitchFamily="49" charset="0"/>
                <a:cs typeface="Courier New" panose="02070309020205020404" pitchFamily="49" charset="0"/>
              </a:rPr>
              <a:t> to the app. The app will then use its </a:t>
            </a:r>
            <a:r>
              <a:rPr lang="en-US" sz="1100" b="1" i="0" dirty="0">
                <a:solidFill>
                  <a:schemeClr val="tx1"/>
                </a:solidFill>
                <a:effectLst/>
                <a:latin typeface="Courier New" panose="02070309020205020404" pitchFamily="49" charset="0"/>
                <a:cs typeface="Courier New" panose="02070309020205020404" pitchFamily="49" charset="0"/>
              </a:rPr>
              <a:t>AI capabilities to identify the disease</a:t>
            </a:r>
            <a:r>
              <a:rPr lang="en-US" sz="1100" b="0" i="0" dirty="0">
                <a:solidFill>
                  <a:schemeClr val="tx1"/>
                </a:solidFill>
                <a:effectLst/>
                <a:latin typeface="Courier New" panose="02070309020205020404" pitchFamily="49" charset="0"/>
                <a:cs typeface="Courier New" panose="02070309020205020404" pitchFamily="49" charset="0"/>
              </a:rPr>
              <a:t> and provide </a:t>
            </a:r>
            <a:r>
              <a:rPr lang="en-US" sz="1100" i="0" dirty="0">
                <a:solidFill>
                  <a:schemeClr val="tx1"/>
                </a:solidFill>
                <a:effectLst/>
                <a:latin typeface="Courier New" panose="02070309020205020404" pitchFamily="49" charset="0"/>
                <a:cs typeface="Courier New" panose="02070309020205020404" pitchFamily="49" charset="0"/>
              </a:rPr>
              <a:t>recommendations for treatment</a:t>
            </a:r>
            <a:r>
              <a:rPr lang="en-US" sz="1100" b="0" i="0" dirty="0">
                <a:solidFill>
                  <a:schemeClr val="tx1"/>
                </a:solidFill>
                <a:effectLst/>
                <a:latin typeface="Courier New" panose="02070309020205020404" pitchFamily="49" charset="0"/>
                <a:cs typeface="Courier New" panose="02070309020205020404" pitchFamily="49" charset="0"/>
              </a:rPr>
              <a:t>.</a:t>
            </a:r>
          </a:p>
          <a:p>
            <a:pPr marL="171450" indent="-171450" algn="l">
              <a:buFont typeface="Wingdings" panose="05000000000000000000" pitchFamily="2" charset="2"/>
              <a:buChar char="ü"/>
            </a:pPr>
            <a:r>
              <a:rPr lang="en-US" sz="1100" b="0" i="0" dirty="0">
                <a:solidFill>
                  <a:schemeClr val="tx1"/>
                </a:solidFill>
                <a:effectLst/>
                <a:latin typeface="Courier New" panose="02070309020205020404" pitchFamily="49" charset="0"/>
                <a:cs typeface="Courier New" panose="02070309020205020404" pitchFamily="49" charset="0"/>
              </a:rPr>
              <a:t>The app also </a:t>
            </a:r>
            <a:r>
              <a:rPr lang="en-US" sz="1100" b="1" i="0" dirty="0">
                <a:solidFill>
                  <a:schemeClr val="tx1"/>
                </a:solidFill>
                <a:effectLst/>
                <a:latin typeface="Courier New" panose="02070309020205020404" pitchFamily="49" charset="0"/>
                <a:cs typeface="Courier New" panose="02070309020205020404" pitchFamily="49" charset="0"/>
              </a:rPr>
              <a:t>connects farmers with experts or scientists </a:t>
            </a:r>
            <a:r>
              <a:rPr lang="en-US" sz="1100" b="0" i="0" dirty="0">
                <a:solidFill>
                  <a:schemeClr val="tx1"/>
                </a:solidFill>
                <a:effectLst/>
                <a:latin typeface="Courier New" panose="02070309020205020404" pitchFamily="49" charset="0"/>
                <a:cs typeface="Courier New" panose="02070309020205020404" pitchFamily="49" charset="0"/>
              </a:rPr>
              <a:t>who can provide more personalized advice.</a:t>
            </a:r>
          </a:p>
          <a:p>
            <a:pPr marL="171450" indent="-171450" algn="l">
              <a:buFont typeface="Wingdings" panose="05000000000000000000" pitchFamily="2" charset="2"/>
              <a:buChar char="ü"/>
            </a:pPr>
            <a:r>
              <a:rPr lang="en-US" sz="1100" b="0" i="0" dirty="0">
                <a:solidFill>
                  <a:schemeClr val="tx1"/>
                </a:solidFill>
                <a:effectLst/>
                <a:latin typeface="Courier New" panose="02070309020205020404" pitchFamily="49" charset="0"/>
                <a:cs typeface="Courier New" panose="02070309020205020404" pitchFamily="49" charset="0"/>
              </a:rPr>
              <a:t>It can help them save time and money, </a:t>
            </a:r>
            <a:r>
              <a:rPr lang="en-US" sz="1100" b="1" i="0" dirty="0">
                <a:solidFill>
                  <a:schemeClr val="tx1"/>
                </a:solidFill>
                <a:effectLst/>
                <a:latin typeface="Courier New" panose="02070309020205020404" pitchFamily="49" charset="0"/>
                <a:cs typeface="Courier New" panose="02070309020205020404" pitchFamily="49" charset="0"/>
              </a:rPr>
              <a:t>improve</a:t>
            </a:r>
            <a:r>
              <a:rPr lang="en-US" sz="1100" b="0" i="0" dirty="0">
                <a:solidFill>
                  <a:schemeClr val="tx1"/>
                </a:solidFill>
                <a:effectLst/>
                <a:latin typeface="Courier New" panose="02070309020205020404" pitchFamily="49" charset="0"/>
                <a:cs typeface="Courier New" panose="02070309020205020404" pitchFamily="49" charset="0"/>
              </a:rPr>
              <a:t> their </a:t>
            </a:r>
            <a:r>
              <a:rPr lang="en-US" sz="1100" b="1" i="0" dirty="0">
                <a:solidFill>
                  <a:schemeClr val="tx1"/>
                </a:solidFill>
                <a:effectLst/>
                <a:latin typeface="Courier New" panose="02070309020205020404" pitchFamily="49" charset="0"/>
                <a:cs typeface="Courier New" panose="02070309020205020404" pitchFamily="49" charset="0"/>
              </a:rPr>
              <a:t>crop yields</a:t>
            </a:r>
            <a:r>
              <a:rPr lang="en-US" sz="1100" b="0" i="0" dirty="0">
                <a:solidFill>
                  <a:schemeClr val="tx1"/>
                </a:solidFill>
                <a:effectLst/>
                <a:latin typeface="Courier New" panose="02070309020205020404" pitchFamily="49" charset="0"/>
                <a:cs typeface="Courier New" panose="02070309020205020404" pitchFamily="49" charset="0"/>
              </a:rPr>
              <a:t>, and ensure that their </a:t>
            </a:r>
            <a:r>
              <a:rPr lang="en-US" sz="1100" b="1" i="0" dirty="0">
                <a:solidFill>
                  <a:schemeClr val="tx1"/>
                </a:solidFill>
                <a:effectLst/>
                <a:latin typeface="Courier New" panose="02070309020205020404" pitchFamily="49" charset="0"/>
                <a:cs typeface="Courier New" panose="02070309020205020404" pitchFamily="49" charset="0"/>
              </a:rPr>
              <a:t>produce is free of disease</a:t>
            </a:r>
            <a:r>
              <a:rPr lang="en-US" sz="1100" b="0" i="0" dirty="0">
                <a:solidFill>
                  <a:schemeClr val="tx1"/>
                </a:solidFill>
                <a:effectLst/>
                <a:latin typeface="Courier New" panose="02070309020205020404" pitchFamily="49" charset="0"/>
                <a:cs typeface="Courier New" panose="02070309020205020404" pitchFamily="49" charset="0"/>
              </a:rPr>
              <a:t>.</a:t>
            </a:r>
          </a:p>
        </p:txBody>
      </p:sp>
      <p:sp>
        <p:nvSpPr>
          <p:cNvPr id="50" name="TextBox 49">
            <a:extLst>
              <a:ext uri="{FF2B5EF4-FFF2-40B4-BE49-F238E27FC236}">
                <a16:creationId xmlns:a16="http://schemas.microsoft.com/office/drawing/2014/main" id="{7EE415C2-11C8-88B5-3BCD-F06C99A2DE44}"/>
              </a:ext>
            </a:extLst>
          </p:cNvPr>
          <p:cNvSpPr txBox="1"/>
          <p:nvPr/>
        </p:nvSpPr>
        <p:spPr>
          <a:xfrm>
            <a:off x="8730844" y="1408365"/>
            <a:ext cx="3280453" cy="2462213"/>
          </a:xfrm>
          <a:prstGeom prst="rect">
            <a:avLst/>
          </a:prstGeom>
          <a:noFill/>
        </p:spPr>
        <p:txBody>
          <a:bodyPr wrap="square">
            <a:spAutoFit/>
          </a:bodyPr>
          <a:lstStyle/>
          <a:p>
            <a:pPr marL="285750" indent="-285750">
              <a:buFont typeface="Wingdings" panose="05000000000000000000" pitchFamily="2" charset="2"/>
              <a:buChar char="Ø"/>
            </a:pPr>
            <a:r>
              <a:rPr lang="en-IN" sz="1100" dirty="0">
                <a:latin typeface="Courier New" panose="02070309020205020404" pitchFamily="49" charset="0"/>
                <a:cs typeface="Courier New" panose="02070309020205020404" pitchFamily="49" charset="0"/>
              </a:rPr>
              <a:t>A large dataset of labeled plant disease images. The AI model needs to be trained on a large dataset of images of different plant diseases in order to be accurate.</a:t>
            </a:r>
          </a:p>
          <a:p>
            <a:pPr marL="285750" indent="-285750">
              <a:buFont typeface="Wingdings" panose="05000000000000000000" pitchFamily="2" charset="2"/>
              <a:buChar char="Ø"/>
            </a:pPr>
            <a:r>
              <a:rPr lang="en-IN" sz="1100" dirty="0">
                <a:latin typeface="Courier New" panose="02070309020205020404" pitchFamily="49" charset="0"/>
                <a:cs typeface="Courier New" panose="02070309020205020404" pitchFamily="49" charset="0"/>
              </a:rPr>
              <a:t>A powerful computing machine. The AI model requires a lot of computing power to train and run.</a:t>
            </a:r>
          </a:p>
          <a:p>
            <a:pPr marL="285750" indent="-285750">
              <a:buFont typeface="Wingdings" panose="05000000000000000000" pitchFamily="2" charset="2"/>
              <a:buChar char="Ø"/>
            </a:pPr>
            <a:r>
              <a:rPr lang="en-IN" sz="1100" dirty="0">
                <a:latin typeface="Courier New" panose="02070309020205020404" pitchFamily="49" charset="0"/>
                <a:cs typeface="Courier New" panose="02070309020205020404" pitchFamily="49" charset="0"/>
              </a:rPr>
              <a:t>A reliable internet connection. Farmers need to be able to upload photos of their plants and receive results from the app over the internet.</a:t>
            </a:r>
          </a:p>
        </p:txBody>
      </p:sp>
      <p:sp>
        <p:nvSpPr>
          <p:cNvPr id="51" name="TextBox 50">
            <a:extLst>
              <a:ext uri="{FF2B5EF4-FFF2-40B4-BE49-F238E27FC236}">
                <a16:creationId xmlns:a16="http://schemas.microsoft.com/office/drawing/2014/main" id="{D29AF62B-E31F-D96E-56FD-44AE13CF1F50}"/>
              </a:ext>
            </a:extLst>
          </p:cNvPr>
          <p:cNvSpPr txBox="1"/>
          <p:nvPr/>
        </p:nvSpPr>
        <p:spPr>
          <a:xfrm>
            <a:off x="8997552" y="1061302"/>
            <a:ext cx="3024601" cy="338554"/>
          </a:xfrm>
          <a:prstGeom prst="rect">
            <a:avLst/>
          </a:prstGeom>
          <a:noFill/>
        </p:spPr>
        <p:txBody>
          <a:bodyPr wrap="square" rtlCol="0">
            <a:spAutoFit/>
          </a:bodyPr>
          <a:lstStyle/>
          <a:p>
            <a:pPr algn="ctr"/>
            <a:r>
              <a:rPr lang="en-IN" sz="1600" b="1" dirty="0">
                <a:latin typeface="Courier New" panose="02070309020205020404" pitchFamily="49" charset="0"/>
                <a:cs typeface="Courier New" panose="02070309020205020404" pitchFamily="49" charset="0"/>
              </a:rPr>
              <a:t>Dependencies</a:t>
            </a:r>
          </a:p>
        </p:txBody>
      </p:sp>
      <p:sp>
        <p:nvSpPr>
          <p:cNvPr id="62" name="TextBox 61">
            <a:extLst>
              <a:ext uri="{FF2B5EF4-FFF2-40B4-BE49-F238E27FC236}">
                <a16:creationId xmlns:a16="http://schemas.microsoft.com/office/drawing/2014/main" id="{10BE325F-473C-055F-EB4D-B36989AB9547}"/>
              </a:ext>
            </a:extLst>
          </p:cNvPr>
          <p:cNvSpPr txBox="1"/>
          <p:nvPr/>
        </p:nvSpPr>
        <p:spPr>
          <a:xfrm>
            <a:off x="10958174" y="6145284"/>
            <a:ext cx="961534" cy="230832"/>
          </a:xfrm>
          <a:prstGeom prst="rect">
            <a:avLst/>
          </a:prstGeom>
          <a:noFill/>
        </p:spPr>
        <p:txBody>
          <a:bodyPr wrap="square" rtlCol="0">
            <a:spAutoFit/>
          </a:bodyPr>
          <a:lstStyle/>
          <a:p>
            <a:r>
              <a:rPr lang="en-IN" sz="900" dirty="0"/>
              <a:t>Happy Farmer</a:t>
            </a:r>
          </a:p>
        </p:txBody>
      </p:sp>
      <p:sp>
        <p:nvSpPr>
          <p:cNvPr id="205" name="TextBox 204">
            <a:extLst>
              <a:ext uri="{FF2B5EF4-FFF2-40B4-BE49-F238E27FC236}">
                <a16:creationId xmlns:a16="http://schemas.microsoft.com/office/drawing/2014/main" id="{DBCBBF84-5C6C-6965-6B13-876BD91DE343}"/>
              </a:ext>
            </a:extLst>
          </p:cNvPr>
          <p:cNvSpPr txBox="1"/>
          <p:nvPr/>
        </p:nvSpPr>
        <p:spPr>
          <a:xfrm>
            <a:off x="5424292" y="4221798"/>
            <a:ext cx="1083440" cy="230832"/>
          </a:xfrm>
          <a:prstGeom prst="rect">
            <a:avLst/>
          </a:prstGeom>
          <a:noFill/>
        </p:spPr>
        <p:txBody>
          <a:bodyPr wrap="square" rtlCol="0">
            <a:spAutoFit/>
          </a:bodyPr>
          <a:lstStyle/>
          <a:p>
            <a:r>
              <a:rPr lang="en-IN" sz="900" dirty="0"/>
              <a:t>Solution By App</a:t>
            </a:r>
          </a:p>
        </p:txBody>
      </p:sp>
      <p:pic>
        <p:nvPicPr>
          <p:cNvPr id="15" name="Graphic 14">
            <a:extLst>
              <a:ext uri="{FF2B5EF4-FFF2-40B4-BE49-F238E27FC236}">
                <a16:creationId xmlns:a16="http://schemas.microsoft.com/office/drawing/2014/main" id="{E16F7290-358C-9916-0BF3-AA35663E926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4256" y="1140760"/>
            <a:ext cx="4816148" cy="563856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latin typeface="+mj-lt"/>
              </a:rPr>
              <a:t>Team Member Details </a:t>
            </a:r>
            <a:endParaRPr dirty="0">
              <a:latin typeface="+mj-lt"/>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Leader Name: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UZZMA SAIYED</a:t>
            </a:r>
            <a:endParaRPr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Member 1 Name: </a:t>
            </a:r>
            <a:r>
              <a:rPr lang="en-IN" sz="1200" b="1" dirty="0">
                <a:solidFill>
                  <a:schemeClr val="tx1"/>
                </a:solidFill>
                <a:latin typeface="Tahoma" panose="020B0604030504040204" pitchFamily="34" charset="0"/>
                <a:ea typeface="Tahoma" panose="020B0604030504040204" pitchFamily="34" charset="0"/>
                <a:cs typeface="Tahoma" panose="020B0604030504040204" pitchFamily="34" charset="0"/>
              </a:rPr>
              <a:t>SMIT JOSHI</a:t>
            </a:r>
            <a:endParaRPr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Member 2 Name: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TEJASV MODI</a:t>
            </a:r>
            <a:endParaRPr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Member 3 Name: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KHUSHI LODHA</a:t>
            </a:r>
            <a:endParaRPr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Member 4 Name: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DIGVIJAY JAKHANIYA</a:t>
            </a:r>
            <a:endParaRPr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Member 5 Name: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VISHVA RAVAL</a:t>
            </a:r>
            <a:endParaRPr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804160"/>
              </a:buClr>
              <a:buSzPts val="1200"/>
              <a:buNone/>
            </a:pPr>
            <a:r>
              <a:rPr lang="en-US" sz="1200" b="1" dirty="0">
                <a:solidFill>
                  <a:srgbClr val="804160"/>
                </a:solidFill>
                <a:latin typeface="Tahoma" panose="020B0604030504040204" pitchFamily="34" charset="0"/>
                <a:ea typeface="Tahoma" panose="020B0604030504040204" pitchFamily="34" charset="0"/>
                <a:cs typeface="Tahoma" panose="020B0604030504040204" pitchFamily="34" charset="0"/>
              </a:rPr>
              <a:t>Team Mentor 1 Name: Type Your Name Here</a:t>
            </a:r>
            <a:endParaRPr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dirty="0">
                <a:latin typeface="Tahoma" panose="020B0604030504040204" pitchFamily="34" charset="0"/>
                <a:ea typeface="Tahoma" panose="020B0604030504040204" pitchFamily="34" charset="0"/>
                <a:cs typeface="Tahoma" panose="020B0604030504040204" pitchFamily="34" charset="0"/>
              </a:rPr>
              <a:t>Category (Academic/Industry): 			Expertise (AI/ML/Blockchain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Domain Experience (in years):    </a:t>
            </a:r>
            <a:endParaRPr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804160"/>
              </a:buClr>
              <a:buSzPts val="1200"/>
              <a:buNone/>
            </a:pPr>
            <a:r>
              <a:rPr lang="en-US" sz="1200" b="1" dirty="0">
                <a:solidFill>
                  <a:srgbClr val="804160"/>
                </a:solidFill>
                <a:latin typeface="Tahoma" panose="020B0604030504040204" pitchFamily="34" charset="0"/>
                <a:ea typeface="Tahoma" panose="020B0604030504040204" pitchFamily="34" charset="0"/>
                <a:cs typeface="Tahoma" panose="020B0604030504040204" pitchFamily="34" charset="0"/>
              </a:rPr>
              <a:t>Team Mentor 2 Name: Type Your Name Here</a:t>
            </a:r>
            <a:endParaRPr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dirty="0">
                <a:latin typeface="Tahoma" panose="020B0604030504040204" pitchFamily="34" charset="0"/>
                <a:ea typeface="Tahoma" panose="020B0604030504040204" pitchFamily="34" charset="0"/>
                <a:cs typeface="Tahoma" panose="020B0604030504040204" pitchFamily="34" charset="0"/>
              </a:rPr>
              <a:t>Category (Academic/Industry):		 	Expertise (AI/ML/Blockchain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Domain Experience (in years):    </a:t>
            </a:r>
            <a:endParaRPr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569</TotalTime>
  <Words>684</Words>
  <Application>Microsoft Office PowerPoint</Application>
  <PresentationFormat>Widescreen</PresentationFormat>
  <Paragraphs>93</Paragraphs>
  <Slides>4</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vt:i4>
      </vt:variant>
    </vt:vector>
  </HeadingPairs>
  <TitlesOfParts>
    <vt:vector size="15" baseType="lpstr">
      <vt:lpstr>Wingdings</vt:lpstr>
      <vt:lpstr>Noto Sans Symbols</vt:lpstr>
      <vt:lpstr>Courier New</vt:lpstr>
      <vt:lpstr>Arial</vt:lpstr>
      <vt:lpstr>Libre Franklin</vt:lpstr>
      <vt:lpstr>Franklin Gothic</vt:lpstr>
      <vt:lpstr>Bahnschrift Light</vt:lpstr>
      <vt:lpstr>Calibri</vt:lpstr>
      <vt:lpstr>Tahoma</vt:lpstr>
      <vt:lpstr>Bahnschrift SemiBold</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smit joshi</cp:lastModifiedBy>
  <cp:revision>116</cp:revision>
  <dcterms:created xsi:type="dcterms:W3CDTF">2022-02-11T07:14:46Z</dcterms:created>
  <dcterms:modified xsi:type="dcterms:W3CDTF">2023-09-27T07:49:57Z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