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60" r:id="rId5"/>
  </p:sldIdLst>
  <p:sldSz cx="12192000" cy="6858000"/>
  <p:notesSz cx="6858000" cy="9144000"/>
  <p:embeddedFontLst>
    <p:embeddedFont>
      <p:font typeface="Bahnschrift SemiBold" panose="020B0502040204020203" pitchFamily="3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Noto Sans Symbols" pitchFamily="2" charset="0"/>
      <p:regular r:id="rId17"/>
      <p:bold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2A6D8D1-A803-4DD3-809B-8F4C3BE70A97}">
          <p14:sldIdLst>
            <p14:sldId id="261"/>
          </p14:sldIdLst>
        </p14:section>
        <p14:section name="Untitled Section" id="{6EF23068-A682-47F4-B0CE-B9B40BF2D21D}">
          <p14:sldIdLst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2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1.png"/><Relationship Id="rId4" Type="http://schemas.openxmlformats.org/officeDocument/2006/relationships/image" Target="../media/image3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+mj-lt"/>
              </a:rPr>
              <a:t>Basic Details of the Team and Problem Statement</a:t>
            </a:r>
            <a:endParaRPr dirty="0">
              <a:latin typeface="+mj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b="1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Ministry of Micro, Small and Medium Enterprises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1413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Problem Statement Title: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Dak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Ghar</a:t>
            </a: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Niryat</a:t>
            </a: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Kendra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GrowGuards</a:t>
            </a:r>
            <a:b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IN" b="1" dirty="0">
                <a:latin typeface="+mj-lt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Uzzma Saiyed</a:t>
            </a:r>
            <a:b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IN" b="1" dirty="0">
                <a:latin typeface="+mj-lt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C-58356</a:t>
            </a: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1800" b="0" i="0" spc="-4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Faculty</a:t>
            </a:r>
            <a:r>
              <a:rPr lang="en-IN" sz="1800" b="0" i="0" spc="-3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2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2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1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IN" sz="1800" b="0" i="0" spc="-3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18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endParaRPr lang="en-IN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Transportation &amp; Logistics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4285" y="14574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8" y="821113"/>
            <a:ext cx="4673956" cy="24433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b="1" dirty="0">
                <a:solidFill>
                  <a:schemeClr val="lt2"/>
                </a:solidFill>
                <a:latin typeface="Courier New" panose="02070309020205020404" pitchFamily="49" charset="0"/>
                <a:ea typeface="Franklin Gothic"/>
                <a:cs typeface="Courier New" panose="02070309020205020404" pitchFamily="49" charset="0"/>
                <a:sym typeface="Franklin Gothic"/>
              </a:rPr>
              <a:t>IDEA DESCRIPTION: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platform will offer features such as export selection, DNK locator, efficient processing, and real-time notifications. It would provide several advantages to small businesses, including accessibility, compliance assistance, trust building, cost-effectiveness, and empowerment. This platform will enable small businesses to export seamlessly, promoting growth in international markets.</a:t>
            </a:r>
          </a:p>
        </p:txBody>
      </p:sp>
      <p:pic>
        <p:nvPicPr>
          <p:cNvPr id="27" name="Picture Placeholder 26" descr="Image">
            <a:extLst>
              <a:ext uri="{FF2B5EF4-FFF2-40B4-BE49-F238E27FC236}">
                <a16:creationId xmlns:a16="http://schemas.microsoft.com/office/drawing/2014/main" id="{415181F2-73B8-3B49-095D-96D5066A4C8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363" b="9363"/>
          <a:stretch/>
        </p:blipFill>
        <p:spPr>
          <a:xfrm>
            <a:off x="5014450" y="821023"/>
            <a:ext cx="7053262" cy="5732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22" name="Google Shape;222;p2"/>
          <p:cNvSpPr txBox="1"/>
          <p:nvPr/>
        </p:nvSpPr>
        <p:spPr>
          <a:xfrm>
            <a:off x="124285" y="4008732"/>
            <a:ext cx="4673956" cy="2544753"/>
          </a:xfrm>
          <a:prstGeom prst="roundRect">
            <a:avLst/>
          </a:prstGeom>
          <a:solidFill>
            <a:schemeClr val="bg2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</a:t>
            </a:r>
            <a:endParaRPr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4EBE4-E1F9-ED46-072D-0D8C66BC4C82}"/>
              </a:ext>
            </a:extLst>
          </p:cNvPr>
          <p:cNvSpPr txBox="1"/>
          <p:nvPr/>
        </p:nvSpPr>
        <p:spPr>
          <a:xfrm flipH="1">
            <a:off x="124285" y="3381227"/>
            <a:ext cx="4673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TECHNOLOGY STACK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58A37B-2D9E-9D33-1F35-AA4274A2CC99}"/>
              </a:ext>
            </a:extLst>
          </p:cNvPr>
          <p:cNvSpPr/>
          <p:nvPr/>
        </p:nvSpPr>
        <p:spPr>
          <a:xfrm>
            <a:off x="3054287" y="3726175"/>
            <a:ext cx="697580" cy="7442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440079-5ABC-A9CB-918C-8BF597461F56}"/>
              </a:ext>
            </a:extLst>
          </p:cNvPr>
          <p:cNvSpPr/>
          <p:nvPr/>
        </p:nvSpPr>
        <p:spPr>
          <a:xfrm>
            <a:off x="263951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0E5EFA-CEF2-C12F-10F6-F53F149EB49B}"/>
              </a:ext>
            </a:extLst>
          </p:cNvPr>
          <p:cNvSpPr/>
          <p:nvPr/>
        </p:nvSpPr>
        <p:spPr>
          <a:xfrm>
            <a:off x="1225480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F800C5-6F5F-898C-530B-BBC93D513526}"/>
              </a:ext>
            </a:extLst>
          </p:cNvPr>
          <p:cNvSpPr/>
          <p:nvPr/>
        </p:nvSpPr>
        <p:spPr>
          <a:xfrm>
            <a:off x="2139887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53E31A-FCB7-24A0-BB45-C112D9584E65}"/>
              </a:ext>
            </a:extLst>
          </p:cNvPr>
          <p:cNvSpPr/>
          <p:nvPr/>
        </p:nvSpPr>
        <p:spPr>
          <a:xfrm>
            <a:off x="3054289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05742A-0824-CF07-94CE-FFF01C2CD7AD}"/>
              </a:ext>
            </a:extLst>
          </p:cNvPr>
          <p:cNvSpPr/>
          <p:nvPr/>
        </p:nvSpPr>
        <p:spPr>
          <a:xfrm>
            <a:off x="3968688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F33A8A8-A432-A80B-A5B5-F4A58A451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" y="3713807"/>
            <a:ext cx="698400" cy="7514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447C20-6E81-9249-91DD-69ABBE79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7" y="3713807"/>
            <a:ext cx="698400" cy="7514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16B026-0814-AB50-F1C4-6A33BDC7A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66" y="3723587"/>
            <a:ext cx="698400" cy="741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255F9-837B-C638-B390-FF41F744F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275" y="3713807"/>
            <a:ext cx="810011" cy="751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A8090-46D6-2FE8-AFEF-B00D16B54C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7049" y="3737600"/>
            <a:ext cx="697579" cy="7276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0C040A-ABC6-7676-9ED3-9A0326743F3F}"/>
              </a:ext>
            </a:extLst>
          </p:cNvPr>
          <p:cNvSpPr txBox="1"/>
          <p:nvPr/>
        </p:nvSpPr>
        <p:spPr>
          <a:xfrm>
            <a:off x="131099" y="4477358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Front-End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19" name="Graphic 18" descr="Chevron arrows RTL">
            <a:extLst>
              <a:ext uri="{FF2B5EF4-FFF2-40B4-BE49-F238E27FC236}">
                <a16:creationId xmlns:a16="http://schemas.microsoft.com/office/drawing/2014/main" id="{09129D5D-D7A6-2931-139C-E4EDFCA88E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51690" y="4889549"/>
            <a:ext cx="319949" cy="319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6DBD7D-27B1-9B7D-AD8D-AD2027038375}"/>
              </a:ext>
            </a:extLst>
          </p:cNvPr>
          <p:cNvSpPr txBox="1"/>
          <p:nvPr/>
        </p:nvSpPr>
        <p:spPr>
          <a:xfrm>
            <a:off x="1099042" y="4473082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Middleware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21" name="Graphic 20" descr="Chevron arrows RTL">
            <a:extLst>
              <a:ext uri="{FF2B5EF4-FFF2-40B4-BE49-F238E27FC236}">
                <a16:creationId xmlns:a16="http://schemas.microsoft.com/office/drawing/2014/main" id="{4F9B2B9F-28EE-5025-61B2-CBEEFEEA58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1412819" y="4891427"/>
            <a:ext cx="319949" cy="3199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366994-2BF4-9AEC-1EAC-DFD7AB9980BA}"/>
              </a:ext>
            </a:extLst>
          </p:cNvPr>
          <p:cNvSpPr txBox="1"/>
          <p:nvPr/>
        </p:nvSpPr>
        <p:spPr>
          <a:xfrm>
            <a:off x="2039368" y="4482394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Back-End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23" name="Graphic 22" descr="Chevron arrows RTL">
            <a:extLst>
              <a:ext uri="{FF2B5EF4-FFF2-40B4-BE49-F238E27FC236}">
                <a16:creationId xmlns:a16="http://schemas.microsoft.com/office/drawing/2014/main" id="{A70D6779-1636-BB11-8944-E7716EBB7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359957" y="4896462"/>
            <a:ext cx="319949" cy="319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BC82C3-90B9-21D4-8E7F-84BDFD939DCA}"/>
              </a:ext>
            </a:extLst>
          </p:cNvPr>
          <p:cNvSpPr txBox="1"/>
          <p:nvPr/>
        </p:nvSpPr>
        <p:spPr>
          <a:xfrm>
            <a:off x="2922512" y="4550026"/>
            <a:ext cx="961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</a:p>
        </p:txBody>
      </p:sp>
      <p:pic>
        <p:nvPicPr>
          <p:cNvPr id="25" name="Graphic 24" descr="Chevron arrows RTL">
            <a:extLst>
              <a:ext uri="{FF2B5EF4-FFF2-40B4-BE49-F238E27FC236}">
                <a16:creationId xmlns:a16="http://schemas.microsoft.com/office/drawing/2014/main" id="{A8EB316E-5409-9368-B179-9443E35CD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3262305" y="4899786"/>
            <a:ext cx="319949" cy="3199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C2F487-EA8D-EEFC-9448-E6A839CB06C4}"/>
              </a:ext>
            </a:extLst>
          </p:cNvPr>
          <p:cNvSpPr txBox="1"/>
          <p:nvPr/>
        </p:nvSpPr>
        <p:spPr>
          <a:xfrm>
            <a:off x="3890925" y="4557758"/>
            <a:ext cx="961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Servers</a:t>
            </a:r>
          </a:p>
        </p:txBody>
      </p:sp>
      <p:pic>
        <p:nvPicPr>
          <p:cNvPr id="28" name="Graphic 27" descr="Chevron arrows RTL">
            <a:extLst>
              <a:ext uri="{FF2B5EF4-FFF2-40B4-BE49-F238E27FC236}">
                <a16:creationId xmlns:a16="http://schemas.microsoft.com/office/drawing/2014/main" id="{D9406986-5F6E-02A2-059D-9498CFE3B5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155863" y="4896461"/>
            <a:ext cx="319949" cy="319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60CB56-C146-9C95-FFD5-4FFD59FD31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993" y="5326912"/>
            <a:ext cx="697579" cy="6975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CB2B2FF-96F2-59B7-C91F-3AAE702D8D17}"/>
              </a:ext>
            </a:extLst>
          </p:cNvPr>
          <p:cNvSpPr txBox="1"/>
          <p:nvPr/>
        </p:nvSpPr>
        <p:spPr>
          <a:xfrm>
            <a:off x="231338" y="6028574"/>
            <a:ext cx="759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Flutter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B4DAC68-EB93-343F-9932-C11E1B8337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0294" y="5376316"/>
            <a:ext cx="578621" cy="5786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755364C-5868-7ACA-A460-F3CE1C8B8C46}"/>
              </a:ext>
            </a:extLst>
          </p:cNvPr>
          <p:cNvSpPr txBox="1"/>
          <p:nvPr/>
        </p:nvSpPr>
        <p:spPr>
          <a:xfrm>
            <a:off x="1164006" y="6028574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 API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B9AD60-4CA0-D3A1-54B7-1B37D3C906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6742" y="5391882"/>
            <a:ext cx="543045" cy="5953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22B716-98B1-E68A-8C8D-F7C178B16577}"/>
              </a:ext>
            </a:extLst>
          </p:cNvPr>
          <p:cNvSpPr txBox="1"/>
          <p:nvPr/>
        </p:nvSpPr>
        <p:spPr>
          <a:xfrm>
            <a:off x="2072666" y="6036887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DA8E3E2-C42F-30BC-313A-F62C9134AD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7047" y="5402275"/>
            <a:ext cx="697579" cy="4650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C637561-1D92-A68A-CC15-926FF0018176}"/>
              </a:ext>
            </a:extLst>
          </p:cNvPr>
          <p:cNvSpPr txBox="1"/>
          <p:nvPr/>
        </p:nvSpPr>
        <p:spPr>
          <a:xfrm>
            <a:off x="3913434" y="6024491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529922-9CE5-7740-6E32-72A21ADA5B4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3160999" y="5506809"/>
            <a:ext cx="641166" cy="3312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168EFE-F497-13CA-7AAE-5430D3A4A8F0}"/>
              </a:ext>
            </a:extLst>
          </p:cNvPr>
          <p:cNvSpPr txBox="1"/>
          <p:nvPr/>
        </p:nvSpPr>
        <p:spPr>
          <a:xfrm>
            <a:off x="2984798" y="5968232"/>
            <a:ext cx="83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Firebase+ MySQL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2D67278-2F45-0FE3-C733-170AB6F91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" y="3714418"/>
            <a:ext cx="698400" cy="75147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A5AAA32-8703-41A4-629E-6FBDD8FDC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7" y="3714418"/>
            <a:ext cx="698400" cy="75146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745CC25-E58C-3327-AA2A-8FD3B40E9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66" y="3724198"/>
            <a:ext cx="698400" cy="7416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4B39AA8-6CE5-0DAA-2DCE-27D435495A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275" y="3714418"/>
            <a:ext cx="810011" cy="7514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4A9D6A-2870-AA3B-74E9-DD0D8B9A979C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6153853" y="909391"/>
            <a:ext cx="536788" cy="536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6E905-C414-9122-DCD3-BAF80091E817}"/>
              </a:ext>
            </a:extLst>
          </p:cNvPr>
          <p:cNvSpPr txBox="1"/>
          <p:nvPr/>
        </p:nvSpPr>
        <p:spPr>
          <a:xfrm>
            <a:off x="7192804" y="899531"/>
            <a:ext cx="269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FLOW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CD30B-7F2C-BCD2-D0B7-8C17C4DBE54A}"/>
              </a:ext>
            </a:extLst>
          </p:cNvPr>
          <p:cNvSpPr txBox="1"/>
          <p:nvPr/>
        </p:nvSpPr>
        <p:spPr>
          <a:xfrm>
            <a:off x="5710769" y="1825442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Opens Application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FAC580-C217-2EBA-16BA-71F7E1CA898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22247" y="1446179"/>
            <a:ext cx="2" cy="3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2C8FBB4-716B-FE27-EA9D-4627DA7F97F2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6422249" y="2285142"/>
            <a:ext cx="0" cy="38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7441173-2373-22CA-E41F-311B89C30CD7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167287" y="1819565"/>
            <a:ext cx="465577" cy="4655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351F55-0BF5-3EC7-9D28-3F6439C7875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60114" y="5540469"/>
            <a:ext cx="411136" cy="4111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27433FA-402C-3063-B8EA-037F9A4271C5}"/>
              </a:ext>
            </a:extLst>
          </p:cNvPr>
          <p:cNvSpPr txBox="1"/>
          <p:nvPr/>
        </p:nvSpPr>
        <p:spPr>
          <a:xfrm>
            <a:off x="5710769" y="2665919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Selects Export Type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9380D5-5FB0-2D60-FAFB-8C2DE116431C}"/>
              </a:ext>
            </a:extLst>
          </p:cNvPr>
          <p:cNvSpPr txBox="1"/>
          <p:nvPr/>
        </p:nvSpPr>
        <p:spPr>
          <a:xfrm>
            <a:off x="5710769" y="3510922"/>
            <a:ext cx="1422959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Application Displays</a:t>
            </a:r>
          </a:p>
          <a:p>
            <a:pPr algn="ctr"/>
            <a:r>
              <a:rPr lang="en-IN" sz="10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Relevant DNKs</a:t>
            </a:r>
          </a:p>
        </p:txBody>
      </p: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CD6F647B-BF80-D0AC-0FB5-54492E144715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6422249" y="3125619"/>
            <a:ext cx="0" cy="3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208AFDA2-9C82-934B-78A4-8195D5B562D2}"/>
              </a:ext>
            </a:extLst>
          </p:cNvPr>
          <p:cNvSpPr txBox="1"/>
          <p:nvPr/>
        </p:nvSpPr>
        <p:spPr>
          <a:xfrm>
            <a:off x="5710768" y="4337071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selects DNK.</a:t>
            </a:r>
          </a:p>
        </p:txBody>
      </p: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C0D0B807-442C-65BD-49A3-46B4142BFC1B}"/>
              </a:ext>
            </a:extLst>
          </p:cNvPr>
          <p:cNvCxnSpPr>
            <a:cxnSpLocks/>
            <a:stCxn id="44" idx="2"/>
            <a:endCxn id="452" idx="0"/>
          </p:cNvCxnSpPr>
          <p:nvPr/>
        </p:nvCxnSpPr>
        <p:spPr>
          <a:xfrm flipH="1">
            <a:off x="6422248" y="3953596"/>
            <a:ext cx="1" cy="3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FD9026FA-76AD-8728-315A-21043A4355D6}"/>
              </a:ext>
            </a:extLst>
          </p:cNvPr>
          <p:cNvSpPr txBox="1"/>
          <p:nvPr/>
        </p:nvSpPr>
        <p:spPr>
          <a:xfrm>
            <a:off x="5712298" y="5003302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Application lists required docs.</a:t>
            </a: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6158A370-5C07-1C48-C9B7-622C954BA279}"/>
              </a:ext>
            </a:extLst>
          </p:cNvPr>
          <p:cNvCxnSpPr>
            <a:cxnSpLocks/>
            <a:stCxn id="452" idx="2"/>
            <a:endCxn id="463" idx="0"/>
          </p:cNvCxnSpPr>
          <p:nvPr/>
        </p:nvCxnSpPr>
        <p:spPr>
          <a:xfrm>
            <a:off x="6422248" y="4617999"/>
            <a:ext cx="1530" cy="3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D2F96AA4-6CEE-6ED7-1208-2D84EB3197A7}"/>
              </a:ext>
            </a:extLst>
          </p:cNvPr>
          <p:cNvSpPr txBox="1"/>
          <p:nvPr/>
        </p:nvSpPr>
        <p:spPr>
          <a:xfrm>
            <a:off x="5711533" y="5843621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Application reviews docs.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32E05561-1118-029F-E8D3-001A3790E3E3}"/>
              </a:ext>
            </a:extLst>
          </p:cNvPr>
          <p:cNvSpPr txBox="1"/>
          <p:nvPr/>
        </p:nvSpPr>
        <p:spPr>
          <a:xfrm>
            <a:off x="7831575" y="5852134"/>
            <a:ext cx="1422959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corrects and resubmits if needed.</a:t>
            </a:r>
            <a:endParaRPr lang="en-IN" sz="10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A21CFA02-CB2F-FFAF-87ED-287A37D8A178}"/>
              </a:ext>
            </a:extLst>
          </p:cNvPr>
          <p:cNvCxnSpPr>
            <a:cxnSpLocks/>
            <a:stCxn id="463" idx="2"/>
            <a:endCxn id="470" idx="0"/>
          </p:cNvCxnSpPr>
          <p:nvPr/>
        </p:nvCxnSpPr>
        <p:spPr>
          <a:xfrm flipH="1">
            <a:off x="6423013" y="5463002"/>
            <a:ext cx="765" cy="38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BC656FE4-81CA-2619-A506-CBCE49AED00D}"/>
              </a:ext>
            </a:extLst>
          </p:cNvPr>
          <p:cNvCxnSpPr>
            <a:cxnSpLocks/>
            <a:stCxn id="470" idx="3"/>
            <a:endCxn id="471" idx="1"/>
          </p:cNvCxnSpPr>
          <p:nvPr/>
        </p:nvCxnSpPr>
        <p:spPr>
          <a:xfrm>
            <a:off x="7134492" y="6073471"/>
            <a:ext cx="697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21900143-74F7-4758-F614-2C1ACD1E7753}"/>
              </a:ext>
            </a:extLst>
          </p:cNvPr>
          <p:cNvSpPr txBox="1"/>
          <p:nvPr/>
        </p:nvSpPr>
        <p:spPr>
          <a:xfrm>
            <a:off x="9845946" y="5870837"/>
            <a:ext cx="1422959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Application approves docs &amp; generates label.</a:t>
            </a:r>
            <a:endParaRPr lang="en-IN" sz="9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D5BA208D-744D-6C2C-18E2-F03FC338F3CD}"/>
              </a:ext>
            </a:extLst>
          </p:cNvPr>
          <p:cNvCxnSpPr>
            <a:cxnSpLocks/>
            <a:stCxn id="471" idx="3"/>
            <a:endCxn id="518" idx="1"/>
          </p:cNvCxnSpPr>
          <p:nvPr/>
        </p:nvCxnSpPr>
        <p:spPr>
          <a:xfrm>
            <a:off x="9254534" y="6073471"/>
            <a:ext cx="591412" cy="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5" name="TextBox 524">
            <a:extLst>
              <a:ext uri="{FF2B5EF4-FFF2-40B4-BE49-F238E27FC236}">
                <a16:creationId xmlns:a16="http://schemas.microsoft.com/office/drawing/2014/main" id="{657800BE-10C6-FB04-13A0-564328A35228}"/>
              </a:ext>
            </a:extLst>
          </p:cNvPr>
          <p:cNvSpPr txBox="1"/>
          <p:nvPr/>
        </p:nvSpPr>
        <p:spPr>
          <a:xfrm>
            <a:off x="9845941" y="5020328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prints label &amp; packages goods.</a:t>
            </a:r>
            <a:endParaRPr lang="en-IN" sz="105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AB4ECF70-6665-D993-302C-90F8B86C0D5F}"/>
              </a:ext>
            </a:extLst>
          </p:cNvPr>
          <p:cNvCxnSpPr>
            <a:cxnSpLocks/>
            <a:stCxn id="518" idx="0"/>
            <a:endCxn id="525" idx="2"/>
          </p:cNvCxnSpPr>
          <p:nvPr/>
        </p:nvCxnSpPr>
        <p:spPr>
          <a:xfrm flipH="1" flipV="1">
            <a:off x="10557421" y="5480028"/>
            <a:ext cx="5" cy="39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0" name="TextBox 529">
            <a:extLst>
              <a:ext uri="{FF2B5EF4-FFF2-40B4-BE49-F238E27FC236}">
                <a16:creationId xmlns:a16="http://schemas.microsoft.com/office/drawing/2014/main" id="{1B15E74C-ED10-C127-219B-410CF37D84E8}"/>
              </a:ext>
            </a:extLst>
          </p:cNvPr>
          <p:cNvSpPr txBox="1"/>
          <p:nvPr/>
        </p:nvSpPr>
        <p:spPr>
          <a:xfrm>
            <a:off x="9845941" y="4169819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takes goods to DNK.</a:t>
            </a:r>
            <a:endParaRPr lang="en-IN" sz="105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2DA79B84-C6D3-DFC1-B9BE-55DDCAEEB8E5}"/>
              </a:ext>
            </a:extLst>
          </p:cNvPr>
          <p:cNvSpPr txBox="1"/>
          <p:nvPr/>
        </p:nvSpPr>
        <p:spPr>
          <a:xfrm>
            <a:off x="9845941" y="3336336"/>
            <a:ext cx="1422959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DNK staff scans and accepts package.</a:t>
            </a:r>
            <a:endParaRPr lang="en-IN" sz="10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0020B835-9A7F-1CA5-07B3-C80F703DB7BB}"/>
              </a:ext>
            </a:extLst>
          </p:cNvPr>
          <p:cNvSpPr txBox="1"/>
          <p:nvPr/>
        </p:nvSpPr>
        <p:spPr>
          <a:xfrm>
            <a:off x="9845941" y="2507069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DNK processes package for export.</a:t>
            </a:r>
            <a:endParaRPr lang="en-IN" sz="105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90E0D67D-B3A2-A478-B20B-2D37B5B89AAF}"/>
              </a:ext>
            </a:extLst>
          </p:cNvPr>
          <p:cNvSpPr txBox="1"/>
          <p:nvPr/>
        </p:nvSpPr>
        <p:spPr>
          <a:xfrm>
            <a:off x="7831564" y="2503351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receives export notification.</a:t>
            </a:r>
            <a:endParaRPr lang="en-IN" sz="105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0365320E-016D-16DA-BE5E-FE7C2C0D0A18}"/>
              </a:ext>
            </a:extLst>
          </p:cNvPr>
          <p:cNvCxnSpPr>
            <a:cxnSpLocks/>
            <a:stCxn id="525" idx="0"/>
            <a:endCxn id="530" idx="2"/>
          </p:cNvCxnSpPr>
          <p:nvPr/>
        </p:nvCxnSpPr>
        <p:spPr>
          <a:xfrm flipV="1">
            <a:off x="10557421" y="4629519"/>
            <a:ext cx="0" cy="39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92B6E93E-861C-478D-100B-B9F118183567}"/>
              </a:ext>
            </a:extLst>
          </p:cNvPr>
          <p:cNvCxnSpPr>
            <a:cxnSpLocks/>
            <a:stCxn id="530" idx="0"/>
            <a:endCxn id="531" idx="2"/>
          </p:cNvCxnSpPr>
          <p:nvPr/>
        </p:nvCxnSpPr>
        <p:spPr>
          <a:xfrm flipV="1">
            <a:off x="10557421" y="3779010"/>
            <a:ext cx="0" cy="39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86F24C2F-9B99-A650-D403-05C15FC98515}"/>
              </a:ext>
            </a:extLst>
          </p:cNvPr>
          <p:cNvCxnSpPr>
            <a:cxnSpLocks/>
            <a:stCxn id="531" idx="0"/>
            <a:endCxn id="532" idx="2"/>
          </p:cNvCxnSpPr>
          <p:nvPr/>
        </p:nvCxnSpPr>
        <p:spPr>
          <a:xfrm flipV="1">
            <a:off x="10557421" y="2966769"/>
            <a:ext cx="0" cy="3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DAE8FFEE-5F2A-9EF3-7593-E9B4E15207C0}"/>
              </a:ext>
            </a:extLst>
          </p:cNvPr>
          <p:cNvCxnSpPr>
            <a:cxnSpLocks/>
            <a:stCxn id="532" idx="1"/>
            <a:endCxn id="533" idx="3"/>
          </p:cNvCxnSpPr>
          <p:nvPr/>
        </p:nvCxnSpPr>
        <p:spPr>
          <a:xfrm flipH="1" flipV="1">
            <a:off x="9254523" y="2733201"/>
            <a:ext cx="591418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57D649EA-A1A6-ECB0-54E6-FFCAC0FA817D}"/>
              </a:ext>
            </a:extLst>
          </p:cNvPr>
          <p:cNvSpPr txBox="1"/>
          <p:nvPr/>
        </p:nvSpPr>
        <p:spPr>
          <a:xfrm>
            <a:off x="7828845" y="3315259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Package </a:t>
            </a:r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Received.</a:t>
            </a:r>
          </a:p>
        </p:txBody>
      </p: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A8E9F1BF-7CEB-165B-1A35-518F1F5125AA}"/>
              </a:ext>
            </a:extLst>
          </p:cNvPr>
          <p:cNvCxnSpPr>
            <a:cxnSpLocks/>
            <a:stCxn id="533" idx="2"/>
            <a:endCxn id="555" idx="0"/>
          </p:cNvCxnSpPr>
          <p:nvPr/>
        </p:nvCxnSpPr>
        <p:spPr>
          <a:xfrm flipH="1">
            <a:off x="8540325" y="2963051"/>
            <a:ext cx="2719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6" name="Picture 565">
            <a:extLst>
              <a:ext uri="{FF2B5EF4-FFF2-40B4-BE49-F238E27FC236}">
                <a16:creationId xmlns:a16="http://schemas.microsoft.com/office/drawing/2014/main" id="{104D1A76-8BD9-9076-413D-CE28B1F8FA8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22241" y="2673578"/>
            <a:ext cx="465577" cy="465577"/>
          </a:xfrm>
          <a:prstGeom prst="rect">
            <a:avLst/>
          </a:prstGeom>
        </p:spPr>
      </p:pic>
      <p:pic>
        <p:nvPicPr>
          <p:cNvPr id="568" name="Picture 567">
            <a:extLst>
              <a:ext uri="{FF2B5EF4-FFF2-40B4-BE49-F238E27FC236}">
                <a16:creationId xmlns:a16="http://schemas.microsoft.com/office/drawing/2014/main" id="{DCF6DE9F-7128-0B53-FF03-8B2F48E9E54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42669" y="3481018"/>
            <a:ext cx="465578" cy="465578"/>
          </a:xfrm>
          <a:prstGeom prst="rect">
            <a:avLst/>
          </a:prstGeom>
        </p:spPr>
      </p:pic>
      <p:pic>
        <p:nvPicPr>
          <p:cNvPr id="570" name="Picture 569">
            <a:extLst>
              <a:ext uri="{FF2B5EF4-FFF2-40B4-BE49-F238E27FC236}">
                <a16:creationId xmlns:a16="http://schemas.microsoft.com/office/drawing/2014/main" id="{DFCBC895-BD64-73B7-DE1D-8CC3037C7B2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67287" y="4249605"/>
            <a:ext cx="465578" cy="465578"/>
          </a:xfrm>
          <a:prstGeom prst="rect">
            <a:avLst/>
          </a:prstGeom>
        </p:spPr>
      </p:pic>
      <p:pic>
        <p:nvPicPr>
          <p:cNvPr id="572" name="Picture 571">
            <a:extLst>
              <a:ext uri="{FF2B5EF4-FFF2-40B4-BE49-F238E27FC236}">
                <a16:creationId xmlns:a16="http://schemas.microsoft.com/office/drawing/2014/main" id="{7191D91F-C665-A079-FBD7-B3728E482B1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77158" y="5034522"/>
            <a:ext cx="435233" cy="435233"/>
          </a:xfrm>
          <a:prstGeom prst="rect">
            <a:avLst/>
          </a:prstGeom>
        </p:spPr>
      </p:pic>
      <p:pic>
        <p:nvPicPr>
          <p:cNvPr id="574" name="Picture 573">
            <a:extLst>
              <a:ext uri="{FF2B5EF4-FFF2-40B4-BE49-F238E27FC236}">
                <a16:creationId xmlns:a16="http://schemas.microsoft.com/office/drawing/2014/main" id="{045BCD07-1292-0CB3-64CC-3FA5AEB9F56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26946" y="5837743"/>
            <a:ext cx="465578" cy="465578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261E7685-5362-861F-248C-5AB7253230D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384914" y="5904706"/>
            <a:ext cx="338555" cy="338555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3F95C958-C8A5-2BEB-C1AC-FAC5FB131061}"/>
              </a:ext>
            </a:extLst>
          </p:cNvPr>
          <p:cNvSpPr/>
          <p:nvPr/>
        </p:nvSpPr>
        <p:spPr>
          <a:xfrm>
            <a:off x="7305773" y="5746037"/>
            <a:ext cx="2104719" cy="61858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30E37F03-BAB1-4438-8348-C224DE73E27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91054" y="5942464"/>
            <a:ext cx="327673" cy="327673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616C4224-34A9-94CD-B64E-AC4DD7FFD21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656954" y="5942463"/>
            <a:ext cx="360857" cy="360857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371670EF-1F9C-0467-D570-7B11BBE98C0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256605" y="5089219"/>
            <a:ext cx="390809" cy="390809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F5B6B311-6613-163D-6A3B-95083D0191D2}"/>
              </a:ext>
            </a:extLst>
          </p:cNvPr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11641978" y="5116884"/>
            <a:ext cx="390807" cy="390807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304F7722-EF2B-792B-C2FE-516BDC61C88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469140" y="4071090"/>
            <a:ext cx="543053" cy="543053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E8B3DB09-E008-A01B-2876-87688D65F667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t="45346" r="66211" b="5833"/>
          <a:stretch/>
        </p:blipFill>
        <p:spPr>
          <a:xfrm>
            <a:off x="11293309" y="4252165"/>
            <a:ext cx="284409" cy="410932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13610010-3311-8ACB-0328-00616977EA4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291054" y="3434026"/>
            <a:ext cx="357307" cy="357307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4C50E5FD-D759-A286-1073-A86CFED5FB3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648361" y="3402009"/>
            <a:ext cx="363832" cy="363832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FEFC4740-F017-8747-E37E-449CE706791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317739" y="2490811"/>
            <a:ext cx="545300" cy="545300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A3A0FA6C-B73C-8591-DC48-3F032EBADB9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267674" y="1930230"/>
            <a:ext cx="545300" cy="545300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7BF646EA-878D-0D35-AABA-A5D008CAD49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953507" y="3638419"/>
            <a:ext cx="560516" cy="560516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201905E5-272F-6C3A-C8B1-990576E3292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626912" y="3633873"/>
            <a:ext cx="539366" cy="5393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22940" y="14291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80637" y="824845"/>
            <a:ext cx="4279963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062196" y="1055373"/>
            <a:ext cx="7006864" cy="538412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</a:t>
            </a:r>
            <a:endParaRPr>
              <a:latin typeface="+mj-lt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08B6F-06C6-62D4-B4F7-4956EFD8C4AF}"/>
              </a:ext>
            </a:extLst>
          </p:cNvPr>
          <p:cNvSpPr txBox="1"/>
          <p:nvPr/>
        </p:nvSpPr>
        <p:spPr>
          <a:xfrm>
            <a:off x="5062196" y="1069811"/>
            <a:ext cx="3844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STOPPER</a:t>
            </a:r>
          </a:p>
        </p:txBody>
      </p:sp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E16F7290-358C-9916-0BF3-AA35663E9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256" y="1551970"/>
            <a:ext cx="4816148" cy="48161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A4A4723-4F30-AC71-210C-BDFD822BAAA5}"/>
              </a:ext>
            </a:extLst>
          </p:cNvPr>
          <p:cNvSpPr txBox="1"/>
          <p:nvPr/>
        </p:nvSpPr>
        <p:spPr>
          <a:xfrm>
            <a:off x="5961955" y="2248582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Package With </a:t>
            </a:r>
          </a:p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Digital Label</a:t>
            </a: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22D4E08B-B4D1-C459-C49F-DA9A8C8AF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151" y="1941761"/>
            <a:ext cx="766521" cy="766521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BBBA2843-BD21-1C21-E281-D36DBE3CEFC4}"/>
              </a:ext>
            </a:extLst>
          </p:cNvPr>
          <p:cNvSpPr txBox="1"/>
          <p:nvPr/>
        </p:nvSpPr>
        <p:spPr>
          <a:xfrm>
            <a:off x="9071792" y="4721482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Someone At DNK Scans QR</a:t>
            </a: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6626403A-EED4-F414-22B3-0C9193497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550" y="3941098"/>
            <a:ext cx="736718" cy="736718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75780EC9-3C17-2560-69EB-B7F5F9627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9384" y="4127282"/>
            <a:ext cx="1648100" cy="1648100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074EAFA-7FA5-AAEF-DD08-4EAE57B92265}"/>
              </a:ext>
            </a:extLst>
          </p:cNvPr>
          <p:cNvCxnSpPr>
            <a:stCxn id="47" idx="2"/>
            <a:endCxn id="197" idx="0"/>
          </p:cNvCxnSpPr>
          <p:nvPr/>
        </p:nvCxnSpPr>
        <p:spPr>
          <a:xfrm flipH="1">
            <a:off x="6673434" y="2708282"/>
            <a:ext cx="1" cy="14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687B2AF-7D86-3A27-6366-E2D81178DEE8}"/>
              </a:ext>
            </a:extLst>
          </p:cNvPr>
          <p:cNvCxnSpPr>
            <a:cxnSpLocks/>
            <a:stCxn id="197" idx="3"/>
            <a:endCxn id="193" idx="1"/>
          </p:cNvCxnSpPr>
          <p:nvPr/>
        </p:nvCxnSpPr>
        <p:spPr>
          <a:xfrm>
            <a:off x="7497484" y="4951332"/>
            <a:ext cx="1574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1696DE67-9E81-03F1-9AFF-21C09A37C051}"/>
              </a:ext>
            </a:extLst>
          </p:cNvPr>
          <p:cNvSpPr txBox="1"/>
          <p:nvPr/>
        </p:nvSpPr>
        <p:spPr>
          <a:xfrm>
            <a:off x="9071792" y="5618544"/>
            <a:ext cx="1422959" cy="638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Automated Transaction Details Generation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0780C79-F3E2-03E6-7AB9-F1E2CEF9D8A7}"/>
              </a:ext>
            </a:extLst>
          </p:cNvPr>
          <p:cNvCxnSpPr>
            <a:cxnSpLocks/>
            <a:stCxn id="193" idx="2"/>
            <a:endCxn id="209" idx="0"/>
          </p:cNvCxnSpPr>
          <p:nvPr/>
        </p:nvCxnSpPr>
        <p:spPr>
          <a:xfrm>
            <a:off x="9783272" y="5181182"/>
            <a:ext cx="0" cy="43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AE3502BC-41A4-1BDB-84B0-370334695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4751" y="5670607"/>
            <a:ext cx="534346" cy="534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0D6A4-BD51-21C5-64A2-6964BB4CD32D}"/>
              </a:ext>
            </a:extLst>
          </p:cNvPr>
          <p:cNvSpPr txBox="1"/>
          <p:nvPr/>
        </p:nvSpPr>
        <p:spPr>
          <a:xfrm>
            <a:off x="5883081" y="5775382"/>
            <a:ext cx="1614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Bahnschrift SemiBold" panose="020B0502040204020203" pitchFamily="34" charset="0"/>
                <a:cs typeface="Arial" panose="020B0604020202020204" pitchFamily="34" charset="0"/>
              </a:rPr>
              <a:t>Dak Ghar Niryat Kendra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+mj-lt"/>
              </a:rPr>
              <a:t>Team Member Details </a:t>
            </a:r>
            <a:endParaRPr dirty="0">
              <a:latin typeface="+mj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UZZMA SAIYED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1 Name: </a:t>
            </a:r>
            <a:r>
              <a:rPr lang="en-IN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SMIT JOSHI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TEJASV MODI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KHUSHI LODHA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DIGVIJAY JAKHANIYA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VISHVA RAVAL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Mentor 1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RACHANA CHAUDHARI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 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Academic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Expertise: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and Mobile Development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Domain Experience (in years):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504</Words>
  <Application>Microsoft Office PowerPoint</Application>
  <PresentationFormat>Widescreen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Franklin Gothic</vt:lpstr>
      <vt:lpstr>Courier New</vt:lpstr>
      <vt:lpstr>Arial</vt:lpstr>
      <vt:lpstr>Bahnschrift SemiBold</vt:lpstr>
      <vt:lpstr>Calibri</vt:lpstr>
      <vt:lpstr>Tahoma</vt:lpstr>
      <vt:lpstr>Noto Sans Symbols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smit joshi</cp:lastModifiedBy>
  <cp:revision>149</cp:revision>
  <dcterms:created xsi:type="dcterms:W3CDTF">2022-02-11T07:14:46Z</dcterms:created>
  <dcterms:modified xsi:type="dcterms:W3CDTF">2023-09-28T06:47:13Z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