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embeddedFontLst>
    <p:embeddedFont>
      <p:font typeface="Calibri" panose="020F0502020204030204" pitchFamily="34" charset="0"/>
      <p:regular r:id="rId7"/>
      <p:bold r:id="rId8"/>
      <p:italic r:id="rId9"/>
      <p:boldItalic r:id="rId10"/>
    </p:embeddedFont>
    <p:embeddedFont>
      <p:font typeface="Franklin Gothic" panose="020B0604020202020204" charset="0"/>
      <p:bold r:id="rId11"/>
    </p:embeddedFont>
    <p:embeddedFont>
      <p:font typeface="Libre Franklin" pitchFamily="2" charset="0"/>
      <p:regular r:id="rId12"/>
      <p:bold r:id="rId13"/>
      <p:italic r:id="rId14"/>
      <p:boldItalic r:id="rId15"/>
    </p:embeddedFont>
    <p:embeddedFont>
      <p:font typeface="Noto Sans Symbols" pitchFamily="2" charset="0"/>
      <p:regular r:id="rId16"/>
      <p:bold r:id="rId17"/>
    </p:embeddedFont>
    <p:embeddedFont>
      <p:font typeface="Tahoma" panose="020B060403050404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Ministry of Micro, Small and Medium Enterprises</a:t>
            </a:r>
            <a:endParaRPr dirty="0">
              <a:latin typeface="Tahoma" panose="020B0604030504040204" pitchFamily="34" charset="0"/>
              <a:ea typeface="Tahoma" panose="020B0604030504040204" pitchFamily="34" charset="0"/>
              <a:cs typeface="Tahoma" panose="020B060403050404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PS Code: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1401</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a:t>
            </a: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App-Based Solution to identify and solve disease in plants/crops</a:t>
            </a: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p>
          <a:p>
            <a:pPr marL="0" lvl="0" indent="0" algn="l" rtl="0">
              <a:lnSpc>
                <a:spcPct val="90000"/>
              </a:lnSpc>
              <a:spcBef>
                <a:spcPts val="1000"/>
              </a:spcBef>
              <a:spcAft>
                <a:spcPts val="0"/>
              </a:spcAft>
              <a:buClr>
                <a:schemeClr val="lt2"/>
              </a:buClr>
              <a:buSzPts val="1800"/>
              <a:buNone/>
            </a:pP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endParaRPr lang="en-IN"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Theme Name: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Agriculture, FoodTech &amp; Rural Development</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7" y="144261"/>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21113"/>
            <a:ext cx="4673956" cy="2443397"/>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endParaRPr sz="1400" b="1" dirty="0">
              <a:latin typeface="Courier New" panose="02070309020205020404" pitchFamily="49" charset="0"/>
              <a:cs typeface="Courier New" panose="02070309020205020404" pitchFamily="49" charset="0"/>
            </a:endParaRPr>
          </a:p>
          <a:p>
            <a:pPr marL="0" lvl="0" indent="0" rtl="0">
              <a:lnSpc>
                <a:spcPct val="100000"/>
              </a:lnSpc>
              <a:spcBef>
                <a:spcPts val="1000"/>
              </a:spcBef>
              <a:spcAft>
                <a:spcPts val="0"/>
              </a:spcAft>
              <a:buClr>
                <a:schemeClr val="dk1"/>
              </a:buClr>
              <a:buSzPts val="1600"/>
            </a:pPr>
            <a:r>
              <a:rPr lang="en-US" sz="1500" b="1" dirty="0">
                <a:latin typeface="Courier New" panose="02070309020205020404" pitchFamily="49" charset="0"/>
                <a:cs typeface="Courier New" panose="02070309020205020404" pitchFamily="49" charset="0"/>
              </a:rPr>
              <a:t>Farmers can use an AI-powered app to upload photos of their diseased plants. The app will identify the disease and provide recommendations for treatment. The app will also connect farmers with experts or scientists who can provide more personalized advice.</a:t>
            </a:r>
          </a:p>
        </p:txBody>
      </p:sp>
      <p:pic>
        <p:nvPicPr>
          <p:cNvPr id="27" name="Picture Placeholder 26">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srcRect t="9363" b="9363"/>
          <a:stretch>
            <a:fillRect/>
          </a:stretch>
        </p:blipFill>
        <p:spPr>
          <a:xfrm>
            <a:off x="5014913" y="820738"/>
            <a:ext cx="7053262" cy="5732462"/>
          </a:xfrm>
          <a:prstGeom prst="rect">
            <a:avLst/>
          </a:prstGeom>
          <a:ln/>
        </p:spPr>
        <p:style>
          <a:lnRef idx="2">
            <a:schemeClr val="dk1"/>
          </a:lnRef>
          <a:fillRef idx="1">
            <a:schemeClr val="lt1"/>
          </a:fillRef>
          <a:effectRef idx="0">
            <a:schemeClr val="dk1"/>
          </a:effectRef>
          <a:fontRef idx="minor">
            <a:schemeClr val="dk1"/>
          </a:fontRef>
        </p:style>
      </p:pic>
      <p:sp>
        <p:nvSpPr>
          <p:cNvPr id="221" name="Google Shape;221;p2"/>
          <p:cNvSpPr txBox="1"/>
          <p:nvPr/>
        </p:nvSpPr>
        <p:spPr>
          <a:xfrm>
            <a:off x="6366500" y="3264510"/>
            <a:ext cx="468913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lt2"/>
                </a:solidFill>
                <a:latin typeface="+mj-lt"/>
                <a:ea typeface="Franklin Gothic"/>
                <a:cs typeface="Franklin Gothic"/>
                <a:sym typeface="Franklin Gothic"/>
              </a:rPr>
              <a:t>Add process flow chart or simulated image of prototype or any relevant image related to your idea</a:t>
            </a:r>
            <a:endParaRPr dirty="0">
              <a:latin typeface="+mj-lt"/>
            </a:endParaRPr>
          </a:p>
        </p:txBody>
      </p:sp>
      <p:sp>
        <p:nvSpPr>
          <p:cNvPr id="222" name="Google Shape;222;p2"/>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2" name="TextBox 1">
            <a:extLst>
              <a:ext uri="{FF2B5EF4-FFF2-40B4-BE49-F238E27FC236}">
                <a16:creationId xmlns:a16="http://schemas.microsoft.com/office/drawing/2014/main" id="{BEF4EBE4-E1F9-ED46-072D-0D8C66BC4C82}"/>
              </a:ext>
            </a:extLst>
          </p:cNvPr>
          <p:cNvSpPr txBox="1"/>
          <p:nvPr/>
        </p:nvSpPr>
        <p:spPr>
          <a:xfrm flipH="1">
            <a:off x="124285" y="3382501"/>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3" name="Oval 2">
            <a:extLst>
              <a:ext uri="{FF2B5EF4-FFF2-40B4-BE49-F238E27FC236}">
                <a16:creationId xmlns:a16="http://schemas.microsoft.com/office/drawing/2014/main" id="{05CE8B66-A609-9D10-CEB1-C6CB9FD74376}"/>
              </a:ext>
            </a:extLst>
          </p:cNvPr>
          <p:cNvSpPr/>
          <p:nvPr/>
        </p:nvSpPr>
        <p:spPr>
          <a:xfrm>
            <a:off x="311087" y="3726175"/>
            <a:ext cx="697580" cy="74422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52B5F6B-9B43-C71D-48C2-D280968E3BFF}"/>
              </a:ext>
            </a:extLst>
          </p:cNvPr>
          <p:cNvSpPr/>
          <p:nvPr/>
        </p:nvSpPr>
        <p:spPr>
          <a:xfrm>
            <a:off x="2139887" y="3714689"/>
            <a:ext cx="697580" cy="74422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A658A37B-2D9E-9D33-1F35-AA4274A2CC99}"/>
              </a:ext>
            </a:extLst>
          </p:cNvPr>
          <p:cNvSpPr/>
          <p:nvPr/>
        </p:nvSpPr>
        <p:spPr>
          <a:xfrm>
            <a:off x="3054287" y="3726175"/>
            <a:ext cx="697580" cy="74422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68163FA-F7CC-F437-A79E-DA6925940892}"/>
              </a:ext>
            </a:extLst>
          </p:cNvPr>
          <p:cNvSpPr/>
          <p:nvPr/>
        </p:nvSpPr>
        <p:spPr>
          <a:xfrm>
            <a:off x="3968687" y="3714689"/>
            <a:ext cx="697580" cy="74422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7440079-5ABC-A9CB-918C-8BF597461F56}"/>
              </a:ext>
            </a:extLst>
          </p:cNvPr>
          <p:cNvSpPr/>
          <p:nvPr/>
        </p:nvSpPr>
        <p:spPr>
          <a:xfrm>
            <a:off x="311086" y="5281108"/>
            <a:ext cx="697579" cy="10673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0E5EFA-CEF2-C12F-10F6-F53F149EB49B}"/>
              </a:ext>
            </a:extLst>
          </p:cNvPr>
          <p:cNvSpPr/>
          <p:nvPr/>
        </p:nvSpPr>
        <p:spPr>
          <a:xfrm>
            <a:off x="1225480" y="5281108"/>
            <a:ext cx="697579" cy="10673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5F800C5-6F5F-898C-530B-BBC93D513526}"/>
              </a:ext>
            </a:extLst>
          </p:cNvPr>
          <p:cNvSpPr/>
          <p:nvPr/>
        </p:nvSpPr>
        <p:spPr>
          <a:xfrm>
            <a:off x="2139887" y="5281108"/>
            <a:ext cx="697579" cy="10673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053E31A-FCB7-24A0-BB45-C112D9584E65}"/>
              </a:ext>
            </a:extLst>
          </p:cNvPr>
          <p:cNvSpPr/>
          <p:nvPr/>
        </p:nvSpPr>
        <p:spPr>
          <a:xfrm>
            <a:off x="3054289" y="5281108"/>
            <a:ext cx="697579" cy="10673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05742A-0824-CF07-94CE-FFF01C2CD7AD}"/>
              </a:ext>
            </a:extLst>
          </p:cNvPr>
          <p:cNvSpPr/>
          <p:nvPr/>
        </p:nvSpPr>
        <p:spPr>
          <a:xfrm>
            <a:off x="3968688" y="5281108"/>
            <a:ext cx="697579" cy="10673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F33A8A8-A432-A80B-A5B5-F4A58A45181E}"/>
              </a:ext>
            </a:extLst>
          </p:cNvPr>
          <p:cNvPicPr>
            <a:picLocks noChangeAspect="1"/>
          </p:cNvPicPr>
          <p:nvPr/>
        </p:nvPicPr>
        <p:blipFill>
          <a:blip r:embed="rId3"/>
          <a:stretch>
            <a:fillRect/>
          </a:stretch>
        </p:blipFill>
        <p:spPr>
          <a:xfrm>
            <a:off x="311084" y="3714688"/>
            <a:ext cx="697583" cy="750591"/>
          </a:xfrm>
          <a:prstGeom prst="rect">
            <a:avLst/>
          </a:prstGeom>
        </p:spPr>
      </p:pic>
      <p:sp>
        <p:nvSpPr>
          <p:cNvPr id="8" name="Oval 7">
            <a:extLst>
              <a:ext uri="{FF2B5EF4-FFF2-40B4-BE49-F238E27FC236}">
                <a16:creationId xmlns:a16="http://schemas.microsoft.com/office/drawing/2014/main" id="{CC348F8B-9620-D460-46C2-B97E9913C95E}"/>
              </a:ext>
            </a:extLst>
          </p:cNvPr>
          <p:cNvSpPr/>
          <p:nvPr/>
        </p:nvSpPr>
        <p:spPr>
          <a:xfrm>
            <a:off x="1225487" y="3714689"/>
            <a:ext cx="697580" cy="74422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F7447C20-6E81-9249-91DD-69ABBE7944C5}"/>
              </a:ext>
            </a:extLst>
          </p:cNvPr>
          <p:cNvPicPr>
            <a:picLocks noChangeAspect="1"/>
          </p:cNvPicPr>
          <p:nvPr/>
        </p:nvPicPr>
        <p:blipFill>
          <a:blip r:embed="rId4"/>
          <a:stretch>
            <a:fillRect/>
          </a:stretch>
        </p:blipFill>
        <p:spPr>
          <a:xfrm>
            <a:off x="1244019" y="3714688"/>
            <a:ext cx="662035" cy="662035"/>
          </a:xfrm>
          <a:prstGeom prst="rect">
            <a:avLst/>
          </a:prstGeom>
        </p:spPr>
      </p:pic>
      <p:pic>
        <p:nvPicPr>
          <p:cNvPr id="33" name="Picture 32">
            <a:extLst>
              <a:ext uri="{FF2B5EF4-FFF2-40B4-BE49-F238E27FC236}">
                <a16:creationId xmlns:a16="http://schemas.microsoft.com/office/drawing/2014/main" id="{8316B026-0814-AB50-F1C4-6A33BDC7A67C}"/>
              </a:ext>
            </a:extLst>
          </p:cNvPr>
          <p:cNvPicPr>
            <a:picLocks noChangeAspect="1"/>
          </p:cNvPicPr>
          <p:nvPr/>
        </p:nvPicPr>
        <p:blipFill>
          <a:blip r:embed="rId5"/>
          <a:stretch>
            <a:fillRect/>
          </a:stretch>
        </p:blipFill>
        <p:spPr>
          <a:xfrm>
            <a:off x="2122723" y="3714595"/>
            <a:ext cx="714743" cy="7442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122940" y="824845"/>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b="1" dirty="0">
                <a:latin typeface="+mj-lt"/>
              </a:rPr>
              <a:t>Use Case:</a:t>
            </a:r>
            <a:endParaRPr b="1" dirty="0">
              <a:latin typeface="+mj-lt"/>
            </a:endParaRPr>
          </a:p>
        </p:txBody>
      </p:sp>
      <p:sp>
        <p:nvSpPr>
          <p:cNvPr id="229" name="Google Shape;229;p3"/>
          <p:cNvSpPr txBox="1">
            <a:spLocks noGrp="1"/>
          </p:cNvSpPr>
          <p:nvPr>
            <p:ph type="body" idx="1"/>
          </p:nvPr>
        </p:nvSpPr>
        <p:spPr>
          <a:xfrm>
            <a:off x="358610" y="1191521"/>
            <a:ext cx="3883452" cy="5384123"/>
          </a:xfrm>
          <a:prstGeom prst="rect">
            <a:avLst/>
          </a:prstGeom>
          <a:solidFill>
            <a:schemeClr val="bg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latin typeface="+mj-lt"/>
              </a:rPr>
              <a:t>  </a:t>
            </a:r>
            <a:endParaRPr dirty="0">
              <a:latin typeface="+mj-lt"/>
            </a:endParaRPr>
          </a:p>
        </p:txBody>
      </p:sp>
      <p:sp>
        <p:nvSpPr>
          <p:cNvPr id="231" name="Google Shape;231;p3"/>
          <p:cNvSpPr txBox="1"/>
          <p:nvPr/>
        </p:nvSpPr>
        <p:spPr>
          <a:xfrm>
            <a:off x="5062195" y="816803"/>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1" i="0" dirty="0">
                <a:solidFill>
                  <a:schemeClr val="lt2"/>
                </a:solidFill>
                <a:latin typeface="+mj-lt"/>
                <a:ea typeface="Franklin Gothic"/>
                <a:cs typeface="Franklin Gothic"/>
                <a:sym typeface="Franklin Gothic"/>
              </a:rPr>
              <a:t>Show Stopper:</a:t>
            </a:r>
            <a:endParaRPr lang="en-US" b="1" dirty="0">
              <a:latin typeface="+mj-lt"/>
            </a:endParaRPr>
          </a:p>
        </p:txBody>
      </p:sp>
      <p:sp>
        <p:nvSpPr>
          <p:cNvPr id="232" name="Google Shape;232;p3"/>
          <p:cNvSpPr txBox="1"/>
          <p:nvPr/>
        </p:nvSpPr>
        <p:spPr>
          <a:xfrm>
            <a:off x="5062195" y="1195748"/>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a:solidFill>
                  <a:schemeClr val="dk1"/>
                </a:solidFill>
                <a:latin typeface="+mj-lt"/>
                <a:ea typeface="Libre Franklin"/>
                <a:cs typeface="Libre Franklin"/>
                <a:sym typeface="Libre Franklin"/>
              </a:rPr>
              <a:t>  </a:t>
            </a:r>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JOSHI SMIT</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MODI TEJASV</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PATEL DIGVIJAY</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RAVAL VISHVA</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2 Name: Type Your Name Here</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(Academic/Industry):		 	Expertise (AI/ML/Blockchain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448</Words>
  <Application>Microsoft Office PowerPoint</Application>
  <PresentationFormat>Widescreen</PresentationFormat>
  <Paragraphs>38</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Tahoma</vt:lpstr>
      <vt:lpstr>Franklin Gothic</vt:lpstr>
      <vt:lpstr>Noto Sans Symbols</vt:lpstr>
      <vt:lpstr>Libre Franklin</vt:lpstr>
      <vt:lpstr>Courier New</vt:lpstr>
      <vt:lpstr>Arial</vt:lpstr>
      <vt:lpstr>Calibri</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64</cp:revision>
  <dcterms:created xsi:type="dcterms:W3CDTF">2022-02-11T07:14:46Z</dcterms:created>
  <dcterms:modified xsi:type="dcterms:W3CDTF">2023-09-12T06:40:32Z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