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2" r:id="rId5"/>
  </p:sldIdLst>
  <p:sldSz cx="12192000" cy="6858000"/>
  <p:notesSz cx="6858000" cy="9144000"/>
  <p:embeddedFontLst>
    <p:embeddedFont>
      <p:font typeface="Bahnschrift SemiBold SemiConden" panose="020B0502040204020203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Noto Sans Symbols" pitchFamily="2" charset="0"/>
      <p:regular r:id="rId17"/>
      <p:bold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2A6D8D1-A803-4DD3-809B-8F4C3BE70A97}">
          <p14:sldIdLst>
            <p14:sldId id="261"/>
          </p14:sldIdLst>
        </p14:section>
        <p14:section name="Untitled Section" id="{6EF23068-A682-47F4-B0CE-B9B40BF2D21D}">
          <p14:sldIdLst>
            <p14:sldId id="257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j-lt"/>
              </a:rPr>
              <a:t>Basic Details of the Team and Problem Statement</a:t>
            </a:r>
            <a:endParaRPr dirty="0">
              <a:latin typeface="+mj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Ministry of AYUSH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SIH</a:t>
            </a:r>
            <a:r>
              <a:rPr lang="en-US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1340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Problem Statement Title: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Application for Assessment of Quality of Textbook/ Reference Books/ E- Book</a:t>
            </a:r>
          </a:p>
          <a:p>
            <a:pPr marL="0" lvl="0" indent="0"/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GrowGuards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Uzzma Saiyed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C-58356</a:t>
            </a: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b="0" i="0" spc="-4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Faculty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8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en-IN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Education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5" y="14574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30629" y="830443"/>
            <a:ext cx="4673956" cy="24433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400" b="1" dirty="0">
                <a:solidFill>
                  <a:schemeClr val="lt2"/>
                </a:solidFill>
                <a:latin typeface="Courier New" panose="02070309020205020404" pitchFamily="49" charset="0"/>
                <a:ea typeface="Franklin Gothic"/>
                <a:cs typeface="Courier New" panose="02070309020205020404" pitchFamily="49" charset="0"/>
                <a:sym typeface="Franklin Gothic"/>
              </a:rPr>
              <a:t>IDEA DESCRIPTION:</a:t>
            </a:r>
          </a:p>
          <a:p>
            <a:pPr marL="0" lv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   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This application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helps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 users to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choose high-quality textbooks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reference books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and</a:t>
            </a:r>
          </a:p>
          <a:p>
            <a:pPr marL="0" lv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e-books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.  The application will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allow users to leave comments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ratings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 based on quality assessment scale on books. The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reviewed data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will then be categorized and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summarized </a:t>
            </a: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though AI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. This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application aims to empower educators, students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and educational institutions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by providing them with a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Franklin Gothic"/>
              </a:rPr>
              <a:t>reliable platform to assess the quality and suitability of educational materials.</a:t>
            </a:r>
          </a:p>
          <a:p>
            <a:pPr mar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Franklin Gothic"/>
            </a:endParaRPr>
          </a:p>
          <a:p>
            <a:pPr mar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endParaRPr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Picture Placeholder 26" descr="Image">
            <a:extLst>
              <a:ext uri="{FF2B5EF4-FFF2-40B4-BE49-F238E27FC236}">
                <a16:creationId xmlns:a16="http://schemas.microsoft.com/office/drawing/2014/main" id="{415181F2-73B8-3B49-095D-96D5066A4C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363" b="9363"/>
          <a:stretch/>
        </p:blipFill>
        <p:spPr>
          <a:xfrm>
            <a:off x="4949801" y="847576"/>
            <a:ext cx="6829829" cy="5732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2" name="Google Shape;222;p2"/>
          <p:cNvSpPr txBox="1"/>
          <p:nvPr/>
        </p:nvSpPr>
        <p:spPr>
          <a:xfrm>
            <a:off x="124285" y="4008732"/>
            <a:ext cx="4673956" cy="2544753"/>
          </a:xfrm>
          <a:prstGeom prst="roundRect">
            <a:avLst/>
          </a:prstGeom>
          <a:solidFill>
            <a:schemeClr val="bg2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4EBE4-E1F9-ED46-072D-0D8C66BC4C82}"/>
              </a:ext>
            </a:extLst>
          </p:cNvPr>
          <p:cNvSpPr txBox="1"/>
          <p:nvPr/>
        </p:nvSpPr>
        <p:spPr>
          <a:xfrm flipH="1">
            <a:off x="124285" y="3382047"/>
            <a:ext cx="467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TECHNOLOGY STACK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8A37B-2D9E-9D33-1F35-AA4274A2CC99}"/>
              </a:ext>
            </a:extLst>
          </p:cNvPr>
          <p:cNvSpPr/>
          <p:nvPr/>
        </p:nvSpPr>
        <p:spPr>
          <a:xfrm>
            <a:off x="3054287" y="3726175"/>
            <a:ext cx="697580" cy="7442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40079-5ABC-A9CB-918C-8BF597461F56}"/>
              </a:ext>
            </a:extLst>
          </p:cNvPr>
          <p:cNvSpPr/>
          <p:nvPr/>
        </p:nvSpPr>
        <p:spPr>
          <a:xfrm>
            <a:off x="263951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0E5EFA-CEF2-C12F-10F6-F53F149EB49B}"/>
              </a:ext>
            </a:extLst>
          </p:cNvPr>
          <p:cNvSpPr/>
          <p:nvPr/>
        </p:nvSpPr>
        <p:spPr>
          <a:xfrm>
            <a:off x="1225480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800C5-6F5F-898C-530B-BBC93D513526}"/>
              </a:ext>
            </a:extLst>
          </p:cNvPr>
          <p:cNvSpPr/>
          <p:nvPr/>
        </p:nvSpPr>
        <p:spPr>
          <a:xfrm>
            <a:off x="2139887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53E31A-FCB7-24A0-BB45-C112D9584E65}"/>
              </a:ext>
            </a:extLst>
          </p:cNvPr>
          <p:cNvSpPr/>
          <p:nvPr/>
        </p:nvSpPr>
        <p:spPr>
          <a:xfrm>
            <a:off x="3054289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5742A-0824-CF07-94CE-FFF01C2CD7AD}"/>
              </a:ext>
            </a:extLst>
          </p:cNvPr>
          <p:cNvSpPr/>
          <p:nvPr/>
        </p:nvSpPr>
        <p:spPr>
          <a:xfrm>
            <a:off x="3968688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33A8A8-A432-A80B-A5B5-F4A58A451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3807"/>
            <a:ext cx="698400" cy="751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47C20-6E81-9249-91DD-69ABBE79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3807"/>
            <a:ext cx="698400" cy="751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16B026-0814-AB50-F1C4-6A33BDC7A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3587"/>
            <a:ext cx="698400" cy="74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255F9-837B-C638-B390-FF41F744F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3807"/>
            <a:ext cx="810011" cy="751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A8090-46D6-2FE8-AFEF-B00D16B54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049" y="3737600"/>
            <a:ext cx="697579" cy="7276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0C040A-ABC6-7676-9ED3-9A0326743F3F}"/>
              </a:ext>
            </a:extLst>
          </p:cNvPr>
          <p:cNvSpPr txBox="1"/>
          <p:nvPr/>
        </p:nvSpPr>
        <p:spPr>
          <a:xfrm>
            <a:off x="131099" y="4477358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19" name="Graphic 18" descr="Chevron arrows RTL">
            <a:extLst>
              <a:ext uri="{FF2B5EF4-FFF2-40B4-BE49-F238E27FC236}">
                <a16:creationId xmlns:a16="http://schemas.microsoft.com/office/drawing/2014/main" id="{09129D5D-D7A6-2931-139C-E4EDFCA88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51690" y="4889549"/>
            <a:ext cx="319949" cy="319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6DBD7D-27B1-9B7D-AD8D-AD2027038375}"/>
              </a:ext>
            </a:extLst>
          </p:cNvPr>
          <p:cNvSpPr txBox="1"/>
          <p:nvPr/>
        </p:nvSpPr>
        <p:spPr>
          <a:xfrm>
            <a:off x="1099042" y="4473082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Middleware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1" name="Graphic 20" descr="Chevron arrows RTL">
            <a:extLst>
              <a:ext uri="{FF2B5EF4-FFF2-40B4-BE49-F238E27FC236}">
                <a16:creationId xmlns:a16="http://schemas.microsoft.com/office/drawing/2014/main" id="{4F9B2B9F-28EE-5025-61B2-CBEEFEEA5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412819" y="4891427"/>
            <a:ext cx="319949" cy="319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366994-2BF4-9AEC-1EAC-DFD7AB9980BA}"/>
              </a:ext>
            </a:extLst>
          </p:cNvPr>
          <p:cNvSpPr txBox="1"/>
          <p:nvPr/>
        </p:nvSpPr>
        <p:spPr>
          <a:xfrm>
            <a:off x="2039368" y="4482394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3" name="Graphic 22" descr="Chevron arrows RTL">
            <a:extLst>
              <a:ext uri="{FF2B5EF4-FFF2-40B4-BE49-F238E27FC236}">
                <a16:creationId xmlns:a16="http://schemas.microsoft.com/office/drawing/2014/main" id="{A70D6779-1636-BB11-8944-E7716EBB7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359957" y="4896462"/>
            <a:ext cx="319949" cy="319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BC82C3-90B9-21D4-8E7F-84BDFD939DCA}"/>
              </a:ext>
            </a:extLst>
          </p:cNvPr>
          <p:cNvSpPr txBox="1"/>
          <p:nvPr/>
        </p:nvSpPr>
        <p:spPr>
          <a:xfrm>
            <a:off x="2922512" y="4550026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</p:txBody>
      </p:sp>
      <p:pic>
        <p:nvPicPr>
          <p:cNvPr id="25" name="Graphic 24" descr="Chevron arrows RTL">
            <a:extLst>
              <a:ext uri="{FF2B5EF4-FFF2-40B4-BE49-F238E27FC236}">
                <a16:creationId xmlns:a16="http://schemas.microsoft.com/office/drawing/2014/main" id="{A8EB316E-5409-9368-B179-9443E35CD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262305" y="4899786"/>
            <a:ext cx="319949" cy="3199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C2F487-EA8D-EEFC-9448-E6A839CB06C4}"/>
              </a:ext>
            </a:extLst>
          </p:cNvPr>
          <p:cNvSpPr txBox="1"/>
          <p:nvPr/>
        </p:nvSpPr>
        <p:spPr>
          <a:xfrm>
            <a:off x="3890925" y="4557758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</a:p>
        </p:txBody>
      </p:sp>
      <p:pic>
        <p:nvPicPr>
          <p:cNvPr id="28" name="Graphic 27" descr="Chevron arrows RTL">
            <a:extLst>
              <a:ext uri="{FF2B5EF4-FFF2-40B4-BE49-F238E27FC236}">
                <a16:creationId xmlns:a16="http://schemas.microsoft.com/office/drawing/2014/main" id="{D9406986-5F6E-02A2-059D-9498CFE3B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155863" y="4896461"/>
            <a:ext cx="319949" cy="319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60CB56-C146-9C95-FFD5-4FFD59FD31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993" y="5326912"/>
            <a:ext cx="697579" cy="6975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CB2B2FF-96F2-59B7-C91F-3AAE702D8D17}"/>
              </a:ext>
            </a:extLst>
          </p:cNvPr>
          <p:cNvSpPr txBox="1"/>
          <p:nvPr/>
        </p:nvSpPr>
        <p:spPr>
          <a:xfrm>
            <a:off x="231338" y="6028574"/>
            <a:ext cx="759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Flutter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B4DAC68-EB93-343F-9932-C11E1B8337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0294" y="5376316"/>
            <a:ext cx="578621" cy="5786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55364C-5868-7ACA-A460-F3CE1C8B8C46}"/>
              </a:ext>
            </a:extLst>
          </p:cNvPr>
          <p:cNvSpPr txBox="1"/>
          <p:nvPr/>
        </p:nvSpPr>
        <p:spPr>
          <a:xfrm>
            <a:off x="1164006" y="6028574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 API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B9AD60-4CA0-D3A1-54B7-1B37D3C906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6742" y="5391882"/>
            <a:ext cx="543045" cy="5953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22B716-98B1-E68A-8C8D-F7C178B16577}"/>
              </a:ext>
            </a:extLst>
          </p:cNvPr>
          <p:cNvSpPr txBox="1"/>
          <p:nvPr/>
        </p:nvSpPr>
        <p:spPr>
          <a:xfrm>
            <a:off x="2072666" y="6036887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DA8E3E2-C42F-30BC-313A-F62C9134AD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7047" y="5402275"/>
            <a:ext cx="697579" cy="4650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C637561-1D92-A68A-CC15-926FF0018176}"/>
              </a:ext>
            </a:extLst>
          </p:cNvPr>
          <p:cNvSpPr txBox="1"/>
          <p:nvPr/>
        </p:nvSpPr>
        <p:spPr>
          <a:xfrm>
            <a:off x="3913434" y="6024491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529922-9CE5-7740-6E32-72A21ADA5B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3160999" y="5506809"/>
            <a:ext cx="641166" cy="3312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168EFE-F497-13CA-7AAE-5430D3A4A8F0}"/>
              </a:ext>
            </a:extLst>
          </p:cNvPr>
          <p:cNvSpPr txBox="1"/>
          <p:nvPr/>
        </p:nvSpPr>
        <p:spPr>
          <a:xfrm>
            <a:off x="2984798" y="5968232"/>
            <a:ext cx="8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Firebase+ MySQL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2D67278-2F45-0FE3-C733-170AB6F9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4418"/>
            <a:ext cx="698400" cy="7514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5AAA32-8703-41A4-629E-6FBDD8FDC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4418"/>
            <a:ext cx="698400" cy="7514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45CC25-E58C-3327-AA2A-8FD3B40E9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4198"/>
            <a:ext cx="698400" cy="7416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B39AA8-6CE5-0DAA-2DCE-27D435495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4418"/>
            <a:ext cx="810011" cy="7514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351F55-0BF5-3EC7-9D28-3F6439C78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60114" y="5540469"/>
            <a:ext cx="411136" cy="411136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7467374" y="927724"/>
            <a:ext cx="2419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PROCESS  FLOW  CHART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845704" y="1650391"/>
            <a:ext cx="1301916" cy="4160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User Submits book </a:t>
            </a:r>
          </a:p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for review</a:t>
            </a:r>
          </a:p>
        </p:txBody>
      </p:sp>
      <p:pic>
        <p:nvPicPr>
          <p:cNvPr id="1027" name="Picture 3" descr="C:\Users\Dell\Downloads\resume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356559" y="2352871"/>
            <a:ext cx="407775" cy="407775"/>
          </a:xfrm>
          <a:prstGeom prst="rect">
            <a:avLst/>
          </a:prstGeom>
          <a:noFill/>
        </p:spPr>
      </p:pic>
      <p:sp>
        <p:nvSpPr>
          <p:cNvPr id="63" name="Rounded Rectangle 62"/>
          <p:cNvSpPr/>
          <p:nvPr/>
        </p:nvSpPr>
        <p:spPr>
          <a:xfrm>
            <a:off x="5842763" y="3042695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Reviewers Will Review The Book</a:t>
            </a:r>
          </a:p>
        </p:txBody>
      </p:sp>
      <p:cxnSp>
        <p:nvCxnSpPr>
          <p:cNvPr id="1079" name="Connector: Elbow 1078">
            <a:extLst>
              <a:ext uri="{FF2B5EF4-FFF2-40B4-BE49-F238E27FC236}">
                <a16:creationId xmlns:a16="http://schemas.microsoft.com/office/drawing/2014/main" id="{F42DB11F-4B44-7BFD-66E9-AE70C5D2D2E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97023" y="1260142"/>
            <a:ext cx="699639" cy="390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15F14AAA-E578-7AE9-7E2D-640CA299B5BA}"/>
              </a:ext>
            </a:extLst>
          </p:cNvPr>
          <p:cNvSpPr txBox="1"/>
          <p:nvPr/>
        </p:nvSpPr>
        <p:spPr>
          <a:xfrm>
            <a:off x="5726234" y="887055"/>
            <a:ext cx="942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User is Confused About Which Book To Read ?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D735552-5BEE-9169-B59A-0FBC14E51CF5}"/>
              </a:ext>
            </a:extLst>
          </p:cNvPr>
          <p:cNvSpPr txBox="1"/>
          <p:nvPr/>
        </p:nvSpPr>
        <p:spPr>
          <a:xfrm>
            <a:off x="6628334" y="1084152"/>
            <a:ext cx="525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User Opens App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A25E1F47-AF77-3595-E44E-290FE848B054}"/>
              </a:ext>
            </a:extLst>
          </p:cNvPr>
          <p:cNvSpPr txBox="1"/>
          <p:nvPr/>
        </p:nvSpPr>
        <p:spPr>
          <a:xfrm>
            <a:off x="5266488" y="1407754"/>
            <a:ext cx="445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/>
              <a:t>User</a:t>
            </a:r>
          </a:p>
        </p:txBody>
      </p:sp>
      <p:sp>
        <p:nvSpPr>
          <p:cNvPr id="1114" name="Rounded Rectangle 46">
            <a:extLst>
              <a:ext uri="{FF2B5EF4-FFF2-40B4-BE49-F238E27FC236}">
                <a16:creationId xmlns:a16="http://schemas.microsoft.com/office/drawing/2014/main" id="{5DC1FAC3-711C-46D7-1875-D61EF268AD4B}"/>
              </a:ext>
            </a:extLst>
          </p:cNvPr>
          <p:cNvSpPr/>
          <p:nvPr/>
        </p:nvSpPr>
        <p:spPr>
          <a:xfrm>
            <a:off x="5843906" y="2345590"/>
            <a:ext cx="1301916" cy="4160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Book is Assigned to reviewers</a:t>
            </a:r>
          </a:p>
        </p:txBody>
      </p: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C89AB277-4A67-6345-C0F2-E79006C37B24}"/>
              </a:ext>
            </a:extLst>
          </p:cNvPr>
          <p:cNvCxnSpPr>
            <a:stCxn id="47" idx="2"/>
            <a:endCxn id="1114" idx="0"/>
          </p:cNvCxnSpPr>
          <p:nvPr/>
        </p:nvCxnSpPr>
        <p:spPr>
          <a:xfrm flipH="1">
            <a:off x="6494864" y="2066418"/>
            <a:ext cx="1798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9" name="Rounded Rectangle 62">
            <a:extLst>
              <a:ext uri="{FF2B5EF4-FFF2-40B4-BE49-F238E27FC236}">
                <a16:creationId xmlns:a16="http://schemas.microsoft.com/office/drawing/2014/main" id="{C263E0E4-C604-387E-EAC1-B3090A297B2A}"/>
              </a:ext>
            </a:extLst>
          </p:cNvPr>
          <p:cNvSpPr/>
          <p:nvPr/>
        </p:nvSpPr>
        <p:spPr>
          <a:xfrm>
            <a:off x="5842300" y="3734679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Reviewers Will Provide Feedback</a:t>
            </a:r>
          </a:p>
        </p:txBody>
      </p:sp>
      <p:sp>
        <p:nvSpPr>
          <p:cNvPr id="1120" name="Rounded Rectangle 62">
            <a:extLst>
              <a:ext uri="{FF2B5EF4-FFF2-40B4-BE49-F238E27FC236}">
                <a16:creationId xmlns:a16="http://schemas.microsoft.com/office/drawing/2014/main" id="{6E6EDE65-7B37-B5F6-D555-3108F851BA78}"/>
              </a:ext>
            </a:extLst>
          </p:cNvPr>
          <p:cNvSpPr/>
          <p:nvPr/>
        </p:nvSpPr>
        <p:spPr>
          <a:xfrm>
            <a:off x="5843906" y="4426663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Bahnschrift SemiBold SemiConden" panose="020B0502040204020203" pitchFamily="34" charset="0"/>
              </a:rPr>
              <a:t>Summarizing Feedbacks Using AI </a:t>
            </a:r>
            <a:r>
              <a:rPr lang="en-IN" sz="800" b="1" dirty="0">
                <a:latin typeface="Bahnschrift SemiBold SemiConden" panose="020B0502040204020203" pitchFamily="34" charset="0"/>
              </a:rPr>
              <a:t>Capabilities </a:t>
            </a:r>
            <a:endParaRPr lang="en-US" sz="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121" name="Rounded Rectangle 62">
            <a:extLst>
              <a:ext uri="{FF2B5EF4-FFF2-40B4-BE49-F238E27FC236}">
                <a16:creationId xmlns:a16="http://schemas.microsoft.com/office/drawing/2014/main" id="{ABBA0679-322E-CFDC-11EB-7A5ED6829D12}"/>
              </a:ext>
            </a:extLst>
          </p:cNvPr>
          <p:cNvSpPr/>
          <p:nvPr/>
        </p:nvSpPr>
        <p:spPr>
          <a:xfrm>
            <a:off x="7793568" y="4454993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Bahnschrift SemiBold SemiConden" panose="020B0502040204020203" pitchFamily="34" charset="0"/>
              </a:rPr>
              <a:t>Users views The Assessments</a:t>
            </a:r>
            <a:endParaRPr lang="en-US" sz="10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122" name="Rounded Rectangle 62">
            <a:extLst>
              <a:ext uri="{FF2B5EF4-FFF2-40B4-BE49-F238E27FC236}">
                <a16:creationId xmlns:a16="http://schemas.microsoft.com/office/drawing/2014/main" id="{E6B594FC-BAA0-671E-05E1-3B32B7541940}"/>
              </a:ext>
            </a:extLst>
          </p:cNvPr>
          <p:cNvSpPr/>
          <p:nvPr/>
        </p:nvSpPr>
        <p:spPr>
          <a:xfrm>
            <a:off x="7793568" y="3563545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User decides to use the book or not.</a:t>
            </a: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1012A2DE-05FE-602A-E2F0-65DFC924B84F}"/>
              </a:ext>
            </a:extLst>
          </p:cNvPr>
          <p:cNvCxnSpPr>
            <a:cxnSpLocks/>
            <a:stCxn id="1119" idx="2"/>
            <a:endCxn id="1120" idx="0"/>
          </p:cNvCxnSpPr>
          <p:nvPr/>
        </p:nvCxnSpPr>
        <p:spPr>
          <a:xfrm>
            <a:off x="6493258" y="4150705"/>
            <a:ext cx="1606" cy="2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6F6EC15F-21B0-51B0-A344-CA2716D81F7C}"/>
              </a:ext>
            </a:extLst>
          </p:cNvPr>
          <p:cNvCxnSpPr>
            <a:cxnSpLocks/>
            <a:stCxn id="63" idx="2"/>
            <a:endCxn id="1119" idx="0"/>
          </p:cNvCxnSpPr>
          <p:nvPr/>
        </p:nvCxnSpPr>
        <p:spPr>
          <a:xfrm flipH="1">
            <a:off x="6493258" y="3458721"/>
            <a:ext cx="463" cy="2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468D36B0-B772-B0C6-EDD8-6E66B724A061}"/>
              </a:ext>
            </a:extLst>
          </p:cNvPr>
          <p:cNvCxnSpPr>
            <a:cxnSpLocks/>
            <a:stCxn id="1114" idx="2"/>
            <a:endCxn id="63" idx="0"/>
          </p:cNvCxnSpPr>
          <p:nvPr/>
        </p:nvCxnSpPr>
        <p:spPr>
          <a:xfrm flipH="1">
            <a:off x="6493721" y="2761617"/>
            <a:ext cx="1143" cy="28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5" name="Rounded Rectangle 62">
            <a:extLst>
              <a:ext uri="{FF2B5EF4-FFF2-40B4-BE49-F238E27FC236}">
                <a16:creationId xmlns:a16="http://schemas.microsoft.com/office/drawing/2014/main" id="{4A5E0BF4-B731-56C4-109B-FC8090FC8DE6}"/>
              </a:ext>
            </a:extLst>
          </p:cNvPr>
          <p:cNvSpPr/>
          <p:nvPr/>
        </p:nvSpPr>
        <p:spPr>
          <a:xfrm>
            <a:off x="7793568" y="2345590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User Rates Book</a:t>
            </a:r>
          </a:p>
        </p:txBody>
      </p:sp>
      <p:sp>
        <p:nvSpPr>
          <p:cNvPr id="1186" name="Rounded Rectangle 62">
            <a:extLst>
              <a:ext uri="{FF2B5EF4-FFF2-40B4-BE49-F238E27FC236}">
                <a16:creationId xmlns:a16="http://schemas.microsoft.com/office/drawing/2014/main" id="{0DC7FBF3-F82E-6B06-BEC2-485E629329BA}"/>
              </a:ext>
            </a:extLst>
          </p:cNvPr>
          <p:cNvSpPr/>
          <p:nvPr/>
        </p:nvSpPr>
        <p:spPr>
          <a:xfrm>
            <a:off x="9725582" y="2345251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Bahnschrift SemiBold SemiConden" panose="020B0502040204020203" pitchFamily="34" charset="0"/>
              </a:rPr>
              <a:t>User leaves comments or reviews</a:t>
            </a:r>
          </a:p>
        </p:txBody>
      </p:sp>
      <p:sp>
        <p:nvSpPr>
          <p:cNvPr id="1187" name="Rounded Rectangle 62">
            <a:extLst>
              <a:ext uri="{FF2B5EF4-FFF2-40B4-BE49-F238E27FC236}">
                <a16:creationId xmlns:a16="http://schemas.microsoft.com/office/drawing/2014/main" id="{FBF5FF2B-80C9-52C3-04BC-2968D3FE8B0E}"/>
              </a:ext>
            </a:extLst>
          </p:cNvPr>
          <p:cNvSpPr/>
          <p:nvPr/>
        </p:nvSpPr>
        <p:spPr>
          <a:xfrm>
            <a:off x="9725581" y="3557983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Bahnschrift SemiBold SemiConden" panose="020B0502040204020203" pitchFamily="34" charset="0"/>
              </a:rPr>
              <a:t>User Gets Endorsement From Other Users Or Administrators</a:t>
            </a: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DEAB1A47-49FF-5B73-FE57-EAAD158F8CB2}"/>
              </a:ext>
            </a:extLst>
          </p:cNvPr>
          <p:cNvSpPr/>
          <p:nvPr/>
        </p:nvSpPr>
        <p:spPr>
          <a:xfrm>
            <a:off x="5382758" y="5118647"/>
            <a:ext cx="2216439" cy="13479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2" name="Rounded Rectangle 62">
            <a:extLst>
              <a:ext uri="{FF2B5EF4-FFF2-40B4-BE49-F238E27FC236}">
                <a16:creationId xmlns:a16="http://schemas.microsoft.com/office/drawing/2014/main" id="{3B139E71-9CB1-0DD5-8E5F-A01C0CBA5974}"/>
              </a:ext>
            </a:extLst>
          </p:cNvPr>
          <p:cNvSpPr/>
          <p:nvPr/>
        </p:nvSpPr>
        <p:spPr>
          <a:xfrm>
            <a:off x="5845709" y="5281108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latin typeface="Bahnschrift SemiBold SemiConden" panose="020B0502040204020203" pitchFamily="34" charset="0"/>
              </a:rPr>
              <a:t>Text To GPT3 Summarization API</a:t>
            </a:r>
            <a:endParaRPr lang="en-US" sz="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203" name="Rounded Rectangle 62">
            <a:extLst>
              <a:ext uri="{FF2B5EF4-FFF2-40B4-BE49-F238E27FC236}">
                <a16:creationId xmlns:a16="http://schemas.microsoft.com/office/drawing/2014/main" id="{AA062A84-30E4-A1DD-8010-508C67723A77}"/>
              </a:ext>
            </a:extLst>
          </p:cNvPr>
          <p:cNvSpPr/>
          <p:nvPr/>
        </p:nvSpPr>
        <p:spPr>
          <a:xfrm>
            <a:off x="5839265" y="5932406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latin typeface="Bahnschrift SemiBold SemiConden" panose="020B0502040204020203" pitchFamily="34" charset="0"/>
              </a:rPr>
              <a:t>API response With Summery</a:t>
            </a:r>
            <a:endParaRPr lang="en-US" sz="800" b="1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1205" name="Straight Arrow Connector 1204">
            <a:extLst>
              <a:ext uri="{FF2B5EF4-FFF2-40B4-BE49-F238E27FC236}">
                <a16:creationId xmlns:a16="http://schemas.microsoft.com/office/drawing/2014/main" id="{F24C9B0B-B988-48DD-D114-957D76561792}"/>
              </a:ext>
            </a:extLst>
          </p:cNvPr>
          <p:cNvCxnSpPr>
            <a:stCxn id="1120" idx="2"/>
            <a:endCxn id="1202" idx="0"/>
          </p:cNvCxnSpPr>
          <p:nvPr/>
        </p:nvCxnSpPr>
        <p:spPr>
          <a:xfrm>
            <a:off x="6494864" y="4842689"/>
            <a:ext cx="1803" cy="4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6" name="Straight Arrow Connector 1205">
            <a:extLst>
              <a:ext uri="{FF2B5EF4-FFF2-40B4-BE49-F238E27FC236}">
                <a16:creationId xmlns:a16="http://schemas.microsoft.com/office/drawing/2014/main" id="{64CEA658-A258-E262-EEA8-75DF4DD8C3E5}"/>
              </a:ext>
            </a:extLst>
          </p:cNvPr>
          <p:cNvCxnSpPr>
            <a:cxnSpLocks/>
            <a:stCxn id="1202" idx="2"/>
            <a:endCxn id="1203" idx="0"/>
          </p:cNvCxnSpPr>
          <p:nvPr/>
        </p:nvCxnSpPr>
        <p:spPr>
          <a:xfrm flipH="1">
            <a:off x="6490223" y="5697134"/>
            <a:ext cx="6444" cy="23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AAABA91B-5177-A75B-F538-C0DF7C8BADA8}"/>
              </a:ext>
            </a:extLst>
          </p:cNvPr>
          <p:cNvCxnSpPr>
            <a:cxnSpLocks/>
            <a:stCxn id="1203" idx="3"/>
            <a:endCxn id="1212" idx="1"/>
          </p:cNvCxnSpPr>
          <p:nvPr/>
        </p:nvCxnSpPr>
        <p:spPr>
          <a:xfrm>
            <a:off x="7141181" y="6140419"/>
            <a:ext cx="65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2" name="Rounded Rectangle 62">
            <a:extLst>
              <a:ext uri="{FF2B5EF4-FFF2-40B4-BE49-F238E27FC236}">
                <a16:creationId xmlns:a16="http://schemas.microsoft.com/office/drawing/2014/main" id="{F7CDC38F-B09B-8F03-2182-1BEA8C2CBE46}"/>
              </a:ext>
            </a:extLst>
          </p:cNvPr>
          <p:cNvSpPr/>
          <p:nvPr/>
        </p:nvSpPr>
        <p:spPr>
          <a:xfrm>
            <a:off x="7793568" y="5932406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latin typeface="Bahnschrift SemiBold SemiConden" panose="020B0502040204020203" pitchFamily="34" charset="0"/>
              </a:rPr>
              <a:t>User Gets  Summary of All The Reviews</a:t>
            </a:r>
            <a:endParaRPr lang="en-US" sz="900" b="1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5D1C0EA0-971B-7D1D-73DD-53D2638E12FF}"/>
              </a:ext>
            </a:extLst>
          </p:cNvPr>
          <p:cNvCxnSpPr>
            <a:cxnSpLocks/>
            <a:stCxn id="1212" idx="0"/>
            <a:endCxn id="1121" idx="2"/>
          </p:cNvCxnSpPr>
          <p:nvPr/>
        </p:nvCxnSpPr>
        <p:spPr>
          <a:xfrm flipV="1">
            <a:off x="8444526" y="4871019"/>
            <a:ext cx="0" cy="106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0" name="Straight Arrow Connector 1219">
            <a:extLst>
              <a:ext uri="{FF2B5EF4-FFF2-40B4-BE49-F238E27FC236}">
                <a16:creationId xmlns:a16="http://schemas.microsoft.com/office/drawing/2014/main" id="{7192B0B2-A0DA-1755-B29D-A57C4D67090D}"/>
              </a:ext>
            </a:extLst>
          </p:cNvPr>
          <p:cNvCxnSpPr>
            <a:cxnSpLocks/>
            <a:stCxn id="1121" idx="0"/>
            <a:endCxn id="1122" idx="2"/>
          </p:cNvCxnSpPr>
          <p:nvPr/>
        </p:nvCxnSpPr>
        <p:spPr>
          <a:xfrm flipV="1">
            <a:off x="8444526" y="3979571"/>
            <a:ext cx="0" cy="47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3" name="Straight Arrow Connector 1222">
            <a:extLst>
              <a:ext uri="{FF2B5EF4-FFF2-40B4-BE49-F238E27FC236}">
                <a16:creationId xmlns:a16="http://schemas.microsoft.com/office/drawing/2014/main" id="{525F068F-B7C1-F799-DDE7-B7AA89BB3C5E}"/>
              </a:ext>
            </a:extLst>
          </p:cNvPr>
          <p:cNvCxnSpPr>
            <a:cxnSpLocks/>
            <a:stCxn id="1122" idx="0"/>
            <a:endCxn id="1185" idx="2"/>
          </p:cNvCxnSpPr>
          <p:nvPr/>
        </p:nvCxnSpPr>
        <p:spPr>
          <a:xfrm flipV="1">
            <a:off x="8444526" y="2761616"/>
            <a:ext cx="0" cy="80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Arrow Connector 1225">
            <a:extLst>
              <a:ext uri="{FF2B5EF4-FFF2-40B4-BE49-F238E27FC236}">
                <a16:creationId xmlns:a16="http://schemas.microsoft.com/office/drawing/2014/main" id="{BC9AAAA7-8729-C000-3725-7B71BB467B88}"/>
              </a:ext>
            </a:extLst>
          </p:cNvPr>
          <p:cNvCxnSpPr>
            <a:cxnSpLocks/>
            <a:stCxn id="1185" idx="3"/>
            <a:endCxn id="1186" idx="1"/>
          </p:cNvCxnSpPr>
          <p:nvPr/>
        </p:nvCxnSpPr>
        <p:spPr>
          <a:xfrm flipV="1">
            <a:off x="9095484" y="2553264"/>
            <a:ext cx="630098" cy="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3" name="Straight Arrow Connector 1232">
            <a:extLst>
              <a:ext uri="{FF2B5EF4-FFF2-40B4-BE49-F238E27FC236}">
                <a16:creationId xmlns:a16="http://schemas.microsoft.com/office/drawing/2014/main" id="{99DDBE69-2486-17A1-C447-77AB91632D31}"/>
              </a:ext>
            </a:extLst>
          </p:cNvPr>
          <p:cNvCxnSpPr>
            <a:cxnSpLocks/>
            <a:stCxn id="1186" idx="2"/>
            <a:endCxn id="1187" idx="0"/>
          </p:cNvCxnSpPr>
          <p:nvPr/>
        </p:nvCxnSpPr>
        <p:spPr>
          <a:xfrm flipH="1">
            <a:off x="10376539" y="2761277"/>
            <a:ext cx="1" cy="7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Rounded Rectangle 62">
            <a:extLst>
              <a:ext uri="{FF2B5EF4-FFF2-40B4-BE49-F238E27FC236}">
                <a16:creationId xmlns:a16="http://schemas.microsoft.com/office/drawing/2014/main" id="{D43CA669-04F5-DE46-4D62-785C2E1FAE86}"/>
              </a:ext>
            </a:extLst>
          </p:cNvPr>
          <p:cNvSpPr/>
          <p:nvPr/>
        </p:nvSpPr>
        <p:spPr>
          <a:xfrm>
            <a:off x="9725581" y="4444971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Bahnschrift SemiBold SemiConden" panose="020B0502040204020203" pitchFamily="34" charset="0"/>
              </a:rPr>
              <a:t>Logout</a:t>
            </a:r>
          </a:p>
        </p:txBody>
      </p: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EDC6AA7C-874B-B169-1B58-A1B98A5A9274}"/>
              </a:ext>
            </a:extLst>
          </p:cNvPr>
          <p:cNvCxnSpPr>
            <a:cxnSpLocks/>
          </p:cNvCxnSpPr>
          <p:nvPr/>
        </p:nvCxnSpPr>
        <p:spPr>
          <a:xfrm>
            <a:off x="10376539" y="3974009"/>
            <a:ext cx="441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18F05F-5D90-4653-7974-3708B2A20D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88659" y="865894"/>
            <a:ext cx="586644" cy="586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D02F4-2265-27B0-DAD7-132E3BC626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43048" y="884829"/>
            <a:ext cx="272888" cy="27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E5AC82-C87D-8994-D098-239D22665F6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99345" y="912965"/>
            <a:ext cx="231052" cy="2310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855CAC9-CE5E-7182-1937-15CEC9BCB3F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63562" y="1193665"/>
            <a:ext cx="289316" cy="28931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24A781B-8C25-1F01-B0DC-96F7363DAE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82758" y="1681216"/>
            <a:ext cx="407775" cy="4077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D19FED-5777-F807-3E8A-8A4C709F7E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61478" y="2995940"/>
            <a:ext cx="452282" cy="4522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5725CD2-9C62-E8C0-8E2C-1FDE4FC4136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56145" y="2344529"/>
            <a:ext cx="416027" cy="41602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067BC4F-7254-3A83-774F-71EE50C1F1D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57572" y="3709066"/>
            <a:ext cx="432865" cy="43286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89A1F09-FEF5-4F76-FB5D-F8D85BD2232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90978" y="4372000"/>
            <a:ext cx="432865" cy="43286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8F4FD21-1E6B-015B-1C10-0282CAC25A3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964439" y="4389112"/>
            <a:ext cx="420567" cy="4205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6A29E10-33A9-18BF-2E60-D88EF050A2C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39142" y="5503874"/>
            <a:ext cx="467071" cy="46707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D845BF1-D8E7-18ED-F785-9F09DE6BBCB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89266" y="5346441"/>
            <a:ext cx="537103" cy="5371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1608543-BF31-39A8-63A8-E751CB8BA0F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508125" y="4088590"/>
            <a:ext cx="334677" cy="33467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D6E8A0E-8AE3-DE47-4603-706CCDA9FE9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68640" y="2980909"/>
            <a:ext cx="522120" cy="52212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7838977-FCDB-F16B-94B1-7C8CA540065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376065" y="2078137"/>
            <a:ext cx="563264" cy="56326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F2727B-201A-9878-D606-81112C91FC4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154548" y="2344528"/>
            <a:ext cx="416027" cy="41602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A299132-E715-990E-85D1-B8D67708BA1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969448" y="3197640"/>
            <a:ext cx="610779" cy="61077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CCC6D2E-F493-7D9C-32DC-4F2096360E1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64256" y="4494643"/>
            <a:ext cx="316682" cy="316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22940" y="14291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80637" y="824845"/>
            <a:ext cx="4279963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062196" y="1055574"/>
            <a:ext cx="7006864" cy="53841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>
              <a:latin typeface="+mj-lt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08B6F-06C6-62D4-B4F7-4956EFD8C4AF}"/>
              </a:ext>
            </a:extLst>
          </p:cNvPr>
          <p:cNvSpPr txBox="1"/>
          <p:nvPr/>
        </p:nvSpPr>
        <p:spPr>
          <a:xfrm>
            <a:off x="5062196" y="1069811"/>
            <a:ext cx="384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STOPPER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9AF62B-E31F-D96E-56FD-44AE13CF1F50}"/>
              </a:ext>
            </a:extLst>
          </p:cNvPr>
          <p:cNvSpPr txBox="1"/>
          <p:nvPr/>
        </p:nvSpPr>
        <p:spPr>
          <a:xfrm>
            <a:off x="8997552" y="1061302"/>
            <a:ext cx="3024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</a:p>
        </p:txBody>
      </p:sp>
      <p:sp>
        <p:nvSpPr>
          <p:cNvPr id="14" name="Rounded Rectangle 62">
            <a:extLst>
              <a:ext uri="{FF2B5EF4-FFF2-40B4-BE49-F238E27FC236}">
                <a16:creationId xmlns:a16="http://schemas.microsoft.com/office/drawing/2014/main" id="{43B74941-59CE-98AF-3504-1BFE9B9D2F93}"/>
              </a:ext>
            </a:extLst>
          </p:cNvPr>
          <p:cNvSpPr/>
          <p:nvPr/>
        </p:nvSpPr>
        <p:spPr>
          <a:xfrm>
            <a:off x="5865681" y="3893287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latin typeface="Bahnschrift SemiBold SemiConden" panose="020B0502040204020203" pitchFamily="34" charset="0"/>
              </a:rPr>
              <a:t>Summarizing Feedbacks Using AI </a:t>
            </a:r>
            <a:r>
              <a:rPr lang="en-IN" sz="850" b="1" dirty="0">
                <a:latin typeface="Bahnschrift SemiBold SemiConden" panose="020B0502040204020203" pitchFamily="34" charset="0"/>
              </a:rPr>
              <a:t>Capabilities </a:t>
            </a:r>
            <a:endParaRPr lang="en-US" sz="85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5" name="Rounded Rectangle 62">
            <a:extLst>
              <a:ext uri="{FF2B5EF4-FFF2-40B4-BE49-F238E27FC236}">
                <a16:creationId xmlns:a16="http://schemas.microsoft.com/office/drawing/2014/main" id="{B330E65E-20FC-F9AA-F3D5-7AF62C72DB9D}"/>
              </a:ext>
            </a:extLst>
          </p:cNvPr>
          <p:cNvSpPr/>
          <p:nvPr/>
        </p:nvSpPr>
        <p:spPr>
          <a:xfrm>
            <a:off x="7813888" y="3898176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>
                <a:latin typeface="Bahnschrift SemiBold SemiConden" panose="020B0502040204020203" pitchFamily="34" charset="0"/>
              </a:rPr>
              <a:t>User </a:t>
            </a:r>
            <a:r>
              <a:rPr lang="en-IN" sz="1000" b="1" dirty="0">
                <a:latin typeface="Bahnschrift SemiBold SemiConden" panose="020B0502040204020203" pitchFamily="34" charset="0"/>
              </a:rPr>
              <a:t>views The Assessments</a:t>
            </a:r>
            <a:endParaRPr lang="en-US" sz="10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33F38-00B1-DD7F-2ECE-BE23807F6A45}"/>
              </a:ext>
            </a:extLst>
          </p:cNvPr>
          <p:cNvSpPr/>
          <p:nvPr/>
        </p:nvSpPr>
        <p:spPr>
          <a:xfrm>
            <a:off x="5403078" y="4585247"/>
            <a:ext cx="2216439" cy="13479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C3FBD537-9367-1E1D-3A3E-71E1FE81F6EF}"/>
              </a:ext>
            </a:extLst>
          </p:cNvPr>
          <p:cNvSpPr/>
          <p:nvPr/>
        </p:nvSpPr>
        <p:spPr>
          <a:xfrm>
            <a:off x="5866029" y="4747708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latin typeface="Bahnschrift SemiBold SemiConden" panose="020B0502040204020203" pitchFamily="34" charset="0"/>
              </a:rPr>
              <a:t>Text To GPT3 Summarization API</a:t>
            </a:r>
            <a:endParaRPr lang="en-US" sz="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BAE37C96-8393-F8FF-71D5-77213315A7E6}"/>
              </a:ext>
            </a:extLst>
          </p:cNvPr>
          <p:cNvSpPr/>
          <p:nvPr/>
        </p:nvSpPr>
        <p:spPr>
          <a:xfrm>
            <a:off x="5859585" y="5399006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latin typeface="Bahnschrift SemiBold SemiConden" panose="020B0502040204020203" pitchFamily="34" charset="0"/>
              </a:rPr>
              <a:t>API response With Summery</a:t>
            </a:r>
            <a:endParaRPr lang="en-US" sz="800" b="1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55B2F5-C19A-6D10-0665-92EB52139D28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6516639" y="4309313"/>
            <a:ext cx="348" cy="43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614A9A-8D19-DDC4-E713-38F371A18ED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510543" y="5163734"/>
            <a:ext cx="6444" cy="23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721D7-6E6C-6612-1D51-2DA29C15A32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7161501" y="5607019"/>
            <a:ext cx="65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A956341D-8809-27C3-7E7C-969F57BAB4F9}"/>
              </a:ext>
            </a:extLst>
          </p:cNvPr>
          <p:cNvSpPr/>
          <p:nvPr/>
        </p:nvSpPr>
        <p:spPr>
          <a:xfrm>
            <a:off x="7813888" y="5399006"/>
            <a:ext cx="1301916" cy="416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latin typeface="Bahnschrift SemiBold SemiConden" panose="020B0502040204020203" pitchFamily="34" charset="0"/>
              </a:rPr>
              <a:t>User Gets  Summary of All The Reviews</a:t>
            </a:r>
            <a:endParaRPr lang="en-US" sz="900" b="1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8D28-7EF7-ACF3-9490-42AB236B1E81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464846" y="4314202"/>
            <a:ext cx="0" cy="108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D55C8CE6-516F-79A9-E19B-0E885FA5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016" y="1409970"/>
            <a:ext cx="3764159" cy="235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interaction features: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Submit, review, and rate books, leave comments, and participate in book discussions.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 enhancements: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 and browse books, receive recommendations, engage with the community, and access analytics and settings for a personalized reading experience.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8395C8-B8E0-3EF6-A425-70BD9507A186}"/>
              </a:ext>
            </a:extLst>
          </p:cNvPr>
          <p:cNvSpPr txBox="1"/>
          <p:nvPr/>
        </p:nvSpPr>
        <p:spPr>
          <a:xfrm>
            <a:off x="9310314" y="1408365"/>
            <a:ext cx="27118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book review application relies on robust dependencies including databases, language processing APIs, server hosting, authentication, and external data sources to provide users with a seamless and feature-rich reading experience.</a:t>
            </a: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4D7EA7-4A1C-7D1A-9AC2-4546D67B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38" y="3891940"/>
            <a:ext cx="432865" cy="432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EDF369-C0EE-2A9A-B2CD-BEB1EAEE8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99" y="3909052"/>
            <a:ext cx="420567" cy="420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AB31C-758C-4930-D82C-D35822E5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298" y="4998654"/>
            <a:ext cx="467071" cy="467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81664-AC6C-DE1C-C9CE-D92082BC5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4644" y="5281370"/>
            <a:ext cx="537103" cy="537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98909-5C41-E482-BC84-2923AF80B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877" y="4393117"/>
            <a:ext cx="635083" cy="63508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E80E46-E99B-24CA-05B5-7329C77D8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733" y="1110419"/>
            <a:ext cx="4517311" cy="5563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j-lt"/>
              </a:rPr>
              <a:t>Team Member Details </a:t>
            </a:r>
            <a:endParaRPr dirty="0">
              <a:latin typeface="+mj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UZZMA SAIYED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1 Name: </a:t>
            </a:r>
            <a:r>
              <a:rPr lang="en-IN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SMIT JOSHI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TEJASV MODI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KHUSHI LODHA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DIGVIJAY JAKHANIYA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VISHVA RAVAL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RACHANA CHAUDHARI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Expertise: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and Mobile Development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Domain Experience (in years):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626</Words>
  <Application>Microsoft Office PowerPoint</Application>
  <PresentationFormat>Widescreen</PresentationFormat>
  <Paragraphs>77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Courier New</vt:lpstr>
      <vt:lpstr>Arial</vt:lpstr>
      <vt:lpstr>Franklin Gothic</vt:lpstr>
      <vt:lpstr>Calibri</vt:lpstr>
      <vt:lpstr>Tahoma</vt:lpstr>
      <vt:lpstr>Bahnschrift SemiBold SemiConden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smit joshi</cp:lastModifiedBy>
  <cp:revision>223</cp:revision>
  <dcterms:created xsi:type="dcterms:W3CDTF">2022-02-11T07:14:46Z</dcterms:created>
  <dcterms:modified xsi:type="dcterms:W3CDTF">2023-10-01T05:36:41Z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