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60" r:id="rId5"/>
  </p:sldIdLst>
  <p:sldSz cx="12192000" cy="6858000"/>
  <p:notesSz cx="6858000" cy="9144000"/>
  <p:embeddedFontLst>
    <p:embeddedFont>
      <p:font typeface="Abadi" panose="020B0604020104020204" pitchFamily="34" charset="0"/>
      <p:regular r:id="rId7"/>
    </p:embeddedFont>
    <p:embeddedFont>
      <p:font typeface="Aptos Display" panose="020B0004020202020204" pitchFamily="34" charset="0"/>
      <p:regular r:id="rId8"/>
      <p:bold r:id="rId9"/>
      <p:italic r:id="rId10"/>
      <p:boldItalic r:id="rId11"/>
    </p:embeddedFont>
    <p:embeddedFont>
      <p:font typeface="Bahnschrift SemiBold" panose="020B0502040204020203" pitchFamily="3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ranklin Gothic" panose="020B0604020202020204" charset="0"/>
      <p:bold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  <p:embeddedFont>
      <p:font typeface="Noto Sans Symbols" pitchFamily="2" charset="0"/>
      <p:regular r:id="rId22"/>
      <p:bold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2A6D8D1-A803-4DD3-809B-8F4C3BE70A97}">
          <p14:sldIdLst>
            <p14:sldId id="261"/>
          </p14:sldIdLst>
        </p14:section>
        <p14:section name="Untitled Section" id="{6EF23068-A682-47F4-B0CE-B9B40BF2D21D}">
          <p14:sldIdLst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22.png"/><Relationship Id="rId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34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+mj-lt"/>
              </a:rPr>
              <a:t>Basic Details of the Team and Problem Statement</a:t>
            </a:r>
            <a:endParaRPr dirty="0">
              <a:latin typeface="+mj-lt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b="1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Ministry of AYUSH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rgbClr val="21252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SIH</a:t>
            </a:r>
            <a:r>
              <a:rPr lang="en-IN" b="1">
                <a:solidFill>
                  <a:srgbClr val="21252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ranklin Gothic"/>
              </a:rPr>
              <a:t>1</a:t>
            </a:r>
            <a:r>
              <a:rPr lang="en-IN" b="1" i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341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Problem Statement Title: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fr-FR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PG dissertation Management System Description.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Team Name:</a:t>
            </a: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GrowGuards</a:t>
            </a:r>
            <a:b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IN" b="1" dirty="0">
                <a:latin typeface="+mj-lt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IN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Uzzma Saiyed</a:t>
            </a:r>
            <a:b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IN" b="1" dirty="0">
                <a:latin typeface="+mj-lt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IN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C-58356</a:t>
            </a: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1800" b="0" i="0" spc="-4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Faculty</a:t>
            </a:r>
            <a:r>
              <a:rPr lang="en-IN" sz="1800" b="0" i="0" spc="-3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2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2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1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IN" sz="1800" b="0" i="0" spc="-3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18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endParaRPr lang="en-IN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Education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24285" y="14574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j-lt"/>
              </a:rPr>
              <a:t>Idea/Approach Details</a:t>
            </a:r>
            <a:endParaRPr dirty="0">
              <a:latin typeface="+mj-lt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4288" y="821113"/>
            <a:ext cx="4673956" cy="24433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b="1" dirty="0">
                <a:solidFill>
                  <a:schemeClr val="lt2"/>
                </a:solidFill>
                <a:latin typeface="Courier New" panose="02070309020205020404" pitchFamily="49" charset="0"/>
                <a:ea typeface="Franklin Gothic"/>
                <a:cs typeface="Courier New" panose="02070309020205020404" pitchFamily="49" charset="0"/>
                <a:sym typeface="Franklin Gothic"/>
              </a:rPr>
              <a:t>IDEA DESCRIPTION: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PG Dissertation Management System (DMS)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streamlines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the entire dissertation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topic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selection to publication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ensuring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high-quality outcomes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Its key features include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 selection, approval tracking, progress monitoring, evaluation support, and publication access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The DMS improves efficiency, enhances quality, reduces workload, and fosters better communication,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benefiting both students and supervisors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27" name="Picture Placeholder 26" descr="Image">
            <a:extLst>
              <a:ext uri="{FF2B5EF4-FFF2-40B4-BE49-F238E27FC236}">
                <a16:creationId xmlns:a16="http://schemas.microsoft.com/office/drawing/2014/main" id="{415181F2-73B8-3B49-095D-96D5066A4C8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363" b="9363"/>
          <a:stretch/>
        </p:blipFill>
        <p:spPr>
          <a:xfrm>
            <a:off x="5014450" y="821023"/>
            <a:ext cx="7053262" cy="5732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22" name="Google Shape;222;p2"/>
          <p:cNvSpPr txBox="1"/>
          <p:nvPr/>
        </p:nvSpPr>
        <p:spPr>
          <a:xfrm>
            <a:off x="124285" y="4008732"/>
            <a:ext cx="4673956" cy="2544753"/>
          </a:xfrm>
          <a:prstGeom prst="roundRect">
            <a:avLst/>
          </a:prstGeom>
          <a:solidFill>
            <a:schemeClr val="bg2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</a:t>
            </a:r>
            <a:endParaRPr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4EBE4-E1F9-ED46-072D-0D8C66BC4C82}"/>
              </a:ext>
            </a:extLst>
          </p:cNvPr>
          <p:cNvSpPr txBox="1"/>
          <p:nvPr/>
        </p:nvSpPr>
        <p:spPr>
          <a:xfrm flipH="1">
            <a:off x="124285" y="3381227"/>
            <a:ext cx="4673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TECHNOLOGY STACK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58A37B-2D9E-9D33-1F35-AA4274A2CC99}"/>
              </a:ext>
            </a:extLst>
          </p:cNvPr>
          <p:cNvSpPr/>
          <p:nvPr/>
        </p:nvSpPr>
        <p:spPr>
          <a:xfrm>
            <a:off x="3054287" y="3726175"/>
            <a:ext cx="697580" cy="7442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440079-5ABC-A9CB-918C-8BF597461F56}"/>
              </a:ext>
            </a:extLst>
          </p:cNvPr>
          <p:cNvSpPr/>
          <p:nvPr/>
        </p:nvSpPr>
        <p:spPr>
          <a:xfrm>
            <a:off x="263951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0E5EFA-CEF2-C12F-10F6-F53F149EB49B}"/>
              </a:ext>
            </a:extLst>
          </p:cNvPr>
          <p:cNvSpPr/>
          <p:nvPr/>
        </p:nvSpPr>
        <p:spPr>
          <a:xfrm>
            <a:off x="1225480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F800C5-6F5F-898C-530B-BBC93D513526}"/>
              </a:ext>
            </a:extLst>
          </p:cNvPr>
          <p:cNvSpPr/>
          <p:nvPr/>
        </p:nvSpPr>
        <p:spPr>
          <a:xfrm>
            <a:off x="2139887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53E31A-FCB7-24A0-BB45-C112D9584E65}"/>
              </a:ext>
            </a:extLst>
          </p:cNvPr>
          <p:cNvSpPr/>
          <p:nvPr/>
        </p:nvSpPr>
        <p:spPr>
          <a:xfrm>
            <a:off x="3054289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05742A-0824-CF07-94CE-FFF01C2CD7AD}"/>
              </a:ext>
            </a:extLst>
          </p:cNvPr>
          <p:cNvSpPr/>
          <p:nvPr/>
        </p:nvSpPr>
        <p:spPr>
          <a:xfrm>
            <a:off x="3968688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F33A8A8-A432-A80B-A5B5-F4A58A451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6" y="3713807"/>
            <a:ext cx="698400" cy="7514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447C20-6E81-9249-91DD-69ABBE794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077" y="3713807"/>
            <a:ext cx="698400" cy="7514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16B026-0814-AB50-F1C4-6A33BDC7A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066" y="3723587"/>
            <a:ext cx="698400" cy="741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255F9-837B-C638-B390-FF41F744F9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275" y="3713807"/>
            <a:ext cx="810011" cy="751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A8090-46D6-2FE8-AFEF-B00D16B54C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7049" y="3737600"/>
            <a:ext cx="697579" cy="7276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0C040A-ABC6-7676-9ED3-9A0326743F3F}"/>
              </a:ext>
            </a:extLst>
          </p:cNvPr>
          <p:cNvSpPr txBox="1"/>
          <p:nvPr/>
        </p:nvSpPr>
        <p:spPr>
          <a:xfrm>
            <a:off x="131099" y="4477358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Front-End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19" name="Graphic 18" descr="Chevron arrows RTL">
            <a:extLst>
              <a:ext uri="{FF2B5EF4-FFF2-40B4-BE49-F238E27FC236}">
                <a16:creationId xmlns:a16="http://schemas.microsoft.com/office/drawing/2014/main" id="{09129D5D-D7A6-2931-139C-E4EDFCA88E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51690" y="4889549"/>
            <a:ext cx="319949" cy="319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6DBD7D-27B1-9B7D-AD8D-AD2027038375}"/>
              </a:ext>
            </a:extLst>
          </p:cNvPr>
          <p:cNvSpPr txBox="1"/>
          <p:nvPr/>
        </p:nvSpPr>
        <p:spPr>
          <a:xfrm>
            <a:off x="1099042" y="4473082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Middleware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21" name="Graphic 20" descr="Chevron arrows RTL">
            <a:extLst>
              <a:ext uri="{FF2B5EF4-FFF2-40B4-BE49-F238E27FC236}">
                <a16:creationId xmlns:a16="http://schemas.microsoft.com/office/drawing/2014/main" id="{4F9B2B9F-28EE-5025-61B2-CBEEFEEA58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1412819" y="4891427"/>
            <a:ext cx="319949" cy="3199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366994-2BF4-9AEC-1EAC-DFD7AB9980BA}"/>
              </a:ext>
            </a:extLst>
          </p:cNvPr>
          <p:cNvSpPr txBox="1"/>
          <p:nvPr/>
        </p:nvSpPr>
        <p:spPr>
          <a:xfrm>
            <a:off x="2039368" y="4482394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Back-End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23" name="Graphic 22" descr="Chevron arrows RTL">
            <a:extLst>
              <a:ext uri="{FF2B5EF4-FFF2-40B4-BE49-F238E27FC236}">
                <a16:creationId xmlns:a16="http://schemas.microsoft.com/office/drawing/2014/main" id="{A70D6779-1636-BB11-8944-E7716EBB73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2359957" y="4896462"/>
            <a:ext cx="319949" cy="319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BC82C3-90B9-21D4-8E7F-84BDFD939DCA}"/>
              </a:ext>
            </a:extLst>
          </p:cNvPr>
          <p:cNvSpPr txBox="1"/>
          <p:nvPr/>
        </p:nvSpPr>
        <p:spPr>
          <a:xfrm>
            <a:off x="2922512" y="4550026"/>
            <a:ext cx="961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</a:p>
        </p:txBody>
      </p:sp>
      <p:pic>
        <p:nvPicPr>
          <p:cNvPr id="25" name="Graphic 24" descr="Chevron arrows RTL">
            <a:extLst>
              <a:ext uri="{FF2B5EF4-FFF2-40B4-BE49-F238E27FC236}">
                <a16:creationId xmlns:a16="http://schemas.microsoft.com/office/drawing/2014/main" id="{A8EB316E-5409-9368-B179-9443E35CD8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3262305" y="4899786"/>
            <a:ext cx="319949" cy="3199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C2F487-EA8D-EEFC-9448-E6A839CB06C4}"/>
              </a:ext>
            </a:extLst>
          </p:cNvPr>
          <p:cNvSpPr txBox="1"/>
          <p:nvPr/>
        </p:nvSpPr>
        <p:spPr>
          <a:xfrm>
            <a:off x="3890925" y="4557758"/>
            <a:ext cx="961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Servers</a:t>
            </a:r>
          </a:p>
        </p:txBody>
      </p:sp>
      <p:pic>
        <p:nvPicPr>
          <p:cNvPr id="28" name="Graphic 27" descr="Chevron arrows RTL">
            <a:extLst>
              <a:ext uri="{FF2B5EF4-FFF2-40B4-BE49-F238E27FC236}">
                <a16:creationId xmlns:a16="http://schemas.microsoft.com/office/drawing/2014/main" id="{D9406986-5F6E-02A2-059D-9498CFE3B5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155863" y="4896461"/>
            <a:ext cx="319949" cy="319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860CB56-C146-9C95-FFD5-4FFD59FD31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2993" y="5326912"/>
            <a:ext cx="697579" cy="69757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CB2B2FF-96F2-59B7-C91F-3AAE702D8D17}"/>
              </a:ext>
            </a:extLst>
          </p:cNvPr>
          <p:cNvSpPr txBox="1"/>
          <p:nvPr/>
        </p:nvSpPr>
        <p:spPr>
          <a:xfrm>
            <a:off x="231338" y="6028574"/>
            <a:ext cx="759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Flutter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B4DAC68-EB93-343F-9932-C11E1B8337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0294" y="5376316"/>
            <a:ext cx="578621" cy="5786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755364C-5868-7ACA-A460-F3CE1C8B8C46}"/>
              </a:ext>
            </a:extLst>
          </p:cNvPr>
          <p:cNvSpPr txBox="1"/>
          <p:nvPr/>
        </p:nvSpPr>
        <p:spPr>
          <a:xfrm>
            <a:off x="1164006" y="6028574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 API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2B9AD60-4CA0-D3A1-54B7-1B37D3C906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16742" y="5391882"/>
            <a:ext cx="543045" cy="59531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22B716-98B1-E68A-8C8D-F7C178B16577}"/>
              </a:ext>
            </a:extLst>
          </p:cNvPr>
          <p:cNvSpPr txBox="1"/>
          <p:nvPr/>
        </p:nvSpPr>
        <p:spPr>
          <a:xfrm>
            <a:off x="2072666" y="6036887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DA8E3E2-C42F-30BC-313A-F62C9134AD9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7047" y="5402275"/>
            <a:ext cx="697579" cy="4650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C637561-1D92-A68A-CC15-926FF0018176}"/>
              </a:ext>
            </a:extLst>
          </p:cNvPr>
          <p:cNvSpPr txBox="1"/>
          <p:nvPr/>
        </p:nvSpPr>
        <p:spPr>
          <a:xfrm>
            <a:off x="3913434" y="6024491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A529922-9CE5-7740-6E32-72A21ADA5B4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3160999" y="5506809"/>
            <a:ext cx="641166" cy="33125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4168EFE-F497-13CA-7AAE-5430D3A4A8F0}"/>
              </a:ext>
            </a:extLst>
          </p:cNvPr>
          <p:cNvSpPr txBox="1"/>
          <p:nvPr/>
        </p:nvSpPr>
        <p:spPr>
          <a:xfrm>
            <a:off x="2984798" y="5968232"/>
            <a:ext cx="83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Firebase+ MySQL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2D67278-2F45-0FE3-C733-170AB6F91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6" y="3714418"/>
            <a:ext cx="698400" cy="75147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A5AAA32-8703-41A4-629E-6FBDD8FDC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077" y="3714418"/>
            <a:ext cx="698400" cy="75146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745CC25-E58C-3327-AA2A-8FD3B40E9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066" y="3724198"/>
            <a:ext cx="698400" cy="7416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4B39AA8-6CE5-0DAA-2DCE-27D435495A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275" y="3714418"/>
            <a:ext cx="810011" cy="751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6E905-C414-9122-DCD3-BAF80091E817}"/>
              </a:ext>
            </a:extLst>
          </p:cNvPr>
          <p:cNvSpPr txBox="1"/>
          <p:nvPr/>
        </p:nvSpPr>
        <p:spPr>
          <a:xfrm>
            <a:off x="7192341" y="821023"/>
            <a:ext cx="269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FLOW CHART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351F55-0BF5-3EC7-9D28-3F6439C78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60114" y="5540469"/>
            <a:ext cx="411136" cy="411136"/>
          </a:xfrm>
          <a:prstGeom prst="rect">
            <a:avLst/>
          </a:prstGeom>
        </p:spPr>
      </p:pic>
      <p:sp>
        <p:nvSpPr>
          <p:cNvPr id="506" name="TextBox 505">
            <a:extLst>
              <a:ext uri="{FF2B5EF4-FFF2-40B4-BE49-F238E27FC236}">
                <a16:creationId xmlns:a16="http://schemas.microsoft.com/office/drawing/2014/main" id="{C91F5923-0B43-C9BA-A798-23133F1FF538}"/>
              </a:ext>
            </a:extLst>
          </p:cNvPr>
          <p:cNvSpPr txBox="1"/>
          <p:nvPr/>
        </p:nvSpPr>
        <p:spPr>
          <a:xfrm>
            <a:off x="7959726" y="1278858"/>
            <a:ext cx="116270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Login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983086C3-2F0B-B712-6E20-038897EF3780}"/>
              </a:ext>
            </a:extLst>
          </p:cNvPr>
          <p:cNvSpPr txBox="1"/>
          <p:nvPr/>
        </p:nvSpPr>
        <p:spPr>
          <a:xfrm>
            <a:off x="7959725" y="1821474"/>
            <a:ext cx="1162709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900" b="1" i="0" dirty="0">
                <a:effectLst/>
                <a:latin typeface="Bahnschrift SemiBold" panose="020B0502040204020203" pitchFamily="34" charset="0"/>
              </a:rPr>
              <a:t>Select Dissertation Step</a:t>
            </a:r>
            <a:endParaRPr lang="en-IN" sz="7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CEBAC7D7-BC8F-3256-E9B2-727DC3AC8781}"/>
              </a:ext>
            </a:extLst>
          </p:cNvPr>
          <p:cNvCxnSpPr>
            <a:cxnSpLocks/>
            <a:stCxn id="506" idx="2"/>
            <a:endCxn id="507" idx="0"/>
          </p:cNvCxnSpPr>
          <p:nvPr/>
        </p:nvCxnSpPr>
        <p:spPr>
          <a:xfrm flipH="1">
            <a:off x="8541080" y="1559786"/>
            <a:ext cx="1" cy="26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Straight Arrow Connector 519">
            <a:extLst>
              <a:ext uri="{FF2B5EF4-FFF2-40B4-BE49-F238E27FC236}">
                <a16:creationId xmlns:a16="http://schemas.microsoft.com/office/drawing/2014/main" id="{D3170DD5-4D05-DF3D-39EB-88A5CD5A8B8A}"/>
              </a:ext>
            </a:extLst>
          </p:cNvPr>
          <p:cNvCxnSpPr>
            <a:cxnSpLocks/>
            <a:stCxn id="507" idx="2"/>
            <a:endCxn id="521" idx="3"/>
          </p:cNvCxnSpPr>
          <p:nvPr/>
        </p:nvCxnSpPr>
        <p:spPr>
          <a:xfrm>
            <a:off x="8541080" y="2230097"/>
            <a:ext cx="0" cy="27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1" name="Minus Sign 520">
            <a:extLst>
              <a:ext uri="{FF2B5EF4-FFF2-40B4-BE49-F238E27FC236}">
                <a16:creationId xmlns:a16="http://schemas.microsoft.com/office/drawing/2014/main" id="{DD13B0EB-EC33-DA73-F317-DE763A7C2E76}"/>
              </a:ext>
            </a:extLst>
          </p:cNvPr>
          <p:cNvSpPr/>
          <p:nvPr/>
        </p:nvSpPr>
        <p:spPr>
          <a:xfrm flipV="1">
            <a:off x="5074752" y="2475279"/>
            <a:ext cx="6932656" cy="4571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D709BAC-C994-3993-68E9-5CDF649FB974}"/>
              </a:ext>
            </a:extLst>
          </p:cNvPr>
          <p:cNvCxnSpPr>
            <a:cxnSpLocks/>
            <a:stCxn id="521" idx="2"/>
            <a:endCxn id="557" idx="0"/>
          </p:cNvCxnSpPr>
          <p:nvPr/>
        </p:nvCxnSpPr>
        <p:spPr>
          <a:xfrm flipH="1">
            <a:off x="5993675" y="2498138"/>
            <a:ext cx="1" cy="30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D2A28CC2-4722-9E6D-596F-986A724168DD}"/>
              </a:ext>
            </a:extLst>
          </p:cNvPr>
          <p:cNvCxnSpPr>
            <a:cxnSpLocks/>
            <a:stCxn id="521" idx="0"/>
            <a:endCxn id="450" idx="0"/>
          </p:cNvCxnSpPr>
          <p:nvPr/>
        </p:nvCxnSpPr>
        <p:spPr>
          <a:xfrm flipH="1">
            <a:off x="11088483" y="2498138"/>
            <a:ext cx="1" cy="30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1426B287-AB51-12F9-7F9F-54F11D863F02}"/>
              </a:ext>
            </a:extLst>
          </p:cNvPr>
          <p:cNvCxnSpPr>
            <a:cxnSpLocks/>
            <a:stCxn id="521" idx="1"/>
            <a:endCxn id="4" idx="0"/>
          </p:cNvCxnSpPr>
          <p:nvPr/>
        </p:nvCxnSpPr>
        <p:spPr>
          <a:xfrm>
            <a:off x="8541080" y="2492762"/>
            <a:ext cx="0" cy="31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7" name="TextBox 556">
            <a:extLst>
              <a:ext uri="{FF2B5EF4-FFF2-40B4-BE49-F238E27FC236}">
                <a16:creationId xmlns:a16="http://schemas.microsoft.com/office/drawing/2014/main" id="{9DE6FF84-7967-276D-EBD7-61F675EC618A}"/>
              </a:ext>
            </a:extLst>
          </p:cNvPr>
          <p:cNvSpPr txBox="1"/>
          <p:nvPr/>
        </p:nvSpPr>
        <p:spPr>
          <a:xfrm>
            <a:off x="5412320" y="2799741"/>
            <a:ext cx="1162709" cy="37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800" b="1" i="0" dirty="0">
                <a:effectLst/>
                <a:latin typeface="Bahnschrift SemiBold" panose="020B0502040204020203" pitchFamily="34" charset="0"/>
              </a:rPr>
              <a:t>Topic </a:t>
            </a:r>
          </a:p>
          <a:p>
            <a:pPr algn="ctr"/>
            <a:r>
              <a:rPr lang="en-IN" sz="800" b="1" i="0" dirty="0">
                <a:effectLst/>
                <a:latin typeface="Bahnschrift SemiBold" panose="020B0502040204020203" pitchFamily="34" charset="0"/>
              </a:rPr>
              <a:t>Selection</a:t>
            </a:r>
            <a:endParaRPr lang="en-IN" sz="6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18833-9D2C-6C7C-8232-33A270CC5B3D}"/>
              </a:ext>
            </a:extLst>
          </p:cNvPr>
          <p:cNvSpPr txBox="1"/>
          <p:nvPr/>
        </p:nvSpPr>
        <p:spPr>
          <a:xfrm>
            <a:off x="7959725" y="2802920"/>
            <a:ext cx="1162709" cy="37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800" b="1" i="0" dirty="0">
                <a:effectLst/>
                <a:latin typeface="Bahnschrift SemiBold" panose="020B0502040204020203" pitchFamily="34" charset="0"/>
              </a:rPr>
              <a:t>Monitoring Research Progress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5FC7D85A-24EE-4110-C24D-2F5EDA19D1C6}"/>
              </a:ext>
            </a:extLst>
          </p:cNvPr>
          <p:cNvSpPr txBox="1"/>
          <p:nvPr/>
        </p:nvSpPr>
        <p:spPr>
          <a:xfrm>
            <a:off x="10507128" y="2799740"/>
            <a:ext cx="1162709" cy="2383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800" b="1" i="0" dirty="0">
                <a:effectLst/>
                <a:latin typeface="Bahnschrift SemiBold" panose="020B0502040204020203" pitchFamily="34" charset="0"/>
              </a:rPr>
              <a:t>Publication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00FC57D6-4C3B-C04E-E833-A5ACC05F22E7}"/>
              </a:ext>
            </a:extLst>
          </p:cNvPr>
          <p:cNvSpPr txBox="1"/>
          <p:nvPr/>
        </p:nvSpPr>
        <p:spPr>
          <a:xfrm>
            <a:off x="5412321" y="3482211"/>
            <a:ext cx="1162709" cy="5107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0" dirty="0">
                <a:effectLst/>
                <a:latin typeface="Bahnschrift SemiBold" panose="020B0502040204020203" pitchFamily="34" charset="0"/>
              </a:rPr>
              <a:t>past dissertations, research areas &amp; faculty expertise.</a:t>
            </a:r>
            <a:endParaRPr lang="en-IN" sz="6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613E1446-A10A-5118-7B71-F2D320149FED}"/>
              </a:ext>
            </a:extLst>
          </p:cNvPr>
          <p:cNvCxnSpPr>
            <a:cxnSpLocks/>
            <a:stCxn id="557" idx="2"/>
            <a:endCxn id="459" idx="0"/>
          </p:cNvCxnSpPr>
          <p:nvPr/>
        </p:nvCxnSpPr>
        <p:spPr>
          <a:xfrm>
            <a:off x="5993675" y="3174312"/>
            <a:ext cx="1" cy="30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B16A307D-738B-AEC4-228C-98871B7AD1E6}"/>
              </a:ext>
            </a:extLst>
          </p:cNvPr>
          <p:cNvCxnSpPr>
            <a:cxnSpLocks/>
            <a:endCxn id="527" idx="0"/>
          </p:cNvCxnSpPr>
          <p:nvPr/>
        </p:nvCxnSpPr>
        <p:spPr>
          <a:xfrm>
            <a:off x="7267375" y="2492762"/>
            <a:ext cx="0" cy="3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E5064401-69EC-8263-0889-C0E6AAB433CD}"/>
              </a:ext>
            </a:extLst>
          </p:cNvPr>
          <p:cNvSpPr txBox="1"/>
          <p:nvPr/>
        </p:nvSpPr>
        <p:spPr>
          <a:xfrm>
            <a:off x="6686020" y="2805218"/>
            <a:ext cx="1162709" cy="37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800" b="1" i="0" dirty="0">
                <a:effectLst/>
                <a:latin typeface="Bahnschrift SemiBold" panose="020B0502040204020203" pitchFamily="34" charset="0"/>
              </a:rPr>
              <a:t>Approvals and Ethical Issues</a:t>
            </a:r>
            <a:endParaRPr lang="en-IN" sz="6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8196A939-D422-7BA7-74D1-C436B6895339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9821096" y="2492762"/>
            <a:ext cx="0" cy="30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TextBox 532">
            <a:extLst>
              <a:ext uri="{FF2B5EF4-FFF2-40B4-BE49-F238E27FC236}">
                <a16:creationId xmlns:a16="http://schemas.microsoft.com/office/drawing/2014/main" id="{52A69D09-C545-89E4-31D8-5A06D75FA490}"/>
              </a:ext>
            </a:extLst>
          </p:cNvPr>
          <p:cNvSpPr txBox="1"/>
          <p:nvPr/>
        </p:nvSpPr>
        <p:spPr>
          <a:xfrm>
            <a:off x="9239741" y="2801249"/>
            <a:ext cx="1162709" cy="37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800" b="1" i="0" dirty="0">
                <a:effectLst/>
                <a:latin typeface="Bahnschrift SemiBold" panose="020B0502040204020203" pitchFamily="34" charset="0"/>
              </a:rPr>
              <a:t>Evaluation of dissertation</a:t>
            </a:r>
            <a:endParaRPr lang="en-IN" sz="6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F2792DA9-5717-5BD0-5BE6-BC17F7BCBEFC}"/>
              </a:ext>
            </a:extLst>
          </p:cNvPr>
          <p:cNvSpPr txBox="1"/>
          <p:nvPr/>
        </p:nvSpPr>
        <p:spPr>
          <a:xfrm>
            <a:off x="6680364" y="3501654"/>
            <a:ext cx="1162709" cy="4852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50" b="1" i="0" dirty="0">
                <a:effectLst/>
                <a:latin typeface="Bahnschrift SemiBold" panose="020B0502040204020203" pitchFamily="34" charset="0"/>
              </a:rPr>
              <a:t>guidance on approval processes and ethical compliance</a:t>
            </a:r>
            <a:endParaRPr lang="en-IN" sz="75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52AB814C-B9FA-AF61-1485-E3242EC2B7B0}"/>
              </a:ext>
            </a:extLst>
          </p:cNvPr>
          <p:cNvCxnSpPr>
            <a:cxnSpLocks/>
            <a:stCxn id="527" idx="2"/>
            <a:endCxn id="534" idx="0"/>
          </p:cNvCxnSpPr>
          <p:nvPr/>
        </p:nvCxnSpPr>
        <p:spPr>
          <a:xfrm flipH="1">
            <a:off x="7261719" y="3179789"/>
            <a:ext cx="5656" cy="32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7" name="TextBox 536">
            <a:extLst>
              <a:ext uri="{FF2B5EF4-FFF2-40B4-BE49-F238E27FC236}">
                <a16:creationId xmlns:a16="http://schemas.microsoft.com/office/drawing/2014/main" id="{9E36BC09-A23C-8C93-83A1-C75F72F68C06}"/>
              </a:ext>
            </a:extLst>
          </p:cNvPr>
          <p:cNvSpPr txBox="1"/>
          <p:nvPr/>
        </p:nvSpPr>
        <p:spPr>
          <a:xfrm>
            <a:off x="7955316" y="3488312"/>
            <a:ext cx="1162709" cy="5107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0" dirty="0">
                <a:effectLst/>
                <a:latin typeface="Bahnschrift SemiBold" panose="020B0502040204020203" pitchFamily="34" charset="0"/>
              </a:rPr>
              <a:t>centralizes documents and communications</a:t>
            </a:r>
            <a:endParaRPr lang="en-IN" sz="6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92063C89-9B31-3F62-D229-A15D887A1646}"/>
              </a:ext>
            </a:extLst>
          </p:cNvPr>
          <p:cNvCxnSpPr>
            <a:cxnSpLocks/>
            <a:stCxn id="4" idx="2"/>
            <a:endCxn id="537" idx="0"/>
          </p:cNvCxnSpPr>
          <p:nvPr/>
        </p:nvCxnSpPr>
        <p:spPr>
          <a:xfrm flipH="1">
            <a:off x="8536671" y="3177491"/>
            <a:ext cx="4409" cy="31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4" name="TextBox 543">
            <a:extLst>
              <a:ext uri="{FF2B5EF4-FFF2-40B4-BE49-F238E27FC236}">
                <a16:creationId xmlns:a16="http://schemas.microsoft.com/office/drawing/2014/main" id="{0F43F6C4-DD5C-4BF0-DBA4-AA8921D9616B}"/>
              </a:ext>
            </a:extLst>
          </p:cNvPr>
          <p:cNvSpPr txBox="1"/>
          <p:nvPr/>
        </p:nvSpPr>
        <p:spPr>
          <a:xfrm>
            <a:off x="9235926" y="3482211"/>
            <a:ext cx="1162709" cy="64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0" dirty="0">
                <a:effectLst/>
                <a:latin typeface="Bahnschrift SemiBold" panose="020B0502040204020203" pitchFamily="34" charset="0"/>
              </a:rPr>
              <a:t>standardized evaluation processes and rubrics</a:t>
            </a:r>
            <a:endParaRPr lang="en-IN" sz="6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C7624FA2-13E9-91DB-D016-2EFEDB164517}"/>
              </a:ext>
            </a:extLst>
          </p:cNvPr>
          <p:cNvSpPr txBox="1"/>
          <p:nvPr/>
        </p:nvSpPr>
        <p:spPr>
          <a:xfrm>
            <a:off x="10515943" y="3482211"/>
            <a:ext cx="1162709" cy="37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0" dirty="0">
                <a:effectLst/>
                <a:latin typeface="Bahnschrift SemiBold" panose="020B0502040204020203" pitchFamily="34" charset="0"/>
              </a:rPr>
              <a:t> access to publication outlets.</a:t>
            </a:r>
            <a:endParaRPr lang="en-IN" sz="6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10B3386A-7293-CFE3-0865-974CB40C0D69}"/>
              </a:ext>
            </a:extLst>
          </p:cNvPr>
          <p:cNvCxnSpPr>
            <a:cxnSpLocks/>
            <a:stCxn id="533" idx="2"/>
            <a:endCxn id="544" idx="0"/>
          </p:cNvCxnSpPr>
          <p:nvPr/>
        </p:nvCxnSpPr>
        <p:spPr>
          <a:xfrm flipH="1">
            <a:off x="9817281" y="3175820"/>
            <a:ext cx="3815" cy="30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4CA2E26-6187-7B89-5732-009F9CC0D690}"/>
              </a:ext>
            </a:extLst>
          </p:cNvPr>
          <p:cNvCxnSpPr>
            <a:cxnSpLocks/>
            <a:stCxn id="450" idx="2"/>
            <a:endCxn id="546" idx="0"/>
          </p:cNvCxnSpPr>
          <p:nvPr/>
        </p:nvCxnSpPr>
        <p:spPr>
          <a:xfrm>
            <a:off x="11088483" y="3038103"/>
            <a:ext cx="8815" cy="44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Minus Sign 197">
            <a:extLst>
              <a:ext uri="{FF2B5EF4-FFF2-40B4-BE49-F238E27FC236}">
                <a16:creationId xmlns:a16="http://schemas.microsoft.com/office/drawing/2014/main" id="{2A5F7801-4013-3E35-B492-D1BB1105D078}"/>
              </a:ext>
            </a:extLst>
          </p:cNvPr>
          <p:cNvSpPr/>
          <p:nvPr/>
        </p:nvSpPr>
        <p:spPr>
          <a:xfrm flipV="1">
            <a:off x="5076134" y="4340735"/>
            <a:ext cx="6932656" cy="4571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F37BD73-50A6-DE76-9BC3-74DAD25D3660}"/>
              </a:ext>
            </a:extLst>
          </p:cNvPr>
          <p:cNvCxnSpPr>
            <a:cxnSpLocks/>
            <a:stCxn id="459" idx="2"/>
            <a:endCxn id="198" idx="2"/>
          </p:cNvCxnSpPr>
          <p:nvPr/>
        </p:nvCxnSpPr>
        <p:spPr>
          <a:xfrm>
            <a:off x="5993676" y="3992989"/>
            <a:ext cx="1382" cy="37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5E3D11A-4ACD-567E-5295-81A94876B4C8}"/>
              </a:ext>
            </a:extLst>
          </p:cNvPr>
          <p:cNvCxnSpPr>
            <a:cxnSpLocks/>
            <a:stCxn id="546" idx="2"/>
            <a:endCxn id="198" idx="0"/>
          </p:cNvCxnSpPr>
          <p:nvPr/>
        </p:nvCxnSpPr>
        <p:spPr>
          <a:xfrm flipH="1">
            <a:off x="11089866" y="3856782"/>
            <a:ext cx="7432" cy="50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26509B3-BAB1-56A0-3EE9-699955B5F0CD}"/>
              </a:ext>
            </a:extLst>
          </p:cNvPr>
          <p:cNvCxnSpPr>
            <a:cxnSpLocks/>
            <a:stCxn id="544" idx="2"/>
          </p:cNvCxnSpPr>
          <p:nvPr/>
        </p:nvCxnSpPr>
        <p:spPr>
          <a:xfrm flipH="1">
            <a:off x="9817280" y="4129197"/>
            <a:ext cx="1" cy="21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A9DAB59-E5EE-94F0-9DE8-8B35E5446F62}"/>
              </a:ext>
            </a:extLst>
          </p:cNvPr>
          <p:cNvCxnSpPr>
            <a:cxnSpLocks/>
            <a:stCxn id="537" idx="2"/>
            <a:endCxn id="198" idx="3"/>
          </p:cNvCxnSpPr>
          <p:nvPr/>
        </p:nvCxnSpPr>
        <p:spPr>
          <a:xfrm>
            <a:off x="8536671" y="3999090"/>
            <a:ext cx="5791" cy="36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8D02F39-2BAC-0499-DE0B-F1115BE15F21}"/>
              </a:ext>
            </a:extLst>
          </p:cNvPr>
          <p:cNvCxnSpPr>
            <a:cxnSpLocks/>
            <a:stCxn id="534" idx="2"/>
          </p:cNvCxnSpPr>
          <p:nvPr/>
        </p:nvCxnSpPr>
        <p:spPr>
          <a:xfrm flipH="1">
            <a:off x="7261718" y="3986893"/>
            <a:ext cx="1" cy="37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65D335C-54BB-BD7C-5704-D032A1FFB339}"/>
              </a:ext>
            </a:extLst>
          </p:cNvPr>
          <p:cNvCxnSpPr>
            <a:cxnSpLocks/>
            <a:stCxn id="198" idx="3"/>
            <a:endCxn id="223" idx="0"/>
          </p:cNvCxnSpPr>
          <p:nvPr/>
        </p:nvCxnSpPr>
        <p:spPr>
          <a:xfrm>
            <a:off x="8542462" y="4368971"/>
            <a:ext cx="1923" cy="16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6894F1DA-42EE-3323-1067-D0A63DAFC697}"/>
              </a:ext>
            </a:extLst>
          </p:cNvPr>
          <p:cNvSpPr txBox="1"/>
          <p:nvPr/>
        </p:nvSpPr>
        <p:spPr>
          <a:xfrm>
            <a:off x="7237049" y="4533786"/>
            <a:ext cx="261467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0" dirty="0">
                <a:effectLst/>
                <a:latin typeface="Bahnschrift SemiBold" panose="020B0502040204020203" pitchFamily="34" charset="0"/>
              </a:rPr>
              <a:t>user completes the required tasks for the selected step.</a:t>
            </a:r>
            <a:endParaRPr lang="en-IN" sz="7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228D4E8-7A6E-A9F8-441E-4FC50EF73605}"/>
              </a:ext>
            </a:extLst>
          </p:cNvPr>
          <p:cNvSpPr txBox="1"/>
          <p:nvPr/>
        </p:nvSpPr>
        <p:spPr>
          <a:xfrm>
            <a:off x="7231238" y="5116247"/>
            <a:ext cx="2628101" cy="2553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0" dirty="0">
                <a:effectLst/>
                <a:latin typeface="Bahnschrift SemiBold" panose="020B0502040204020203" pitchFamily="34" charset="0"/>
              </a:rPr>
              <a:t>submits the completed tasks to the DMS.</a:t>
            </a:r>
            <a:endParaRPr lang="en-IN" sz="7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23E1B0D-333C-A658-29E6-EA583CE19264}"/>
              </a:ext>
            </a:extLst>
          </p:cNvPr>
          <p:cNvSpPr txBox="1"/>
          <p:nvPr/>
        </p:nvSpPr>
        <p:spPr>
          <a:xfrm>
            <a:off x="7237051" y="5534400"/>
            <a:ext cx="2614669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0" dirty="0">
                <a:effectLst/>
                <a:latin typeface="Bahnschrift SemiBold" panose="020B0502040204020203" pitchFamily="34" charset="0"/>
              </a:rPr>
              <a:t>DMS provides feedback or confirmation to the user.</a:t>
            </a:r>
            <a:endParaRPr lang="en-IN" sz="7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6BF355F-51BC-14C6-9121-A24B7F602838}"/>
              </a:ext>
            </a:extLst>
          </p:cNvPr>
          <p:cNvCxnSpPr>
            <a:cxnSpLocks/>
            <a:stCxn id="223" idx="2"/>
            <a:endCxn id="229" idx="0"/>
          </p:cNvCxnSpPr>
          <p:nvPr/>
        </p:nvCxnSpPr>
        <p:spPr>
          <a:xfrm>
            <a:off x="8544385" y="4942409"/>
            <a:ext cx="904" cy="17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9126A0B-B105-2C6B-03E7-E8BE1B29C502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8544386" y="5371636"/>
            <a:ext cx="903" cy="16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044D22F0-6051-00F5-C2B6-E6E30FC1BD33}"/>
              </a:ext>
            </a:extLst>
          </p:cNvPr>
          <p:cNvSpPr txBox="1"/>
          <p:nvPr/>
        </p:nvSpPr>
        <p:spPr>
          <a:xfrm>
            <a:off x="7244670" y="6154272"/>
            <a:ext cx="2614669" cy="2553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0" dirty="0">
                <a:effectLst/>
                <a:latin typeface="Bahnschrift SemiBold" panose="020B0502040204020203" pitchFamily="34" charset="0"/>
              </a:rPr>
              <a:t>logout</a:t>
            </a:r>
            <a:endParaRPr lang="en-IN" sz="7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A3248753-BBF1-7FE9-53A8-206372D5E7E0}"/>
              </a:ext>
            </a:extLst>
          </p:cNvPr>
          <p:cNvCxnSpPr>
            <a:cxnSpLocks/>
            <a:stCxn id="230" idx="2"/>
            <a:endCxn id="600" idx="0"/>
          </p:cNvCxnSpPr>
          <p:nvPr/>
        </p:nvCxnSpPr>
        <p:spPr>
          <a:xfrm>
            <a:off x="8544386" y="5943023"/>
            <a:ext cx="7619" cy="21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9" name="Picture 608">
            <a:extLst>
              <a:ext uri="{FF2B5EF4-FFF2-40B4-BE49-F238E27FC236}">
                <a16:creationId xmlns:a16="http://schemas.microsoft.com/office/drawing/2014/main" id="{F14F9338-EE76-00BE-D846-F5A0E997D6F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43730" y="1165831"/>
            <a:ext cx="399580" cy="399580"/>
          </a:xfrm>
          <a:prstGeom prst="rect">
            <a:avLst/>
          </a:prstGeom>
        </p:spPr>
      </p:pic>
      <p:pic>
        <p:nvPicPr>
          <p:cNvPr id="611" name="Picture 610">
            <a:extLst>
              <a:ext uri="{FF2B5EF4-FFF2-40B4-BE49-F238E27FC236}">
                <a16:creationId xmlns:a16="http://schemas.microsoft.com/office/drawing/2014/main" id="{EE7E76C1-B223-33E7-9CD3-E48E40B6461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99577" y="1942213"/>
            <a:ext cx="287884" cy="287884"/>
          </a:xfrm>
          <a:prstGeom prst="rect">
            <a:avLst/>
          </a:prstGeom>
        </p:spPr>
      </p:pic>
      <p:pic>
        <p:nvPicPr>
          <p:cNvPr id="613" name="Picture 612">
            <a:extLst>
              <a:ext uri="{FF2B5EF4-FFF2-40B4-BE49-F238E27FC236}">
                <a16:creationId xmlns:a16="http://schemas.microsoft.com/office/drawing/2014/main" id="{0D5038AF-4CB2-357B-29E5-0A55C7137D1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51439" y="2822946"/>
            <a:ext cx="328160" cy="328160"/>
          </a:xfrm>
          <a:prstGeom prst="rect">
            <a:avLst/>
          </a:prstGeom>
        </p:spPr>
      </p:pic>
      <p:pic>
        <p:nvPicPr>
          <p:cNvPr id="615" name="Picture 614">
            <a:extLst>
              <a:ext uri="{FF2B5EF4-FFF2-40B4-BE49-F238E27FC236}">
                <a16:creationId xmlns:a16="http://schemas.microsoft.com/office/drawing/2014/main" id="{3FEBA934-C6F8-98A4-B8A9-E66F2812BA1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13828" y="3542065"/>
            <a:ext cx="392797" cy="392797"/>
          </a:xfrm>
          <a:prstGeom prst="rect">
            <a:avLst/>
          </a:prstGeom>
        </p:spPr>
      </p:pic>
      <p:pic>
        <p:nvPicPr>
          <p:cNvPr id="617" name="Picture 616">
            <a:extLst>
              <a:ext uri="{FF2B5EF4-FFF2-40B4-BE49-F238E27FC236}">
                <a16:creationId xmlns:a16="http://schemas.microsoft.com/office/drawing/2014/main" id="{376D07B7-DD96-6642-FDC9-0715962F52A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72659" y="3192789"/>
            <a:ext cx="289422" cy="289422"/>
          </a:xfrm>
          <a:prstGeom prst="rect">
            <a:avLst/>
          </a:prstGeom>
        </p:spPr>
      </p:pic>
      <p:pic>
        <p:nvPicPr>
          <p:cNvPr id="619" name="Picture 618">
            <a:extLst>
              <a:ext uri="{FF2B5EF4-FFF2-40B4-BE49-F238E27FC236}">
                <a16:creationId xmlns:a16="http://schemas.microsoft.com/office/drawing/2014/main" id="{693FCA61-42EE-2DB9-0B99-408C00A98C3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73962" y="3179872"/>
            <a:ext cx="302339" cy="302339"/>
          </a:xfrm>
          <a:prstGeom prst="rect">
            <a:avLst/>
          </a:prstGeom>
        </p:spPr>
      </p:pic>
      <p:pic>
        <p:nvPicPr>
          <p:cNvPr id="621" name="Picture 620">
            <a:extLst>
              <a:ext uri="{FF2B5EF4-FFF2-40B4-BE49-F238E27FC236}">
                <a16:creationId xmlns:a16="http://schemas.microsoft.com/office/drawing/2014/main" id="{1DF0DABB-EE8A-2438-58DC-E98D5D8D04F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172262" y="3204710"/>
            <a:ext cx="257206" cy="257206"/>
          </a:xfrm>
          <a:prstGeom prst="rect">
            <a:avLst/>
          </a:prstGeom>
        </p:spPr>
      </p:pic>
      <p:pic>
        <p:nvPicPr>
          <p:cNvPr id="623" name="Picture 622">
            <a:extLst>
              <a:ext uri="{FF2B5EF4-FFF2-40B4-BE49-F238E27FC236}">
                <a16:creationId xmlns:a16="http://schemas.microsoft.com/office/drawing/2014/main" id="{99245B0A-75AA-5275-AD83-8681B37C40A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619014" y="3195224"/>
            <a:ext cx="271809" cy="271809"/>
          </a:xfrm>
          <a:prstGeom prst="rect">
            <a:avLst/>
          </a:prstGeom>
        </p:spPr>
      </p:pic>
      <p:pic>
        <p:nvPicPr>
          <p:cNvPr id="625" name="Picture 624">
            <a:extLst>
              <a:ext uri="{FF2B5EF4-FFF2-40B4-BE49-F238E27FC236}">
                <a16:creationId xmlns:a16="http://schemas.microsoft.com/office/drawing/2014/main" id="{EBDBFE05-72B6-FEBA-9F34-EB7D4CDFB69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486223" y="3197090"/>
            <a:ext cx="267400" cy="267400"/>
          </a:xfrm>
          <a:prstGeom prst="rect">
            <a:avLst/>
          </a:prstGeom>
        </p:spPr>
      </p:pic>
      <p:pic>
        <p:nvPicPr>
          <p:cNvPr id="627" name="Picture 626">
            <a:extLst>
              <a:ext uri="{FF2B5EF4-FFF2-40B4-BE49-F238E27FC236}">
                <a16:creationId xmlns:a16="http://schemas.microsoft.com/office/drawing/2014/main" id="{BFC32A0D-8E78-D9EF-3A43-88872D768F1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912409" y="3209689"/>
            <a:ext cx="237144" cy="237144"/>
          </a:xfrm>
          <a:prstGeom prst="rect">
            <a:avLst/>
          </a:prstGeom>
        </p:spPr>
      </p:pic>
      <p:pic>
        <p:nvPicPr>
          <p:cNvPr id="629" name="Picture 628">
            <a:extLst>
              <a:ext uri="{FF2B5EF4-FFF2-40B4-BE49-F238E27FC236}">
                <a16:creationId xmlns:a16="http://schemas.microsoft.com/office/drawing/2014/main" id="{223690F8-8B7B-6016-69E8-DF1AC8AF58A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719739" y="3089009"/>
            <a:ext cx="347482" cy="347482"/>
          </a:xfrm>
          <a:prstGeom prst="rect">
            <a:avLst/>
          </a:prstGeom>
        </p:spPr>
      </p:pic>
      <p:pic>
        <p:nvPicPr>
          <p:cNvPr id="631" name="Picture 630">
            <a:extLst>
              <a:ext uri="{FF2B5EF4-FFF2-40B4-BE49-F238E27FC236}">
                <a16:creationId xmlns:a16="http://schemas.microsoft.com/office/drawing/2014/main" id="{B86FC99C-F485-8251-F565-6F176A26181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180197" y="3076347"/>
            <a:ext cx="346587" cy="346587"/>
          </a:xfrm>
          <a:prstGeom prst="rect">
            <a:avLst/>
          </a:prstGeom>
        </p:spPr>
      </p:pic>
      <p:pic>
        <p:nvPicPr>
          <p:cNvPr id="633" name="Picture 632">
            <a:extLst>
              <a:ext uri="{FF2B5EF4-FFF2-40B4-BE49-F238E27FC236}">
                <a16:creationId xmlns:a16="http://schemas.microsoft.com/office/drawing/2014/main" id="{83225CB6-4573-8E17-7705-59F49E2A326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704262" y="4533454"/>
            <a:ext cx="389290" cy="389290"/>
          </a:xfrm>
          <a:prstGeom prst="rect">
            <a:avLst/>
          </a:prstGeom>
        </p:spPr>
      </p:pic>
      <p:pic>
        <p:nvPicPr>
          <p:cNvPr id="635" name="Picture 634">
            <a:extLst>
              <a:ext uri="{FF2B5EF4-FFF2-40B4-BE49-F238E27FC236}">
                <a16:creationId xmlns:a16="http://schemas.microsoft.com/office/drawing/2014/main" id="{B1874371-2504-9FC9-1719-7D7FFA06B9B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720274" y="5056435"/>
            <a:ext cx="430062" cy="430062"/>
          </a:xfrm>
          <a:prstGeom prst="rect">
            <a:avLst/>
          </a:prstGeom>
        </p:spPr>
      </p:pic>
      <p:pic>
        <p:nvPicPr>
          <p:cNvPr id="637" name="Picture 636">
            <a:extLst>
              <a:ext uri="{FF2B5EF4-FFF2-40B4-BE49-F238E27FC236}">
                <a16:creationId xmlns:a16="http://schemas.microsoft.com/office/drawing/2014/main" id="{A5C99990-B262-B551-E5FA-765D19DBFBA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693074" y="5547400"/>
            <a:ext cx="430062" cy="430062"/>
          </a:xfrm>
          <a:prstGeom prst="rect">
            <a:avLst/>
          </a:prstGeom>
        </p:spPr>
      </p:pic>
      <p:pic>
        <p:nvPicPr>
          <p:cNvPr id="639" name="Picture 638">
            <a:extLst>
              <a:ext uri="{FF2B5EF4-FFF2-40B4-BE49-F238E27FC236}">
                <a16:creationId xmlns:a16="http://schemas.microsoft.com/office/drawing/2014/main" id="{B365A630-9330-2251-6C9B-16FF8619C56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859754" y="6147484"/>
            <a:ext cx="315231" cy="3152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22940" y="14291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j-lt"/>
              </a:rPr>
              <a:t>Idea/Approach Details</a:t>
            </a:r>
            <a:endParaRPr dirty="0">
              <a:latin typeface="+mj-lt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57097" y="753896"/>
            <a:ext cx="4279963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5062196" y="1055373"/>
            <a:ext cx="7006864" cy="538412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</a:t>
            </a:r>
            <a:endParaRPr lang="en-US" dirty="0">
              <a:latin typeface="+mj-lt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1408B6F-06C6-62D4-B4F7-4956EFD8C4AF}"/>
              </a:ext>
            </a:extLst>
          </p:cNvPr>
          <p:cNvSpPr txBox="1"/>
          <p:nvPr/>
        </p:nvSpPr>
        <p:spPr>
          <a:xfrm>
            <a:off x="5201750" y="1079230"/>
            <a:ext cx="6699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STOPPER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4A4723-4F30-AC71-210C-BDFD822BAAA5}"/>
              </a:ext>
            </a:extLst>
          </p:cNvPr>
          <p:cNvSpPr txBox="1"/>
          <p:nvPr/>
        </p:nvSpPr>
        <p:spPr>
          <a:xfrm>
            <a:off x="5584052" y="2824798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>
                <a:latin typeface="Bahnschrift SemiBold" panose="020B0502040204020203" pitchFamily="34" charset="0"/>
                <a:cs typeface="Courier New" panose="02070309020205020404" pitchFamily="49" charset="0"/>
              </a:rPr>
              <a:t>Submission of Dissertation</a:t>
            </a:r>
            <a:endParaRPr lang="en-IN" sz="105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074EAFA-7FA5-AAEF-DD08-4EAE57B92265}"/>
              </a:ext>
            </a:extLst>
          </p:cNvPr>
          <p:cNvCxnSpPr>
            <a:cxnSpLocks/>
            <a:stCxn id="47" idx="2"/>
            <a:endCxn id="7" idx="0"/>
          </p:cNvCxnSpPr>
          <p:nvPr/>
        </p:nvCxnSpPr>
        <p:spPr>
          <a:xfrm flipH="1">
            <a:off x="6295531" y="3284498"/>
            <a:ext cx="1" cy="39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61517B2A-D65F-8130-6B66-A845B328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718" y="1062992"/>
            <a:ext cx="4600065" cy="53569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92381F-72C6-8504-DF1A-8C83F45FD782}"/>
              </a:ext>
            </a:extLst>
          </p:cNvPr>
          <p:cNvSpPr txBox="1"/>
          <p:nvPr/>
        </p:nvSpPr>
        <p:spPr>
          <a:xfrm>
            <a:off x="5157562" y="1563277"/>
            <a:ext cx="6727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most vital feature in a PG Dissertation Management System (DMS) is "Dissertation Evaluation," ensuring standardized and fair assessment of research quality, which is critical for academic integrity and student progress.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9198C-F924-52CC-1E66-FB12B8B65890}"/>
              </a:ext>
            </a:extLst>
          </p:cNvPr>
          <p:cNvSpPr txBox="1"/>
          <p:nvPr/>
        </p:nvSpPr>
        <p:spPr>
          <a:xfrm>
            <a:off x="5584051" y="3682305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Assignment of Reviewers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F2715-EA90-D955-06F5-039DD52DB0B0}"/>
              </a:ext>
            </a:extLst>
          </p:cNvPr>
          <p:cNvSpPr txBox="1"/>
          <p:nvPr/>
        </p:nvSpPr>
        <p:spPr>
          <a:xfrm>
            <a:off x="5584048" y="4539812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Reviewer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9B28F-BA42-68AF-9483-949B03345CB9}"/>
              </a:ext>
            </a:extLst>
          </p:cNvPr>
          <p:cNvSpPr txBox="1"/>
          <p:nvPr/>
        </p:nvSpPr>
        <p:spPr>
          <a:xfrm>
            <a:off x="5584047" y="5397319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Feedback and Rating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26167-B7FA-942B-2BB4-80C422D0B526}"/>
              </a:ext>
            </a:extLst>
          </p:cNvPr>
          <p:cNvSpPr txBox="1"/>
          <p:nvPr/>
        </p:nvSpPr>
        <p:spPr>
          <a:xfrm>
            <a:off x="7645330" y="5486705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Student Revision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3ED2E-9D2D-A65F-68F3-616D7478E2EB}"/>
              </a:ext>
            </a:extLst>
          </p:cNvPr>
          <p:cNvSpPr txBox="1"/>
          <p:nvPr/>
        </p:nvSpPr>
        <p:spPr>
          <a:xfrm>
            <a:off x="9953553" y="5486705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Final Evaluation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F8C34-B1B8-8E6E-03DF-F8A8113334DC}"/>
              </a:ext>
            </a:extLst>
          </p:cNvPr>
          <p:cNvSpPr txBox="1"/>
          <p:nvPr/>
        </p:nvSpPr>
        <p:spPr>
          <a:xfrm>
            <a:off x="9953553" y="4718584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Approval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DFE4C-B774-EC21-0352-7BEB338091C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6295528" y="4142005"/>
            <a:ext cx="3" cy="39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2D105E-305D-4580-067D-46B8E90B3AD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95527" y="4999512"/>
            <a:ext cx="1" cy="39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1A2074-EE44-754C-F53D-0D428D801E6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007006" y="5627169"/>
            <a:ext cx="63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52F0F3-B555-49CB-C792-6AAF759AC59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068289" y="5627169"/>
            <a:ext cx="885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D573A5-CD30-1FDD-3C05-79E22A625A84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0665033" y="4999512"/>
            <a:ext cx="0" cy="48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D8152B3D-8584-CAB8-D757-F96599DB6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586" y="2826892"/>
            <a:ext cx="553483" cy="5534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0DC4393-367F-1B92-463B-39BB56DC1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866" y="3703401"/>
            <a:ext cx="438604" cy="43860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AB3008F-609F-4EAB-3C35-C79305773C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1034" y="4661766"/>
            <a:ext cx="343223" cy="34322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2FEAAB8-09FF-E73A-A01D-360E5A471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3576" y="5404232"/>
            <a:ext cx="378478" cy="37847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67D7D86-DDBB-D17E-A9F9-A8F2E5B724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9647" y="5044204"/>
            <a:ext cx="397807" cy="3978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3E5E999-07AF-1753-5D63-EB531EA42D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036" y="5399040"/>
            <a:ext cx="368593" cy="36859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4DFF11C-4FF2-64F6-7C1E-1B51C0DD90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38036" y="4539812"/>
            <a:ext cx="510270" cy="51027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B1C5709-2260-4E58-3607-8E953AAB7913}"/>
              </a:ext>
            </a:extLst>
          </p:cNvPr>
          <p:cNvSpPr txBox="1"/>
          <p:nvPr/>
        </p:nvSpPr>
        <p:spPr>
          <a:xfrm>
            <a:off x="7624068" y="5792246"/>
            <a:ext cx="1444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If needed, the student revises the dissertation based on feedback.</a:t>
            </a:r>
            <a:endParaRPr lang="en-IN" sz="9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36F921-E8A9-FBF4-DF1B-89222F406023}"/>
              </a:ext>
            </a:extLst>
          </p:cNvPr>
          <p:cNvSpPr txBox="1"/>
          <p:nvPr/>
        </p:nvSpPr>
        <p:spPr>
          <a:xfrm>
            <a:off x="5552054" y="5853477"/>
            <a:ext cx="14549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Reviewers provide feedback, ratings, and comments to the student.</a:t>
            </a:r>
            <a:endParaRPr lang="en-IN" sz="9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5F8743-3A19-B63C-2DD6-54A2CF60433E}"/>
              </a:ext>
            </a:extLst>
          </p:cNvPr>
          <p:cNvSpPr txBox="1"/>
          <p:nvPr/>
        </p:nvSpPr>
        <p:spPr>
          <a:xfrm>
            <a:off x="7609943" y="2825341"/>
            <a:ext cx="145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student submits their dissertation.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+mj-lt"/>
              </a:rPr>
              <a:t>Team Member Details </a:t>
            </a:r>
            <a:endParaRPr dirty="0">
              <a:latin typeface="+mj-lt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UZZMA SAIYED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1 Name: </a:t>
            </a:r>
            <a:r>
              <a:rPr lang="en-IN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SMIT JOSHI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TEJASV MODI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KHUSHI LODHA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DIGVIJAY JAKHANIYA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VISHVA RAVAL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lang="en-US" sz="1200" b="1" dirty="0">
              <a:solidFill>
                <a:srgbClr val="8041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Mentor 1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RACHANA CHAUDHARI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 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Academic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Expertise: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and Mobile Development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Domain Experience (in years):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577</Words>
  <Application>Microsoft Office PowerPoint</Application>
  <PresentationFormat>Widescreen</PresentationFormat>
  <Paragraphs>78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Abadi</vt:lpstr>
      <vt:lpstr>Noto Sans Symbols</vt:lpstr>
      <vt:lpstr>Courier New</vt:lpstr>
      <vt:lpstr>Arial</vt:lpstr>
      <vt:lpstr>Franklin Gothic</vt:lpstr>
      <vt:lpstr>Bahnschrift SemiBold</vt:lpstr>
      <vt:lpstr>Libre Franklin</vt:lpstr>
      <vt:lpstr>Aptos Display</vt:lpstr>
      <vt:lpstr>Tahoma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smit joshi</cp:lastModifiedBy>
  <cp:revision>214</cp:revision>
  <dcterms:created xsi:type="dcterms:W3CDTF">2022-02-11T07:14:46Z</dcterms:created>
  <dcterms:modified xsi:type="dcterms:W3CDTF">2023-10-18T03:16:30Z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