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0" r:id="rId5"/>
  </p:sldIdLst>
  <p:sldSz cx="12192000" cy="6858000"/>
  <p:notesSz cx="6858000" cy="9144000"/>
  <p:embeddedFontLst>
    <p:embeddedFont>
      <p:font typeface="Bahnschrift SemiBold" panose="020B0502040204020203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Noto Sans Symbols" pitchFamily="2" charset="0"/>
      <p:regular r:id="rId17"/>
      <p:bold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2A6D8D1-A803-4DD3-809B-8F4C3BE70A97}">
          <p14:sldIdLst>
            <p14:sldId id="261"/>
          </p14:sldIdLst>
        </p14:section>
        <p14:section name="Untitled Section" id="{6EF23068-A682-47F4-B0CE-B9B40BF2D21D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j-lt"/>
              </a:rPr>
              <a:t>Basic Details of the Team and Problem Statement</a:t>
            </a:r>
            <a:endParaRPr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Ministry of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Defence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SIH</a:t>
            </a:r>
            <a:r>
              <a:rPr lang="en-IN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1418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Problem Statement Title: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 for terrain recognition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GrowGuards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Uzzma Saiyed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C-58356</a:t>
            </a: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b="0" i="0" spc="-4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Faculty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8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IN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Miscellaneous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Image">
            <a:extLst>
              <a:ext uri="{FF2B5EF4-FFF2-40B4-BE49-F238E27FC236}">
                <a16:creationId xmlns:a16="http://schemas.microsoft.com/office/drawing/2014/main" id="{415181F2-73B8-3B49-095D-96D5066A4C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363" b="9363"/>
          <a:stretch/>
        </p:blipFill>
        <p:spPr>
          <a:xfrm>
            <a:off x="5138738" y="821023"/>
            <a:ext cx="7053262" cy="573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5" y="14858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8" y="821113"/>
            <a:ext cx="4673956" cy="24433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dirty="0">
                <a:solidFill>
                  <a:schemeClr val="lt2"/>
                </a:solidFill>
                <a:latin typeface="Courier New" panose="02070309020205020404" pitchFamily="49" charset="0"/>
                <a:ea typeface="Franklin Gothic"/>
                <a:cs typeface="Courier New" panose="02070309020205020404" pitchFamily="49" charset="0"/>
                <a:sym typeface="Franklin Gothic"/>
              </a:rPr>
              <a:t>IDEA DESCRIPTION: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Presenting app base 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that uses AI to instantly identify and assess terrain types, roughness, and slipperiness. It is a valuable tool for outdoor adventures, military operations, and environmental monitoring, empowering users with critical terrain insights for safer and more informed decision-making.</a:t>
            </a:r>
          </a:p>
        </p:txBody>
      </p:sp>
      <p:sp>
        <p:nvSpPr>
          <p:cNvPr id="222" name="Google Shape;222;p2"/>
          <p:cNvSpPr txBox="1"/>
          <p:nvPr/>
        </p:nvSpPr>
        <p:spPr>
          <a:xfrm>
            <a:off x="124285" y="4008732"/>
            <a:ext cx="4673956" cy="2544753"/>
          </a:xfrm>
          <a:prstGeom prst="roundRect">
            <a:avLst/>
          </a:prstGeom>
          <a:solidFill>
            <a:schemeClr val="bg2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4EBE4-E1F9-ED46-072D-0D8C66BC4C82}"/>
              </a:ext>
            </a:extLst>
          </p:cNvPr>
          <p:cNvSpPr txBox="1"/>
          <p:nvPr/>
        </p:nvSpPr>
        <p:spPr>
          <a:xfrm flipH="1">
            <a:off x="124285" y="3382047"/>
            <a:ext cx="467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TECHNOLOGY STACK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8A37B-2D9E-9D33-1F35-AA4274A2CC99}"/>
              </a:ext>
            </a:extLst>
          </p:cNvPr>
          <p:cNvSpPr/>
          <p:nvPr/>
        </p:nvSpPr>
        <p:spPr>
          <a:xfrm>
            <a:off x="3054287" y="3726175"/>
            <a:ext cx="697580" cy="7442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40079-5ABC-A9CB-918C-8BF597461F56}"/>
              </a:ext>
            </a:extLst>
          </p:cNvPr>
          <p:cNvSpPr/>
          <p:nvPr/>
        </p:nvSpPr>
        <p:spPr>
          <a:xfrm>
            <a:off x="263951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0E5EFA-CEF2-C12F-10F6-F53F149EB49B}"/>
              </a:ext>
            </a:extLst>
          </p:cNvPr>
          <p:cNvSpPr/>
          <p:nvPr/>
        </p:nvSpPr>
        <p:spPr>
          <a:xfrm>
            <a:off x="1225480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800C5-6F5F-898C-530B-BBC93D513526}"/>
              </a:ext>
            </a:extLst>
          </p:cNvPr>
          <p:cNvSpPr/>
          <p:nvPr/>
        </p:nvSpPr>
        <p:spPr>
          <a:xfrm>
            <a:off x="2139887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3E31A-FCB7-24A0-BB45-C112D9584E65}"/>
              </a:ext>
            </a:extLst>
          </p:cNvPr>
          <p:cNvSpPr/>
          <p:nvPr/>
        </p:nvSpPr>
        <p:spPr>
          <a:xfrm>
            <a:off x="3054289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5742A-0824-CF07-94CE-FFF01C2CD7AD}"/>
              </a:ext>
            </a:extLst>
          </p:cNvPr>
          <p:cNvSpPr/>
          <p:nvPr/>
        </p:nvSpPr>
        <p:spPr>
          <a:xfrm>
            <a:off x="3968688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33A8A8-A432-A80B-A5B5-F4A58A451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3807"/>
            <a:ext cx="698400" cy="751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47C20-6E81-9249-91DD-69ABBE79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3807"/>
            <a:ext cx="698400" cy="751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16B026-0814-AB50-F1C4-6A33BDC7A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3587"/>
            <a:ext cx="698400" cy="74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255F9-837B-C638-B390-FF41F744F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3807"/>
            <a:ext cx="810011" cy="75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A8090-46D6-2FE8-AFEF-B00D16B54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049" y="3737600"/>
            <a:ext cx="697579" cy="727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0C040A-ABC6-7676-9ED3-9A0326743F3F}"/>
              </a:ext>
            </a:extLst>
          </p:cNvPr>
          <p:cNvSpPr txBox="1"/>
          <p:nvPr/>
        </p:nvSpPr>
        <p:spPr>
          <a:xfrm>
            <a:off x="131099" y="4477358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19" name="Graphic 18" descr="Chevron arrows RTL">
            <a:extLst>
              <a:ext uri="{FF2B5EF4-FFF2-40B4-BE49-F238E27FC236}">
                <a16:creationId xmlns:a16="http://schemas.microsoft.com/office/drawing/2014/main" id="{09129D5D-D7A6-2931-139C-E4EDFCA88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51690" y="4889549"/>
            <a:ext cx="319949" cy="31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DBD7D-27B1-9B7D-AD8D-AD2027038375}"/>
              </a:ext>
            </a:extLst>
          </p:cNvPr>
          <p:cNvSpPr txBox="1"/>
          <p:nvPr/>
        </p:nvSpPr>
        <p:spPr>
          <a:xfrm>
            <a:off x="1099042" y="4473082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Middleware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1" name="Graphic 20" descr="Chevron arrows RTL">
            <a:extLst>
              <a:ext uri="{FF2B5EF4-FFF2-40B4-BE49-F238E27FC236}">
                <a16:creationId xmlns:a16="http://schemas.microsoft.com/office/drawing/2014/main" id="{4F9B2B9F-28EE-5025-61B2-CBEEFEEA5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412819" y="4891427"/>
            <a:ext cx="319949" cy="319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366994-2BF4-9AEC-1EAC-DFD7AB9980BA}"/>
              </a:ext>
            </a:extLst>
          </p:cNvPr>
          <p:cNvSpPr txBox="1"/>
          <p:nvPr/>
        </p:nvSpPr>
        <p:spPr>
          <a:xfrm>
            <a:off x="2039368" y="4482394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3" name="Graphic 22" descr="Chevron arrows RTL">
            <a:extLst>
              <a:ext uri="{FF2B5EF4-FFF2-40B4-BE49-F238E27FC236}">
                <a16:creationId xmlns:a16="http://schemas.microsoft.com/office/drawing/2014/main" id="{A70D6779-1636-BB11-8944-E7716EBB7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359957" y="4896462"/>
            <a:ext cx="319949" cy="319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BC82C3-90B9-21D4-8E7F-84BDFD939DCA}"/>
              </a:ext>
            </a:extLst>
          </p:cNvPr>
          <p:cNvSpPr txBox="1"/>
          <p:nvPr/>
        </p:nvSpPr>
        <p:spPr>
          <a:xfrm>
            <a:off x="2922512" y="4550026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</p:txBody>
      </p:sp>
      <p:pic>
        <p:nvPicPr>
          <p:cNvPr id="25" name="Graphic 24" descr="Chevron arrows RTL">
            <a:extLst>
              <a:ext uri="{FF2B5EF4-FFF2-40B4-BE49-F238E27FC236}">
                <a16:creationId xmlns:a16="http://schemas.microsoft.com/office/drawing/2014/main" id="{A8EB316E-5409-9368-B179-9443E35C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262305" y="4899786"/>
            <a:ext cx="319949" cy="3199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C2F487-EA8D-EEFC-9448-E6A839CB06C4}"/>
              </a:ext>
            </a:extLst>
          </p:cNvPr>
          <p:cNvSpPr txBox="1"/>
          <p:nvPr/>
        </p:nvSpPr>
        <p:spPr>
          <a:xfrm>
            <a:off x="3890925" y="4557758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</a:p>
        </p:txBody>
      </p:sp>
      <p:pic>
        <p:nvPicPr>
          <p:cNvPr id="28" name="Graphic 27" descr="Chevron arrows RTL">
            <a:extLst>
              <a:ext uri="{FF2B5EF4-FFF2-40B4-BE49-F238E27FC236}">
                <a16:creationId xmlns:a16="http://schemas.microsoft.com/office/drawing/2014/main" id="{D9406986-5F6E-02A2-059D-9498CFE3B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155863" y="4896461"/>
            <a:ext cx="319949" cy="319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60CB56-C146-9C95-FFD5-4FFD59FD3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993" y="5326912"/>
            <a:ext cx="697579" cy="6975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CB2B2FF-96F2-59B7-C91F-3AAE702D8D17}"/>
              </a:ext>
            </a:extLst>
          </p:cNvPr>
          <p:cNvSpPr txBox="1"/>
          <p:nvPr/>
        </p:nvSpPr>
        <p:spPr>
          <a:xfrm>
            <a:off x="231338" y="6028574"/>
            <a:ext cx="759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Flutter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4DAC68-EB93-343F-9932-C11E1B8337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294" y="5376316"/>
            <a:ext cx="578621" cy="5786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55364C-5868-7ACA-A460-F3CE1C8B8C46}"/>
              </a:ext>
            </a:extLst>
          </p:cNvPr>
          <p:cNvSpPr txBox="1"/>
          <p:nvPr/>
        </p:nvSpPr>
        <p:spPr>
          <a:xfrm>
            <a:off x="1164006" y="6028574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 API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B9AD60-4CA0-D3A1-54B7-1B37D3C90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6742" y="5391882"/>
            <a:ext cx="543045" cy="5953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22B716-98B1-E68A-8C8D-F7C178B16577}"/>
              </a:ext>
            </a:extLst>
          </p:cNvPr>
          <p:cNvSpPr txBox="1"/>
          <p:nvPr/>
        </p:nvSpPr>
        <p:spPr>
          <a:xfrm>
            <a:off x="2072666" y="6036887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A8E3E2-C42F-30BC-313A-F62C9134AD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047" y="5402275"/>
            <a:ext cx="697579" cy="465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637561-1D92-A68A-CC15-926FF0018176}"/>
              </a:ext>
            </a:extLst>
          </p:cNvPr>
          <p:cNvSpPr txBox="1"/>
          <p:nvPr/>
        </p:nvSpPr>
        <p:spPr>
          <a:xfrm>
            <a:off x="3913434" y="6024491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529922-9CE5-7740-6E32-72A21ADA5B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3160999" y="5506809"/>
            <a:ext cx="641166" cy="3312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168EFE-F497-13CA-7AAE-5430D3A4A8F0}"/>
              </a:ext>
            </a:extLst>
          </p:cNvPr>
          <p:cNvSpPr txBox="1"/>
          <p:nvPr/>
        </p:nvSpPr>
        <p:spPr>
          <a:xfrm>
            <a:off x="2984798" y="5968232"/>
            <a:ext cx="8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Firebase+ MySQL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D67278-2F45-0FE3-C733-170AB6F9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4418"/>
            <a:ext cx="698400" cy="7514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5AAA32-8703-41A4-629E-6FBDD8FDC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4418"/>
            <a:ext cx="698400" cy="75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45CC25-E58C-3327-AA2A-8FD3B40E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4198"/>
            <a:ext cx="698400" cy="7416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B39AA8-6CE5-0DAA-2DCE-27D435495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4418"/>
            <a:ext cx="810011" cy="751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6E905-C414-9122-DCD3-BAF80091E817}"/>
              </a:ext>
            </a:extLst>
          </p:cNvPr>
          <p:cNvSpPr txBox="1"/>
          <p:nvPr/>
        </p:nvSpPr>
        <p:spPr>
          <a:xfrm>
            <a:off x="7192804" y="899531"/>
            <a:ext cx="269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FLOW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CD30B-7F2C-BCD2-D0B7-8C17C4DBE54A}"/>
              </a:ext>
            </a:extLst>
          </p:cNvPr>
          <p:cNvSpPr txBox="1"/>
          <p:nvPr/>
        </p:nvSpPr>
        <p:spPr>
          <a:xfrm>
            <a:off x="5710769" y="1825623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Launch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FAC580-C217-2EBA-16BA-71F7E1CA8981}"/>
              </a:ext>
            </a:extLst>
          </p:cNvPr>
          <p:cNvCxnSpPr>
            <a:cxnSpLocks/>
            <a:stCxn id="604" idx="2"/>
            <a:endCxn id="8" idx="0"/>
          </p:cNvCxnSpPr>
          <p:nvPr/>
        </p:nvCxnSpPr>
        <p:spPr>
          <a:xfrm flipH="1">
            <a:off x="6422249" y="1444759"/>
            <a:ext cx="2133" cy="38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2C8FBB4-716B-FE27-EA9D-4627DA7F97F2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6421987" y="2106551"/>
            <a:ext cx="262" cy="31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351F55-0BF5-3EC7-9D28-3F6439C78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60114" y="5540469"/>
            <a:ext cx="411136" cy="4111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7B1A853-74E5-AA38-C025-3747290ACE3D}"/>
              </a:ext>
            </a:extLst>
          </p:cNvPr>
          <p:cNvSpPr txBox="1"/>
          <p:nvPr/>
        </p:nvSpPr>
        <p:spPr>
          <a:xfrm>
            <a:off x="5710507" y="2417317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Select Mode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5CCDEDA-A09B-B7C0-2F5C-4B7FC1C0DA18}"/>
              </a:ext>
            </a:extLst>
          </p:cNvPr>
          <p:cNvSpPr/>
          <p:nvPr/>
        </p:nvSpPr>
        <p:spPr>
          <a:xfrm>
            <a:off x="6152007" y="2918625"/>
            <a:ext cx="544333" cy="23733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6F95CB-23B8-ACF7-C261-8E08EF7C9E09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6421987" y="2698245"/>
            <a:ext cx="2187" cy="22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7BB7764-D425-2444-AA23-122257050B20}"/>
              </a:ext>
            </a:extLst>
          </p:cNvPr>
          <p:cNvCxnSpPr>
            <a:cxnSpLocks/>
            <a:stCxn id="57" idx="3"/>
            <a:endCxn id="453" idx="1"/>
          </p:cNvCxnSpPr>
          <p:nvPr/>
        </p:nvCxnSpPr>
        <p:spPr>
          <a:xfrm>
            <a:off x="6696340" y="3037292"/>
            <a:ext cx="1008977" cy="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0A15E27E-E46F-1200-A4EB-6A38332E1AB2}"/>
              </a:ext>
            </a:extLst>
          </p:cNvPr>
          <p:cNvSpPr txBox="1"/>
          <p:nvPr/>
        </p:nvSpPr>
        <p:spPr>
          <a:xfrm>
            <a:off x="7705317" y="2897803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Capture Image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52B6CCC-B69A-B3EF-70D8-0BEA8EFADE2A}"/>
              </a:ext>
            </a:extLst>
          </p:cNvPr>
          <p:cNvSpPr txBox="1"/>
          <p:nvPr/>
        </p:nvSpPr>
        <p:spPr>
          <a:xfrm>
            <a:off x="6573259" y="2852364"/>
            <a:ext cx="1189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Terrain Identification</a:t>
            </a:r>
            <a:endParaRPr lang="en-IN" sz="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18519780-D6D7-CE75-6ED4-E0A4AD3A8472}"/>
              </a:ext>
            </a:extLst>
          </p:cNvPr>
          <p:cNvSpPr txBox="1"/>
          <p:nvPr/>
        </p:nvSpPr>
        <p:spPr>
          <a:xfrm>
            <a:off x="5356885" y="3177208"/>
            <a:ext cx="1109338" cy="22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Terrain Assessment</a:t>
            </a:r>
            <a:endParaRPr lang="en-IN" sz="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704EAF90-7B44-498B-AA5A-3E38627CB2DA}"/>
              </a:ext>
            </a:extLst>
          </p:cNvPr>
          <p:cNvCxnSpPr>
            <a:cxnSpLocks/>
            <a:stCxn id="57" idx="2"/>
            <a:endCxn id="466" idx="0"/>
          </p:cNvCxnSpPr>
          <p:nvPr/>
        </p:nvCxnSpPr>
        <p:spPr>
          <a:xfrm flipH="1">
            <a:off x="6422462" y="3155958"/>
            <a:ext cx="1712" cy="2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8BF9E5B8-9C34-5AAB-22A1-284356D7AAB0}"/>
              </a:ext>
            </a:extLst>
          </p:cNvPr>
          <p:cNvSpPr txBox="1"/>
          <p:nvPr/>
        </p:nvSpPr>
        <p:spPr>
          <a:xfrm>
            <a:off x="5710982" y="3398399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Capture Image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CB467F4F-E892-9D77-9961-2F7A7EC32082}"/>
              </a:ext>
            </a:extLst>
          </p:cNvPr>
          <p:cNvSpPr/>
          <p:nvPr/>
        </p:nvSpPr>
        <p:spPr>
          <a:xfrm>
            <a:off x="9686922" y="1672701"/>
            <a:ext cx="2365231" cy="267943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033B5FB-BFC8-83BE-F458-12F4B0527F8A}"/>
              </a:ext>
            </a:extLst>
          </p:cNvPr>
          <p:cNvSpPr txBox="1"/>
          <p:nvPr/>
        </p:nvSpPr>
        <p:spPr>
          <a:xfrm>
            <a:off x="9686922" y="1414358"/>
            <a:ext cx="11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Image Analysis</a:t>
            </a:r>
          </a:p>
        </p:txBody>
      </p:sp>
      <p:cxnSp>
        <p:nvCxnSpPr>
          <p:cNvPr id="496" name="Connector: Elbow 495">
            <a:extLst>
              <a:ext uri="{FF2B5EF4-FFF2-40B4-BE49-F238E27FC236}">
                <a16:creationId xmlns:a16="http://schemas.microsoft.com/office/drawing/2014/main" id="{124DC5EC-ED88-6364-768C-394A2EECA0D6}"/>
              </a:ext>
            </a:extLst>
          </p:cNvPr>
          <p:cNvCxnSpPr>
            <a:cxnSpLocks/>
            <a:stCxn id="453" idx="3"/>
            <a:endCxn id="490" idx="1"/>
          </p:cNvCxnSpPr>
          <p:nvPr/>
        </p:nvCxnSpPr>
        <p:spPr>
          <a:xfrm flipV="1">
            <a:off x="9128276" y="3012417"/>
            <a:ext cx="558646" cy="25850"/>
          </a:xfrm>
          <a:prstGeom prst="bentConnector3">
            <a:avLst>
              <a:gd name="adj1" fmla="val 8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371B682B-F23F-654F-DBAB-29C5ED370912}"/>
              </a:ext>
            </a:extLst>
          </p:cNvPr>
          <p:cNvSpPr txBox="1"/>
          <p:nvPr/>
        </p:nvSpPr>
        <p:spPr>
          <a:xfrm>
            <a:off x="10158057" y="5951605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Exit</a:t>
            </a:r>
          </a:p>
        </p:txBody>
      </p: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F667B209-838A-7D23-CF92-A47DEDB2F213}"/>
              </a:ext>
            </a:extLst>
          </p:cNvPr>
          <p:cNvCxnSpPr>
            <a:cxnSpLocks/>
            <a:stCxn id="490" idx="2"/>
            <a:endCxn id="558" idx="0"/>
          </p:cNvCxnSpPr>
          <p:nvPr/>
        </p:nvCxnSpPr>
        <p:spPr>
          <a:xfrm rot="5400000">
            <a:off x="10484252" y="4737416"/>
            <a:ext cx="77057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30B71B03-07FC-7E35-0335-15C51E7B8AAF}"/>
              </a:ext>
            </a:extLst>
          </p:cNvPr>
          <p:cNvCxnSpPr>
            <a:cxnSpLocks/>
            <a:stCxn id="515" idx="3"/>
            <a:endCxn id="558" idx="1"/>
          </p:cNvCxnSpPr>
          <p:nvPr/>
        </p:nvCxnSpPr>
        <p:spPr>
          <a:xfrm>
            <a:off x="8050042" y="5257118"/>
            <a:ext cx="2108014" cy="6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762F7631-F438-DDD8-D9DB-8838DA5E305C}"/>
              </a:ext>
            </a:extLst>
          </p:cNvPr>
          <p:cNvSpPr txBox="1"/>
          <p:nvPr/>
        </p:nvSpPr>
        <p:spPr>
          <a:xfrm>
            <a:off x="5388747" y="3859416"/>
            <a:ext cx="11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Image Analysis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2FE5CE02-73A8-D6D8-AA4D-A4DD7FD953D9}"/>
              </a:ext>
            </a:extLst>
          </p:cNvPr>
          <p:cNvSpPr txBox="1"/>
          <p:nvPr/>
        </p:nvSpPr>
        <p:spPr>
          <a:xfrm>
            <a:off x="9849064" y="1923403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Image Processing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BF9E3E78-B7C7-8BAA-3F80-98F55D0B1B29}"/>
              </a:ext>
            </a:extLst>
          </p:cNvPr>
          <p:cNvSpPr txBox="1"/>
          <p:nvPr/>
        </p:nvSpPr>
        <p:spPr>
          <a:xfrm>
            <a:off x="9849065" y="2548995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Feature Extraction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3A45AA6-7DB1-A836-B772-44B61E962512}"/>
              </a:ext>
            </a:extLst>
          </p:cNvPr>
          <p:cNvSpPr txBox="1"/>
          <p:nvPr/>
        </p:nvSpPr>
        <p:spPr>
          <a:xfrm>
            <a:off x="9854337" y="3120708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Terrain Classification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D29DA753-CE68-59F0-7D1C-21B2052C5DA9}"/>
              </a:ext>
            </a:extLst>
          </p:cNvPr>
          <p:cNvSpPr txBox="1"/>
          <p:nvPr/>
        </p:nvSpPr>
        <p:spPr>
          <a:xfrm>
            <a:off x="9855029" y="3859416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Confidence Score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17FBC0EA-E6C6-C20D-748A-310C993685FF}"/>
              </a:ext>
            </a:extLst>
          </p:cNvPr>
          <p:cNvSpPr txBox="1"/>
          <p:nvPr/>
        </p:nvSpPr>
        <p:spPr>
          <a:xfrm>
            <a:off x="10158056" y="5122702"/>
            <a:ext cx="1422959" cy="2809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Display Result</a:t>
            </a:r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1E51A66D-7E5B-E143-C287-2B24E5AED5A3}"/>
              </a:ext>
            </a:extLst>
          </p:cNvPr>
          <p:cNvCxnSpPr>
            <a:stCxn id="554" idx="2"/>
            <a:endCxn id="555" idx="0"/>
          </p:cNvCxnSpPr>
          <p:nvPr/>
        </p:nvCxnSpPr>
        <p:spPr>
          <a:xfrm>
            <a:off x="10560544" y="2204331"/>
            <a:ext cx="1" cy="34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03B73BDB-1DD0-12C8-2834-9E224AAAA866}"/>
              </a:ext>
            </a:extLst>
          </p:cNvPr>
          <p:cNvCxnSpPr>
            <a:cxnSpLocks/>
            <a:stCxn id="555" idx="2"/>
            <a:endCxn id="556" idx="0"/>
          </p:cNvCxnSpPr>
          <p:nvPr/>
        </p:nvCxnSpPr>
        <p:spPr>
          <a:xfrm>
            <a:off x="10560545" y="2829923"/>
            <a:ext cx="5272" cy="29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18BA36A1-F572-DB7C-F8C4-F368598019A2}"/>
              </a:ext>
            </a:extLst>
          </p:cNvPr>
          <p:cNvCxnSpPr>
            <a:cxnSpLocks/>
            <a:stCxn id="556" idx="2"/>
            <a:endCxn id="557" idx="0"/>
          </p:cNvCxnSpPr>
          <p:nvPr/>
        </p:nvCxnSpPr>
        <p:spPr>
          <a:xfrm>
            <a:off x="10565817" y="3580408"/>
            <a:ext cx="692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6D6C0C41-2512-C210-781B-6A4CC3F4E2B1}"/>
              </a:ext>
            </a:extLst>
          </p:cNvPr>
          <p:cNvCxnSpPr>
            <a:stCxn id="558" idx="2"/>
            <a:endCxn id="501" idx="0"/>
          </p:cNvCxnSpPr>
          <p:nvPr/>
        </p:nvCxnSpPr>
        <p:spPr>
          <a:xfrm>
            <a:off x="10869536" y="5403630"/>
            <a:ext cx="1" cy="54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E7EEE76F-245B-A930-F25E-04827B85295E}"/>
              </a:ext>
            </a:extLst>
          </p:cNvPr>
          <p:cNvCxnSpPr>
            <a:cxnSpLocks/>
            <a:stCxn id="466" idx="2"/>
            <a:endCxn id="515" idx="0"/>
          </p:cNvCxnSpPr>
          <p:nvPr/>
        </p:nvCxnSpPr>
        <p:spPr>
          <a:xfrm rot="16200000" flipH="1">
            <a:off x="6391836" y="3709952"/>
            <a:ext cx="429597" cy="368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0741C42-136C-F440-C5B6-F7687798F722}"/>
              </a:ext>
            </a:extLst>
          </p:cNvPr>
          <p:cNvSpPr/>
          <p:nvPr/>
        </p:nvSpPr>
        <p:spPr>
          <a:xfrm>
            <a:off x="5531571" y="4108924"/>
            <a:ext cx="2518471" cy="229638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0E1001A-5246-1659-DBFF-2AA33897BE93}"/>
              </a:ext>
            </a:extLst>
          </p:cNvPr>
          <p:cNvSpPr txBox="1"/>
          <p:nvPr/>
        </p:nvSpPr>
        <p:spPr>
          <a:xfrm>
            <a:off x="5637252" y="4299434"/>
            <a:ext cx="1740230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Image Processing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0A7DD2A-360D-3FDB-50B4-6F0F08A221E0}"/>
              </a:ext>
            </a:extLst>
          </p:cNvPr>
          <p:cNvSpPr txBox="1"/>
          <p:nvPr/>
        </p:nvSpPr>
        <p:spPr>
          <a:xfrm>
            <a:off x="5637252" y="4931771"/>
            <a:ext cx="1740230" cy="292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Roughness Estimation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68A3673-1B59-F419-803B-44703245FA7C}"/>
              </a:ext>
            </a:extLst>
          </p:cNvPr>
          <p:cNvSpPr txBox="1"/>
          <p:nvPr/>
        </p:nvSpPr>
        <p:spPr>
          <a:xfrm>
            <a:off x="5642291" y="5475706"/>
            <a:ext cx="1740230" cy="292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Slipperiness Estimation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C541B8A-CA91-C9EE-71E8-A0D794EFE905}"/>
              </a:ext>
            </a:extLst>
          </p:cNvPr>
          <p:cNvSpPr txBox="1"/>
          <p:nvPr/>
        </p:nvSpPr>
        <p:spPr>
          <a:xfrm>
            <a:off x="5641329" y="6013978"/>
            <a:ext cx="1740230" cy="292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Visual Representation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2CA01BF-E613-0938-1715-599799C3BCFA}"/>
              </a:ext>
            </a:extLst>
          </p:cNvPr>
          <p:cNvCxnSpPr>
            <a:cxnSpLocks/>
            <a:stCxn id="328" idx="2"/>
            <a:endCxn id="358" idx="0"/>
          </p:cNvCxnSpPr>
          <p:nvPr/>
        </p:nvCxnSpPr>
        <p:spPr>
          <a:xfrm>
            <a:off x="6507367" y="4580362"/>
            <a:ext cx="0" cy="35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A59982F7-BB92-0070-812E-86DA38E09446}"/>
              </a:ext>
            </a:extLst>
          </p:cNvPr>
          <p:cNvCxnSpPr>
            <a:cxnSpLocks/>
            <a:stCxn id="358" idx="2"/>
            <a:endCxn id="359" idx="0"/>
          </p:cNvCxnSpPr>
          <p:nvPr/>
        </p:nvCxnSpPr>
        <p:spPr>
          <a:xfrm>
            <a:off x="6507367" y="5223809"/>
            <a:ext cx="5039" cy="25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55241829-EA0F-49BE-AA2C-A430C79668FF}"/>
              </a:ext>
            </a:extLst>
          </p:cNvPr>
          <p:cNvCxnSpPr>
            <a:cxnSpLocks/>
            <a:stCxn id="359" idx="2"/>
            <a:endCxn id="360" idx="0"/>
          </p:cNvCxnSpPr>
          <p:nvPr/>
        </p:nvCxnSpPr>
        <p:spPr>
          <a:xfrm flipH="1">
            <a:off x="6511444" y="5767744"/>
            <a:ext cx="962" cy="24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4" name="Picture 603">
            <a:extLst>
              <a:ext uri="{FF2B5EF4-FFF2-40B4-BE49-F238E27FC236}">
                <a16:creationId xmlns:a16="http://schemas.microsoft.com/office/drawing/2014/main" id="{1678CB8B-2E38-0361-CF43-6B96B9E1BC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58120" y="912236"/>
            <a:ext cx="532523" cy="532523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7E49E075-3157-C131-A7CD-F985AA0F76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1778" y="1672701"/>
            <a:ext cx="535367" cy="535367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494FAE3E-0C51-316C-F20A-3107CC06E9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12426" y="2448755"/>
            <a:ext cx="342372" cy="342372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id="{FFC71395-5CC7-826C-3EB8-D44C842F447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01465" y="2418521"/>
            <a:ext cx="479385" cy="479385"/>
          </a:xfrm>
          <a:prstGeom prst="rect">
            <a:avLst/>
          </a:prstGeom>
        </p:spPr>
      </p:pic>
      <p:pic>
        <p:nvPicPr>
          <p:cNvPr id="616" name="Picture 615">
            <a:extLst>
              <a:ext uri="{FF2B5EF4-FFF2-40B4-BE49-F238E27FC236}">
                <a16:creationId xmlns:a16="http://schemas.microsoft.com/office/drawing/2014/main" id="{2AEF41BE-0ECF-5A20-B2D0-52D9433CE5D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33759" y="3378387"/>
            <a:ext cx="479385" cy="479385"/>
          </a:xfrm>
          <a:prstGeom prst="rect">
            <a:avLst/>
          </a:prstGeom>
        </p:spPr>
      </p:pic>
      <p:pic>
        <p:nvPicPr>
          <p:cNvPr id="618" name="Picture 617">
            <a:extLst>
              <a:ext uri="{FF2B5EF4-FFF2-40B4-BE49-F238E27FC236}">
                <a16:creationId xmlns:a16="http://schemas.microsoft.com/office/drawing/2014/main" id="{1A81FB94-908E-B115-1116-378D3ED9F0B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581015" y="4896460"/>
            <a:ext cx="500229" cy="500229"/>
          </a:xfrm>
          <a:prstGeom prst="rect">
            <a:avLst/>
          </a:prstGeom>
        </p:spPr>
      </p:pic>
      <p:pic>
        <p:nvPicPr>
          <p:cNvPr id="620" name="Picture 619">
            <a:extLst>
              <a:ext uri="{FF2B5EF4-FFF2-40B4-BE49-F238E27FC236}">
                <a16:creationId xmlns:a16="http://schemas.microsoft.com/office/drawing/2014/main" id="{6C80D0AF-E326-767D-13E2-1C8761741F2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708103" y="5890861"/>
            <a:ext cx="373141" cy="373141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CEE3D264-0B5A-C1C3-8B0E-AB9FB038158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30118" y="4186475"/>
            <a:ext cx="468095" cy="468095"/>
          </a:xfrm>
          <a:prstGeom prst="rect">
            <a:avLst/>
          </a:prstGeom>
        </p:spPr>
      </p:pic>
      <p:pic>
        <p:nvPicPr>
          <p:cNvPr id="623" name="Picture 622">
            <a:extLst>
              <a:ext uri="{FF2B5EF4-FFF2-40B4-BE49-F238E27FC236}">
                <a16:creationId xmlns:a16="http://schemas.microsoft.com/office/drawing/2014/main" id="{B5D271BD-AC16-DA5F-35C2-4C34243B781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382196" y="1788071"/>
            <a:ext cx="468095" cy="468095"/>
          </a:xfrm>
          <a:prstGeom prst="rect">
            <a:avLst/>
          </a:prstGeom>
        </p:spPr>
      </p:pic>
      <p:sp>
        <p:nvSpPr>
          <p:cNvPr id="631" name="TextBox 630">
            <a:extLst>
              <a:ext uri="{FF2B5EF4-FFF2-40B4-BE49-F238E27FC236}">
                <a16:creationId xmlns:a16="http://schemas.microsoft.com/office/drawing/2014/main" id="{7BA1C100-125C-B5F4-05E7-799E5446EE7B}"/>
              </a:ext>
            </a:extLst>
          </p:cNvPr>
          <p:cNvSpPr txBox="1"/>
          <p:nvPr/>
        </p:nvSpPr>
        <p:spPr>
          <a:xfrm>
            <a:off x="7362942" y="4818617"/>
            <a:ext cx="710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High, Medium, Low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1D795E6D-305C-7374-745B-EB0FB5154A29}"/>
              </a:ext>
            </a:extLst>
          </p:cNvPr>
          <p:cNvSpPr txBox="1"/>
          <p:nvPr/>
        </p:nvSpPr>
        <p:spPr>
          <a:xfrm>
            <a:off x="7364801" y="5339223"/>
            <a:ext cx="937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Low, Moderate, High</a:t>
            </a:r>
          </a:p>
        </p:txBody>
      </p:sp>
      <p:pic>
        <p:nvPicPr>
          <p:cNvPr id="634" name="Picture 633">
            <a:extLst>
              <a:ext uri="{FF2B5EF4-FFF2-40B4-BE49-F238E27FC236}">
                <a16:creationId xmlns:a16="http://schemas.microsoft.com/office/drawing/2014/main" id="{035A9EF9-6ED9-07FD-E9FA-4AFAD907BAE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09513" y="5917549"/>
            <a:ext cx="382375" cy="382375"/>
          </a:xfrm>
          <a:prstGeom prst="rect">
            <a:avLst/>
          </a:prstGeom>
        </p:spPr>
      </p:pic>
      <p:pic>
        <p:nvPicPr>
          <p:cNvPr id="636" name="Picture 635">
            <a:extLst>
              <a:ext uri="{FF2B5EF4-FFF2-40B4-BE49-F238E27FC236}">
                <a16:creationId xmlns:a16="http://schemas.microsoft.com/office/drawing/2014/main" id="{AD7E40FB-8B26-E70F-1623-8B8399BE851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86043" y="2361458"/>
            <a:ext cx="446750" cy="446750"/>
          </a:xfrm>
          <a:prstGeom prst="rect">
            <a:avLst/>
          </a:prstGeom>
        </p:spPr>
      </p:pic>
      <p:sp>
        <p:nvSpPr>
          <p:cNvPr id="637" name="TextBox 636">
            <a:extLst>
              <a:ext uri="{FF2B5EF4-FFF2-40B4-BE49-F238E27FC236}">
                <a16:creationId xmlns:a16="http://schemas.microsoft.com/office/drawing/2014/main" id="{6EAC9B67-EB04-A58C-6EFD-5026655522DB}"/>
              </a:ext>
            </a:extLst>
          </p:cNvPr>
          <p:cNvSpPr txBox="1"/>
          <p:nvPr/>
        </p:nvSpPr>
        <p:spPr>
          <a:xfrm>
            <a:off x="11272024" y="2979368"/>
            <a:ext cx="75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Sandy, Rocky, Grassy, Marshy, etc..</a:t>
            </a:r>
          </a:p>
        </p:txBody>
      </p:sp>
      <p:pic>
        <p:nvPicPr>
          <p:cNvPr id="639" name="Picture 638">
            <a:extLst>
              <a:ext uri="{FF2B5EF4-FFF2-40B4-BE49-F238E27FC236}">
                <a16:creationId xmlns:a16="http://schemas.microsoft.com/office/drawing/2014/main" id="{3B0E0115-49D3-494B-D1EC-7A46C796A3B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392342" y="3714011"/>
            <a:ext cx="476807" cy="4768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22940" y="14291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80637" y="824845"/>
            <a:ext cx="4279963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062196" y="1061302"/>
            <a:ext cx="7006864" cy="5384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18C51-E24C-9F89-7E46-A295C94D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96" y="3492979"/>
            <a:ext cx="725971" cy="725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778CC-16CC-831E-01B9-DB327F5F27B8}"/>
              </a:ext>
            </a:extLst>
          </p:cNvPr>
          <p:cNvSpPr txBox="1"/>
          <p:nvPr/>
        </p:nvSpPr>
        <p:spPr>
          <a:xfrm>
            <a:off x="6418859" y="5578650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Print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DD2-9673-1810-4812-56C8B7CEEB73}"/>
              </a:ext>
            </a:extLst>
          </p:cNvPr>
          <p:cNvSpPr txBox="1"/>
          <p:nvPr/>
        </p:nvSpPr>
        <p:spPr>
          <a:xfrm>
            <a:off x="9385864" y="5568296"/>
            <a:ext cx="1422959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12529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11D447-4181-E749-C8FF-72BBD1135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823" y="5189900"/>
            <a:ext cx="786782" cy="7867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FA16FE-CB9B-F3A9-20A5-3BE48628536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0339" y="4016162"/>
            <a:ext cx="163" cy="87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A2407-1C31-7477-CCD3-382C187F5C9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41818" y="5719114"/>
            <a:ext cx="1544046" cy="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DC78DA-C2BD-AE87-E20C-03D4B7B27E89}"/>
              </a:ext>
            </a:extLst>
          </p:cNvPr>
          <p:cNvSpPr txBox="1"/>
          <p:nvPr/>
        </p:nvSpPr>
        <p:spPr>
          <a:xfrm>
            <a:off x="6419022" y="4887007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Export Solution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120F23-B1FD-ED18-2DE9-2919586C2866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flipH="1">
            <a:off x="7130339" y="5167935"/>
            <a:ext cx="163" cy="4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08B6F-06C6-62D4-B4F7-4956EFD8C4AF}"/>
              </a:ext>
            </a:extLst>
          </p:cNvPr>
          <p:cNvSpPr txBox="1"/>
          <p:nvPr/>
        </p:nvSpPr>
        <p:spPr>
          <a:xfrm>
            <a:off x="5062196" y="1069811"/>
            <a:ext cx="384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STOPPER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F78028-C7F9-1270-C5DB-1D03471D403A}"/>
              </a:ext>
            </a:extLst>
          </p:cNvPr>
          <p:cNvSpPr txBox="1"/>
          <p:nvPr/>
        </p:nvSpPr>
        <p:spPr>
          <a:xfrm>
            <a:off x="5126320" y="1399302"/>
            <a:ext cx="360452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Difficulty in measuring implicit quantities data, such as roughness and slipperiness.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need to develop a user-friendly and efficient mobile app interface.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need to optimize the deep learning model for performance on mobile devices.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need to ensure the accuracy and reliability of the terrain recognition system.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E415C2-11C8-88B5-3BCD-F06C99A2DE44}"/>
              </a:ext>
            </a:extLst>
          </p:cNvPr>
          <p:cNvSpPr txBox="1"/>
          <p:nvPr/>
        </p:nvSpPr>
        <p:spPr>
          <a:xfrm>
            <a:off x="8730844" y="1408365"/>
            <a:ext cx="3280453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large and comprehensive dataset of images and implicit quantities data for different types of terrain.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Access to computing resources for training and deploying the deep learning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Expertise in deep learning and mobile app development.</a:t>
            </a:r>
            <a:endParaRPr lang="en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9AF62B-E31F-D96E-56FD-44AE13CF1F50}"/>
              </a:ext>
            </a:extLst>
          </p:cNvPr>
          <p:cNvSpPr txBox="1"/>
          <p:nvPr/>
        </p:nvSpPr>
        <p:spPr>
          <a:xfrm>
            <a:off x="8997552" y="1061302"/>
            <a:ext cx="3024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BE325F-473C-055F-EB4D-B36989AB9547}"/>
              </a:ext>
            </a:extLst>
          </p:cNvPr>
          <p:cNvSpPr txBox="1"/>
          <p:nvPr/>
        </p:nvSpPr>
        <p:spPr>
          <a:xfrm>
            <a:off x="10808823" y="5980221"/>
            <a:ext cx="961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Happy User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BCBBF84-5C6C-6965-6B13-876BD91DE343}"/>
              </a:ext>
            </a:extLst>
          </p:cNvPr>
          <p:cNvSpPr txBox="1"/>
          <p:nvPr/>
        </p:nvSpPr>
        <p:spPr>
          <a:xfrm>
            <a:off x="5362029" y="4220033"/>
            <a:ext cx="108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Results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16F7290-358C-9916-0BF3-AA35663E9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256" y="1419416"/>
            <a:ext cx="4816147" cy="5081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38A32-6849-1648-8BA6-E48A66089ADC}"/>
              </a:ext>
            </a:extLst>
          </p:cNvPr>
          <p:cNvSpPr txBox="1"/>
          <p:nvPr/>
        </p:nvSpPr>
        <p:spPr>
          <a:xfrm>
            <a:off x="6418859" y="3735234"/>
            <a:ext cx="1422959" cy="2809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Display Result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DFEE07-05A9-8789-2D53-441187587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7380" y="5547976"/>
            <a:ext cx="480425" cy="4804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AEB073-5B32-FCAE-EE7C-496ECDF0D781}"/>
              </a:ext>
            </a:extLst>
          </p:cNvPr>
          <p:cNvSpPr/>
          <p:nvPr/>
        </p:nvSpPr>
        <p:spPr>
          <a:xfrm>
            <a:off x="5528267" y="4657226"/>
            <a:ext cx="3280453" cy="161582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FCC655-3C9C-1417-0982-ACC2D396E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8523" y="4788924"/>
            <a:ext cx="514400" cy="5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j-lt"/>
              </a:rPr>
              <a:t>Team Member Details </a:t>
            </a:r>
            <a:endParaRPr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UZZMA SAIYED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1 Name: </a:t>
            </a:r>
            <a:r>
              <a:rPr lang="en-IN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 JOSHI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TEJASV MODI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KHUSHI LODHA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DIGVIJAY JAKHANIYA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VISHVA RAVAL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RACHANA CHAUDHARI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Expertise: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and Mobile Development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Domain Experience (in years):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558</Words>
  <Application>Microsoft Office PowerPoint</Application>
  <PresentationFormat>Widescreen</PresentationFormat>
  <Paragraphs>84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Franklin Gothic</vt:lpstr>
      <vt:lpstr>Noto Sans Symbols</vt:lpstr>
      <vt:lpstr>Courier New</vt:lpstr>
      <vt:lpstr>Libre Franklin</vt:lpstr>
      <vt:lpstr>Bahnschrift SemiBold</vt:lpstr>
      <vt:lpstr>Arial</vt:lpstr>
      <vt:lpstr>Calibri</vt:lpstr>
      <vt:lpstr>Wingdings</vt:lpstr>
      <vt:lpstr>Tahoma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smit joshi</cp:lastModifiedBy>
  <cp:revision>137</cp:revision>
  <dcterms:created xsi:type="dcterms:W3CDTF">2022-02-11T07:14:46Z</dcterms:created>
  <dcterms:modified xsi:type="dcterms:W3CDTF">2023-10-18T03:19:48Z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