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60" r:id="rId4"/>
    <p:sldId id="259" r:id="rId5"/>
  </p:sldIdLst>
  <p:sldSz cx="12192000" cy="6858000"/>
  <p:notesSz cx="6858000" cy="9144000"/>
  <p:embeddedFontLst>
    <p:embeddedFont>
      <p:font typeface="Bahnschrift Light" panose="020B0502040204020203" pitchFamily="34" charset="0"/>
      <p:regular r:id="rId7"/>
    </p:embeddedFont>
    <p:embeddedFont>
      <p:font typeface="Bahnschrift SemiBold" panose="020B0502040204020203" pitchFamily="34" charset="0"/>
      <p:bold r:id="rId8"/>
    </p:embeddedFont>
    <p:embeddedFont>
      <p:font typeface="Calibri" panose="020F0502020204030204" pitchFamily="34" charset="0"/>
      <p:regular r:id="rId9"/>
      <p:bold r:id="rId10"/>
      <p:italic r:id="rId11"/>
      <p:boldItalic r:id="rId12"/>
    </p:embeddedFont>
    <p:embeddedFont>
      <p:font typeface="Franklin Gothic" panose="020B0604020202020204" charset="0"/>
      <p:bold r:id="rId13"/>
    </p:embeddedFont>
    <p:embeddedFont>
      <p:font typeface="Libre Franklin" pitchFamily="2" charset="0"/>
      <p:regular r:id="rId14"/>
      <p:bold r:id="rId15"/>
      <p:italic r:id="rId16"/>
      <p:boldItalic r:id="rId17"/>
    </p:embeddedFont>
    <p:embeddedFont>
      <p:font typeface="Noto Sans Symbols" pitchFamily="2" charset="0"/>
      <p:regular r:id="rId18"/>
      <p:bold r:id="rId19"/>
    </p:embeddedFont>
    <p:embeddedFont>
      <p:font typeface="Tahoma" panose="020B0604030504040204" pitchFamily="3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presProps" Target="presProp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alpha val="10000"/>
          </a:schemeClr>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8"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latin typeface="+mj-lt"/>
              </a:rPr>
              <a:t>Basic Details of the Team and Problem Statement</a:t>
            </a:r>
            <a:endParaRPr dirty="0">
              <a:latin typeface="+mj-lt"/>
            </a:endParaRPr>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b="1" dirty="0">
                <a:latin typeface="+mj-lt"/>
                <a:ea typeface="Franklin Gothic"/>
                <a:cs typeface="Franklin Gothic"/>
                <a:sym typeface="Franklin Gothic"/>
              </a:rPr>
              <a:t>Ministry/Organization Name/Student Innovation: </a:t>
            </a:r>
            <a:endParaRPr b="1" dirty="0">
              <a:latin typeface="+mj-lt"/>
            </a:endParaRPr>
          </a:p>
          <a:p>
            <a:pPr marL="0" lvl="0" indent="0" algn="l" rtl="0">
              <a:lnSpc>
                <a:spcPct val="90000"/>
              </a:lnSpc>
              <a:spcBef>
                <a:spcPts val="1000"/>
              </a:spcBef>
              <a:spcAft>
                <a:spcPts val="0"/>
              </a:spcAft>
              <a:buClr>
                <a:schemeClr val="lt2"/>
              </a:buClr>
              <a:buSzPts val="1800"/>
              <a:buNone/>
            </a:pPr>
            <a:r>
              <a:rPr lang="en-US" b="0" i="0" dirty="0">
                <a:solidFill>
                  <a:srgbClr val="212529"/>
                </a:solidFill>
                <a:effectLst/>
                <a:latin typeface="Tahoma" panose="020B0604030504040204" pitchFamily="34" charset="0"/>
                <a:ea typeface="Tahoma" panose="020B0604030504040204" pitchFamily="34" charset="0"/>
                <a:cs typeface="Tahoma" panose="020B0604030504040204" pitchFamily="34" charset="0"/>
              </a:rPr>
              <a:t>Ministry of Micro, Small and Medium Enterprises</a:t>
            </a:r>
            <a:endParaRPr dirty="0">
              <a:latin typeface="Tahoma" panose="020B0604030504040204" pitchFamily="34" charset="0"/>
              <a:ea typeface="Tahoma" panose="020B0604030504040204" pitchFamily="34" charset="0"/>
              <a:cs typeface="Tahoma" panose="020B0604030504040204" pitchFamily="34" charset="0"/>
              <a:sym typeface="Franklin Gothic"/>
            </a:endParaRPr>
          </a:p>
          <a:p>
            <a:pPr marL="0" lvl="0" indent="0" algn="l" rtl="0">
              <a:lnSpc>
                <a:spcPct val="90000"/>
              </a:lnSpc>
              <a:spcBef>
                <a:spcPts val="1000"/>
              </a:spcBef>
              <a:spcAft>
                <a:spcPts val="0"/>
              </a:spcAft>
              <a:buClr>
                <a:schemeClr val="lt2"/>
              </a:buClr>
              <a:buSzPts val="1800"/>
              <a:buNone/>
            </a:pPr>
            <a:r>
              <a:rPr lang="en-US" b="1" dirty="0">
                <a:latin typeface="+mj-lt"/>
                <a:ea typeface="Franklin Gothic"/>
                <a:cs typeface="Franklin Gothic"/>
                <a:sym typeface="Franklin Gothic"/>
              </a:rPr>
              <a:t>PS Code: </a:t>
            </a:r>
            <a:r>
              <a:rPr lang="en-IN" b="0" i="0" dirty="0">
                <a:solidFill>
                  <a:srgbClr val="212529"/>
                </a:solidFill>
                <a:effectLst/>
                <a:latin typeface="Tahoma" panose="020B0604030504040204" pitchFamily="34" charset="0"/>
                <a:ea typeface="Tahoma" panose="020B0604030504040204" pitchFamily="34" charset="0"/>
                <a:cs typeface="Tahoma" panose="020B0604030504040204" pitchFamily="34" charset="0"/>
              </a:rPr>
              <a:t>1401</a:t>
            </a:r>
            <a:br>
              <a:rPr lang="en-US" dirty="0">
                <a:latin typeface="Tahoma" panose="020B0604030504040204" pitchFamily="34" charset="0"/>
                <a:ea typeface="Tahoma" panose="020B0604030504040204" pitchFamily="34" charset="0"/>
                <a:cs typeface="Tahoma" panose="020B0604030504040204" pitchFamily="34" charset="0"/>
                <a:sym typeface="Franklin Gothic"/>
              </a:rPr>
            </a:br>
            <a:r>
              <a:rPr lang="en-US" b="1" dirty="0">
                <a:latin typeface="+mj-lt"/>
                <a:ea typeface="Franklin Gothic"/>
                <a:cs typeface="Franklin Gothic"/>
                <a:sym typeface="Franklin Gothic"/>
              </a:rPr>
              <a:t>Problem Statement Title:</a:t>
            </a:r>
          </a:p>
          <a:p>
            <a:pPr marL="0" lvl="0" indent="0" algn="l" rtl="0">
              <a:lnSpc>
                <a:spcPct val="90000"/>
              </a:lnSpc>
              <a:spcBef>
                <a:spcPts val="1000"/>
              </a:spcBef>
              <a:spcAft>
                <a:spcPts val="0"/>
              </a:spcAft>
              <a:buClr>
                <a:schemeClr val="lt2"/>
              </a:buClr>
              <a:buSzPts val="1800"/>
              <a:buNone/>
            </a:pPr>
            <a:r>
              <a:rPr lang="en-US" b="0" i="0" dirty="0">
                <a:solidFill>
                  <a:srgbClr val="212529"/>
                </a:solidFill>
                <a:effectLst/>
                <a:latin typeface="Tahoma" panose="020B0604030504040204" pitchFamily="34" charset="0"/>
                <a:ea typeface="Tahoma" panose="020B0604030504040204" pitchFamily="34" charset="0"/>
                <a:cs typeface="Tahoma" panose="020B0604030504040204" pitchFamily="34" charset="0"/>
              </a:rPr>
              <a:t>App-Based Solution to identify and solve disease in plants/crops</a:t>
            </a:r>
          </a:p>
          <a:p>
            <a:pPr marL="0" lvl="0" indent="0" algn="l" rtl="0">
              <a:lnSpc>
                <a:spcPct val="90000"/>
              </a:lnSpc>
              <a:spcBef>
                <a:spcPts val="1000"/>
              </a:spcBef>
              <a:spcAft>
                <a:spcPts val="0"/>
              </a:spcAft>
              <a:buClr>
                <a:schemeClr val="lt2"/>
              </a:buClr>
              <a:buSzPts val="1800"/>
              <a:buNone/>
            </a:pPr>
            <a:br>
              <a:rPr lang="en-US" dirty="0">
                <a:latin typeface="+mj-lt"/>
                <a:ea typeface="Franklin Gothic"/>
                <a:cs typeface="Franklin Gothic"/>
                <a:sym typeface="Franklin Gothic"/>
              </a:rPr>
            </a:br>
            <a:r>
              <a:rPr lang="en-US" b="1" dirty="0">
                <a:latin typeface="+mj-lt"/>
                <a:ea typeface="Franklin Gothic"/>
                <a:cs typeface="Franklin Gothic"/>
                <a:sym typeface="Franklin Gothic"/>
              </a:rPr>
              <a:t>Team Name:</a:t>
            </a:r>
            <a:r>
              <a:rPr lang="en-US" dirty="0">
                <a:latin typeface="+mj-lt"/>
                <a:ea typeface="Franklin Gothic"/>
                <a:cs typeface="Franklin Gothic"/>
                <a:sym typeface="Franklin Gothic"/>
              </a:rPr>
              <a:t> </a:t>
            </a:r>
            <a:r>
              <a:rPr lang="en-US" b="1" dirty="0">
                <a:solidFill>
                  <a:schemeClr val="tx1"/>
                </a:solidFill>
                <a:latin typeface="+mj-lt"/>
                <a:ea typeface="Franklin Gothic"/>
                <a:cs typeface="Franklin Gothic"/>
                <a:sym typeface="Franklin Gothic"/>
              </a:rPr>
              <a:t>Growth Guards</a:t>
            </a:r>
            <a:br>
              <a:rPr lang="en-IN" dirty="0">
                <a:latin typeface="+mj-lt"/>
                <a:ea typeface="Franklin Gothic"/>
                <a:cs typeface="Franklin Gothic"/>
                <a:sym typeface="Franklin Gothic"/>
              </a:rPr>
            </a:br>
            <a:r>
              <a:rPr lang="en-IN" b="1" dirty="0">
                <a:latin typeface="+mj-lt"/>
                <a:ea typeface="Franklin Gothic"/>
                <a:cs typeface="Franklin Gothic"/>
                <a:sym typeface="Franklin Gothic"/>
              </a:rPr>
              <a:t>Team Leader Name:</a:t>
            </a:r>
            <a:r>
              <a:rPr lang="en-IN" dirty="0">
                <a:latin typeface="+mj-lt"/>
                <a:ea typeface="Franklin Gothic"/>
                <a:cs typeface="Franklin Gothic"/>
                <a:sym typeface="Franklin Gothic"/>
              </a:rPr>
              <a:t> </a:t>
            </a:r>
            <a:r>
              <a:rPr lang="en-IN" dirty="0">
                <a:solidFill>
                  <a:schemeClr val="tx1"/>
                </a:solidFill>
                <a:latin typeface="+mj-lt"/>
                <a:ea typeface="Franklin Gothic"/>
                <a:cs typeface="Franklin Gothic"/>
                <a:sym typeface="Franklin Gothic"/>
              </a:rPr>
              <a:t>Uzzma Saiyed</a:t>
            </a:r>
            <a:br>
              <a:rPr lang="en-IN" dirty="0">
                <a:latin typeface="+mj-lt"/>
                <a:ea typeface="Franklin Gothic"/>
                <a:cs typeface="Franklin Gothic"/>
                <a:sym typeface="Franklin Gothic"/>
              </a:rPr>
            </a:br>
            <a:r>
              <a:rPr lang="en-IN" b="1" dirty="0">
                <a:latin typeface="+mj-lt"/>
                <a:ea typeface="Franklin Gothic"/>
                <a:cs typeface="Franklin Gothic"/>
                <a:sym typeface="Franklin Gothic"/>
              </a:rPr>
              <a:t>Institute Code (AISHE):</a:t>
            </a:r>
            <a:r>
              <a:rPr lang="en-IN" dirty="0">
                <a:latin typeface="+mj-lt"/>
                <a:ea typeface="Franklin Gothic"/>
                <a:cs typeface="Franklin Gothic"/>
                <a:sym typeface="Franklin Gothic"/>
              </a:rPr>
              <a:t> </a:t>
            </a:r>
            <a:r>
              <a:rPr lang="en-IN" dirty="0">
                <a:solidFill>
                  <a:schemeClr val="tx1"/>
                </a:solidFill>
                <a:latin typeface="+mj-lt"/>
                <a:ea typeface="Franklin Gothic"/>
                <a:cs typeface="Franklin Gothic"/>
                <a:sym typeface="Franklin Gothic"/>
              </a:rPr>
              <a:t>C-58356</a:t>
            </a:r>
            <a:br>
              <a:rPr lang="en-US" dirty="0">
                <a:latin typeface="+mj-lt"/>
                <a:ea typeface="Franklin Gothic"/>
                <a:cs typeface="Franklin Gothic"/>
                <a:sym typeface="Franklin Gothic"/>
              </a:rPr>
            </a:br>
            <a:r>
              <a:rPr lang="en-US" b="1" dirty="0">
                <a:latin typeface="+mj-lt"/>
                <a:ea typeface="Franklin Gothic"/>
                <a:cs typeface="Franklin Gothic"/>
                <a:sym typeface="Franklin Gothic"/>
              </a:rPr>
              <a:t>Institute Name:</a:t>
            </a:r>
            <a:r>
              <a:rPr lang="en-US" dirty="0">
                <a:latin typeface="+mj-lt"/>
                <a:ea typeface="Franklin Gothic"/>
                <a:cs typeface="Franklin Gothic"/>
                <a:sym typeface="Franklin Gothic"/>
              </a:rPr>
              <a:t> </a:t>
            </a:r>
          </a:p>
          <a:p>
            <a:pPr marL="0" lvl="0" indent="0" algn="l" rtl="0">
              <a:lnSpc>
                <a:spcPct val="90000"/>
              </a:lnSpc>
              <a:spcBef>
                <a:spcPts val="1000"/>
              </a:spcBef>
              <a:spcAft>
                <a:spcPts val="0"/>
              </a:spcAft>
              <a:buClr>
                <a:schemeClr val="lt2"/>
              </a:buClr>
              <a:buSzPts val="1800"/>
              <a:buNone/>
            </a:pPr>
            <a:r>
              <a:rPr lang="en-IN" sz="1800" b="0" i="0" spc="-40" dirty="0">
                <a:solidFill>
                  <a:srgbClr val="000000"/>
                </a:solidFill>
                <a:effectLst/>
                <a:latin typeface="Tahoma" panose="020B0604030504040204" pitchFamily="34" charset="0"/>
                <a:ea typeface="Tahoma" panose="020B0604030504040204" pitchFamily="34" charset="0"/>
                <a:cs typeface="Tahoma" panose="020B0604030504040204" pitchFamily="34" charset="0"/>
              </a:rPr>
              <a:t>Faculty</a:t>
            </a:r>
            <a:r>
              <a:rPr lang="en-IN" sz="1800" b="0" i="0" spc="-35"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20" dirty="0">
                <a:solidFill>
                  <a:srgbClr val="000000"/>
                </a:solidFill>
                <a:effectLst/>
                <a:latin typeface="Tahoma" panose="020B0604030504040204" pitchFamily="34" charset="0"/>
                <a:ea typeface="Tahoma" panose="020B0604030504040204" pitchFamily="34" charset="0"/>
                <a:cs typeface="Tahoma" panose="020B0604030504040204" pitchFamily="34" charset="0"/>
              </a:rPr>
              <a:t>of</a:t>
            </a:r>
            <a:r>
              <a:rPr lang="en-IN" sz="1800" b="0" i="0" spc="-3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20" dirty="0">
                <a:solidFill>
                  <a:srgbClr val="000000"/>
                </a:solidFill>
                <a:effectLst/>
                <a:latin typeface="Tahoma" panose="020B0604030504040204" pitchFamily="34" charset="0"/>
                <a:ea typeface="Tahoma" panose="020B0604030504040204" pitchFamily="34" charset="0"/>
                <a:cs typeface="Tahoma" panose="020B0604030504040204" pitchFamily="34" charset="0"/>
              </a:rPr>
              <a:t>Computer</a:t>
            </a:r>
            <a:r>
              <a:rPr lang="en-IN" sz="1800" b="0" i="0" spc="-3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5" dirty="0">
                <a:solidFill>
                  <a:srgbClr val="000000"/>
                </a:solidFill>
                <a:effectLst/>
                <a:latin typeface="Tahoma" panose="020B0604030504040204" pitchFamily="34" charset="0"/>
                <a:ea typeface="Tahoma" panose="020B0604030504040204" pitchFamily="34" charset="0"/>
                <a:cs typeface="Tahoma" panose="020B0604030504040204" pitchFamily="34" charset="0"/>
              </a:rPr>
              <a:t>Applications</a:t>
            </a:r>
            <a:r>
              <a:rPr lang="en-IN" sz="1800" b="0" i="0" spc="-3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10" dirty="0">
                <a:solidFill>
                  <a:srgbClr val="000000"/>
                </a:solidFill>
                <a:effectLst/>
                <a:latin typeface="Tahoma" panose="020B0604030504040204" pitchFamily="34" charset="0"/>
                <a:ea typeface="Tahoma" panose="020B0604030504040204" pitchFamily="34" charset="0"/>
                <a:cs typeface="Tahoma" panose="020B0604030504040204" pitchFamily="34" charset="0"/>
              </a:rPr>
              <a:t>and</a:t>
            </a:r>
            <a:r>
              <a:rPr lang="en-IN" sz="1800" b="0" i="0" spc="-35"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180" dirty="0">
                <a:solidFill>
                  <a:srgbClr val="000000"/>
                </a:solidFill>
                <a:effectLst/>
                <a:latin typeface="Tahoma" panose="020B0604030504040204" pitchFamily="34" charset="0"/>
                <a:ea typeface="Tahoma" panose="020B0604030504040204" pitchFamily="34" charset="0"/>
                <a:cs typeface="Tahoma" panose="020B0604030504040204" pitchFamily="34" charset="0"/>
              </a:rPr>
              <a:t>IT</a:t>
            </a:r>
            <a:endParaRPr lang="en-IN" dirty="0">
              <a:effectLst/>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lt2"/>
              </a:buClr>
              <a:buSzPts val="1800"/>
              <a:buNone/>
            </a:pPr>
            <a:endParaRPr lang="en-US" dirty="0">
              <a:latin typeface="+mj-lt"/>
            </a:endParaRPr>
          </a:p>
          <a:p>
            <a:pPr marL="0" lvl="0" indent="0" algn="l" rtl="0">
              <a:lnSpc>
                <a:spcPct val="90000"/>
              </a:lnSpc>
              <a:spcBef>
                <a:spcPts val="1000"/>
              </a:spcBef>
              <a:spcAft>
                <a:spcPts val="0"/>
              </a:spcAft>
              <a:buClr>
                <a:schemeClr val="lt2"/>
              </a:buClr>
              <a:buSzPts val="1800"/>
              <a:buNone/>
            </a:pPr>
            <a:endParaRPr dirty="0">
              <a:latin typeface="+mj-lt"/>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b="1" dirty="0">
                <a:latin typeface="+mj-lt"/>
                <a:ea typeface="Franklin Gothic"/>
                <a:cs typeface="Franklin Gothic"/>
                <a:sym typeface="Franklin Gothic"/>
              </a:rPr>
              <a:t>Theme Name: </a:t>
            </a:r>
            <a:r>
              <a:rPr lang="en-IN" b="0" i="0" dirty="0">
                <a:solidFill>
                  <a:srgbClr val="212529"/>
                </a:solidFill>
                <a:effectLst/>
                <a:latin typeface="Tahoma" panose="020B0604030504040204" pitchFamily="34" charset="0"/>
                <a:ea typeface="Tahoma" panose="020B0604030504040204" pitchFamily="34" charset="0"/>
                <a:cs typeface="Tahoma" panose="020B0604030504040204" pitchFamily="34" charset="0"/>
              </a:rPr>
              <a:t>Agriculture, FoodTech &amp; Rural Development</a:t>
            </a:r>
            <a:endParaRPr b="1" dirty="0">
              <a:latin typeface="Tahoma" panose="020B0604030504040204" pitchFamily="34" charset="0"/>
              <a:ea typeface="Tahoma" panose="020B0604030504040204" pitchFamily="34" charset="0"/>
              <a:cs typeface="Tahoma" panose="020B0604030504040204" pitchFamily="34" charset="0"/>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124287" y="144261"/>
            <a:ext cx="5534431"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mj-lt"/>
              </a:rPr>
              <a:t>Idea/Approach Details</a:t>
            </a:r>
            <a:endParaRPr dirty="0">
              <a:latin typeface="+mj-lt"/>
            </a:endParaRPr>
          </a:p>
        </p:txBody>
      </p:sp>
      <p:sp>
        <p:nvSpPr>
          <p:cNvPr id="218" name="Google Shape;218;p2"/>
          <p:cNvSpPr txBox="1">
            <a:spLocks noGrp="1"/>
          </p:cNvSpPr>
          <p:nvPr>
            <p:ph type="body" idx="1"/>
          </p:nvPr>
        </p:nvSpPr>
        <p:spPr>
          <a:xfrm>
            <a:off x="124288" y="821113"/>
            <a:ext cx="4673956" cy="2443397"/>
          </a:xfrm>
          <a:prstGeom prst="round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IN" b="1" dirty="0">
                <a:solidFill>
                  <a:schemeClr val="lt2"/>
                </a:solidFill>
                <a:latin typeface="Courier New" panose="02070309020205020404" pitchFamily="49" charset="0"/>
                <a:ea typeface="Franklin Gothic"/>
                <a:cs typeface="Courier New" panose="02070309020205020404" pitchFamily="49" charset="0"/>
                <a:sym typeface="Franklin Gothic"/>
              </a:rPr>
              <a:t>IDEA DESCRIPTION:</a:t>
            </a:r>
            <a:endParaRPr sz="1400" b="1" dirty="0">
              <a:latin typeface="Courier New" panose="02070309020205020404" pitchFamily="49" charset="0"/>
              <a:cs typeface="Courier New" panose="02070309020205020404" pitchFamily="49" charset="0"/>
            </a:endParaRPr>
          </a:p>
          <a:p>
            <a:pPr marL="0" lvl="0" indent="0" rtl="0">
              <a:lnSpc>
                <a:spcPct val="100000"/>
              </a:lnSpc>
              <a:spcBef>
                <a:spcPts val="1000"/>
              </a:spcBef>
              <a:spcAft>
                <a:spcPts val="0"/>
              </a:spcAft>
              <a:buClr>
                <a:schemeClr val="dk1"/>
              </a:buClr>
              <a:buSzPts val="1600"/>
            </a:pPr>
            <a:r>
              <a:rPr lang="en-US" sz="1500" b="1" dirty="0">
                <a:latin typeface="Courier New" panose="02070309020205020404" pitchFamily="49" charset="0"/>
                <a:cs typeface="Courier New" panose="02070309020205020404" pitchFamily="49" charset="0"/>
              </a:rPr>
              <a:t>Farmers can use an AI-powered app to upload photos of their diseased plants. The app will identify the disease and provide recommendations for treatment. The app will also connect farmers with experts or scientists who can provide more personalized advice.</a:t>
            </a:r>
          </a:p>
        </p:txBody>
      </p:sp>
      <p:pic>
        <p:nvPicPr>
          <p:cNvPr id="27" name="Picture Placeholder 26" descr="Image">
            <a:extLst>
              <a:ext uri="{FF2B5EF4-FFF2-40B4-BE49-F238E27FC236}">
                <a16:creationId xmlns:a16="http://schemas.microsoft.com/office/drawing/2014/main" id="{415181F2-73B8-3B49-095D-96D5066A4C87}"/>
              </a:ext>
            </a:extLst>
          </p:cNvPr>
          <p:cNvPicPr>
            <a:picLocks noGrp="1" noChangeAspect="1"/>
          </p:cNvPicPr>
          <p:nvPr>
            <p:ph type="pic" idx="2"/>
          </p:nvPr>
        </p:nvPicPr>
        <p:blipFill>
          <a:blip r:embed="rId3">
            <a:extLst>
              <a:ext uri="{96DAC541-7B7A-43D3-8B79-37D633B846F1}">
                <asvg:svgBlip xmlns:asvg="http://schemas.microsoft.com/office/drawing/2016/SVG/main" r:embed="rId4"/>
              </a:ext>
            </a:extLst>
          </a:blip>
          <a:srcRect t="9363" b="9363"/>
          <a:stretch/>
        </p:blipFill>
        <p:spPr>
          <a:xfrm>
            <a:off x="5014913" y="820738"/>
            <a:ext cx="7053262" cy="5732462"/>
          </a:xfrm>
          <a:prstGeom prst="rect">
            <a:avLst/>
          </a:prstGeom>
          <a:ln/>
        </p:spPr>
        <p:style>
          <a:lnRef idx="2">
            <a:schemeClr val="dk1"/>
          </a:lnRef>
          <a:fillRef idx="1">
            <a:schemeClr val="lt1"/>
          </a:fillRef>
          <a:effectRef idx="0">
            <a:schemeClr val="dk1"/>
          </a:effectRef>
          <a:fontRef idx="minor">
            <a:schemeClr val="dk1"/>
          </a:fontRef>
        </p:style>
      </p:pic>
      <p:grpSp>
        <p:nvGrpSpPr>
          <p:cNvPr id="3" name="Group 2">
            <a:extLst>
              <a:ext uri="{FF2B5EF4-FFF2-40B4-BE49-F238E27FC236}">
                <a16:creationId xmlns:a16="http://schemas.microsoft.com/office/drawing/2014/main" id="{431D68AE-ABF7-1887-2417-466B0D436271}"/>
              </a:ext>
            </a:extLst>
          </p:cNvPr>
          <p:cNvGrpSpPr/>
          <p:nvPr/>
        </p:nvGrpSpPr>
        <p:grpSpPr>
          <a:xfrm>
            <a:off x="124285" y="3382501"/>
            <a:ext cx="4727769" cy="3170984"/>
            <a:chOff x="124285" y="3382501"/>
            <a:chExt cx="4727769" cy="3170984"/>
          </a:xfrm>
        </p:grpSpPr>
        <p:sp>
          <p:nvSpPr>
            <p:cNvPr id="222" name="Google Shape;222;p2"/>
            <p:cNvSpPr txBox="1"/>
            <p:nvPr/>
          </p:nvSpPr>
          <p:spPr>
            <a:xfrm>
              <a:off x="124285" y="4008732"/>
              <a:ext cx="4673956" cy="2544753"/>
            </a:xfrm>
            <a:prstGeom prst="roundRect">
              <a:avLst/>
            </a:prstGeom>
            <a:solidFill>
              <a:schemeClr val="bg2"/>
            </a:solidFill>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0" tIns="0" rIns="0" bIns="0" anchor="t" anchorCtr="0">
              <a:noAutofit/>
            </a:bodyPr>
            <a:lstStyle/>
            <a:p>
              <a:pPr marR="0" lvl="0" algn="l" rtl="0">
                <a:lnSpc>
                  <a:spcPct val="100000"/>
                </a:lnSpc>
                <a:spcBef>
                  <a:spcPts val="1000"/>
                </a:spcBef>
                <a:spcAft>
                  <a:spcPts val="0"/>
                </a:spcAft>
                <a:buClr>
                  <a:schemeClr val="dk1"/>
                </a:buClr>
                <a:buSzPts val="1600"/>
              </a:pPr>
              <a:r>
                <a:rPr lang="en-US" sz="1600" b="0" i="0" dirty="0">
                  <a:solidFill>
                    <a:schemeClr val="dk1"/>
                  </a:solidFill>
                  <a:latin typeface="+mj-lt"/>
                  <a:ea typeface="Libre Franklin"/>
                  <a:cs typeface="Libre Franklin"/>
                  <a:sym typeface="Libre Franklin"/>
                </a:rPr>
                <a:t>  </a:t>
              </a:r>
              <a:endParaRPr dirty="0">
                <a:latin typeface="+mj-lt"/>
              </a:endParaRP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mj-lt"/>
                <a:ea typeface="Libre Franklin"/>
                <a:cs typeface="Libre Franklin"/>
                <a:sym typeface="Libre Franklin"/>
              </a:endParaRPr>
            </a:p>
          </p:txBody>
        </p:sp>
        <p:sp>
          <p:nvSpPr>
            <p:cNvPr id="2" name="TextBox 1">
              <a:extLst>
                <a:ext uri="{FF2B5EF4-FFF2-40B4-BE49-F238E27FC236}">
                  <a16:creationId xmlns:a16="http://schemas.microsoft.com/office/drawing/2014/main" id="{BEF4EBE4-E1F9-ED46-072D-0D8C66BC4C82}"/>
                </a:ext>
              </a:extLst>
            </p:cNvPr>
            <p:cNvSpPr txBox="1"/>
            <p:nvPr/>
          </p:nvSpPr>
          <p:spPr>
            <a:xfrm flipH="1">
              <a:off x="124285" y="3382501"/>
              <a:ext cx="4673954" cy="338554"/>
            </a:xfrm>
            <a:prstGeom prst="rect">
              <a:avLst/>
            </a:prstGeom>
            <a:noFill/>
          </p:spPr>
          <p:txBody>
            <a:bodyPr wrap="square" rtlCol="0">
              <a:spAutoFit/>
            </a:bodyPr>
            <a:lstStyle/>
            <a:p>
              <a:pPr algn="ctr"/>
              <a:r>
                <a:rPr lang="en-IN" sz="1600" b="1" dirty="0">
                  <a:latin typeface="Courier New" panose="02070309020205020404" pitchFamily="49" charset="0"/>
                  <a:cs typeface="Courier New" panose="02070309020205020404" pitchFamily="49" charset="0"/>
                </a:rPr>
                <a:t>TECHNOLOGY STACK</a:t>
              </a:r>
            </a:p>
          </p:txBody>
        </p:sp>
        <p:sp>
          <p:nvSpPr>
            <p:cNvPr id="10" name="Oval 9">
              <a:extLst>
                <a:ext uri="{FF2B5EF4-FFF2-40B4-BE49-F238E27FC236}">
                  <a16:creationId xmlns:a16="http://schemas.microsoft.com/office/drawing/2014/main" id="{A658A37B-2D9E-9D33-1F35-AA4274A2CC99}"/>
                </a:ext>
              </a:extLst>
            </p:cNvPr>
            <p:cNvSpPr/>
            <p:nvPr/>
          </p:nvSpPr>
          <p:spPr>
            <a:xfrm>
              <a:off x="3054287" y="3726175"/>
              <a:ext cx="697580" cy="74422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7440079-5ABC-A9CB-918C-8BF597461F56}"/>
                </a:ext>
              </a:extLst>
            </p:cNvPr>
            <p:cNvSpPr/>
            <p:nvPr/>
          </p:nvSpPr>
          <p:spPr>
            <a:xfrm>
              <a:off x="263951"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4E0E5EFA-CEF2-C12F-10F6-F53F149EB49B}"/>
                </a:ext>
              </a:extLst>
            </p:cNvPr>
            <p:cNvSpPr/>
            <p:nvPr/>
          </p:nvSpPr>
          <p:spPr>
            <a:xfrm>
              <a:off x="1225480"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15F800C5-6F5F-898C-530B-BBC93D513526}"/>
                </a:ext>
              </a:extLst>
            </p:cNvPr>
            <p:cNvSpPr/>
            <p:nvPr/>
          </p:nvSpPr>
          <p:spPr>
            <a:xfrm>
              <a:off x="2139887"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D053E31A-FCB7-24A0-BB45-C112D9584E65}"/>
                </a:ext>
              </a:extLst>
            </p:cNvPr>
            <p:cNvSpPr/>
            <p:nvPr/>
          </p:nvSpPr>
          <p:spPr>
            <a:xfrm>
              <a:off x="3054289"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2405742A-0824-CF07-94CE-FFF01C2CD7AD}"/>
                </a:ext>
              </a:extLst>
            </p:cNvPr>
            <p:cNvSpPr/>
            <p:nvPr/>
          </p:nvSpPr>
          <p:spPr>
            <a:xfrm>
              <a:off x="3968688"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Picture 28">
              <a:extLst>
                <a:ext uri="{FF2B5EF4-FFF2-40B4-BE49-F238E27FC236}">
                  <a16:creationId xmlns:a16="http://schemas.microsoft.com/office/drawing/2014/main" id="{8F33A8A8-A432-A80B-A5B5-F4A58A45181E}"/>
                </a:ext>
              </a:extLst>
            </p:cNvPr>
            <p:cNvPicPr>
              <a:picLocks noChangeAspect="1"/>
            </p:cNvPicPr>
            <p:nvPr/>
          </p:nvPicPr>
          <p:blipFill>
            <a:blip r:embed="rId5"/>
            <a:stretch>
              <a:fillRect/>
            </a:stretch>
          </p:blipFill>
          <p:spPr>
            <a:xfrm>
              <a:off x="262466" y="3713807"/>
              <a:ext cx="698400" cy="751470"/>
            </a:xfrm>
            <a:prstGeom prst="rect">
              <a:avLst/>
            </a:prstGeom>
          </p:spPr>
        </p:pic>
        <p:pic>
          <p:nvPicPr>
            <p:cNvPr id="31" name="Picture 30">
              <a:extLst>
                <a:ext uri="{FF2B5EF4-FFF2-40B4-BE49-F238E27FC236}">
                  <a16:creationId xmlns:a16="http://schemas.microsoft.com/office/drawing/2014/main" id="{F7447C20-6E81-9249-91DD-69ABBE7944C5}"/>
                </a:ext>
              </a:extLst>
            </p:cNvPr>
            <p:cNvPicPr>
              <a:picLocks noChangeAspect="1"/>
            </p:cNvPicPr>
            <p:nvPr/>
          </p:nvPicPr>
          <p:blipFill>
            <a:blip r:embed="rId6"/>
            <a:stretch>
              <a:fillRect/>
            </a:stretch>
          </p:blipFill>
          <p:spPr>
            <a:xfrm>
              <a:off x="1225077" y="3713807"/>
              <a:ext cx="698400" cy="751469"/>
            </a:xfrm>
            <a:prstGeom prst="rect">
              <a:avLst/>
            </a:prstGeom>
          </p:spPr>
        </p:pic>
        <p:pic>
          <p:nvPicPr>
            <p:cNvPr id="33" name="Picture 32">
              <a:extLst>
                <a:ext uri="{FF2B5EF4-FFF2-40B4-BE49-F238E27FC236}">
                  <a16:creationId xmlns:a16="http://schemas.microsoft.com/office/drawing/2014/main" id="{8316B026-0814-AB50-F1C4-6A33BDC7A67C}"/>
                </a:ext>
              </a:extLst>
            </p:cNvPr>
            <p:cNvPicPr>
              <a:picLocks noChangeAspect="1"/>
            </p:cNvPicPr>
            <p:nvPr/>
          </p:nvPicPr>
          <p:blipFill>
            <a:blip r:embed="rId7"/>
            <a:stretch>
              <a:fillRect/>
            </a:stretch>
          </p:blipFill>
          <p:spPr>
            <a:xfrm>
              <a:off x="2139066" y="3723587"/>
              <a:ext cx="698400" cy="741690"/>
            </a:xfrm>
            <a:prstGeom prst="rect">
              <a:avLst/>
            </a:prstGeom>
          </p:spPr>
        </p:pic>
        <p:pic>
          <p:nvPicPr>
            <p:cNvPr id="5" name="Picture 4">
              <a:extLst>
                <a:ext uri="{FF2B5EF4-FFF2-40B4-BE49-F238E27FC236}">
                  <a16:creationId xmlns:a16="http://schemas.microsoft.com/office/drawing/2014/main" id="{F6A255F9-837B-C638-B390-FF41F744F9B7}"/>
                </a:ext>
              </a:extLst>
            </p:cNvPr>
            <p:cNvPicPr>
              <a:picLocks noChangeAspect="1"/>
            </p:cNvPicPr>
            <p:nvPr/>
          </p:nvPicPr>
          <p:blipFill>
            <a:blip r:embed="rId8"/>
            <a:stretch>
              <a:fillRect/>
            </a:stretch>
          </p:blipFill>
          <p:spPr>
            <a:xfrm>
              <a:off x="3017275" y="3713807"/>
              <a:ext cx="810011" cy="751470"/>
            </a:xfrm>
            <a:prstGeom prst="rect">
              <a:avLst/>
            </a:prstGeom>
          </p:spPr>
        </p:pic>
        <p:pic>
          <p:nvPicPr>
            <p:cNvPr id="7" name="Picture 6">
              <a:extLst>
                <a:ext uri="{FF2B5EF4-FFF2-40B4-BE49-F238E27FC236}">
                  <a16:creationId xmlns:a16="http://schemas.microsoft.com/office/drawing/2014/main" id="{3B8A8090-46D6-2FE8-AFEF-B00D16B54CF7}"/>
                </a:ext>
              </a:extLst>
            </p:cNvPr>
            <p:cNvPicPr>
              <a:picLocks noChangeAspect="1"/>
            </p:cNvPicPr>
            <p:nvPr/>
          </p:nvPicPr>
          <p:blipFill>
            <a:blip r:embed="rId9"/>
            <a:stretch>
              <a:fillRect/>
            </a:stretch>
          </p:blipFill>
          <p:spPr>
            <a:xfrm>
              <a:off x="3967049" y="3737600"/>
              <a:ext cx="697579" cy="727677"/>
            </a:xfrm>
            <a:prstGeom prst="rect">
              <a:avLst/>
            </a:prstGeom>
          </p:spPr>
        </p:pic>
        <p:sp>
          <p:nvSpPr>
            <p:cNvPr id="17" name="TextBox 16">
              <a:extLst>
                <a:ext uri="{FF2B5EF4-FFF2-40B4-BE49-F238E27FC236}">
                  <a16:creationId xmlns:a16="http://schemas.microsoft.com/office/drawing/2014/main" id="{180C040A-ABC6-7676-9ED3-9A0326743F3F}"/>
                </a:ext>
              </a:extLst>
            </p:cNvPr>
            <p:cNvSpPr txBox="1"/>
            <p:nvPr/>
          </p:nvSpPr>
          <p:spPr>
            <a:xfrm>
              <a:off x="131099" y="4477358"/>
              <a:ext cx="96112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Front-End</a:t>
              </a:r>
            </a:p>
            <a:p>
              <a:pPr algn="ctr"/>
              <a:r>
                <a:rPr lang="en-IN" sz="1000" b="1" dirty="0">
                  <a:latin typeface="Courier New" panose="02070309020205020404" pitchFamily="49" charset="0"/>
                  <a:cs typeface="Courier New" panose="02070309020205020404" pitchFamily="49" charset="0"/>
                </a:rPr>
                <a:t>Tech Stack</a:t>
              </a:r>
            </a:p>
          </p:txBody>
        </p:sp>
        <p:pic>
          <p:nvPicPr>
            <p:cNvPr id="19" name="Graphic 18" descr="Chevron arrows RTL">
              <a:extLst>
                <a:ext uri="{FF2B5EF4-FFF2-40B4-BE49-F238E27FC236}">
                  <a16:creationId xmlns:a16="http://schemas.microsoft.com/office/drawing/2014/main" id="{09129D5D-D7A6-2931-139C-E4EDFCA88EA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6200000">
              <a:off x="451690" y="4889549"/>
              <a:ext cx="319949" cy="319949"/>
            </a:xfrm>
            <a:prstGeom prst="rect">
              <a:avLst/>
            </a:prstGeom>
          </p:spPr>
        </p:pic>
        <p:sp>
          <p:nvSpPr>
            <p:cNvPr id="20" name="TextBox 19">
              <a:extLst>
                <a:ext uri="{FF2B5EF4-FFF2-40B4-BE49-F238E27FC236}">
                  <a16:creationId xmlns:a16="http://schemas.microsoft.com/office/drawing/2014/main" id="{FC6DBD7D-27B1-9B7D-AD8D-AD2027038375}"/>
                </a:ext>
              </a:extLst>
            </p:cNvPr>
            <p:cNvSpPr txBox="1"/>
            <p:nvPr/>
          </p:nvSpPr>
          <p:spPr>
            <a:xfrm>
              <a:off x="1099042" y="4473082"/>
              <a:ext cx="96112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Middleware</a:t>
              </a:r>
            </a:p>
            <a:p>
              <a:pPr algn="ctr"/>
              <a:r>
                <a:rPr lang="en-IN" sz="1000" b="1" dirty="0">
                  <a:latin typeface="Courier New" panose="02070309020205020404" pitchFamily="49" charset="0"/>
                  <a:cs typeface="Courier New" panose="02070309020205020404" pitchFamily="49" charset="0"/>
                </a:rPr>
                <a:t>Tech Stack</a:t>
              </a:r>
            </a:p>
          </p:txBody>
        </p:sp>
        <p:pic>
          <p:nvPicPr>
            <p:cNvPr id="21" name="Graphic 20" descr="Chevron arrows RTL">
              <a:extLst>
                <a:ext uri="{FF2B5EF4-FFF2-40B4-BE49-F238E27FC236}">
                  <a16:creationId xmlns:a16="http://schemas.microsoft.com/office/drawing/2014/main" id="{4F9B2B9F-28EE-5025-61B2-CBEEFEEA58E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6200000">
              <a:off x="1412819" y="4891427"/>
              <a:ext cx="319949" cy="319949"/>
            </a:xfrm>
            <a:prstGeom prst="rect">
              <a:avLst/>
            </a:prstGeom>
          </p:spPr>
        </p:pic>
        <p:sp>
          <p:nvSpPr>
            <p:cNvPr id="22" name="TextBox 21">
              <a:extLst>
                <a:ext uri="{FF2B5EF4-FFF2-40B4-BE49-F238E27FC236}">
                  <a16:creationId xmlns:a16="http://schemas.microsoft.com/office/drawing/2014/main" id="{40366994-2BF4-9AEC-1EAC-DFD7AB9980BA}"/>
                </a:ext>
              </a:extLst>
            </p:cNvPr>
            <p:cNvSpPr txBox="1"/>
            <p:nvPr/>
          </p:nvSpPr>
          <p:spPr>
            <a:xfrm>
              <a:off x="2039368" y="4482394"/>
              <a:ext cx="96112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Back-End</a:t>
              </a:r>
            </a:p>
            <a:p>
              <a:pPr algn="ctr"/>
              <a:r>
                <a:rPr lang="en-IN" sz="1000" b="1" dirty="0">
                  <a:latin typeface="Courier New" panose="02070309020205020404" pitchFamily="49" charset="0"/>
                  <a:cs typeface="Courier New" panose="02070309020205020404" pitchFamily="49" charset="0"/>
                </a:rPr>
                <a:t>Tech Stack</a:t>
              </a:r>
            </a:p>
          </p:txBody>
        </p:sp>
        <p:pic>
          <p:nvPicPr>
            <p:cNvPr id="23" name="Graphic 22" descr="Chevron arrows RTL">
              <a:extLst>
                <a:ext uri="{FF2B5EF4-FFF2-40B4-BE49-F238E27FC236}">
                  <a16:creationId xmlns:a16="http://schemas.microsoft.com/office/drawing/2014/main" id="{A70D6779-1636-BB11-8944-E7716EBB73F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6200000">
              <a:off x="2359957" y="4896462"/>
              <a:ext cx="319949" cy="319949"/>
            </a:xfrm>
            <a:prstGeom prst="rect">
              <a:avLst/>
            </a:prstGeom>
          </p:spPr>
        </p:pic>
        <p:sp>
          <p:nvSpPr>
            <p:cNvPr id="24" name="TextBox 23">
              <a:extLst>
                <a:ext uri="{FF2B5EF4-FFF2-40B4-BE49-F238E27FC236}">
                  <a16:creationId xmlns:a16="http://schemas.microsoft.com/office/drawing/2014/main" id="{37BC82C3-90B9-21D4-8E7F-84BDFD939DCA}"/>
                </a:ext>
              </a:extLst>
            </p:cNvPr>
            <p:cNvSpPr txBox="1"/>
            <p:nvPr/>
          </p:nvSpPr>
          <p:spPr>
            <a:xfrm>
              <a:off x="2922512" y="4550026"/>
              <a:ext cx="96112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Database</a:t>
              </a:r>
            </a:p>
          </p:txBody>
        </p:sp>
        <p:pic>
          <p:nvPicPr>
            <p:cNvPr id="25" name="Graphic 24" descr="Chevron arrows RTL">
              <a:extLst>
                <a:ext uri="{FF2B5EF4-FFF2-40B4-BE49-F238E27FC236}">
                  <a16:creationId xmlns:a16="http://schemas.microsoft.com/office/drawing/2014/main" id="{A8EB316E-5409-9368-B179-9443E35CD8F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6200000">
              <a:off x="3262305" y="4899786"/>
              <a:ext cx="319949" cy="319949"/>
            </a:xfrm>
            <a:prstGeom prst="rect">
              <a:avLst/>
            </a:prstGeom>
          </p:spPr>
        </p:pic>
        <p:sp>
          <p:nvSpPr>
            <p:cNvPr id="26" name="TextBox 25">
              <a:extLst>
                <a:ext uri="{FF2B5EF4-FFF2-40B4-BE49-F238E27FC236}">
                  <a16:creationId xmlns:a16="http://schemas.microsoft.com/office/drawing/2014/main" id="{32C2F487-EA8D-EEFC-9448-E6A839CB06C4}"/>
                </a:ext>
              </a:extLst>
            </p:cNvPr>
            <p:cNvSpPr txBox="1"/>
            <p:nvPr/>
          </p:nvSpPr>
          <p:spPr>
            <a:xfrm>
              <a:off x="3890925" y="4557758"/>
              <a:ext cx="96112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Servers</a:t>
              </a:r>
            </a:p>
          </p:txBody>
        </p:sp>
        <p:pic>
          <p:nvPicPr>
            <p:cNvPr id="28" name="Graphic 27" descr="Chevron arrows RTL">
              <a:extLst>
                <a:ext uri="{FF2B5EF4-FFF2-40B4-BE49-F238E27FC236}">
                  <a16:creationId xmlns:a16="http://schemas.microsoft.com/office/drawing/2014/main" id="{D9406986-5F6E-02A2-059D-9498CFE3B5A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6200000">
              <a:off x="4155863" y="4896461"/>
              <a:ext cx="319949" cy="319949"/>
            </a:xfrm>
            <a:prstGeom prst="rect">
              <a:avLst/>
            </a:prstGeom>
          </p:spPr>
        </p:pic>
        <p:pic>
          <p:nvPicPr>
            <p:cNvPr id="32" name="Picture 31">
              <a:extLst>
                <a:ext uri="{FF2B5EF4-FFF2-40B4-BE49-F238E27FC236}">
                  <a16:creationId xmlns:a16="http://schemas.microsoft.com/office/drawing/2014/main" id="{4860CB56-C146-9C95-FFD5-4FFD59FD31C6}"/>
                </a:ext>
              </a:extLst>
            </p:cNvPr>
            <p:cNvPicPr>
              <a:picLocks noChangeAspect="1"/>
            </p:cNvPicPr>
            <p:nvPr/>
          </p:nvPicPr>
          <p:blipFill>
            <a:blip r:embed="rId12"/>
            <a:stretch>
              <a:fillRect/>
            </a:stretch>
          </p:blipFill>
          <p:spPr>
            <a:xfrm>
              <a:off x="232993" y="5326912"/>
              <a:ext cx="697579" cy="697579"/>
            </a:xfrm>
            <a:prstGeom prst="rect">
              <a:avLst/>
            </a:prstGeom>
          </p:spPr>
        </p:pic>
        <p:sp>
          <p:nvSpPr>
            <p:cNvPr id="34" name="TextBox 33">
              <a:extLst>
                <a:ext uri="{FF2B5EF4-FFF2-40B4-BE49-F238E27FC236}">
                  <a16:creationId xmlns:a16="http://schemas.microsoft.com/office/drawing/2014/main" id="{9CB2B2FF-96F2-59B7-C91F-3AAE702D8D17}"/>
                </a:ext>
              </a:extLst>
            </p:cNvPr>
            <p:cNvSpPr txBox="1"/>
            <p:nvPr/>
          </p:nvSpPr>
          <p:spPr>
            <a:xfrm>
              <a:off x="231338" y="6028574"/>
              <a:ext cx="759834"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Flutter</a:t>
              </a:r>
            </a:p>
          </p:txBody>
        </p:sp>
        <p:pic>
          <p:nvPicPr>
            <p:cNvPr id="36" name="Picture 35">
              <a:extLst>
                <a:ext uri="{FF2B5EF4-FFF2-40B4-BE49-F238E27FC236}">
                  <a16:creationId xmlns:a16="http://schemas.microsoft.com/office/drawing/2014/main" id="{4B4DAC68-EB93-343F-9932-C11E1B83371C}"/>
                </a:ext>
              </a:extLst>
            </p:cNvPr>
            <p:cNvPicPr>
              <a:picLocks noChangeAspect="1"/>
            </p:cNvPicPr>
            <p:nvPr/>
          </p:nvPicPr>
          <p:blipFill>
            <a:blip r:embed="rId13"/>
            <a:stretch>
              <a:fillRect/>
            </a:stretch>
          </p:blipFill>
          <p:spPr>
            <a:xfrm>
              <a:off x="1290294" y="5376316"/>
              <a:ext cx="578621" cy="578621"/>
            </a:xfrm>
            <a:prstGeom prst="rect">
              <a:avLst/>
            </a:prstGeom>
          </p:spPr>
        </p:pic>
        <p:sp>
          <p:nvSpPr>
            <p:cNvPr id="37" name="TextBox 36">
              <a:extLst>
                <a:ext uri="{FF2B5EF4-FFF2-40B4-BE49-F238E27FC236}">
                  <a16:creationId xmlns:a16="http://schemas.microsoft.com/office/drawing/2014/main" id="{8755364C-5868-7ACA-A460-F3CE1C8B8C46}"/>
                </a:ext>
              </a:extLst>
            </p:cNvPr>
            <p:cNvSpPr txBox="1"/>
            <p:nvPr/>
          </p:nvSpPr>
          <p:spPr>
            <a:xfrm>
              <a:off x="1164006" y="6028574"/>
              <a:ext cx="83119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Rest API</a:t>
              </a:r>
            </a:p>
          </p:txBody>
        </p:sp>
        <p:pic>
          <p:nvPicPr>
            <p:cNvPr id="39" name="Picture 38">
              <a:extLst>
                <a:ext uri="{FF2B5EF4-FFF2-40B4-BE49-F238E27FC236}">
                  <a16:creationId xmlns:a16="http://schemas.microsoft.com/office/drawing/2014/main" id="{C2B9AD60-4CA0-D3A1-54B7-1B37D3C90692}"/>
                </a:ext>
              </a:extLst>
            </p:cNvPr>
            <p:cNvPicPr>
              <a:picLocks noChangeAspect="1"/>
            </p:cNvPicPr>
            <p:nvPr/>
          </p:nvPicPr>
          <p:blipFill>
            <a:blip r:embed="rId14"/>
            <a:stretch>
              <a:fillRect/>
            </a:stretch>
          </p:blipFill>
          <p:spPr>
            <a:xfrm>
              <a:off x="2216742" y="5391882"/>
              <a:ext cx="543045" cy="595314"/>
            </a:xfrm>
            <a:prstGeom prst="rect">
              <a:avLst/>
            </a:prstGeom>
          </p:spPr>
        </p:pic>
        <p:sp>
          <p:nvSpPr>
            <p:cNvPr id="40" name="TextBox 39">
              <a:extLst>
                <a:ext uri="{FF2B5EF4-FFF2-40B4-BE49-F238E27FC236}">
                  <a16:creationId xmlns:a16="http://schemas.microsoft.com/office/drawing/2014/main" id="{7822B716-98B1-E68A-8C8D-F7C178B16577}"/>
                </a:ext>
              </a:extLst>
            </p:cNvPr>
            <p:cNvSpPr txBox="1"/>
            <p:nvPr/>
          </p:nvSpPr>
          <p:spPr>
            <a:xfrm>
              <a:off x="2072666" y="6036887"/>
              <a:ext cx="83119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Python</a:t>
              </a:r>
            </a:p>
          </p:txBody>
        </p:sp>
        <p:pic>
          <p:nvPicPr>
            <p:cNvPr id="42" name="Picture 41">
              <a:extLst>
                <a:ext uri="{FF2B5EF4-FFF2-40B4-BE49-F238E27FC236}">
                  <a16:creationId xmlns:a16="http://schemas.microsoft.com/office/drawing/2014/main" id="{BDA8E3E2-C42F-30BC-313A-F62C9134AD95}"/>
                </a:ext>
              </a:extLst>
            </p:cNvPr>
            <p:cNvPicPr>
              <a:picLocks noChangeAspect="1"/>
            </p:cNvPicPr>
            <p:nvPr/>
          </p:nvPicPr>
          <p:blipFill>
            <a:blip r:embed="rId15"/>
            <a:stretch>
              <a:fillRect/>
            </a:stretch>
          </p:blipFill>
          <p:spPr>
            <a:xfrm>
              <a:off x="3967047" y="5402275"/>
              <a:ext cx="697579" cy="465053"/>
            </a:xfrm>
            <a:prstGeom prst="rect">
              <a:avLst/>
            </a:prstGeom>
          </p:spPr>
        </p:pic>
        <p:sp>
          <p:nvSpPr>
            <p:cNvPr id="43" name="TextBox 42">
              <a:extLst>
                <a:ext uri="{FF2B5EF4-FFF2-40B4-BE49-F238E27FC236}">
                  <a16:creationId xmlns:a16="http://schemas.microsoft.com/office/drawing/2014/main" id="{BC637561-1D92-A68A-CC15-926FF0018176}"/>
                </a:ext>
              </a:extLst>
            </p:cNvPr>
            <p:cNvSpPr txBox="1"/>
            <p:nvPr/>
          </p:nvSpPr>
          <p:spPr>
            <a:xfrm>
              <a:off x="3913434" y="6024491"/>
              <a:ext cx="83119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Apache</a:t>
              </a:r>
            </a:p>
          </p:txBody>
        </p:sp>
        <p:pic>
          <p:nvPicPr>
            <p:cNvPr id="49" name="Picture 48">
              <a:extLst>
                <a:ext uri="{FF2B5EF4-FFF2-40B4-BE49-F238E27FC236}">
                  <a16:creationId xmlns:a16="http://schemas.microsoft.com/office/drawing/2014/main" id="{6A529922-9CE5-7740-6E32-72A21ADA5B46}"/>
                </a:ext>
              </a:extLst>
            </p:cNvPr>
            <p:cNvPicPr>
              <a:picLocks noChangeAspect="1"/>
            </p:cNvPicPr>
            <p:nvPr/>
          </p:nvPicPr>
          <p:blipFill>
            <a:blip r:embed="rId16"/>
            <a:stretch>
              <a:fillRect/>
            </a:stretch>
          </p:blipFill>
          <p:spPr>
            <a:xfrm>
              <a:off x="3082493" y="5469172"/>
              <a:ext cx="641166" cy="331258"/>
            </a:xfrm>
            <a:prstGeom prst="rect">
              <a:avLst/>
            </a:prstGeom>
          </p:spPr>
        </p:pic>
        <p:sp>
          <p:nvSpPr>
            <p:cNvPr id="50" name="TextBox 49">
              <a:extLst>
                <a:ext uri="{FF2B5EF4-FFF2-40B4-BE49-F238E27FC236}">
                  <a16:creationId xmlns:a16="http://schemas.microsoft.com/office/drawing/2014/main" id="{44168EFE-F497-13CA-7AAE-5430D3A4A8F0}"/>
                </a:ext>
              </a:extLst>
            </p:cNvPr>
            <p:cNvSpPr txBox="1"/>
            <p:nvPr/>
          </p:nvSpPr>
          <p:spPr>
            <a:xfrm>
              <a:off x="2996087" y="6024491"/>
              <a:ext cx="83119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MySQL</a:t>
              </a:r>
            </a:p>
          </p:txBody>
        </p:sp>
        <p:pic>
          <p:nvPicPr>
            <p:cNvPr id="53" name="Picture 52">
              <a:extLst>
                <a:ext uri="{FF2B5EF4-FFF2-40B4-BE49-F238E27FC236}">
                  <a16:creationId xmlns:a16="http://schemas.microsoft.com/office/drawing/2014/main" id="{22D67278-2F45-0FE3-C733-170AB6F91595}"/>
                </a:ext>
              </a:extLst>
            </p:cNvPr>
            <p:cNvPicPr>
              <a:picLocks noChangeAspect="1"/>
            </p:cNvPicPr>
            <p:nvPr/>
          </p:nvPicPr>
          <p:blipFill>
            <a:blip r:embed="rId5"/>
            <a:stretch>
              <a:fillRect/>
            </a:stretch>
          </p:blipFill>
          <p:spPr>
            <a:xfrm>
              <a:off x="262466" y="3714418"/>
              <a:ext cx="698400" cy="751470"/>
            </a:xfrm>
            <a:prstGeom prst="rect">
              <a:avLst/>
            </a:prstGeom>
          </p:spPr>
        </p:pic>
        <p:pic>
          <p:nvPicPr>
            <p:cNvPr id="54" name="Picture 53">
              <a:extLst>
                <a:ext uri="{FF2B5EF4-FFF2-40B4-BE49-F238E27FC236}">
                  <a16:creationId xmlns:a16="http://schemas.microsoft.com/office/drawing/2014/main" id="{CA5AAA32-8703-41A4-629E-6FBDD8FDC956}"/>
                </a:ext>
              </a:extLst>
            </p:cNvPr>
            <p:cNvPicPr>
              <a:picLocks noChangeAspect="1"/>
            </p:cNvPicPr>
            <p:nvPr/>
          </p:nvPicPr>
          <p:blipFill>
            <a:blip r:embed="rId6"/>
            <a:stretch>
              <a:fillRect/>
            </a:stretch>
          </p:blipFill>
          <p:spPr>
            <a:xfrm>
              <a:off x="1225077" y="3714418"/>
              <a:ext cx="698400" cy="751469"/>
            </a:xfrm>
            <a:prstGeom prst="rect">
              <a:avLst/>
            </a:prstGeom>
          </p:spPr>
        </p:pic>
        <p:pic>
          <p:nvPicPr>
            <p:cNvPr id="55" name="Picture 54">
              <a:extLst>
                <a:ext uri="{FF2B5EF4-FFF2-40B4-BE49-F238E27FC236}">
                  <a16:creationId xmlns:a16="http://schemas.microsoft.com/office/drawing/2014/main" id="{3745CC25-E58C-3327-AA2A-8FD3B40E9535}"/>
                </a:ext>
              </a:extLst>
            </p:cNvPr>
            <p:cNvPicPr>
              <a:picLocks noChangeAspect="1"/>
            </p:cNvPicPr>
            <p:nvPr/>
          </p:nvPicPr>
          <p:blipFill>
            <a:blip r:embed="rId7"/>
            <a:stretch>
              <a:fillRect/>
            </a:stretch>
          </p:blipFill>
          <p:spPr>
            <a:xfrm>
              <a:off x="2139066" y="3724198"/>
              <a:ext cx="698400" cy="741690"/>
            </a:xfrm>
            <a:prstGeom prst="rect">
              <a:avLst/>
            </a:prstGeom>
          </p:spPr>
        </p:pic>
        <p:pic>
          <p:nvPicPr>
            <p:cNvPr id="56" name="Picture 55">
              <a:extLst>
                <a:ext uri="{FF2B5EF4-FFF2-40B4-BE49-F238E27FC236}">
                  <a16:creationId xmlns:a16="http://schemas.microsoft.com/office/drawing/2014/main" id="{F4B39AA8-6CE5-0DAA-2DCE-27D435495A63}"/>
                </a:ext>
              </a:extLst>
            </p:cNvPr>
            <p:cNvPicPr>
              <a:picLocks noChangeAspect="1"/>
            </p:cNvPicPr>
            <p:nvPr/>
          </p:nvPicPr>
          <p:blipFill>
            <a:blip r:embed="rId8"/>
            <a:stretch>
              <a:fillRect/>
            </a:stretch>
          </p:blipFill>
          <p:spPr>
            <a:xfrm>
              <a:off x="3017275" y="3714418"/>
              <a:ext cx="810011" cy="751470"/>
            </a:xfrm>
            <a:prstGeom prst="rect">
              <a:avLst/>
            </a:prstGeom>
          </p:spPr>
        </p:pic>
      </p:grpSp>
      <p:grpSp>
        <p:nvGrpSpPr>
          <p:cNvPr id="276" name="Group 275">
            <a:extLst>
              <a:ext uri="{FF2B5EF4-FFF2-40B4-BE49-F238E27FC236}">
                <a16:creationId xmlns:a16="http://schemas.microsoft.com/office/drawing/2014/main" id="{B7086D16-FDE8-46D2-DB5F-783AD0147F37}"/>
              </a:ext>
            </a:extLst>
          </p:cNvPr>
          <p:cNvGrpSpPr/>
          <p:nvPr/>
        </p:nvGrpSpPr>
        <p:grpSpPr>
          <a:xfrm>
            <a:off x="5082540" y="899531"/>
            <a:ext cx="6896099" cy="5524128"/>
            <a:chOff x="5082540" y="899531"/>
            <a:chExt cx="6896099" cy="5524128"/>
          </a:xfrm>
        </p:grpSpPr>
        <p:pic>
          <p:nvPicPr>
            <p:cNvPr id="223" name="Picture 222">
              <a:extLst>
                <a:ext uri="{FF2B5EF4-FFF2-40B4-BE49-F238E27FC236}">
                  <a16:creationId xmlns:a16="http://schemas.microsoft.com/office/drawing/2014/main" id="{31304E94-145D-0A63-C281-BC4D35807093}"/>
                </a:ext>
              </a:extLst>
            </p:cNvPr>
            <p:cNvPicPr>
              <a:picLocks noChangeAspect="1"/>
            </p:cNvPicPr>
            <p:nvPr/>
          </p:nvPicPr>
          <p:blipFill>
            <a:blip r:embed="rId17"/>
            <a:stretch>
              <a:fillRect/>
            </a:stretch>
          </p:blipFill>
          <p:spPr>
            <a:xfrm>
              <a:off x="6153855" y="907877"/>
              <a:ext cx="536788" cy="536788"/>
            </a:xfrm>
            <a:prstGeom prst="rect">
              <a:avLst/>
            </a:prstGeom>
          </p:spPr>
        </p:pic>
        <p:sp>
          <p:nvSpPr>
            <p:cNvPr id="224" name="TextBox 223">
              <a:extLst>
                <a:ext uri="{FF2B5EF4-FFF2-40B4-BE49-F238E27FC236}">
                  <a16:creationId xmlns:a16="http://schemas.microsoft.com/office/drawing/2014/main" id="{94475536-5EED-511B-F680-42DBEC870BF8}"/>
                </a:ext>
              </a:extLst>
            </p:cNvPr>
            <p:cNvSpPr txBox="1"/>
            <p:nvPr/>
          </p:nvSpPr>
          <p:spPr>
            <a:xfrm>
              <a:off x="7192804" y="899531"/>
              <a:ext cx="2697480" cy="338554"/>
            </a:xfrm>
            <a:prstGeom prst="rect">
              <a:avLst/>
            </a:prstGeom>
            <a:noFill/>
          </p:spPr>
          <p:txBody>
            <a:bodyPr wrap="square" rtlCol="0">
              <a:spAutoFit/>
            </a:bodyPr>
            <a:lstStyle/>
            <a:p>
              <a:pPr algn="ctr"/>
              <a:r>
                <a:rPr lang="en-IN" sz="1600" b="1" dirty="0">
                  <a:latin typeface="Courier New" panose="02070309020205020404" pitchFamily="49" charset="0"/>
                  <a:cs typeface="Courier New" panose="02070309020205020404" pitchFamily="49" charset="0"/>
                </a:rPr>
                <a:t>PROCESS FLOW CHART</a:t>
              </a:r>
            </a:p>
          </p:txBody>
        </p:sp>
        <p:sp>
          <p:nvSpPr>
            <p:cNvPr id="225" name="TextBox 224">
              <a:extLst>
                <a:ext uri="{FF2B5EF4-FFF2-40B4-BE49-F238E27FC236}">
                  <a16:creationId xmlns:a16="http://schemas.microsoft.com/office/drawing/2014/main" id="{C269E401-6C37-E7E4-96D3-F2B83225C2AE}"/>
                </a:ext>
              </a:extLst>
            </p:cNvPr>
            <p:cNvSpPr txBox="1"/>
            <p:nvPr/>
          </p:nvSpPr>
          <p:spPr>
            <a:xfrm>
              <a:off x="5710769" y="1825623"/>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Farmer found Disease on plant</a:t>
              </a:r>
            </a:p>
          </p:txBody>
        </p:sp>
        <p:sp>
          <p:nvSpPr>
            <p:cNvPr id="226" name="TextBox 225">
              <a:extLst>
                <a:ext uri="{FF2B5EF4-FFF2-40B4-BE49-F238E27FC236}">
                  <a16:creationId xmlns:a16="http://schemas.microsoft.com/office/drawing/2014/main" id="{6F6B4335-54F4-10C3-24AF-54580A384E4A}"/>
                </a:ext>
              </a:extLst>
            </p:cNvPr>
            <p:cNvSpPr txBox="1"/>
            <p:nvPr/>
          </p:nvSpPr>
          <p:spPr>
            <a:xfrm>
              <a:off x="5710770" y="2822686"/>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Capturing the</a:t>
              </a:r>
            </a:p>
            <a:p>
              <a:pPr algn="ctr"/>
              <a:r>
                <a:rPr lang="en-IN" sz="1050" dirty="0">
                  <a:latin typeface="Bahnschrift SemiBold" panose="020B0502040204020203" pitchFamily="34" charset="0"/>
                  <a:cs typeface="Courier New" panose="02070309020205020404" pitchFamily="49" charset="0"/>
                </a:rPr>
                <a:t>Image</a:t>
              </a:r>
            </a:p>
          </p:txBody>
        </p:sp>
        <p:cxnSp>
          <p:nvCxnSpPr>
            <p:cNvPr id="227" name="Straight Arrow Connector 226">
              <a:extLst>
                <a:ext uri="{FF2B5EF4-FFF2-40B4-BE49-F238E27FC236}">
                  <a16:creationId xmlns:a16="http://schemas.microsoft.com/office/drawing/2014/main" id="{0886B2DD-5507-2E41-47FA-BBF756DF5F0F}"/>
                </a:ext>
              </a:extLst>
            </p:cNvPr>
            <p:cNvCxnSpPr>
              <a:stCxn id="223" idx="2"/>
              <a:endCxn id="225" idx="0"/>
            </p:cNvCxnSpPr>
            <p:nvPr/>
          </p:nvCxnSpPr>
          <p:spPr>
            <a:xfrm>
              <a:off x="6422249" y="1444665"/>
              <a:ext cx="0" cy="380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8" name="TextBox 227">
              <a:extLst>
                <a:ext uri="{FF2B5EF4-FFF2-40B4-BE49-F238E27FC236}">
                  <a16:creationId xmlns:a16="http://schemas.microsoft.com/office/drawing/2014/main" id="{852D73B2-ED38-E8C8-7DCF-188B07420E0A}"/>
                </a:ext>
              </a:extLst>
            </p:cNvPr>
            <p:cNvSpPr txBox="1"/>
            <p:nvPr/>
          </p:nvSpPr>
          <p:spPr>
            <a:xfrm>
              <a:off x="5710770" y="4520789"/>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Plant </a:t>
              </a:r>
            </a:p>
            <a:p>
              <a:pPr algn="ctr"/>
              <a:r>
                <a:rPr lang="en-IN" sz="1050" dirty="0">
                  <a:latin typeface="Bahnschrift SemiBold" panose="020B0502040204020203" pitchFamily="34" charset="0"/>
                  <a:cs typeface="Courier New" panose="02070309020205020404" pitchFamily="49" charset="0"/>
                </a:rPr>
                <a:t>Detection</a:t>
              </a:r>
            </a:p>
          </p:txBody>
        </p:sp>
        <p:sp>
          <p:nvSpPr>
            <p:cNvPr id="229" name="TextBox 228">
              <a:extLst>
                <a:ext uri="{FF2B5EF4-FFF2-40B4-BE49-F238E27FC236}">
                  <a16:creationId xmlns:a16="http://schemas.microsoft.com/office/drawing/2014/main" id="{9BFCA7C4-9B4B-0321-EB14-4428B9C86C0A}"/>
                </a:ext>
              </a:extLst>
            </p:cNvPr>
            <p:cNvSpPr txBox="1"/>
            <p:nvPr/>
          </p:nvSpPr>
          <p:spPr>
            <a:xfrm>
              <a:off x="5710768" y="5708587"/>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Disease</a:t>
              </a:r>
            </a:p>
            <a:p>
              <a:pPr algn="ctr"/>
              <a:r>
                <a:rPr lang="en-IN" sz="1050" dirty="0">
                  <a:latin typeface="Bahnschrift SemiBold" panose="020B0502040204020203" pitchFamily="34" charset="0"/>
                  <a:cs typeface="Courier New" panose="02070309020205020404" pitchFamily="49" charset="0"/>
                </a:rPr>
                <a:t>Identification </a:t>
              </a:r>
            </a:p>
          </p:txBody>
        </p:sp>
        <p:cxnSp>
          <p:nvCxnSpPr>
            <p:cNvPr id="230" name="Straight Arrow Connector 229">
              <a:extLst>
                <a:ext uri="{FF2B5EF4-FFF2-40B4-BE49-F238E27FC236}">
                  <a16:creationId xmlns:a16="http://schemas.microsoft.com/office/drawing/2014/main" id="{6B9840DE-8278-7D99-1521-86629D92E96D}"/>
                </a:ext>
              </a:extLst>
            </p:cNvPr>
            <p:cNvCxnSpPr>
              <a:stCxn id="226" idx="2"/>
              <a:endCxn id="228" idx="0"/>
            </p:cNvCxnSpPr>
            <p:nvPr/>
          </p:nvCxnSpPr>
          <p:spPr>
            <a:xfrm>
              <a:off x="6422250" y="3282386"/>
              <a:ext cx="0" cy="1238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1" name="Straight Arrow Connector 230">
              <a:extLst>
                <a:ext uri="{FF2B5EF4-FFF2-40B4-BE49-F238E27FC236}">
                  <a16:creationId xmlns:a16="http://schemas.microsoft.com/office/drawing/2014/main" id="{483AA819-7CFA-90BC-5C51-F024D9A9A55E}"/>
                </a:ext>
              </a:extLst>
            </p:cNvPr>
            <p:cNvCxnSpPr>
              <a:stCxn id="228" idx="2"/>
              <a:endCxn id="229" idx="0"/>
            </p:cNvCxnSpPr>
            <p:nvPr/>
          </p:nvCxnSpPr>
          <p:spPr>
            <a:xfrm flipH="1">
              <a:off x="6422248" y="4980489"/>
              <a:ext cx="2" cy="7280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2" name="TextBox 231">
              <a:extLst>
                <a:ext uri="{FF2B5EF4-FFF2-40B4-BE49-F238E27FC236}">
                  <a16:creationId xmlns:a16="http://schemas.microsoft.com/office/drawing/2014/main" id="{4C898090-6F62-97C0-861E-9ACE4A9C4A63}"/>
                </a:ext>
              </a:extLst>
            </p:cNvPr>
            <p:cNvSpPr txBox="1"/>
            <p:nvPr/>
          </p:nvSpPr>
          <p:spPr>
            <a:xfrm>
              <a:off x="7882342" y="5706381"/>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Search In Datasets</a:t>
              </a:r>
            </a:p>
            <a:p>
              <a:pPr algn="ctr"/>
              <a:r>
                <a:rPr lang="en-IN" sz="1050" dirty="0">
                  <a:latin typeface="Bahnschrift SemiBold" panose="020B0502040204020203" pitchFamily="34" charset="0"/>
                  <a:cs typeface="Courier New" panose="02070309020205020404" pitchFamily="49" charset="0"/>
                </a:rPr>
                <a:t>For Possible Cause</a:t>
              </a:r>
            </a:p>
          </p:txBody>
        </p:sp>
        <p:sp>
          <p:nvSpPr>
            <p:cNvPr id="233" name="TextBox 232">
              <a:extLst>
                <a:ext uri="{FF2B5EF4-FFF2-40B4-BE49-F238E27FC236}">
                  <a16:creationId xmlns:a16="http://schemas.microsoft.com/office/drawing/2014/main" id="{31B661FB-3841-2B97-B39A-A01970E20C33}"/>
                </a:ext>
              </a:extLst>
            </p:cNvPr>
            <p:cNvSpPr txBox="1"/>
            <p:nvPr/>
          </p:nvSpPr>
          <p:spPr>
            <a:xfrm>
              <a:off x="7882340" y="4518741"/>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Search For Possible Solutions</a:t>
              </a:r>
            </a:p>
          </p:txBody>
        </p:sp>
        <p:sp>
          <p:nvSpPr>
            <p:cNvPr id="234" name="TextBox 233">
              <a:extLst>
                <a:ext uri="{FF2B5EF4-FFF2-40B4-BE49-F238E27FC236}">
                  <a16:creationId xmlns:a16="http://schemas.microsoft.com/office/drawing/2014/main" id="{A63AF1DE-3512-C637-D04B-62B13C234794}"/>
                </a:ext>
              </a:extLst>
            </p:cNvPr>
            <p:cNvSpPr txBox="1"/>
            <p:nvPr/>
          </p:nvSpPr>
          <p:spPr>
            <a:xfrm>
              <a:off x="9975258" y="5709310"/>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Predict the </a:t>
              </a:r>
            </a:p>
            <a:p>
              <a:pPr algn="ctr"/>
              <a:r>
                <a:rPr lang="en-IN" sz="1050" dirty="0">
                  <a:latin typeface="Bahnschrift SemiBold" panose="020B0502040204020203" pitchFamily="34" charset="0"/>
                  <a:cs typeface="Courier New" panose="02070309020205020404" pitchFamily="49" charset="0"/>
                </a:rPr>
                <a:t>Cause</a:t>
              </a:r>
            </a:p>
          </p:txBody>
        </p:sp>
        <p:sp>
          <p:nvSpPr>
            <p:cNvPr id="235" name="TextBox 234">
              <a:extLst>
                <a:ext uri="{FF2B5EF4-FFF2-40B4-BE49-F238E27FC236}">
                  <a16:creationId xmlns:a16="http://schemas.microsoft.com/office/drawing/2014/main" id="{7874629F-C336-17AF-7CF4-34175F0DFC38}"/>
                </a:ext>
              </a:extLst>
            </p:cNvPr>
            <p:cNvSpPr txBox="1"/>
            <p:nvPr/>
          </p:nvSpPr>
          <p:spPr>
            <a:xfrm>
              <a:off x="9975256" y="2822686"/>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Ask To </a:t>
              </a:r>
            </a:p>
            <a:p>
              <a:pPr algn="ctr"/>
              <a:r>
                <a:rPr lang="en-IN" sz="1050" dirty="0">
                  <a:latin typeface="Bahnschrift SemiBold" panose="020B0502040204020203" pitchFamily="34" charset="0"/>
                  <a:cs typeface="Courier New" panose="02070309020205020404" pitchFamily="49" charset="0"/>
                </a:rPr>
                <a:t>Expert</a:t>
              </a:r>
            </a:p>
          </p:txBody>
        </p:sp>
        <p:sp>
          <p:nvSpPr>
            <p:cNvPr id="236" name="TextBox 235">
              <a:extLst>
                <a:ext uri="{FF2B5EF4-FFF2-40B4-BE49-F238E27FC236}">
                  <a16:creationId xmlns:a16="http://schemas.microsoft.com/office/drawing/2014/main" id="{A185BBFF-65D1-CFF1-02FE-1AB7FC496532}"/>
                </a:ext>
              </a:extLst>
            </p:cNvPr>
            <p:cNvSpPr txBox="1"/>
            <p:nvPr/>
          </p:nvSpPr>
          <p:spPr>
            <a:xfrm>
              <a:off x="7882340" y="1822504"/>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Guidelines By Expert</a:t>
              </a:r>
            </a:p>
          </p:txBody>
        </p:sp>
        <p:sp>
          <p:nvSpPr>
            <p:cNvPr id="237" name="TextBox 236">
              <a:extLst>
                <a:ext uri="{FF2B5EF4-FFF2-40B4-BE49-F238E27FC236}">
                  <a16:creationId xmlns:a16="http://schemas.microsoft.com/office/drawing/2014/main" id="{B8F5B069-DC05-C4C5-7C2F-4135FD80F9E8}"/>
                </a:ext>
              </a:extLst>
            </p:cNvPr>
            <p:cNvSpPr txBox="1"/>
            <p:nvPr/>
          </p:nvSpPr>
          <p:spPr>
            <a:xfrm>
              <a:off x="9975256" y="1825623"/>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One-To-One Communication</a:t>
              </a:r>
            </a:p>
          </p:txBody>
        </p:sp>
        <p:sp>
          <p:nvSpPr>
            <p:cNvPr id="238" name="TextBox 237">
              <a:extLst>
                <a:ext uri="{FF2B5EF4-FFF2-40B4-BE49-F238E27FC236}">
                  <a16:creationId xmlns:a16="http://schemas.microsoft.com/office/drawing/2014/main" id="{F2CC122B-59BA-557A-3852-AAECBDAD8DE2}"/>
                </a:ext>
              </a:extLst>
            </p:cNvPr>
            <p:cNvSpPr txBox="1"/>
            <p:nvPr/>
          </p:nvSpPr>
          <p:spPr>
            <a:xfrm>
              <a:off x="7882340" y="2822686"/>
              <a:ext cx="1422959" cy="459700"/>
            </a:xfrm>
            <a:prstGeom prst="roundRect">
              <a:avLst/>
            </a:prstGeom>
            <a:solidFill>
              <a:schemeClr val="tx2">
                <a:lumMod val="40000"/>
                <a:lumOff val="60000"/>
              </a:schemeClr>
            </a:solidFill>
            <a:ln w="28575">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Possible</a:t>
              </a:r>
            </a:p>
            <a:p>
              <a:pPr algn="ctr"/>
              <a:r>
                <a:rPr lang="en-IN" sz="1050" dirty="0">
                  <a:latin typeface="Bahnschrift SemiBold" panose="020B0502040204020203" pitchFamily="34" charset="0"/>
                  <a:cs typeface="Courier New" panose="02070309020205020404" pitchFamily="49" charset="0"/>
                </a:rPr>
                <a:t>Solutions</a:t>
              </a:r>
            </a:p>
          </p:txBody>
        </p:sp>
        <p:cxnSp>
          <p:nvCxnSpPr>
            <p:cNvPr id="239" name="Straight Arrow Connector 238">
              <a:extLst>
                <a:ext uri="{FF2B5EF4-FFF2-40B4-BE49-F238E27FC236}">
                  <a16:creationId xmlns:a16="http://schemas.microsoft.com/office/drawing/2014/main" id="{69EAFF66-ECB8-D617-DDEE-7A0D377CD216}"/>
                </a:ext>
              </a:extLst>
            </p:cNvPr>
            <p:cNvCxnSpPr>
              <a:stCxn id="225" idx="2"/>
              <a:endCxn id="226" idx="0"/>
            </p:cNvCxnSpPr>
            <p:nvPr/>
          </p:nvCxnSpPr>
          <p:spPr>
            <a:xfrm>
              <a:off x="6422249" y="2285323"/>
              <a:ext cx="1" cy="537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0" name="Straight Arrow Connector 239">
              <a:extLst>
                <a:ext uri="{FF2B5EF4-FFF2-40B4-BE49-F238E27FC236}">
                  <a16:creationId xmlns:a16="http://schemas.microsoft.com/office/drawing/2014/main" id="{6972AF2A-0590-BC1B-0F29-4A0088615C57}"/>
                </a:ext>
              </a:extLst>
            </p:cNvPr>
            <p:cNvCxnSpPr>
              <a:stCxn id="229" idx="3"/>
              <a:endCxn id="232" idx="1"/>
            </p:cNvCxnSpPr>
            <p:nvPr/>
          </p:nvCxnSpPr>
          <p:spPr>
            <a:xfrm flipV="1">
              <a:off x="7133727" y="5936231"/>
              <a:ext cx="748615" cy="22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1" name="TextBox 240">
              <a:extLst>
                <a:ext uri="{FF2B5EF4-FFF2-40B4-BE49-F238E27FC236}">
                  <a16:creationId xmlns:a16="http://schemas.microsoft.com/office/drawing/2014/main" id="{4F994F98-48D3-ECD4-115C-21B66FDA0E8B}"/>
                </a:ext>
              </a:extLst>
            </p:cNvPr>
            <p:cNvSpPr txBox="1"/>
            <p:nvPr/>
          </p:nvSpPr>
          <p:spPr>
            <a:xfrm>
              <a:off x="9975257" y="4520789"/>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Identify the</a:t>
              </a:r>
            </a:p>
            <a:p>
              <a:pPr algn="ctr"/>
              <a:r>
                <a:rPr lang="en-IN" sz="1050" dirty="0">
                  <a:latin typeface="Bahnschrift SemiBold" panose="020B0502040204020203" pitchFamily="34" charset="0"/>
                  <a:cs typeface="Courier New" panose="02070309020205020404" pitchFamily="49" charset="0"/>
                </a:rPr>
                <a:t>Cause</a:t>
              </a:r>
            </a:p>
          </p:txBody>
        </p:sp>
        <p:cxnSp>
          <p:nvCxnSpPr>
            <p:cNvPr id="242" name="Straight Arrow Connector 241">
              <a:extLst>
                <a:ext uri="{FF2B5EF4-FFF2-40B4-BE49-F238E27FC236}">
                  <a16:creationId xmlns:a16="http://schemas.microsoft.com/office/drawing/2014/main" id="{83C4C8BD-42AC-D979-6503-AE614235C2F5}"/>
                </a:ext>
              </a:extLst>
            </p:cNvPr>
            <p:cNvCxnSpPr>
              <a:stCxn id="232" idx="3"/>
              <a:endCxn id="234" idx="1"/>
            </p:cNvCxnSpPr>
            <p:nvPr/>
          </p:nvCxnSpPr>
          <p:spPr>
            <a:xfrm>
              <a:off x="9305301" y="5936231"/>
              <a:ext cx="669957" cy="2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3" name="Straight Arrow Connector 242">
              <a:extLst>
                <a:ext uri="{FF2B5EF4-FFF2-40B4-BE49-F238E27FC236}">
                  <a16:creationId xmlns:a16="http://schemas.microsoft.com/office/drawing/2014/main" id="{545F936F-223C-DBA9-60FE-8C0BEE85AF24}"/>
                </a:ext>
              </a:extLst>
            </p:cNvPr>
            <p:cNvCxnSpPr>
              <a:cxnSpLocks/>
              <a:stCxn id="234" idx="0"/>
              <a:endCxn id="241" idx="2"/>
            </p:cNvCxnSpPr>
            <p:nvPr/>
          </p:nvCxnSpPr>
          <p:spPr>
            <a:xfrm flipH="1" flipV="1">
              <a:off x="10686737" y="4980489"/>
              <a:ext cx="1" cy="728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4" name="Straight Arrow Connector 243">
              <a:extLst>
                <a:ext uri="{FF2B5EF4-FFF2-40B4-BE49-F238E27FC236}">
                  <a16:creationId xmlns:a16="http://schemas.microsoft.com/office/drawing/2014/main" id="{7CB2F502-BDDE-AB84-E0B3-501F429FC2D6}"/>
                </a:ext>
              </a:extLst>
            </p:cNvPr>
            <p:cNvCxnSpPr>
              <a:cxnSpLocks/>
              <a:stCxn id="241" idx="1"/>
              <a:endCxn id="233" idx="3"/>
            </p:cNvCxnSpPr>
            <p:nvPr/>
          </p:nvCxnSpPr>
          <p:spPr>
            <a:xfrm flipH="1" flipV="1">
              <a:off x="9305299" y="4748591"/>
              <a:ext cx="669958" cy="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5" name="Straight Arrow Connector 244">
              <a:extLst>
                <a:ext uri="{FF2B5EF4-FFF2-40B4-BE49-F238E27FC236}">
                  <a16:creationId xmlns:a16="http://schemas.microsoft.com/office/drawing/2014/main" id="{45899BE7-A3C1-C3E8-9CA5-5BE23B75475C}"/>
                </a:ext>
              </a:extLst>
            </p:cNvPr>
            <p:cNvCxnSpPr>
              <a:cxnSpLocks/>
              <a:stCxn id="233" idx="0"/>
              <a:endCxn id="238" idx="2"/>
            </p:cNvCxnSpPr>
            <p:nvPr/>
          </p:nvCxnSpPr>
          <p:spPr>
            <a:xfrm flipV="1">
              <a:off x="8593820" y="3282386"/>
              <a:ext cx="0" cy="1236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6" name="Straight Arrow Connector 245">
              <a:extLst>
                <a:ext uri="{FF2B5EF4-FFF2-40B4-BE49-F238E27FC236}">
                  <a16:creationId xmlns:a16="http://schemas.microsoft.com/office/drawing/2014/main" id="{524EE192-1649-850D-BBBF-BA82BE6F67A9}"/>
                </a:ext>
              </a:extLst>
            </p:cNvPr>
            <p:cNvCxnSpPr>
              <a:cxnSpLocks/>
              <a:stCxn id="238" idx="3"/>
              <a:endCxn id="235" idx="1"/>
            </p:cNvCxnSpPr>
            <p:nvPr/>
          </p:nvCxnSpPr>
          <p:spPr>
            <a:xfrm>
              <a:off x="9305299" y="3052536"/>
              <a:ext cx="6699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7" name="Straight Arrow Connector 246">
              <a:extLst>
                <a:ext uri="{FF2B5EF4-FFF2-40B4-BE49-F238E27FC236}">
                  <a16:creationId xmlns:a16="http://schemas.microsoft.com/office/drawing/2014/main" id="{B716FE2B-DA27-5F4E-BCD4-391CF390A6E9}"/>
                </a:ext>
              </a:extLst>
            </p:cNvPr>
            <p:cNvCxnSpPr>
              <a:cxnSpLocks/>
              <a:stCxn id="235" idx="0"/>
            </p:cNvCxnSpPr>
            <p:nvPr/>
          </p:nvCxnSpPr>
          <p:spPr>
            <a:xfrm flipH="1" flipV="1">
              <a:off x="10686734" y="2285323"/>
              <a:ext cx="2" cy="537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8" name="Straight Arrow Connector 247">
              <a:extLst>
                <a:ext uri="{FF2B5EF4-FFF2-40B4-BE49-F238E27FC236}">
                  <a16:creationId xmlns:a16="http://schemas.microsoft.com/office/drawing/2014/main" id="{FB752E18-57AE-397B-924B-27D7D2EA4397}"/>
                </a:ext>
              </a:extLst>
            </p:cNvPr>
            <p:cNvCxnSpPr>
              <a:cxnSpLocks/>
              <a:stCxn id="237" idx="1"/>
              <a:endCxn id="236" idx="3"/>
            </p:cNvCxnSpPr>
            <p:nvPr/>
          </p:nvCxnSpPr>
          <p:spPr>
            <a:xfrm flipH="1" flipV="1">
              <a:off x="9305299" y="2052354"/>
              <a:ext cx="669957" cy="3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9" name="Straight Arrow Connector 248">
              <a:extLst>
                <a:ext uri="{FF2B5EF4-FFF2-40B4-BE49-F238E27FC236}">
                  <a16:creationId xmlns:a16="http://schemas.microsoft.com/office/drawing/2014/main" id="{BB7ABA5B-1B71-4B43-DD5F-0B77865DD7D8}"/>
                </a:ext>
              </a:extLst>
            </p:cNvPr>
            <p:cNvCxnSpPr>
              <a:cxnSpLocks/>
              <a:stCxn id="236" idx="2"/>
              <a:endCxn id="238" idx="0"/>
            </p:cNvCxnSpPr>
            <p:nvPr/>
          </p:nvCxnSpPr>
          <p:spPr>
            <a:xfrm>
              <a:off x="8593820" y="2282204"/>
              <a:ext cx="0" cy="5404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50" name="Picture 249">
              <a:extLst>
                <a:ext uri="{FF2B5EF4-FFF2-40B4-BE49-F238E27FC236}">
                  <a16:creationId xmlns:a16="http://schemas.microsoft.com/office/drawing/2014/main" id="{9CE42197-7AAA-28A3-13ED-9C011AEF1DF5}"/>
                </a:ext>
              </a:extLst>
            </p:cNvPr>
            <p:cNvPicPr>
              <a:picLocks noChangeAspect="1"/>
            </p:cNvPicPr>
            <p:nvPr/>
          </p:nvPicPr>
          <p:blipFill>
            <a:blip r:embed="rId18"/>
            <a:stretch>
              <a:fillRect/>
            </a:stretch>
          </p:blipFill>
          <p:spPr>
            <a:xfrm>
              <a:off x="5167287" y="1819565"/>
              <a:ext cx="465577" cy="465577"/>
            </a:xfrm>
            <a:prstGeom prst="rect">
              <a:avLst/>
            </a:prstGeom>
          </p:spPr>
        </p:pic>
        <p:pic>
          <p:nvPicPr>
            <p:cNvPr id="251" name="Picture 250">
              <a:extLst>
                <a:ext uri="{FF2B5EF4-FFF2-40B4-BE49-F238E27FC236}">
                  <a16:creationId xmlns:a16="http://schemas.microsoft.com/office/drawing/2014/main" id="{B1732DEF-C561-C898-C2D5-0AA1468994F4}"/>
                </a:ext>
              </a:extLst>
            </p:cNvPr>
            <p:cNvPicPr>
              <a:picLocks noChangeAspect="1"/>
            </p:cNvPicPr>
            <p:nvPr/>
          </p:nvPicPr>
          <p:blipFill>
            <a:blip r:embed="rId19"/>
            <a:stretch>
              <a:fillRect/>
            </a:stretch>
          </p:blipFill>
          <p:spPr>
            <a:xfrm>
              <a:off x="5168213" y="2816808"/>
              <a:ext cx="465578" cy="465578"/>
            </a:xfrm>
            <a:prstGeom prst="rect">
              <a:avLst/>
            </a:prstGeom>
          </p:spPr>
        </p:pic>
        <p:pic>
          <p:nvPicPr>
            <p:cNvPr id="252" name="Picture 251">
              <a:extLst>
                <a:ext uri="{FF2B5EF4-FFF2-40B4-BE49-F238E27FC236}">
                  <a16:creationId xmlns:a16="http://schemas.microsoft.com/office/drawing/2014/main" id="{3C5E71CC-A355-622D-6028-5F2DBD44F2CA}"/>
                </a:ext>
              </a:extLst>
            </p:cNvPr>
            <p:cNvPicPr>
              <a:picLocks noChangeAspect="1"/>
            </p:cNvPicPr>
            <p:nvPr/>
          </p:nvPicPr>
          <p:blipFill>
            <a:blip r:embed="rId20">
              <a:duotone>
                <a:prstClr val="black"/>
                <a:schemeClr val="tx2">
                  <a:tint val="45000"/>
                  <a:satMod val="400000"/>
                </a:schemeClr>
              </a:duotone>
            </a:blip>
            <a:stretch>
              <a:fillRect/>
            </a:stretch>
          </p:blipFill>
          <p:spPr>
            <a:xfrm>
              <a:off x="5167287" y="4518741"/>
              <a:ext cx="463309" cy="463309"/>
            </a:xfrm>
            <a:prstGeom prst="rect">
              <a:avLst/>
            </a:prstGeom>
          </p:spPr>
        </p:pic>
        <p:pic>
          <p:nvPicPr>
            <p:cNvPr id="253" name="Picture 252">
              <a:extLst>
                <a:ext uri="{FF2B5EF4-FFF2-40B4-BE49-F238E27FC236}">
                  <a16:creationId xmlns:a16="http://schemas.microsoft.com/office/drawing/2014/main" id="{EDE53E12-6080-D3A9-1880-BBEDE6050D91}"/>
                </a:ext>
              </a:extLst>
            </p:cNvPr>
            <p:cNvPicPr>
              <a:picLocks noChangeAspect="1"/>
            </p:cNvPicPr>
            <p:nvPr/>
          </p:nvPicPr>
          <p:blipFill>
            <a:blip r:embed="rId21"/>
            <a:srcRect/>
            <a:stretch/>
          </p:blipFill>
          <p:spPr>
            <a:xfrm>
              <a:off x="5165018" y="5706381"/>
              <a:ext cx="465578" cy="465578"/>
            </a:xfrm>
            <a:prstGeom prst="rect">
              <a:avLst/>
            </a:prstGeom>
          </p:spPr>
        </p:pic>
        <p:pic>
          <p:nvPicPr>
            <p:cNvPr id="254" name="Picture 253">
              <a:extLst>
                <a:ext uri="{FF2B5EF4-FFF2-40B4-BE49-F238E27FC236}">
                  <a16:creationId xmlns:a16="http://schemas.microsoft.com/office/drawing/2014/main" id="{A2C8084A-A0E6-BEEC-D82E-1EE1D133B41A}"/>
                </a:ext>
              </a:extLst>
            </p:cNvPr>
            <p:cNvPicPr>
              <a:picLocks noChangeAspect="1"/>
            </p:cNvPicPr>
            <p:nvPr/>
          </p:nvPicPr>
          <p:blipFill>
            <a:blip r:embed="rId22"/>
            <a:stretch>
              <a:fillRect/>
            </a:stretch>
          </p:blipFill>
          <p:spPr>
            <a:xfrm>
              <a:off x="9438715" y="4231884"/>
              <a:ext cx="455344" cy="455344"/>
            </a:xfrm>
            <a:prstGeom prst="rect">
              <a:avLst/>
            </a:prstGeom>
          </p:spPr>
        </p:pic>
        <p:pic>
          <p:nvPicPr>
            <p:cNvPr id="255" name="Picture 254">
              <a:extLst>
                <a:ext uri="{FF2B5EF4-FFF2-40B4-BE49-F238E27FC236}">
                  <a16:creationId xmlns:a16="http://schemas.microsoft.com/office/drawing/2014/main" id="{7A2E3F85-2CC3-8362-EBE4-0F0C5EE88101}"/>
                </a:ext>
              </a:extLst>
            </p:cNvPr>
            <p:cNvPicPr>
              <a:picLocks noChangeAspect="1"/>
            </p:cNvPicPr>
            <p:nvPr/>
          </p:nvPicPr>
          <p:blipFill>
            <a:blip r:embed="rId23"/>
            <a:stretch>
              <a:fillRect/>
            </a:stretch>
          </p:blipFill>
          <p:spPr>
            <a:xfrm>
              <a:off x="9379952" y="5428463"/>
              <a:ext cx="455344" cy="455344"/>
            </a:xfrm>
            <a:prstGeom prst="rect">
              <a:avLst/>
            </a:prstGeom>
          </p:spPr>
        </p:pic>
        <p:pic>
          <p:nvPicPr>
            <p:cNvPr id="256" name="Picture 255">
              <a:extLst>
                <a:ext uri="{FF2B5EF4-FFF2-40B4-BE49-F238E27FC236}">
                  <a16:creationId xmlns:a16="http://schemas.microsoft.com/office/drawing/2014/main" id="{9D9B6BFA-22D9-336C-1B09-47D60B386791}"/>
                </a:ext>
              </a:extLst>
            </p:cNvPr>
            <p:cNvPicPr>
              <a:picLocks noChangeAspect="1"/>
            </p:cNvPicPr>
            <p:nvPr/>
          </p:nvPicPr>
          <p:blipFill>
            <a:blip r:embed="rId24"/>
            <a:srcRect/>
            <a:stretch/>
          </p:blipFill>
          <p:spPr>
            <a:xfrm>
              <a:off x="11463755" y="4520789"/>
              <a:ext cx="459700" cy="459700"/>
            </a:xfrm>
            <a:prstGeom prst="rect">
              <a:avLst/>
            </a:prstGeom>
          </p:spPr>
        </p:pic>
        <p:pic>
          <p:nvPicPr>
            <p:cNvPr id="257" name="Picture 256">
              <a:extLst>
                <a:ext uri="{FF2B5EF4-FFF2-40B4-BE49-F238E27FC236}">
                  <a16:creationId xmlns:a16="http://schemas.microsoft.com/office/drawing/2014/main" id="{EC1CCCA0-4A12-F7D1-DB5C-85C2097CDF69}"/>
                </a:ext>
              </a:extLst>
            </p:cNvPr>
            <p:cNvPicPr>
              <a:picLocks noChangeAspect="1"/>
            </p:cNvPicPr>
            <p:nvPr/>
          </p:nvPicPr>
          <p:blipFill>
            <a:blip r:embed="rId25"/>
            <a:stretch>
              <a:fillRect/>
            </a:stretch>
          </p:blipFill>
          <p:spPr>
            <a:xfrm>
              <a:off x="8130727" y="3472200"/>
              <a:ext cx="459699" cy="459699"/>
            </a:xfrm>
            <a:prstGeom prst="rect">
              <a:avLst/>
            </a:prstGeom>
          </p:spPr>
        </p:pic>
        <p:pic>
          <p:nvPicPr>
            <p:cNvPr id="258" name="Picture 257">
              <a:extLst>
                <a:ext uri="{FF2B5EF4-FFF2-40B4-BE49-F238E27FC236}">
                  <a16:creationId xmlns:a16="http://schemas.microsoft.com/office/drawing/2014/main" id="{24D6593D-3BFC-4A7F-A9AB-982B021BBC66}"/>
                </a:ext>
              </a:extLst>
            </p:cNvPr>
            <p:cNvPicPr>
              <a:picLocks noChangeAspect="1"/>
            </p:cNvPicPr>
            <p:nvPr/>
          </p:nvPicPr>
          <p:blipFill>
            <a:blip r:embed="rId26"/>
            <a:stretch>
              <a:fillRect/>
            </a:stretch>
          </p:blipFill>
          <p:spPr>
            <a:xfrm>
              <a:off x="9379952" y="2678959"/>
              <a:ext cx="363986" cy="363986"/>
            </a:xfrm>
            <a:prstGeom prst="rect">
              <a:avLst/>
            </a:prstGeom>
          </p:spPr>
        </p:pic>
        <p:pic>
          <p:nvPicPr>
            <p:cNvPr id="259" name="Picture 258">
              <a:extLst>
                <a:ext uri="{FF2B5EF4-FFF2-40B4-BE49-F238E27FC236}">
                  <a16:creationId xmlns:a16="http://schemas.microsoft.com/office/drawing/2014/main" id="{E9F4CED4-7D95-16D9-EFD3-C01B0B1CE546}"/>
                </a:ext>
              </a:extLst>
            </p:cNvPr>
            <p:cNvPicPr>
              <a:picLocks noChangeAspect="1"/>
            </p:cNvPicPr>
            <p:nvPr/>
          </p:nvPicPr>
          <p:blipFill>
            <a:blip r:embed="rId27"/>
            <a:stretch>
              <a:fillRect/>
            </a:stretch>
          </p:blipFill>
          <p:spPr>
            <a:xfrm>
              <a:off x="11454938" y="2831538"/>
              <a:ext cx="455122" cy="455122"/>
            </a:xfrm>
            <a:prstGeom prst="rect">
              <a:avLst/>
            </a:prstGeom>
          </p:spPr>
        </p:pic>
        <p:pic>
          <p:nvPicPr>
            <p:cNvPr id="260" name="Picture 259">
              <a:extLst>
                <a:ext uri="{FF2B5EF4-FFF2-40B4-BE49-F238E27FC236}">
                  <a16:creationId xmlns:a16="http://schemas.microsoft.com/office/drawing/2014/main" id="{49778DAD-ED3C-BC44-D107-90B9AA82A286}"/>
                </a:ext>
              </a:extLst>
            </p:cNvPr>
            <p:cNvPicPr>
              <a:picLocks noChangeAspect="1"/>
            </p:cNvPicPr>
            <p:nvPr/>
          </p:nvPicPr>
          <p:blipFill>
            <a:blip r:embed="rId28"/>
            <a:stretch>
              <a:fillRect/>
            </a:stretch>
          </p:blipFill>
          <p:spPr>
            <a:xfrm>
              <a:off x="10504741" y="2429701"/>
              <a:ext cx="363985" cy="363985"/>
            </a:xfrm>
            <a:prstGeom prst="rect">
              <a:avLst/>
            </a:prstGeom>
          </p:spPr>
        </p:pic>
        <p:pic>
          <p:nvPicPr>
            <p:cNvPr id="261" name="Picture 260">
              <a:extLst>
                <a:ext uri="{FF2B5EF4-FFF2-40B4-BE49-F238E27FC236}">
                  <a16:creationId xmlns:a16="http://schemas.microsoft.com/office/drawing/2014/main" id="{14ECC67F-E79C-5719-731B-167E6CA86129}"/>
                </a:ext>
              </a:extLst>
            </p:cNvPr>
            <p:cNvPicPr>
              <a:picLocks noChangeAspect="1"/>
            </p:cNvPicPr>
            <p:nvPr/>
          </p:nvPicPr>
          <p:blipFill>
            <a:blip r:embed="rId29"/>
            <a:stretch>
              <a:fillRect/>
            </a:stretch>
          </p:blipFill>
          <p:spPr>
            <a:xfrm>
              <a:off x="11450359" y="1819565"/>
              <a:ext cx="459701" cy="459701"/>
            </a:xfrm>
            <a:prstGeom prst="rect">
              <a:avLst/>
            </a:prstGeom>
          </p:spPr>
        </p:pic>
        <p:pic>
          <p:nvPicPr>
            <p:cNvPr id="262" name="Picture 261">
              <a:extLst>
                <a:ext uri="{FF2B5EF4-FFF2-40B4-BE49-F238E27FC236}">
                  <a16:creationId xmlns:a16="http://schemas.microsoft.com/office/drawing/2014/main" id="{6362B1A7-6D25-2366-2BF8-8C1A91279F6E}"/>
                </a:ext>
              </a:extLst>
            </p:cNvPr>
            <p:cNvPicPr>
              <a:picLocks noChangeAspect="1"/>
            </p:cNvPicPr>
            <p:nvPr/>
          </p:nvPicPr>
          <p:blipFill>
            <a:blip r:embed="rId30"/>
            <a:stretch>
              <a:fillRect/>
            </a:stretch>
          </p:blipFill>
          <p:spPr>
            <a:xfrm>
              <a:off x="7512926" y="1592654"/>
              <a:ext cx="540482" cy="540482"/>
            </a:xfrm>
            <a:prstGeom prst="rect">
              <a:avLst/>
            </a:prstGeom>
          </p:spPr>
        </p:pic>
        <p:pic>
          <p:nvPicPr>
            <p:cNvPr id="263" name="Picture 262">
              <a:extLst>
                <a:ext uri="{FF2B5EF4-FFF2-40B4-BE49-F238E27FC236}">
                  <a16:creationId xmlns:a16="http://schemas.microsoft.com/office/drawing/2014/main" id="{5F112BC0-440A-BA4F-B496-F468539FE3C6}"/>
                </a:ext>
              </a:extLst>
            </p:cNvPr>
            <p:cNvPicPr>
              <a:picLocks noChangeAspect="1"/>
            </p:cNvPicPr>
            <p:nvPr/>
          </p:nvPicPr>
          <p:blipFill>
            <a:blip r:embed="rId31"/>
            <a:stretch>
              <a:fillRect/>
            </a:stretch>
          </p:blipFill>
          <p:spPr>
            <a:xfrm>
              <a:off x="7273147" y="5420771"/>
              <a:ext cx="465578" cy="465578"/>
            </a:xfrm>
            <a:prstGeom prst="rect">
              <a:avLst/>
            </a:prstGeom>
          </p:spPr>
        </p:pic>
        <p:sp>
          <p:nvSpPr>
            <p:cNvPr id="264" name="Rectangle 263">
              <a:extLst>
                <a:ext uri="{FF2B5EF4-FFF2-40B4-BE49-F238E27FC236}">
                  <a16:creationId xmlns:a16="http://schemas.microsoft.com/office/drawing/2014/main" id="{06369A17-1009-2D59-EFB7-58FEE56C26B5}"/>
                </a:ext>
              </a:extLst>
            </p:cNvPr>
            <p:cNvSpPr/>
            <p:nvPr/>
          </p:nvSpPr>
          <p:spPr>
            <a:xfrm>
              <a:off x="5082540" y="4040008"/>
              <a:ext cx="6896099" cy="2383651"/>
            </a:xfrm>
            <a:prstGeom prst="rect">
              <a:avLst/>
            </a:prstGeom>
            <a:noFill/>
            <a:ln w="127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5" name="TextBox 264">
              <a:extLst>
                <a:ext uri="{FF2B5EF4-FFF2-40B4-BE49-F238E27FC236}">
                  <a16:creationId xmlns:a16="http://schemas.microsoft.com/office/drawing/2014/main" id="{A65DCE88-C0CA-9C1F-2AD1-DF5DC317F4C7}"/>
                </a:ext>
              </a:extLst>
            </p:cNvPr>
            <p:cNvSpPr txBox="1"/>
            <p:nvPr/>
          </p:nvSpPr>
          <p:spPr>
            <a:xfrm>
              <a:off x="5090638" y="3790198"/>
              <a:ext cx="1167694" cy="246221"/>
            </a:xfrm>
            <a:prstGeom prst="rect">
              <a:avLst/>
            </a:prstGeom>
            <a:noFill/>
          </p:spPr>
          <p:txBody>
            <a:bodyPr wrap="square" rtlCol="0">
              <a:spAutoFit/>
            </a:bodyPr>
            <a:lstStyle/>
            <a:p>
              <a:r>
                <a:rPr lang="en-IN" sz="1000" dirty="0">
                  <a:latin typeface="Bahnschrift SemiBold" panose="020B0502040204020203" pitchFamily="34" charset="0"/>
                </a:rPr>
                <a:t>Ai ML</a:t>
              </a:r>
            </a:p>
          </p:txBody>
        </p:sp>
        <p:pic>
          <p:nvPicPr>
            <p:cNvPr id="266" name="Picture 265">
              <a:extLst>
                <a:ext uri="{FF2B5EF4-FFF2-40B4-BE49-F238E27FC236}">
                  <a16:creationId xmlns:a16="http://schemas.microsoft.com/office/drawing/2014/main" id="{C4DE89A7-BC14-5577-B43F-92AAE1404974}"/>
                </a:ext>
              </a:extLst>
            </p:cNvPr>
            <p:cNvPicPr>
              <a:picLocks noChangeAspect="1"/>
            </p:cNvPicPr>
            <p:nvPr/>
          </p:nvPicPr>
          <p:blipFill>
            <a:blip r:embed="rId32"/>
            <a:stretch>
              <a:fillRect/>
            </a:stretch>
          </p:blipFill>
          <p:spPr>
            <a:xfrm>
              <a:off x="9518005" y="1641643"/>
              <a:ext cx="372279" cy="372279"/>
            </a:xfrm>
            <a:prstGeom prst="rect">
              <a:avLst/>
            </a:prstGeom>
          </p:spPr>
        </p:pic>
        <p:sp>
          <p:nvSpPr>
            <p:cNvPr id="267" name="TextBox 266">
              <a:extLst>
                <a:ext uri="{FF2B5EF4-FFF2-40B4-BE49-F238E27FC236}">
                  <a16:creationId xmlns:a16="http://schemas.microsoft.com/office/drawing/2014/main" id="{6BC45F09-413B-0E4C-4E93-BCFEC4762485}"/>
                </a:ext>
              </a:extLst>
            </p:cNvPr>
            <p:cNvSpPr txBox="1"/>
            <p:nvPr/>
          </p:nvSpPr>
          <p:spPr>
            <a:xfrm>
              <a:off x="9328739" y="3064164"/>
              <a:ext cx="646516" cy="338554"/>
            </a:xfrm>
            <a:prstGeom prst="rect">
              <a:avLst/>
            </a:prstGeom>
            <a:noFill/>
          </p:spPr>
          <p:txBody>
            <a:bodyPr wrap="square" rtlCol="0">
              <a:spAutoFit/>
            </a:bodyPr>
            <a:lstStyle/>
            <a:p>
              <a:pPr algn="ctr"/>
              <a:r>
                <a:rPr lang="en-IN" sz="900" b="1" dirty="0"/>
                <a:t>Confuse</a:t>
              </a:r>
              <a:r>
                <a:rPr lang="en-IN" sz="700" b="1" dirty="0"/>
                <a:t>?</a:t>
              </a:r>
            </a:p>
          </p:txBody>
        </p:sp>
        <p:pic>
          <p:nvPicPr>
            <p:cNvPr id="268" name="Picture 267" descr="Upload Image">
              <a:extLst>
                <a:ext uri="{FF2B5EF4-FFF2-40B4-BE49-F238E27FC236}">
                  <a16:creationId xmlns:a16="http://schemas.microsoft.com/office/drawing/2014/main" id="{3E33CBEB-7D94-C28C-2A25-D23C9D4A2C7C}"/>
                </a:ext>
                <a:ext uri="{C183D7F6-B498-43B3-948B-1728B52AA6E4}">
                  <adec:decorative xmlns:adec="http://schemas.microsoft.com/office/drawing/2017/decorative" val="0"/>
                </a:ext>
              </a:extLst>
            </p:cNvPr>
            <p:cNvPicPr>
              <a:picLocks noChangeAspect="1"/>
            </p:cNvPicPr>
            <p:nvPr/>
          </p:nvPicPr>
          <p:blipFill>
            <a:blip r:embed="rId33"/>
            <a:stretch>
              <a:fillRect/>
            </a:stretch>
          </p:blipFill>
          <p:spPr>
            <a:xfrm>
              <a:off x="6186806" y="3412527"/>
              <a:ext cx="459700" cy="459700"/>
            </a:xfrm>
            <a:prstGeom prst="rect">
              <a:avLst/>
            </a:prstGeom>
          </p:spPr>
        </p:pic>
        <p:sp>
          <p:nvSpPr>
            <p:cNvPr id="269" name="TextBox 268">
              <a:extLst>
                <a:ext uri="{FF2B5EF4-FFF2-40B4-BE49-F238E27FC236}">
                  <a16:creationId xmlns:a16="http://schemas.microsoft.com/office/drawing/2014/main" id="{E42A0F6D-BA5D-F75F-3E42-762F021575A7}"/>
                </a:ext>
              </a:extLst>
            </p:cNvPr>
            <p:cNvSpPr txBox="1"/>
            <p:nvPr/>
          </p:nvSpPr>
          <p:spPr>
            <a:xfrm flipH="1">
              <a:off x="6596196" y="3472201"/>
              <a:ext cx="1069931" cy="230832"/>
            </a:xfrm>
            <a:prstGeom prst="rect">
              <a:avLst/>
            </a:prstGeom>
            <a:noFill/>
          </p:spPr>
          <p:txBody>
            <a:bodyPr wrap="square" rtlCol="0">
              <a:spAutoFit/>
            </a:bodyPr>
            <a:lstStyle/>
            <a:p>
              <a:r>
                <a:rPr lang="en-IN" sz="900" dirty="0">
                  <a:latin typeface="Bahnschrift SemiBold" panose="020B0502040204020203" pitchFamily="34" charset="0"/>
                </a:rPr>
                <a:t>Uploading image</a:t>
              </a:r>
            </a:p>
          </p:txBody>
        </p:sp>
        <p:sp>
          <p:nvSpPr>
            <p:cNvPr id="270" name="TextBox 269">
              <a:extLst>
                <a:ext uri="{FF2B5EF4-FFF2-40B4-BE49-F238E27FC236}">
                  <a16:creationId xmlns:a16="http://schemas.microsoft.com/office/drawing/2014/main" id="{53DCDEA9-AADF-B84A-E559-87DAA8F73D20}"/>
                </a:ext>
              </a:extLst>
            </p:cNvPr>
            <p:cNvSpPr txBox="1"/>
            <p:nvPr/>
          </p:nvSpPr>
          <p:spPr>
            <a:xfrm>
              <a:off x="8633479" y="3567692"/>
              <a:ext cx="1336853" cy="230832"/>
            </a:xfrm>
            <a:prstGeom prst="rect">
              <a:avLst/>
            </a:prstGeom>
            <a:noFill/>
          </p:spPr>
          <p:txBody>
            <a:bodyPr wrap="square" rtlCol="0">
              <a:spAutoFit/>
            </a:bodyPr>
            <a:lstStyle/>
            <a:p>
              <a:r>
                <a:rPr lang="en-IN" sz="900" dirty="0">
                  <a:latin typeface="Bahnschrift SemiBold" panose="020B0502040204020203" pitchFamily="34" charset="0"/>
                </a:rPr>
                <a:t>AI Predicted Solutions</a:t>
              </a:r>
            </a:p>
          </p:txBody>
        </p:sp>
        <p:sp>
          <p:nvSpPr>
            <p:cNvPr id="271" name="TextBox 270">
              <a:extLst>
                <a:ext uri="{FF2B5EF4-FFF2-40B4-BE49-F238E27FC236}">
                  <a16:creationId xmlns:a16="http://schemas.microsoft.com/office/drawing/2014/main" id="{C3BEC20B-8F8D-7E3B-DAF3-D66EA9E3E0BA}"/>
                </a:ext>
              </a:extLst>
            </p:cNvPr>
            <p:cNvSpPr txBox="1"/>
            <p:nvPr/>
          </p:nvSpPr>
          <p:spPr>
            <a:xfrm>
              <a:off x="8023708" y="2307946"/>
              <a:ext cx="1336853" cy="369332"/>
            </a:xfrm>
            <a:prstGeom prst="rect">
              <a:avLst/>
            </a:prstGeom>
            <a:noFill/>
          </p:spPr>
          <p:txBody>
            <a:bodyPr wrap="square" rtlCol="0">
              <a:spAutoFit/>
            </a:bodyPr>
            <a:lstStyle/>
            <a:p>
              <a:pPr algn="ctr"/>
              <a:r>
                <a:rPr lang="en-IN" sz="900" dirty="0">
                  <a:latin typeface="Bahnschrift SemiBold" panose="020B0502040204020203" pitchFamily="34" charset="0"/>
                </a:rPr>
                <a:t>Experts + AI Predicted Solutions</a:t>
              </a:r>
            </a:p>
          </p:txBody>
        </p:sp>
        <p:sp>
          <p:nvSpPr>
            <p:cNvPr id="272" name="TextBox 271">
              <a:extLst>
                <a:ext uri="{FF2B5EF4-FFF2-40B4-BE49-F238E27FC236}">
                  <a16:creationId xmlns:a16="http://schemas.microsoft.com/office/drawing/2014/main" id="{17EAFA5C-7CD7-84E5-25BD-86AE657B8FBE}"/>
                </a:ext>
              </a:extLst>
            </p:cNvPr>
            <p:cNvSpPr txBox="1"/>
            <p:nvPr/>
          </p:nvSpPr>
          <p:spPr>
            <a:xfrm>
              <a:off x="10868726" y="2388836"/>
              <a:ext cx="598407" cy="369332"/>
            </a:xfrm>
            <a:prstGeom prst="rect">
              <a:avLst/>
            </a:prstGeom>
            <a:noFill/>
          </p:spPr>
          <p:txBody>
            <a:bodyPr wrap="square" rtlCol="0">
              <a:spAutoFit/>
            </a:bodyPr>
            <a:lstStyle/>
            <a:p>
              <a:r>
                <a:rPr lang="en-IN" sz="900" dirty="0">
                  <a:latin typeface="Bahnschrift SemiBold" panose="020B0502040204020203" pitchFamily="34" charset="0"/>
                </a:rPr>
                <a:t>Activate chatting</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122940" y="142910"/>
            <a:ext cx="5780809"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mj-lt"/>
              </a:rPr>
              <a:t>Idea/Approach Details</a:t>
            </a:r>
            <a:endParaRPr dirty="0">
              <a:latin typeface="+mj-lt"/>
            </a:endParaRPr>
          </a:p>
        </p:txBody>
      </p:sp>
      <p:sp>
        <p:nvSpPr>
          <p:cNvPr id="228" name="Google Shape;228;p3"/>
          <p:cNvSpPr txBox="1">
            <a:spLocks noGrp="1"/>
          </p:cNvSpPr>
          <p:nvPr>
            <p:ph type="body" idx="2"/>
          </p:nvPr>
        </p:nvSpPr>
        <p:spPr>
          <a:xfrm>
            <a:off x="122940" y="824845"/>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b="1" dirty="0">
                <a:latin typeface="+mj-lt"/>
              </a:rPr>
              <a:t>Use Case:</a:t>
            </a:r>
            <a:endParaRPr b="1" dirty="0">
              <a:latin typeface="+mj-lt"/>
            </a:endParaRPr>
          </a:p>
        </p:txBody>
      </p:sp>
      <p:sp>
        <p:nvSpPr>
          <p:cNvPr id="229" name="Google Shape;229;p3"/>
          <p:cNvSpPr txBox="1">
            <a:spLocks noGrp="1"/>
          </p:cNvSpPr>
          <p:nvPr>
            <p:ph type="body" idx="1"/>
          </p:nvPr>
        </p:nvSpPr>
        <p:spPr>
          <a:xfrm>
            <a:off x="358610" y="1191521"/>
            <a:ext cx="3883452" cy="5384123"/>
          </a:xfrm>
          <a:prstGeom prst="rect">
            <a:avLst/>
          </a:prstGeom>
          <a:solidFill>
            <a:schemeClr val="bg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pPr>
            <a:r>
              <a:rPr lang="en-US" dirty="0">
                <a:latin typeface="+mj-lt"/>
              </a:rPr>
              <a:t>  </a:t>
            </a:r>
            <a:endParaRPr dirty="0">
              <a:latin typeface="+mj-lt"/>
            </a:endParaRPr>
          </a:p>
        </p:txBody>
      </p:sp>
      <p:sp>
        <p:nvSpPr>
          <p:cNvPr id="232" name="Google Shape;232;p3"/>
          <p:cNvSpPr txBox="1"/>
          <p:nvPr/>
        </p:nvSpPr>
        <p:spPr>
          <a:xfrm>
            <a:off x="5062196" y="1060181"/>
            <a:ext cx="7006864" cy="5384122"/>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R="0" lvl="0" algn="l" rtl="0">
              <a:lnSpc>
                <a:spcPct val="90000"/>
              </a:lnSpc>
              <a:spcBef>
                <a:spcPts val="0"/>
              </a:spcBef>
              <a:spcAft>
                <a:spcPts val="0"/>
              </a:spcAft>
              <a:buClr>
                <a:schemeClr val="dk1"/>
              </a:buClr>
              <a:buSzPts val="1600"/>
            </a:pPr>
            <a:r>
              <a:rPr lang="en-US" sz="1600" b="0" i="0" dirty="0">
                <a:solidFill>
                  <a:schemeClr val="dk1"/>
                </a:solidFill>
                <a:latin typeface="+mj-lt"/>
                <a:ea typeface="Libre Franklin"/>
                <a:cs typeface="Libre Franklin"/>
                <a:sym typeface="Libre Franklin"/>
              </a:rPr>
              <a:t>  </a:t>
            </a:r>
            <a:endParaRPr lang="en-US" dirty="0">
              <a:latin typeface="+mj-lt"/>
            </a:endParaRPr>
          </a:p>
        </p:txBody>
      </p:sp>
      <p:pic>
        <p:nvPicPr>
          <p:cNvPr id="3" name="Picture 2">
            <a:extLst>
              <a:ext uri="{FF2B5EF4-FFF2-40B4-BE49-F238E27FC236}">
                <a16:creationId xmlns:a16="http://schemas.microsoft.com/office/drawing/2014/main" id="{85E3B9A6-4EA0-B351-234C-CDB49CD80BA2}"/>
              </a:ext>
            </a:extLst>
          </p:cNvPr>
          <p:cNvPicPr>
            <a:picLocks noChangeAspect="1"/>
          </p:cNvPicPr>
          <p:nvPr/>
        </p:nvPicPr>
        <p:blipFill>
          <a:blip r:embed="rId3"/>
          <a:stretch>
            <a:fillRect/>
          </a:stretch>
        </p:blipFill>
        <p:spPr>
          <a:xfrm>
            <a:off x="10032" y="1132718"/>
            <a:ext cx="4961574" cy="5582372"/>
          </a:xfrm>
          <a:prstGeom prst="rect">
            <a:avLst/>
          </a:prstGeom>
        </p:spPr>
      </p:pic>
      <p:grpSp>
        <p:nvGrpSpPr>
          <p:cNvPr id="4" name="Group 3">
            <a:extLst>
              <a:ext uri="{FF2B5EF4-FFF2-40B4-BE49-F238E27FC236}">
                <a16:creationId xmlns:a16="http://schemas.microsoft.com/office/drawing/2014/main" id="{4243C2DE-2F7F-E042-9A3D-4430E06BBA26}"/>
              </a:ext>
            </a:extLst>
          </p:cNvPr>
          <p:cNvGrpSpPr/>
          <p:nvPr/>
        </p:nvGrpSpPr>
        <p:grpSpPr>
          <a:xfrm>
            <a:off x="5278573" y="1192965"/>
            <a:ext cx="6554817" cy="4472070"/>
            <a:chOff x="5268927" y="1133713"/>
            <a:chExt cx="6554817" cy="4472070"/>
          </a:xfrm>
        </p:grpSpPr>
        <p:sp>
          <p:nvSpPr>
            <p:cNvPr id="2" name="TextBox 1">
              <a:extLst>
                <a:ext uri="{FF2B5EF4-FFF2-40B4-BE49-F238E27FC236}">
                  <a16:creationId xmlns:a16="http://schemas.microsoft.com/office/drawing/2014/main" id="{0CEFC6D4-2DDD-0DF2-1BF0-B4F5A13ED00E}"/>
                </a:ext>
              </a:extLst>
            </p:cNvPr>
            <p:cNvSpPr txBox="1"/>
            <p:nvPr/>
          </p:nvSpPr>
          <p:spPr>
            <a:xfrm>
              <a:off x="6522720" y="2191718"/>
              <a:ext cx="1422959" cy="459700"/>
            </a:xfrm>
            <a:prstGeom prst="roundRect">
              <a:avLst/>
            </a:prstGeom>
            <a:solidFill>
              <a:schemeClr val="tx2">
                <a:lumMod val="40000"/>
                <a:lumOff val="60000"/>
              </a:schemeClr>
            </a:solidFill>
            <a:ln w="28575">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Possible</a:t>
              </a:r>
            </a:p>
            <a:p>
              <a:pPr algn="ctr"/>
              <a:r>
                <a:rPr lang="en-IN" sz="1050" dirty="0">
                  <a:latin typeface="Bahnschrift SemiBold" panose="020B0502040204020203" pitchFamily="34" charset="0"/>
                  <a:cs typeface="Courier New" panose="02070309020205020404" pitchFamily="49" charset="0"/>
                </a:rPr>
                <a:t>Solutions</a:t>
              </a:r>
            </a:p>
          </p:txBody>
        </p:sp>
        <p:pic>
          <p:nvPicPr>
            <p:cNvPr id="5" name="Picture 4">
              <a:extLst>
                <a:ext uri="{FF2B5EF4-FFF2-40B4-BE49-F238E27FC236}">
                  <a16:creationId xmlns:a16="http://schemas.microsoft.com/office/drawing/2014/main" id="{95C18C51-E24C-9F89-7E46-A295C94DDD9C}"/>
                </a:ext>
              </a:extLst>
            </p:cNvPr>
            <p:cNvPicPr>
              <a:picLocks noChangeAspect="1"/>
            </p:cNvPicPr>
            <p:nvPr/>
          </p:nvPicPr>
          <p:blipFill>
            <a:blip r:embed="rId4"/>
            <a:stretch>
              <a:fillRect/>
            </a:stretch>
          </p:blipFill>
          <p:spPr>
            <a:xfrm>
              <a:off x="8126858" y="1925156"/>
              <a:ext cx="725971" cy="725971"/>
            </a:xfrm>
            <a:prstGeom prst="rect">
              <a:avLst/>
            </a:prstGeom>
          </p:spPr>
        </p:pic>
        <p:sp>
          <p:nvSpPr>
            <p:cNvPr id="6" name="TextBox 5">
              <a:extLst>
                <a:ext uri="{FF2B5EF4-FFF2-40B4-BE49-F238E27FC236}">
                  <a16:creationId xmlns:a16="http://schemas.microsoft.com/office/drawing/2014/main" id="{965778CC-16CC-831E-01B9-DB327F5F27B8}"/>
                </a:ext>
              </a:extLst>
            </p:cNvPr>
            <p:cNvSpPr txBox="1"/>
            <p:nvPr/>
          </p:nvSpPr>
          <p:spPr>
            <a:xfrm>
              <a:off x="6522719" y="5071086"/>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Farmer Applying Solution</a:t>
              </a:r>
            </a:p>
          </p:txBody>
        </p:sp>
        <p:pic>
          <p:nvPicPr>
            <p:cNvPr id="8" name="Picture 7">
              <a:extLst>
                <a:ext uri="{FF2B5EF4-FFF2-40B4-BE49-F238E27FC236}">
                  <a16:creationId xmlns:a16="http://schemas.microsoft.com/office/drawing/2014/main" id="{95F01C6C-5299-A2F0-BA19-210EF53A9821}"/>
                </a:ext>
              </a:extLst>
            </p:cNvPr>
            <p:cNvPicPr>
              <a:picLocks noChangeAspect="1"/>
            </p:cNvPicPr>
            <p:nvPr/>
          </p:nvPicPr>
          <p:blipFill>
            <a:blip r:embed="rId5"/>
            <a:stretch>
              <a:fillRect/>
            </a:stretch>
          </p:blipFill>
          <p:spPr>
            <a:xfrm>
              <a:off x="5892466" y="5015533"/>
              <a:ext cx="515253" cy="515253"/>
            </a:xfrm>
            <a:prstGeom prst="rect">
              <a:avLst/>
            </a:prstGeom>
          </p:spPr>
        </p:pic>
        <p:sp>
          <p:nvSpPr>
            <p:cNvPr id="9" name="TextBox 8">
              <a:extLst>
                <a:ext uri="{FF2B5EF4-FFF2-40B4-BE49-F238E27FC236}">
                  <a16:creationId xmlns:a16="http://schemas.microsoft.com/office/drawing/2014/main" id="{5DBB6DD2-9673-1810-4812-56C8B7CEEB73}"/>
                </a:ext>
              </a:extLst>
            </p:cNvPr>
            <p:cNvSpPr txBox="1"/>
            <p:nvPr/>
          </p:nvSpPr>
          <p:spPr>
            <a:xfrm>
              <a:off x="9489561" y="5045547"/>
              <a:ext cx="1422959" cy="510778"/>
            </a:xfrm>
            <a:prstGeom prst="roundRect">
              <a:avLst/>
            </a:prstGeom>
            <a:noFill/>
            <a:ln>
              <a:solidFill>
                <a:schemeClr val="tx1"/>
              </a:solidFill>
            </a:ln>
          </p:spPr>
          <p:txBody>
            <a:bodyPr wrap="square" rtlCol="0">
              <a:spAutoFit/>
            </a:bodyPr>
            <a:lstStyle/>
            <a:p>
              <a:pPr algn="ctr"/>
              <a:r>
                <a:rPr lang="en-US" sz="1200" dirty="0">
                  <a:solidFill>
                    <a:srgbClr val="212529"/>
                  </a:solidFill>
                  <a:latin typeface="Bahnschrift SemiBold" panose="020B0502040204020203" pitchFamily="34" charset="0"/>
                  <a:ea typeface="Tahoma" panose="020B0604030504040204" pitchFamily="34" charset="0"/>
                  <a:cs typeface="Tahoma" panose="020B0604030504040204" pitchFamily="34" charset="0"/>
                </a:rPr>
                <a:t>D</a:t>
              </a:r>
              <a:r>
                <a:rPr lang="en-US" sz="1200" b="0" i="0" dirty="0">
                  <a:solidFill>
                    <a:srgbClr val="212529"/>
                  </a:solidFill>
                  <a:effectLst/>
                  <a:latin typeface="Bahnschrift SemiBold" panose="020B0502040204020203" pitchFamily="34" charset="0"/>
                  <a:ea typeface="Tahoma" panose="020B0604030504040204" pitchFamily="34" charset="0"/>
                  <a:cs typeface="Tahoma" panose="020B0604030504040204" pitchFamily="34" charset="0"/>
                </a:rPr>
                <a:t>isease/Problem Solved</a:t>
              </a:r>
              <a:endParaRPr lang="en-IN" sz="1050" dirty="0">
                <a:latin typeface="Bahnschrift SemiBold" panose="020B0502040204020203" pitchFamily="34" charset="0"/>
                <a:cs typeface="Courier New" panose="02070309020205020404" pitchFamily="49" charset="0"/>
              </a:endParaRPr>
            </a:p>
          </p:txBody>
        </p:sp>
        <p:pic>
          <p:nvPicPr>
            <p:cNvPr id="11" name="Picture 10">
              <a:extLst>
                <a:ext uri="{FF2B5EF4-FFF2-40B4-BE49-F238E27FC236}">
                  <a16:creationId xmlns:a16="http://schemas.microsoft.com/office/drawing/2014/main" id="{1011D447-4181-E749-C8FF-72BBD11356C4}"/>
                </a:ext>
              </a:extLst>
            </p:cNvPr>
            <p:cNvPicPr>
              <a:picLocks noChangeAspect="1"/>
            </p:cNvPicPr>
            <p:nvPr/>
          </p:nvPicPr>
          <p:blipFill>
            <a:blip r:embed="rId6"/>
            <a:stretch>
              <a:fillRect/>
            </a:stretch>
          </p:blipFill>
          <p:spPr>
            <a:xfrm>
              <a:off x="10995584" y="4728165"/>
              <a:ext cx="828160" cy="828160"/>
            </a:xfrm>
            <a:prstGeom prst="rect">
              <a:avLst/>
            </a:prstGeom>
          </p:spPr>
        </p:pic>
        <p:cxnSp>
          <p:nvCxnSpPr>
            <p:cNvPr id="13" name="Straight Arrow Connector 12">
              <a:extLst>
                <a:ext uri="{FF2B5EF4-FFF2-40B4-BE49-F238E27FC236}">
                  <a16:creationId xmlns:a16="http://schemas.microsoft.com/office/drawing/2014/main" id="{91FA16FE-CB9B-F3A9-20A5-3BE486285366}"/>
                </a:ext>
              </a:extLst>
            </p:cNvPr>
            <p:cNvCxnSpPr>
              <a:cxnSpLocks/>
              <a:stCxn id="2" idx="2"/>
              <a:endCxn id="22" idx="0"/>
            </p:cNvCxnSpPr>
            <p:nvPr/>
          </p:nvCxnSpPr>
          <p:spPr>
            <a:xfrm flipH="1">
              <a:off x="7234199" y="2651418"/>
              <a:ext cx="1" cy="939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7A2407-1C31-7477-CCD3-382C187F5C94}"/>
                </a:ext>
              </a:extLst>
            </p:cNvPr>
            <p:cNvCxnSpPr>
              <a:cxnSpLocks/>
              <a:stCxn id="6" idx="3"/>
              <a:endCxn id="9" idx="1"/>
            </p:cNvCxnSpPr>
            <p:nvPr/>
          </p:nvCxnSpPr>
          <p:spPr>
            <a:xfrm>
              <a:off x="7945678" y="5300936"/>
              <a:ext cx="15438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id="{57ED41CB-9481-143C-BD7E-3A43E13680F8}"/>
                </a:ext>
              </a:extLst>
            </p:cNvPr>
            <p:cNvPicPr>
              <a:picLocks noChangeAspect="1"/>
            </p:cNvPicPr>
            <p:nvPr/>
          </p:nvPicPr>
          <p:blipFill>
            <a:blip r:embed="rId7"/>
            <a:stretch>
              <a:fillRect/>
            </a:stretch>
          </p:blipFill>
          <p:spPr>
            <a:xfrm>
              <a:off x="8432181" y="5045547"/>
              <a:ext cx="560236" cy="560236"/>
            </a:xfrm>
            <a:prstGeom prst="rect">
              <a:avLst/>
            </a:prstGeom>
          </p:spPr>
        </p:pic>
        <p:sp>
          <p:nvSpPr>
            <p:cNvPr id="22" name="TextBox 21">
              <a:extLst>
                <a:ext uri="{FF2B5EF4-FFF2-40B4-BE49-F238E27FC236}">
                  <a16:creationId xmlns:a16="http://schemas.microsoft.com/office/drawing/2014/main" id="{9BDC78DA-C2BD-AE87-E20C-03D4B7B27E89}"/>
                </a:ext>
              </a:extLst>
            </p:cNvPr>
            <p:cNvSpPr txBox="1"/>
            <p:nvPr/>
          </p:nvSpPr>
          <p:spPr>
            <a:xfrm>
              <a:off x="6522719" y="3590742"/>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Buy</a:t>
              </a:r>
            </a:p>
            <a:p>
              <a:pPr algn="ctr"/>
              <a:r>
                <a:rPr lang="en-IN" sz="1050" dirty="0">
                  <a:latin typeface="Bahnschrift SemiBold" panose="020B0502040204020203" pitchFamily="34" charset="0"/>
                  <a:cs typeface="Courier New" panose="02070309020205020404" pitchFamily="49" charset="0"/>
                </a:rPr>
                <a:t>Fertilizer </a:t>
              </a:r>
            </a:p>
          </p:txBody>
        </p:sp>
        <p:cxnSp>
          <p:nvCxnSpPr>
            <p:cNvPr id="25" name="Straight Arrow Connector 24">
              <a:extLst>
                <a:ext uri="{FF2B5EF4-FFF2-40B4-BE49-F238E27FC236}">
                  <a16:creationId xmlns:a16="http://schemas.microsoft.com/office/drawing/2014/main" id="{3C120F23-B1FD-ED18-2DE9-2919586C2866}"/>
                </a:ext>
              </a:extLst>
            </p:cNvPr>
            <p:cNvCxnSpPr>
              <a:cxnSpLocks/>
              <a:stCxn id="22" idx="2"/>
              <a:endCxn id="6" idx="0"/>
            </p:cNvCxnSpPr>
            <p:nvPr/>
          </p:nvCxnSpPr>
          <p:spPr>
            <a:xfrm>
              <a:off x="7234199" y="4050442"/>
              <a:ext cx="0" cy="10206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9" name="Picture 28">
              <a:extLst>
                <a:ext uri="{FF2B5EF4-FFF2-40B4-BE49-F238E27FC236}">
                  <a16:creationId xmlns:a16="http://schemas.microsoft.com/office/drawing/2014/main" id="{7EC1BD39-FFF2-B277-D59D-24BD4BD14548}"/>
                </a:ext>
              </a:extLst>
            </p:cNvPr>
            <p:cNvPicPr>
              <a:picLocks noChangeAspect="1"/>
            </p:cNvPicPr>
            <p:nvPr/>
          </p:nvPicPr>
          <p:blipFill>
            <a:blip r:embed="rId8"/>
            <a:stretch>
              <a:fillRect/>
            </a:stretch>
          </p:blipFill>
          <p:spPr>
            <a:xfrm>
              <a:off x="8126858" y="3373987"/>
              <a:ext cx="671807" cy="671807"/>
            </a:xfrm>
            <a:prstGeom prst="rect">
              <a:avLst/>
            </a:prstGeom>
          </p:spPr>
        </p:pic>
        <p:sp>
          <p:nvSpPr>
            <p:cNvPr id="39" name="Rectangle 38">
              <a:extLst>
                <a:ext uri="{FF2B5EF4-FFF2-40B4-BE49-F238E27FC236}">
                  <a16:creationId xmlns:a16="http://schemas.microsoft.com/office/drawing/2014/main" id="{4EBCE4F6-7D68-7110-93BB-16233005BA97}"/>
                </a:ext>
              </a:extLst>
            </p:cNvPr>
            <p:cNvSpPr/>
            <p:nvPr/>
          </p:nvSpPr>
          <p:spPr>
            <a:xfrm>
              <a:off x="5615566" y="3207745"/>
              <a:ext cx="3237263" cy="1088994"/>
            </a:xfrm>
            <a:prstGeom prst="rect">
              <a:avLst/>
            </a:prstGeom>
            <a:noFill/>
            <a:ln w="952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F39FCB1-CD70-3960-35AB-88A4FA4214FC}"/>
                </a:ext>
              </a:extLst>
            </p:cNvPr>
            <p:cNvSpPr txBox="1"/>
            <p:nvPr/>
          </p:nvSpPr>
          <p:spPr>
            <a:xfrm>
              <a:off x="5615566" y="3220098"/>
              <a:ext cx="907154" cy="815608"/>
            </a:xfrm>
            <a:prstGeom prst="rect">
              <a:avLst/>
            </a:prstGeom>
            <a:noFill/>
          </p:spPr>
          <p:txBody>
            <a:bodyPr wrap="square" rtlCol="0">
              <a:spAutoFit/>
            </a:bodyPr>
            <a:lstStyle/>
            <a:p>
              <a:r>
                <a:rPr lang="en-IN" dirty="0">
                  <a:latin typeface="Bahnschrift SemiBold" panose="020B0502040204020203" pitchFamily="34" charset="0"/>
                  <a:cs typeface="Courier New" panose="02070309020205020404" pitchFamily="49" charset="0"/>
                </a:rPr>
                <a:t>Optional</a:t>
              </a:r>
            </a:p>
            <a:p>
              <a:r>
                <a:rPr lang="en-IN" sz="1050" dirty="0">
                  <a:latin typeface="Bahnschrift Light" panose="020B0502040204020203" pitchFamily="34" charset="0"/>
                  <a:cs typeface="Courier New" panose="02070309020205020404" pitchFamily="49" charset="0"/>
                </a:rPr>
                <a:t>May Not Needed in every case</a:t>
              </a:r>
            </a:p>
          </p:txBody>
        </p:sp>
        <p:pic>
          <p:nvPicPr>
            <p:cNvPr id="43" name="Picture 42">
              <a:extLst>
                <a:ext uri="{FF2B5EF4-FFF2-40B4-BE49-F238E27FC236}">
                  <a16:creationId xmlns:a16="http://schemas.microsoft.com/office/drawing/2014/main" id="{1CD7F30A-58DE-D1F3-1FE3-4B4EF38FFB59}"/>
                </a:ext>
              </a:extLst>
            </p:cNvPr>
            <p:cNvPicPr>
              <a:picLocks noChangeAspect="1"/>
            </p:cNvPicPr>
            <p:nvPr/>
          </p:nvPicPr>
          <p:blipFill>
            <a:blip r:embed="rId9"/>
            <a:stretch>
              <a:fillRect/>
            </a:stretch>
          </p:blipFill>
          <p:spPr>
            <a:xfrm>
              <a:off x="5268927" y="5028172"/>
              <a:ext cx="502614" cy="502614"/>
            </a:xfrm>
            <a:prstGeom prst="rect">
              <a:avLst/>
            </a:prstGeom>
          </p:spPr>
        </p:pic>
        <p:sp>
          <p:nvSpPr>
            <p:cNvPr id="199" name="TextBox 198">
              <a:extLst>
                <a:ext uri="{FF2B5EF4-FFF2-40B4-BE49-F238E27FC236}">
                  <a16:creationId xmlns:a16="http://schemas.microsoft.com/office/drawing/2014/main" id="{F1408B6F-06C6-62D4-B4F7-4956EFD8C4AF}"/>
                </a:ext>
              </a:extLst>
            </p:cNvPr>
            <p:cNvSpPr txBox="1"/>
            <p:nvPr/>
          </p:nvSpPr>
          <p:spPr>
            <a:xfrm>
              <a:off x="7308628" y="1133713"/>
              <a:ext cx="2697480" cy="338554"/>
            </a:xfrm>
            <a:prstGeom prst="rect">
              <a:avLst/>
            </a:prstGeom>
            <a:noFill/>
          </p:spPr>
          <p:txBody>
            <a:bodyPr wrap="square" rtlCol="0">
              <a:spAutoFit/>
            </a:bodyPr>
            <a:lstStyle/>
            <a:p>
              <a:pPr algn="ctr"/>
              <a:r>
                <a:rPr lang="en-IN" sz="1600" b="1" dirty="0">
                  <a:latin typeface="Courier New" panose="02070309020205020404" pitchFamily="49" charset="0"/>
                  <a:cs typeface="Courier New" panose="02070309020205020404" pitchFamily="49" charset="0"/>
                </a:rPr>
                <a:t>SHOW STOPPER</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latin typeface="+mj-lt"/>
              </a:rPr>
              <a:t>Team Member Details </a:t>
            </a:r>
            <a:endParaRPr dirty="0">
              <a:latin typeface="+mj-lt"/>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Leader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UZZMA SAIYED</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1 Name: </a:t>
            </a:r>
            <a:r>
              <a:rPr lang="en-IN" sz="1200" b="1" dirty="0">
                <a:solidFill>
                  <a:schemeClr val="tx1"/>
                </a:solidFill>
                <a:latin typeface="Tahoma" panose="020B0604030504040204" pitchFamily="34" charset="0"/>
                <a:ea typeface="Tahoma" panose="020B0604030504040204" pitchFamily="34" charset="0"/>
                <a:cs typeface="Tahoma" panose="020B0604030504040204" pitchFamily="34" charset="0"/>
              </a:rPr>
              <a:t>SMIT JOSHI</a:t>
            </a:r>
            <a:endParaRPr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2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TEJASV MODI</a:t>
            </a:r>
            <a:endParaRPr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3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KHUSHI LODHA</a:t>
            </a:r>
            <a:endParaRPr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4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DIGVIJAY JAKHANIYA</a:t>
            </a:r>
            <a:endParaRPr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5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VISHVA RAVAL</a:t>
            </a:r>
            <a:endParaRPr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Tahoma" panose="020B0604030504040204" pitchFamily="34" charset="0"/>
                <a:ea typeface="Tahoma" panose="020B0604030504040204" pitchFamily="34" charset="0"/>
                <a:cs typeface="Tahoma" panose="020B0604030504040204" pitchFamily="34" charset="0"/>
              </a:rPr>
              <a:t>Team Mentor 1 Name: Type Your Name Here</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dirty="0">
                <a:latin typeface="Tahoma" panose="020B0604030504040204" pitchFamily="34" charset="0"/>
                <a:ea typeface="Tahoma" panose="020B0604030504040204" pitchFamily="34" charset="0"/>
                <a:cs typeface="Tahoma" panose="020B0604030504040204" pitchFamily="34" charset="0"/>
              </a:rPr>
              <a:t>Category (Academic/Industry): 			Expertise (AI/ML/Blockchain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Domain Experience (in years):    </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Tahoma" panose="020B0604030504040204" pitchFamily="34" charset="0"/>
                <a:ea typeface="Tahoma" panose="020B0604030504040204" pitchFamily="34" charset="0"/>
                <a:cs typeface="Tahoma" panose="020B0604030504040204" pitchFamily="34" charset="0"/>
              </a:rPr>
              <a:t>Team Mentor 2 Name: Type Your Name Here</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dirty="0">
                <a:latin typeface="Tahoma" panose="020B0604030504040204" pitchFamily="34" charset="0"/>
                <a:ea typeface="Tahoma" panose="020B0604030504040204" pitchFamily="34" charset="0"/>
                <a:cs typeface="Tahoma" panose="020B0604030504040204" pitchFamily="34" charset="0"/>
              </a:rPr>
              <a:t>Category (Academic/Industry):		 	Expertise (AI/ML/Blockchain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Domain Experience (in years):    </a:t>
            </a:r>
            <a:endParaRPr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TotalTime>
  <Words>523</Words>
  <Application>Microsoft Office PowerPoint</Application>
  <PresentationFormat>Widescreen</PresentationFormat>
  <Paragraphs>85</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Franklin Gothic</vt:lpstr>
      <vt:lpstr>Tahoma</vt:lpstr>
      <vt:lpstr>Bahnschrift Light</vt:lpstr>
      <vt:lpstr>Courier New</vt:lpstr>
      <vt:lpstr>Arial</vt:lpstr>
      <vt:lpstr>Noto Sans Symbols</vt:lpstr>
      <vt:lpstr>Bahnschrift SemiBold</vt:lpstr>
      <vt:lpstr>Libre Franklin</vt:lpstr>
      <vt:lpstr>Calibri</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smit joshi</cp:lastModifiedBy>
  <cp:revision>86</cp:revision>
  <dcterms:created xsi:type="dcterms:W3CDTF">2022-02-11T07:14:46Z</dcterms:created>
  <dcterms:modified xsi:type="dcterms:W3CDTF">2023-09-22T17:14:16Z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