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60"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Noto Sans Symbols" pitchFamily="2" charset="0"/>
      <p:regular r:id="rId16"/>
      <p:bold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6" autoAdjust="0"/>
  </p:normalViewPr>
  <p:slideViewPr>
    <p:cSldViewPr snapToGrid="0">
      <p:cViewPr varScale="1">
        <p:scale>
          <a:sx n="80" d="100"/>
          <a:sy n="80" d="100"/>
        </p:scale>
        <p:origin x="75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415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75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7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65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139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alpha val="1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628778" y="1506807"/>
            <a:ext cx="644600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r>
              <a:rPr lang="en-US" sz="1600" dirty="0">
                <a:solidFill>
                  <a:srgbClr val="212529"/>
                </a:solidFill>
                <a:latin typeface="Tahoma" pitchFamily="34" charset="0"/>
                <a:ea typeface="Tahoma" pitchFamily="34" charset="0"/>
                <a:cs typeface="Tahoma" pitchFamily="34" charset="0"/>
              </a:rPr>
              <a:t>Government of Punjab</a:t>
            </a:r>
          </a:p>
          <a:p>
            <a:pPr marL="0" lvl="0" indent="0"/>
            <a:r>
              <a:rPr lang="en-US" b="1" dirty="0">
                <a:latin typeface="+mj-lt"/>
                <a:ea typeface="Franklin Gothic"/>
                <a:cs typeface="Franklin Gothic"/>
                <a:sym typeface="Franklin Gothic"/>
              </a:rPr>
              <a:t>PS Code: </a:t>
            </a:r>
            <a:r>
              <a:rPr lang="en-US" dirty="0">
                <a:solidFill>
                  <a:schemeClr val="tx1"/>
                </a:solidFill>
              </a:rPr>
              <a:t>1305</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 </a:t>
            </a:r>
            <a:r>
              <a:rPr lang="en-US" sz="1400" dirty="0">
                <a:solidFill>
                  <a:schemeClr val="tx1"/>
                </a:solidFill>
                <a:latin typeface="Tahoma" pitchFamily="34" charset="0"/>
                <a:ea typeface="Tahoma" pitchFamily="34" charset="0"/>
                <a:cs typeface="Tahoma" pitchFamily="34" charset="0"/>
              </a:rPr>
              <a:t>The Employment Department at present has a digital platform www.pgrkam.com and its mobile application to provide almost all services offered to job seekers and employers through digital means. The portal has multiple modules like private sector jobs, government jobs, self-employment avenues, foreign jobs, foreign study, counseling, guidance, induction into armed forces, job meals, etc. Currently, when a user visits the portal/app, there is no hand-holding mechanism to help the user get to the part of the digital platform which will resolve his queries. The user is required to navigate across multiple modules on the portal/ app to search for answers.</a:t>
            </a:r>
            <a:endParaRPr lang="en-US" sz="200" dirty="0">
              <a:solidFill>
                <a:schemeClr val="tx1"/>
              </a:solidFill>
              <a:latin typeface="Tahoma" pitchFamily="34" charset="0"/>
              <a:ea typeface="Tahoma" pitchFamily="34" charset="0"/>
              <a:cs typeface="Tahoma" pitchFamily="34" charset="0"/>
            </a:endParaRPr>
          </a:p>
          <a:p>
            <a:pPr marL="0" lvl="0" indent="0"/>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a:solidFill>
                  <a:schemeClr val="tx1"/>
                </a:solidFill>
                <a:latin typeface="+mj-lt"/>
                <a:ea typeface="Franklin Gothic"/>
                <a:cs typeface="Franklin Gothic"/>
                <a:sym typeface="Franklin Gothic"/>
              </a:rPr>
              <a:t>Growth 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p>
          <a:p>
            <a:pPr marL="0" lvl="0" indent="0"/>
            <a:endParaRPr dirty="0">
              <a:latin typeface="+mj-lt"/>
              <a:ea typeface="Franklin Gothic"/>
              <a:cs typeface="Franklin Gothic"/>
              <a:sym typeface="Franklin Gothic"/>
            </a:endParaRPr>
          </a:p>
          <a:p>
            <a:pPr marL="0" lvl="0" indent="0"/>
            <a:r>
              <a:rPr lang="en-US" b="1" dirty="0">
                <a:latin typeface="+mj-lt"/>
                <a:ea typeface="Franklin Gothic"/>
                <a:cs typeface="Franklin Gothic"/>
                <a:sym typeface="Franklin Gothic"/>
              </a:rPr>
              <a:t>Theme Name: </a:t>
            </a:r>
            <a:r>
              <a:rPr lang="en-IN" dirty="0">
                <a:solidFill>
                  <a:srgbClr val="212529"/>
                </a:solidFill>
                <a:latin typeface="Tahoma" panose="020B0604030504040204" pitchFamily="34" charset="0"/>
                <a:ea typeface="Tahoma" panose="020B0604030504040204" pitchFamily="34" charset="0"/>
                <a:cs typeface="Tahoma" panose="020B0604030504040204" pitchFamily="34" charset="0"/>
              </a:rPr>
              <a:t> Smart Automation</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7" y="153592"/>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30444"/>
            <a:ext cx="4673956" cy="257523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spcBef>
                <a:spcPts val="0"/>
              </a:spcBef>
              <a:buClr>
                <a:schemeClr val="lt2"/>
              </a:buClr>
              <a:buSzPts val="1800"/>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p>
          <a:p>
            <a:pPr marL="0" lvl="0" indent="0">
              <a:spcBef>
                <a:spcPts val="0"/>
              </a:spcBef>
              <a:buClr>
                <a:schemeClr val="lt2"/>
              </a:buClr>
              <a:buSzPts val="1800"/>
            </a:pPr>
            <a:r>
              <a:rPr lang="en-US" sz="1400" b="1" dirty="0">
                <a:solidFill>
                  <a:schemeClr val="tx1"/>
                </a:solidFill>
                <a:latin typeface="Courier New" panose="02070309020205020404" pitchFamily="49" charset="0"/>
                <a:ea typeface="Franklin Gothic"/>
                <a:cs typeface="Courier New" panose="02070309020205020404" pitchFamily="49" charset="0"/>
                <a:sym typeface="Franklin Gothic"/>
              </a:rPr>
              <a:t>The user will write queries to the chatbot. Chatbot can help to find information and services according to the queries, more quickly and easily. Users need no longer to navigate through multiple modules on the platform to find what they are looking for. Users can interact with the chatbot to discover job recommendation, skill development or foreign counselling.</a:t>
            </a:r>
            <a:endParaRPr sz="1200" b="1" dirty="0">
              <a:solidFill>
                <a:schemeClr val="tx1"/>
              </a:solidFill>
              <a:latin typeface="Courier New" panose="02070309020205020404" pitchFamily="49" charset="0"/>
              <a:cs typeface="Courier New" panose="02070309020205020404" pitchFamily="49" charset="0"/>
            </a:endParaRP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4977439" y="830353"/>
            <a:ext cx="7053262" cy="5913631"/>
          </a:xfrm>
          <a:prstGeom prst="rect">
            <a:avLst/>
          </a:prstGeom>
          <a:ln/>
        </p:spPr>
        <p:style>
          <a:lnRef idx="2">
            <a:schemeClr val="dk1"/>
          </a:lnRef>
          <a:fillRef idx="1">
            <a:schemeClr val="lt1"/>
          </a:fillRef>
          <a:effectRef idx="0">
            <a:schemeClr val="dk1"/>
          </a:effectRef>
          <a:fontRef idx="minor">
            <a:schemeClr val="dk1"/>
          </a:fontRef>
        </p:style>
      </p:pic>
      <p:sp>
        <p:nvSpPr>
          <p:cNvPr id="95" name="Rectangle 94"/>
          <p:cNvSpPr/>
          <p:nvPr/>
        </p:nvSpPr>
        <p:spPr>
          <a:xfrm>
            <a:off x="7483802" y="909795"/>
            <a:ext cx="2117887"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PROCESS FLOW CHART</a:t>
            </a:r>
          </a:p>
        </p:txBody>
      </p:sp>
      <p:sp>
        <p:nvSpPr>
          <p:cNvPr id="97" name="Rounded Rectangle 96"/>
          <p:cNvSpPr/>
          <p:nvPr/>
        </p:nvSpPr>
        <p:spPr>
          <a:xfrm>
            <a:off x="5859333" y="2164736"/>
            <a:ext cx="1427569" cy="42713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000" b="1" dirty="0"/>
              <a:t>Open the chatbot </a:t>
            </a:r>
            <a:endParaRPr lang="en-US" sz="1000" b="1" dirty="0"/>
          </a:p>
        </p:txBody>
      </p:sp>
      <p:cxnSp>
        <p:nvCxnSpPr>
          <p:cNvPr id="99" name="Straight Arrow Connector 98"/>
          <p:cNvCxnSpPr>
            <a:cxnSpLocks/>
            <a:stCxn id="97" idx="2"/>
            <a:endCxn id="100" idx="0"/>
          </p:cNvCxnSpPr>
          <p:nvPr/>
        </p:nvCxnSpPr>
        <p:spPr>
          <a:xfrm>
            <a:off x="6573118" y="2591867"/>
            <a:ext cx="3432" cy="3753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00" name="Rounded Rectangle 99"/>
          <p:cNvSpPr/>
          <p:nvPr/>
        </p:nvSpPr>
        <p:spPr>
          <a:xfrm>
            <a:off x="5862765" y="2967252"/>
            <a:ext cx="1427569" cy="42918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Multilingual  greeting</a:t>
            </a:r>
            <a:endParaRPr lang="en-US" sz="1100" b="1" dirty="0"/>
          </a:p>
        </p:txBody>
      </p:sp>
      <p:cxnSp>
        <p:nvCxnSpPr>
          <p:cNvPr id="102" name="Straight Arrow Connector 101"/>
          <p:cNvCxnSpPr>
            <a:cxnSpLocks/>
            <a:stCxn id="187" idx="2"/>
            <a:endCxn id="97" idx="0"/>
          </p:cNvCxnSpPr>
          <p:nvPr/>
        </p:nvCxnSpPr>
        <p:spPr>
          <a:xfrm flipH="1">
            <a:off x="6573118" y="1779030"/>
            <a:ext cx="312" cy="3857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2" name="Rounded Rectangle 111"/>
          <p:cNvSpPr/>
          <p:nvPr/>
        </p:nvSpPr>
        <p:spPr>
          <a:xfrm>
            <a:off x="5861677" y="3826328"/>
            <a:ext cx="1427569" cy="4292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t>Chatbot asks how it can assist</a:t>
            </a:r>
          </a:p>
        </p:txBody>
      </p:sp>
      <p:sp>
        <p:nvSpPr>
          <p:cNvPr id="148" name="Rounded Rectangle 147"/>
          <p:cNvSpPr/>
          <p:nvPr/>
        </p:nvSpPr>
        <p:spPr>
          <a:xfrm>
            <a:off x="5853758" y="4751197"/>
            <a:ext cx="1433143" cy="44572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t> User enters query (text or voice)</a:t>
            </a:r>
          </a:p>
        </p:txBody>
      </p:sp>
      <p:sp>
        <p:nvSpPr>
          <p:cNvPr id="153" name="Rounded Rectangle 152"/>
          <p:cNvSpPr/>
          <p:nvPr/>
        </p:nvSpPr>
        <p:spPr>
          <a:xfrm>
            <a:off x="5853758" y="5812009"/>
            <a:ext cx="1427569" cy="4619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Chatbot understands query</a:t>
            </a:r>
          </a:p>
        </p:txBody>
      </p:sp>
      <p:sp>
        <p:nvSpPr>
          <p:cNvPr id="158" name="Rounded Rectangle 157"/>
          <p:cNvSpPr/>
          <p:nvPr/>
        </p:nvSpPr>
        <p:spPr>
          <a:xfrm>
            <a:off x="8766741" y="5809761"/>
            <a:ext cx="1716833" cy="4222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Responds</a:t>
            </a:r>
          </a:p>
        </p:txBody>
      </p:sp>
      <p:cxnSp>
        <p:nvCxnSpPr>
          <p:cNvPr id="169" name="Straight Arrow Connector 168"/>
          <p:cNvCxnSpPr>
            <a:cxnSpLocks/>
            <a:stCxn id="183" idx="1"/>
            <a:endCxn id="148" idx="3"/>
          </p:cNvCxnSpPr>
          <p:nvPr/>
        </p:nvCxnSpPr>
        <p:spPr>
          <a:xfrm flipH="1">
            <a:off x="7286901" y="4973223"/>
            <a:ext cx="1479840" cy="83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8229614" y="4693306"/>
            <a:ext cx="463588" cy="307777"/>
          </a:xfrm>
          <a:prstGeom prst="rect">
            <a:avLst/>
          </a:prstGeom>
          <a:noFill/>
        </p:spPr>
        <p:txBody>
          <a:bodyPr wrap="none" rtlCol="0">
            <a:spAutoFit/>
          </a:bodyPr>
          <a:lstStyle/>
          <a:p>
            <a:r>
              <a:rPr lang="en-IN" dirty="0"/>
              <a:t>yes</a:t>
            </a:r>
            <a:endParaRPr lang="en-US" dirty="0"/>
          </a:p>
        </p:txBody>
      </p:sp>
      <p:sp>
        <p:nvSpPr>
          <p:cNvPr id="172" name="Rounded Rectangle 171"/>
          <p:cNvSpPr/>
          <p:nvPr/>
        </p:nvSpPr>
        <p:spPr>
          <a:xfrm>
            <a:off x="8766741" y="3659400"/>
            <a:ext cx="1716833" cy="447870"/>
          </a:xfrm>
          <a:prstGeom prst="roundRect">
            <a:avLst/>
          </a:prstGeom>
        </p:spPr>
        <p:style>
          <a:lnRef idx="2">
            <a:schemeClr val="dk1"/>
          </a:lnRef>
          <a:fillRef idx="1001">
            <a:schemeClr val="lt2"/>
          </a:fillRef>
          <a:effectRef idx="0">
            <a:schemeClr val="dk1"/>
          </a:effectRef>
          <a:fontRef idx="minor">
            <a:schemeClr val="dk1"/>
          </a:fontRef>
        </p:style>
        <p:txBody>
          <a:bodyPr rtlCol="0" anchor="ctr"/>
          <a:lstStyle/>
          <a:p>
            <a:pPr algn="ctr"/>
            <a:r>
              <a:rPr lang="en-US" sz="1200" b="1" dirty="0"/>
              <a:t> Query Solution</a:t>
            </a:r>
          </a:p>
        </p:txBody>
      </p:sp>
      <p:cxnSp>
        <p:nvCxnSpPr>
          <p:cNvPr id="176" name="Straight Arrow Connector 175"/>
          <p:cNvCxnSpPr>
            <a:cxnSpLocks/>
            <a:stCxn id="183" idx="0"/>
            <a:endCxn id="172" idx="2"/>
          </p:cNvCxnSpPr>
          <p:nvPr/>
        </p:nvCxnSpPr>
        <p:spPr>
          <a:xfrm flipV="1">
            <a:off x="9625158" y="4107270"/>
            <a:ext cx="0" cy="53938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2" name="Straight Arrow Connector 181"/>
          <p:cNvCxnSpPr>
            <a:cxnSpLocks/>
            <a:stCxn id="158" idx="0"/>
            <a:endCxn id="183" idx="2"/>
          </p:cNvCxnSpPr>
          <p:nvPr/>
        </p:nvCxnSpPr>
        <p:spPr>
          <a:xfrm flipV="1">
            <a:off x="9625158" y="5299794"/>
            <a:ext cx="0" cy="50996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83" name="Rounded Rectangle 182"/>
          <p:cNvSpPr/>
          <p:nvPr/>
        </p:nvSpPr>
        <p:spPr>
          <a:xfrm>
            <a:off x="8766741" y="4646651"/>
            <a:ext cx="1716833" cy="6531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Continues</a:t>
            </a:r>
          </a:p>
          <a:p>
            <a:pPr algn="ctr"/>
            <a:r>
              <a:rPr lang="en-US" sz="1200" b="1" dirty="0"/>
              <a:t>conversation</a:t>
            </a:r>
          </a:p>
        </p:txBody>
      </p:sp>
      <p:pic>
        <p:nvPicPr>
          <p:cNvPr id="187" name="Picture 2" descr="C:\Users\Dell\Downloads\234.png"/>
          <p:cNvPicPr>
            <a:picLocks noChangeAspect="1" noChangeArrowheads="1" noCrop="1"/>
          </p:cNvPicPr>
          <p:nvPr/>
        </p:nvPicPr>
        <p:blipFill>
          <a:blip r:embed="rId5"/>
          <a:srcRect/>
          <a:stretch>
            <a:fillRect/>
          </a:stretch>
        </p:blipFill>
        <p:spPr bwMode="auto">
          <a:xfrm>
            <a:off x="6215757" y="1063684"/>
            <a:ext cx="715346" cy="715346"/>
          </a:xfrm>
          <a:prstGeom prst="rect">
            <a:avLst/>
          </a:prstGeom>
          <a:noFill/>
        </p:spPr>
      </p:pic>
      <p:sp>
        <p:nvSpPr>
          <p:cNvPr id="191" name="TextBox 190"/>
          <p:cNvSpPr txBox="1"/>
          <p:nvPr/>
        </p:nvSpPr>
        <p:spPr>
          <a:xfrm rot="16200000">
            <a:off x="9283974" y="4348072"/>
            <a:ext cx="373820" cy="261610"/>
          </a:xfrm>
          <a:prstGeom prst="rect">
            <a:avLst/>
          </a:prstGeom>
          <a:noFill/>
        </p:spPr>
        <p:txBody>
          <a:bodyPr wrap="none" rtlCol="0">
            <a:spAutoFit/>
          </a:bodyPr>
          <a:lstStyle/>
          <a:p>
            <a:r>
              <a:rPr lang="en-IN" sz="1100" b="1" dirty="0"/>
              <a:t>No</a:t>
            </a:r>
            <a:endParaRPr lang="en-US" sz="1100" b="1" dirty="0"/>
          </a:p>
        </p:txBody>
      </p:sp>
      <p:cxnSp>
        <p:nvCxnSpPr>
          <p:cNvPr id="195" name="Straight Arrow Connector 194"/>
          <p:cNvCxnSpPr>
            <a:cxnSpLocks/>
            <a:stCxn id="100" idx="2"/>
            <a:endCxn id="112" idx="0"/>
          </p:cNvCxnSpPr>
          <p:nvPr/>
        </p:nvCxnSpPr>
        <p:spPr>
          <a:xfrm flipH="1">
            <a:off x="6575462" y="3396436"/>
            <a:ext cx="1088" cy="42989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7" name="Straight Arrow Connector 196"/>
          <p:cNvCxnSpPr>
            <a:cxnSpLocks/>
            <a:stCxn id="112" idx="2"/>
            <a:endCxn id="148" idx="0"/>
          </p:cNvCxnSpPr>
          <p:nvPr/>
        </p:nvCxnSpPr>
        <p:spPr>
          <a:xfrm flipH="1">
            <a:off x="6570330" y="4255534"/>
            <a:ext cx="5132" cy="49566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9" name="Straight Arrow Connector 198"/>
          <p:cNvCxnSpPr>
            <a:cxnSpLocks/>
            <a:stCxn id="148" idx="2"/>
            <a:endCxn id="153" idx="0"/>
          </p:cNvCxnSpPr>
          <p:nvPr/>
        </p:nvCxnSpPr>
        <p:spPr>
          <a:xfrm flipH="1">
            <a:off x="6567543" y="5196920"/>
            <a:ext cx="2787" cy="61508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01" name="Straight Arrow Connector 200"/>
          <p:cNvCxnSpPr>
            <a:cxnSpLocks/>
            <a:stCxn id="153" idx="3"/>
            <a:endCxn id="158" idx="1"/>
          </p:cNvCxnSpPr>
          <p:nvPr/>
        </p:nvCxnSpPr>
        <p:spPr>
          <a:xfrm flipV="1">
            <a:off x="7281327" y="6020897"/>
            <a:ext cx="1485414" cy="2206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1029" name="Picture 5" descr="C:\Users\Dell\Downloads\coding.png"/>
          <p:cNvPicPr>
            <a:picLocks noChangeAspect="1" noChangeArrowheads="1"/>
          </p:cNvPicPr>
          <p:nvPr/>
        </p:nvPicPr>
        <p:blipFill>
          <a:blip r:embed="rId6"/>
          <a:srcRect/>
          <a:stretch>
            <a:fillRect/>
          </a:stretch>
        </p:blipFill>
        <p:spPr bwMode="auto">
          <a:xfrm>
            <a:off x="5211510" y="3757474"/>
            <a:ext cx="502638" cy="502638"/>
          </a:xfrm>
          <a:prstGeom prst="rect">
            <a:avLst/>
          </a:prstGeom>
          <a:noFill/>
        </p:spPr>
      </p:pic>
      <p:pic>
        <p:nvPicPr>
          <p:cNvPr id="1030" name="Picture 6" descr="C:\Users\Dell\Downloads\solution.png"/>
          <p:cNvPicPr>
            <a:picLocks noChangeAspect="1" noChangeArrowheads="1"/>
          </p:cNvPicPr>
          <p:nvPr/>
        </p:nvPicPr>
        <p:blipFill>
          <a:blip r:embed="rId7"/>
          <a:srcRect/>
          <a:stretch>
            <a:fillRect/>
          </a:stretch>
        </p:blipFill>
        <p:spPr bwMode="auto">
          <a:xfrm>
            <a:off x="5177102" y="5667050"/>
            <a:ext cx="623936" cy="623936"/>
          </a:xfrm>
          <a:prstGeom prst="rect">
            <a:avLst/>
          </a:prstGeom>
          <a:noFill/>
        </p:spPr>
      </p:pic>
      <p:pic>
        <p:nvPicPr>
          <p:cNvPr id="1031" name="Picture 7" descr="C:\Users\Dell\Downloads\responsive.gif"/>
          <p:cNvPicPr>
            <a:picLocks noChangeAspect="1" noChangeArrowheads="1" noCrop="1"/>
          </p:cNvPicPr>
          <p:nvPr/>
        </p:nvPicPr>
        <p:blipFill>
          <a:blip r:embed="rId8"/>
          <a:srcRect/>
          <a:stretch>
            <a:fillRect/>
          </a:stretch>
        </p:blipFill>
        <p:spPr bwMode="auto">
          <a:xfrm>
            <a:off x="10580914" y="5823858"/>
            <a:ext cx="463420" cy="463420"/>
          </a:xfrm>
          <a:prstGeom prst="rect">
            <a:avLst/>
          </a:prstGeom>
          <a:noFill/>
        </p:spPr>
      </p:pic>
      <p:pic>
        <p:nvPicPr>
          <p:cNvPr id="326" name="Picture 2" descr="C:\Users\Dell\Downloads\interactive.png"/>
          <p:cNvPicPr>
            <a:picLocks noChangeAspect="1" noChangeArrowheads="1"/>
          </p:cNvPicPr>
          <p:nvPr/>
        </p:nvPicPr>
        <p:blipFill>
          <a:blip r:embed="rId9"/>
          <a:srcRect/>
          <a:stretch>
            <a:fillRect/>
          </a:stretch>
        </p:blipFill>
        <p:spPr bwMode="auto">
          <a:xfrm flipH="1">
            <a:off x="10670804" y="4721290"/>
            <a:ext cx="492662" cy="492662"/>
          </a:xfrm>
          <a:prstGeom prst="rect">
            <a:avLst/>
          </a:prstGeom>
          <a:noFill/>
        </p:spPr>
      </p:pic>
      <p:pic>
        <p:nvPicPr>
          <p:cNvPr id="178" name="Picture 177">
            <a:extLst>
              <a:ext uri="{FF2B5EF4-FFF2-40B4-BE49-F238E27FC236}">
                <a16:creationId xmlns:a16="http://schemas.microsoft.com/office/drawing/2014/main" id="{CB2C90C1-A65D-B3EB-C665-76FF764D3ABF}"/>
              </a:ext>
            </a:extLst>
          </p:cNvPr>
          <p:cNvPicPr>
            <a:picLocks noChangeAspect="1"/>
          </p:cNvPicPr>
          <p:nvPr/>
        </p:nvPicPr>
        <p:blipFill>
          <a:blip r:embed="rId10"/>
          <a:stretch>
            <a:fillRect/>
          </a:stretch>
        </p:blipFill>
        <p:spPr>
          <a:xfrm>
            <a:off x="5211510" y="2970568"/>
            <a:ext cx="502638" cy="502638"/>
          </a:xfrm>
          <a:prstGeom prst="rect">
            <a:avLst/>
          </a:prstGeom>
        </p:spPr>
      </p:pic>
      <p:grpSp>
        <p:nvGrpSpPr>
          <p:cNvPr id="1058" name="Group 1057">
            <a:extLst>
              <a:ext uri="{FF2B5EF4-FFF2-40B4-BE49-F238E27FC236}">
                <a16:creationId xmlns:a16="http://schemas.microsoft.com/office/drawing/2014/main" id="{FAC25461-74A7-8182-68FD-4A5288061FE8}"/>
              </a:ext>
            </a:extLst>
          </p:cNvPr>
          <p:cNvGrpSpPr/>
          <p:nvPr/>
        </p:nvGrpSpPr>
        <p:grpSpPr>
          <a:xfrm>
            <a:off x="124285" y="3572547"/>
            <a:ext cx="4727769" cy="3171438"/>
            <a:chOff x="124285" y="3382047"/>
            <a:chExt cx="4727769" cy="3171438"/>
          </a:xfrm>
        </p:grpSpPr>
        <p:sp>
          <p:nvSpPr>
            <p:cNvPr id="181" name="Google Shape;222;p2">
              <a:extLst>
                <a:ext uri="{FF2B5EF4-FFF2-40B4-BE49-F238E27FC236}">
                  <a16:creationId xmlns:a16="http://schemas.microsoft.com/office/drawing/2014/main" id="{72FF486C-E67C-23EC-488B-4C61AA55283D}"/>
                </a:ext>
              </a:extLst>
            </p:cNvPr>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184" name="TextBox 183">
              <a:extLst>
                <a:ext uri="{FF2B5EF4-FFF2-40B4-BE49-F238E27FC236}">
                  <a16:creationId xmlns:a16="http://schemas.microsoft.com/office/drawing/2014/main" id="{544B2F88-897D-1EA2-4267-5B147C93692E}"/>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85" name="Oval 184">
              <a:extLst>
                <a:ext uri="{FF2B5EF4-FFF2-40B4-BE49-F238E27FC236}">
                  <a16:creationId xmlns:a16="http://schemas.microsoft.com/office/drawing/2014/main" id="{4B540C40-ED05-5999-03ED-29FCE8A1669E}"/>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Rectangle: Rounded Corners 185">
              <a:extLst>
                <a:ext uri="{FF2B5EF4-FFF2-40B4-BE49-F238E27FC236}">
                  <a16:creationId xmlns:a16="http://schemas.microsoft.com/office/drawing/2014/main" id="{95DC6A8D-6B19-EFBD-3CF9-98E429F23691}"/>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Rectangle: Rounded Corners 187">
              <a:extLst>
                <a:ext uri="{FF2B5EF4-FFF2-40B4-BE49-F238E27FC236}">
                  <a16:creationId xmlns:a16="http://schemas.microsoft.com/office/drawing/2014/main" id="{ECC2350B-27D8-E15E-F5C3-0D78CCA44B63}"/>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Rectangle: Rounded Corners 188">
              <a:extLst>
                <a:ext uri="{FF2B5EF4-FFF2-40B4-BE49-F238E27FC236}">
                  <a16:creationId xmlns:a16="http://schemas.microsoft.com/office/drawing/2014/main" id="{BAC4392C-EFB9-F372-E9F4-5B3FF8A12A50}"/>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Rectangle: Rounded Corners 189">
              <a:extLst>
                <a:ext uri="{FF2B5EF4-FFF2-40B4-BE49-F238E27FC236}">
                  <a16:creationId xmlns:a16="http://schemas.microsoft.com/office/drawing/2014/main" id="{09826E84-854D-B3AC-F54A-239428B4EBEC}"/>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4" name="Rectangle: Rounded Corners 1023">
              <a:extLst>
                <a:ext uri="{FF2B5EF4-FFF2-40B4-BE49-F238E27FC236}">
                  <a16:creationId xmlns:a16="http://schemas.microsoft.com/office/drawing/2014/main" id="{1A9EF592-6EE6-77A5-87FC-D3ED531E3AB6}"/>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5" name="Picture 1024">
              <a:extLst>
                <a:ext uri="{FF2B5EF4-FFF2-40B4-BE49-F238E27FC236}">
                  <a16:creationId xmlns:a16="http://schemas.microsoft.com/office/drawing/2014/main" id="{DF95D2A3-042F-61A8-7979-04AC3E16C210}"/>
                </a:ext>
              </a:extLst>
            </p:cNvPr>
            <p:cNvPicPr>
              <a:picLocks noChangeAspect="1"/>
            </p:cNvPicPr>
            <p:nvPr/>
          </p:nvPicPr>
          <p:blipFill>
            <a:blip r:embed="rId11"/>
            <a:stretch>
              <a:fillRect/>
            </a:stretch>
          </p:blipFill>
          <p:spPr>
            <a:xfrm>
              <a:off x="262466" y="3713807"/>
              <a:ext cx="698400" cy="751470"/>
            </a:xfrm>
            <a:prstGeom prst="rect">
              <a:avLst/>
            </a:prstGeom>
          </p:spPr>
        </p:pic>
        <p:pic>
          <p:nvPicPr>
            <p:cNvPr id="1026" name="Picture 1025">
              <a:extLst>
                <a:ext uri="{FF2B5EF4-FFF2-40B4-BE49-F238E27FC236}">
                  <a16:creationId xmlns:a16="http://schemas.microsoft.com/office/drawing/2014/main" id="{A84247AE-92DE-5B49-90CB-34A866F421F6}"/>
                </a:ext>
              </a:extLst>
            </p:cNvPr>
            <p:cNvPicPr>
              <a:picLocks noChangeAspect="1"/>
            </p:cNvPicPr>
            <p:nvPr/>
          </p:nvPicPr>
          <p:blipFill>
            <a:blip r:embed="rId12"/>
            <a:stretch>
              <a:fillRect/>
            </a:stretch>
          </p:blipFill>
          <p:spPr>
            <a:xfrm>
              <a:off x="1225077" y="3713807"/>
              <a:ext cx="698400" cy="751469"/>
            </a:xfrm>
            <a:prstGeom prst="rect">
              <a:avLst/>
            </a:prstGeom>
          </p:spPr>
        </p:pic>
        <p:pic>
          <p:nvPicPr>
            <p:cNvPr id="1027" name="Picture 1026">
              <a:extLst>
                <a:ext uri="{FF2B5EF4-FFF2-40B4-BE49-F238E27FC236}">
                  <a16:creationId xmlns:a16="http://schemas.microsoft.com/office/drawing/2014/main" id="{A35BA2C4-0D5E-C872-9FDF-688F2C996E5D}"/>
                </a:ext>
              </a:extLst>
            </p:cNvPr>
            <p:cNvPicPr>
              <a:picLocks noChangeAspect="1"/>
            </p:cNvPicPr>
            <p:nvPr/>
          </p:nvPicPr>
          <p:blipFill>
            <a:blip r:embed="rId13"/>
            <a:stretch>
              <a:fillRect/>
            </a:stretch>
          </p:blipFill>
          <p:spPr>
            <a:xfrm>
              <a:off x="2139066" y="3723587"/>
              <a:ext cx="698400" cy="741690"/>
            </a:xfrm>
            <a:prstGeom prst="rect">
              <a:avLst/>
            </a:prstGeom>
          </p:spPr>
        </p:pic>
        <p:pic>
          <p:nvPicPr>
            <p:cNvPr id="1028" name="Picture 1027">
              <a:extLst>
                <a:ext uri="{FF2B5EF4-FFF2-40B4-BE49-F238E27FC236}">
                  <a16:creationId xmlns:a16="http://schemas.microsoft.com/office/drawing/2014/main" id="{C327C1F1-0FE9-D882-38C5-A3194492C766}"/>
                </a:ext>
              </a:extLst>
            </p:cNvPr>
            <p:cNvPicPr>
              <a:picLocks noChangeAspect="1"/>
            </p:cNvPicPr>
            <p:nvPr/>
          </p:nvPicPr>
          <p:blipFill>
            <a:blip r:embed="rId14"/>
            <a:stretch>
              <a:fillRect/>
            </a:stretch>
          </p:blipFill>
          <p:spPr>
            <a:xfrm>
              <a:off x="3017275" y="3713807"/>
              <a:ext cx="810011" cy="751470"/>
            </a:xfrm>
            <a:prstGeom prst="rect">
              <a:avLst/>
            </a:prstGeom>
          </p:spPr>
        </p:pic>
        <p:pic>
          <p:nvPicPr>
            <p:cNvPr id="1032" name="Picture 1031">
              <a:extLst>
                <a:ext uri="{FF2B5EF4-FFF2-40B4-BE49-F238E27FC236}">
                  <a16:creationId xmlns:a16="http://schemas.microsoft.com/office/drawing/2014/main" id="{2AF783AA-41E6-69D4-3B79-04C58F2C7983}"/>
                </a:ext>
              </a:extLst>
            </p:cNvPr>
            <p:cNvPicPr>
              <a:picLocks noChangeAspect="1"/>
            </p:cNvPicPr>
            <p:nvPr/>
          </p:nvPicPr>
          <p:blipFill>
            <a:blip r:embed="rId15"/>
            <a:stretch>
              <a:fillRect/>
            </a:stretch>
          </p:blipFill>
          <p:spPr>
            <a:xfrm>
              <a:off x="3967049" y="3737600"/>
              <a:ext cx="697579" cy="727677"/>
            </a:xfrm>
            <a:prstGeom prst="rect">
              <a:avLst/>
            </a:prstGeom>
          </p:spPr>
        </p:pic>
        <p:sp>
          <p:nvSpPr>
            <p:cNvPr id="1033" name="TextBox 1032">
              <a:extLst>
                <a:ext uri="{FF2B5EF4-FFF2-40B4-BE49-F238E27FC236}">
                  <a16:creationId xmlns:a16="http://schemas.microsoft.com/office/drawing/2014/main" id="{BA30D9FF-17DF-92A7-74BF-122145AFB235}"/>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034" name="Graphic 1033" descr="Chevron arrows RTL">
              <a:extLst>
                <a:ext uri="{FF2B5EF4-FFF2-40B4-BE49-F238E27FC236}">
                  <a16:creationId xmlns:a16="http://schemas.microsoft.com/office/drawing/2014/main" id="{03762907-FAA9-9D6D-532D-F8B9BB68DA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51690" y="4889549"/>
              <a:ext cx="319949" cy="319949"/>
            </a:xfrm>
            <a:prstGeom prst="rect">
              <a:avLst/>
            </a:prstGeom>
          </p:spPr>
        </p:pic>
        <p:sp>
          <p:nvSpPr>
            <p:cNvPr id="1035" name="TextBox 1034">
              <a:extLst>
                <a:ext uri="{FF2B5EF4-FFF2-40B4-BE49-F238E27FC236}">
                  <a16:creationId xmlns:a16="http://schemas.microsoft.com/office/drawing/2014/main" id="{3654FB9F-1AF7-068E-FC6D-8A24B879F8DF}"/>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1036" name="Graphic 1035" descr="Chevron arrows RTL">
              <a:extLst>
                <a:ext uri="{FF2B5EF4-FFF2-40B4-BE49-F238E27FC236}">
                  <a16:creationId xmlns:a16="http://schemas.microsoft.com/office/drawing/2014/main" id="{3DE2A06D-7339-380E-4AED-1596597DDC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1412819" y="4891427"/>
              <a:ext cx="319949" cy="319949"/>
            </a:xfrm>
            <a:prstGeom prst="rect">
              <a:avLst/>
            </a:prstGeom>
          </p:spPr>
        </p:pic>
        <p:sp>
          <p:nvSpPr>
            <p:cNvPr id="1037" name="TextBox 1036">
              <a:extLst>
                <a:ext uri="{FF2B5EF4-FFF2-40B4-BE49-F238E27FC236}">
                  <a16:creationId xmlns:a16="http://schemas.microsoft.com/office/drawing/2014/main" id="{FDCB858D-9185-93CF-544F-63ACCD1650F7}"/>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1038" name="Graphic 1037" descr="Chevron arrows RTL">
              <a:extLst>
                <a:ext uri="{FF2B5EF4-FFF2-40B4-BE49-F238E27FC236}">
                  <a16:creationId xmlns:a16="http://schemas.microsoft.com/office/drawing/2014/main" id="{4FA78CF6-585E-4100-5067-33DD554CE52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2359957" y="4896462"/>
              <a:ext cx="319949" cy="319949"/>
            </a:xfrm>
            <a:prstGeom prst="rect">
              <a:avLst/>
            </a:prstGeom>
          </p:spPr>
        </p:pic>
        <p:sp>
          <p:nvSpPr>
            <p:cNvPr id="1039" name="TextBox 1038">
              <a:extLst>
                <a:ext uri="{FF2B5EF4-FFF2-40B4-BE49-F238E27FC236}">
                  <a16:creationId xmlns:a16="http://schemas.microsoft.com/office/drawing/2014/main" id="{38A97DC2-A495-796E-8D64-3ECEE5E737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1040" name="Graphic 1039" descr="Chevron arrows RTL">
              <a:extLst>
                <a:ext uri="{FF2B5EF4-FFF2-40B4-BE49-F238E27FC236}">
                  <a16:creationId xmlns:a16="http://schemas.microsoft.com/office/drawing/2014/main" id="{C8D12AE3-4ECC-3EC9-8FD7-9C90BEF8BF8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3262305" y="4899786"/>
              <a:ext cx="319949" cy="319949"/>
            </a:xfrm>
            <a:prstGeom prst="rect">
              <a:avLst/>
            </a:prstGeom>
          </p:spPr>
        </p:pic>
        <p:sp>
          <p:nvSpPr>
            <p:cNvPr id="1041" name="TextBox 1040">
              <a:extLst>
                <a:ext uri="{FF2B5EF4-FFF2-40B4-BE49-F238E27FC236}">
                  <a16:creationId xmlns:a16="http://schemas.microsoft.com/office/drawing/2014/main" id="{F475D00C-02E5-DBB8-D6CD-DB2A4329DEB6}"/>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1042" name="Graphic 1041" descr="Chevron arrows RTL">
              <a:extLst>
                <a:ext uri="{FF2B5EF4-FFF2-40B4-BE49-F238E27FC236}">
                  <a16:creationId xmlns:a16="http://schemas.microsoft.com/office/drawing/2014/main" id="{41E3F3E6-DA3E-33D4-0D84-3F5FCFD22B1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4155863" y="4896461"/>
              <a:ext cx="319949" cy="319949"/>
            </a:xfrm>
            <a:prstGeom prst="rect">
              <a:avLst/>
            </a:prstGeom>
          </p:spPr>
        </p:pic>
        <p:pic>
          <p:nvPicPr>
            <p:cNvPr id="1043" name="Picture 1042">
              <a:extLst>
                <a:ext uri="{FF2B5EF4-FFF2-40B4-BE49-F238E27FC236}">
                  <a16:creationId xmlns:a16="http://schemas.microsoft.com/office/drawing/2014/main" id="{B7BAB756-62AD-7AA0-FCD8-12593DA2991C}"/>
                </a:ext>
              </a:extLst>
            </p:cNvPr>
            <p:cNvPicPr>
              <a:picLocks noChangeAspect="1"/>
            </p:cNvPicPr>
            <p:nvPr/>
          </p:nvPicPr>
          <p:blipFill>
            <a:blip r:embed="rId18"/>
            <a:stretch>
              <a:fillRect/>
            </a:stretch>
          </p:blipFill>
          <p:spPr>
            <a:xfrm>
              <a:off x="232993" y="5326912"/>
              <a:ext cx="697579" cy="697579"/>
            </a:xfrm>
            <a:prstGeom prst="rect">
              <a:avLst/>
            </a:prstGeom>
          </p:spPr>
        </p:pic>
        <p:sp>
          <p:nvSpPr>
            <p:cNvPr id="1044" name="TextBox 1043">
              <a:extLst>
                <a:ext uri="{FF2B5EF4-FFF2-40B4-BE49-F238E27FC236}">
                  <a16:creationId xmlns:a16="http://schemas.microsoft.com/office/drawing/2014/main" id="{196A85EE-3673-02C3-9BDC-337C6BAEF0DF}"/>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1045" name="Picture 1044">
              <a:extLst>
                <a:ext uri="{FF2B5EF4-FFF2-40B4-BE49-F238E27FC236}">
                  <a16:creationId xmlns:a16="http://schemas.microsoft.com/office/drawing/2014/main" id="{65574596-8C39-8986-FE83-8B7EECFD7205}"/>
                </a:ext>
              </a:extLst>
            </p:cNvPr>
            <p:cNvPicPr>
              <a:picLocks noChangeAspect="1"/>
            </p:cNvPicPr>
            <p:nvPr/>
          </p:nvPicPr>
          <p:blipFill>
            <a:blip r:embed="rId19"/>
            <a:stretch>
              <a:fillRect/>
            </a:stretch>
          </p:blipFill>
          <p:spPr>
            <a:xfrm>
              <a:off x="1290294" y="5376316"/>
              <a:ext cx="578621" cy="578621"/>
            </a:xfrm>
            <a:prstGeom prst="rect">
              <a:avLst/>
            </a:prstGeom>
          </p:spPr>
        </p:pic>
        <p:sp>
          <p:nvSpPr>
            <p:cNvPr id="1046" name="TextBox 1045">
              <a:extLst>
                <a:ext uri="{FF2B5EF4-FFF2-40B4-BE49-F238E27FC236}">
                  <a16:creationId xmlns:a16="http://schemas.microsoft.com/office/drawing/2014/main" id="{E1814821-D99F-4749-FC9F-26542A6DC523}"/>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1047" name="Picture 1046">
              <a:extLst>
                <a:ext uri="{FF2B5EF4-FFF2-40B4-BE49-F238E27FC236}">
                  <a16:creationId xmlns:a16="http://schemas.microsoft.com/office/drawing/2014/main" id="{3FAB3C5E-BFB8-06A1-2306-4A7DC6E245BC}"/>
                </a:ext>
              </a:extLst>
            </p:cNvPr>
            <p:cNvPicPr>
              <a:picLocks noChangeAspect="1"/>
            </p:cNvPicPr>
            <p:nvPr/>
          </p:nvPicPr>
          <p:blipFill>
            <a:blip r:embed="rId20"/>
            <a:stretch>
              <a:fillRect/>
            </a:stretch>
          </p:blipFill>
          <p:spPr>
            <a:xfrm>
              <a:off x="2216742" y="5391882"/>
              <a:ext cx="543045" cy="595314"/>
            </a:xfrm>
            <a:prstGeom prst="rect">
              <a:avLst/>
            </a:prstGeom>
          </p:spPr>
        </p:pic>
        <p:sp>
          <p:nvSpPr>
            <p:cNvPr id="1048" name="TextBox 1047">
              <a:extLst>
                <a:ext uri="{FF2B5EF4-FFF2-40B4-BE49-F238E27FC236}">
                  <a16:creationId xmlns:a16="http://schemas.microsoft.com/office/drawing/2014/main" id="{93044D4E-1FC6-9565-9CD5-9E388AB59176}"/>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1049" name="Picture 1048">
              <a:extLst>
                <a:ext uri="{FF2B5EF4-FFF2-40B4-BE49-F238E27FC236}">
                  <a16:creationId xmlns:a16="http://schemas.microsoft.com/office/drawing/2014/main" id="{90949881-16E2-AF59-B7F8-667BFB5861DE}"/>
                </a:ext>
              </a:extLst>
            </p:cNvPr>
            <p:cNvPicPr>
              <a:picLocks noChangeAspect="1"/>
            </p:cNvPicPr>
            <p:nvPr/>
          </p:nvPicPr>
          <p:blipFill>
            <a:blip r:embed="rId21"/>
            <a:stretch>
              <a:fillRect/>
            </a:stretch>
          </p:blipFill>
          <p:spPr>
            <a:xfrm>
              <a:off x="3967047" y="5402275"/>
              <a:ext cx="697579" cy="465053"/>
            </a:xfrm>
            <a:prstGeom prst="rect">
              <a:avLst/>
            </a:prstGeom>
          </p:spPr>
        </p:pic>
        <p:sp>
          <p:nvSpPr>
            <p:cNvPr id="1050" name="TextBox 1049">
              <a:extLst>
                <a:ext uri="{FF2B5EF4-FFF2-40B4-BE49-F238E27FC236}">
                  <a16:creationId xmlns:a16="http://schemas.microsoft.com/office/drawing/2014/main" id="{9258B49B-226A-B855-BB8C-35579AEF67F4}"/>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1051" name="Picture 1050">
              <a:extLst>
                <a:ext uri="{FF2B5EF4-FFF2-40B4-BE49-F238E27FC236}">
                  <a16:creationId xmlns:a16="http://schemas.microsoft.com/office/drawing/2014/main" id="{363B04C3-37AC-FA09-9242-C220D9B8305D}"/>
                </a:ext>
              </a:extLst>
            </p:cNvPr>
            <p:cNvPicPr>
              <a:picLocks noChangeAspect="1"/>
            </p:cNvPicPr>
            <p:nvPr/>
          </p:nvPicPr>
          <p:blipFill>
            <a:blip r:embed="rId22"/>
            <a:stretch>
              <a:fillRect/>
            </a:stretch>
          </p:blipFill>
          <p:spPr>
            <a:xfrm rot="16200000">
              <a:off x="3160999" y="5506809"/>
              <a:ext cx="641166" cy="331258"/>
            </a:xfrm>
            <a:prstGeom prst="rect">
              <a:avLst/>
            </a:prstGeom>
          </p:spPr>
        </p:pic>
        <p:sp>
          <p:nvSpPr>
            <p:cNvPr id="1052" name="TextBox 1051">
              <a:extLst>
                <a:ext uri="{FF2B5EF4-FFF2-40B4-BE49-F238E27FC236}">
                  <a16:creationId xmlns:a16="http://schemas.microsoft.com/office/drawing/2014/main" id="{9135C888-C14F-924B-C65D-EC7DE0F9483A}"/>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1053" name="Picture 1052">
              <a:extLst>
                <a:ext uri="{FF2B5EF4-FFF2-40B4-BE49-F238E27FC236}">
                  <a16:creationId xmlns:a16="http://schemas.microsoft.com/office/drawing/2014/main" id="{5C44584B-15D6-74DB-0209-7505168735C8}"/>
                </a:ext>
              </a:extLst>
            </p:cNvPr>
            <p:cNvPicPr>
              <a:picLocks noChangeAspect="1"/>
            </p:cNvPicPr>
            <p:nvPr/>
          </p:nvPicPr>
          <p:blipFill>
            <a:blip r:embed="rId11"/>
            <a:stretch>
              <a:fillRect/>
            </a:stretch>
          </p:blipFill>
          <p:spPr>
            <a:xfrm>
              <a:off x="262466" y="3714418"/>
              <a:ext cx="698400" cy="751470"/>
            </a:xfrm>
            <a:prstGeom prst="rect">
              <a:avLst/>
            </a:prstGeom>
          </p:spPr>
        </p:pic>
        <p:pic>
          <p:nvPicPr>
            <p:cNvPr id="1054" name="Picture 1053">
              <a:extLst>
                <a:ext uri="{FF2B5EF4-FFF2-40B4-BE49-F238E27FC236}">
                  <a16:creationId xmlns:a16="http://schemas.microsoft.com/office/drawing/2014/main" id="{5360B7C2-9E12-8293-E866-518CB2723CCD}"/>
                </a:ext>
              </a:extLst>
            </p:cNvPr>
            <p:cNvPicPr>
              <a:picLocks noChangeAspect="1"/>
            </p:cNvPicPr>
            <p:nvPr/>
          </p:nvPicPr>
          <p:blipFill>
            <a:blip r:embed="rId12"/>
            <a:stretch>
              <a:fillRect/>
            </a:stretch>
          </p:blipFill>
          <p:spPr>
            <a:xfrm>
              <a:off x="1225077" y="3714418"/>
              <a:ext cx="698400" cy="751469"/>
            </a:xfrm>
            <a:prstGeom prst="rect">
              <a:avLst/>
            </a:prstGeom>
          </p:spPr>
        </p:pic>
        <p:pic>
          <p:nvPicPr>
            <p:cNvPr id="1055" name="Picture 1054">
              <a:extLst>
                <a:ext uri="{FF2B5EF4-FFF2-40B4-BE49-F238E27FC236}">
                  <a16:creationId xmlns:a16="http://schemas.microsoft.com/office/drawing/2014/main" id="{EC4F52E3-3525-933C-4095-214F19B69B4C}"/>
                </a:ext>
              </a:extLst>
            </p:cNvPr>
            <p:cNvPicPr>
              <a:picLocks noChangeAspect="1"/>
            </p:cNvPicPr>
            <p:nvPr/>
          </p:nvPicPr>
          <p:blipFill>
            <a:blip r:embed="rId13"/>
            <a:stretch>
              <a:fillRect/>
            </a:stretch>
          </p:blipFill>
          <p:spPr>
            <a:xfrm>
              <a:off x="2139066" y="3724198"/>
              <a:ext cx="698400" cy="741690"/>
            </a:xfrm>
            <a:prstGeom prst="rect">
              <a:avLst/>
            </a:prstGeom>
          </p:spPr>
        </p:pic>
        <p:pic>
          <p:nvPicPr>
            <p:cNvPr id="1056" name="Picture 1055">
              <a:extLst>
                <a:ext uri="{FF2B5EF4-FFF2-40B4-BE49-F238E27FC236}">
                  <a16:creationId xmlns:a16="http://schemas.microsoft.com/office/drawing/2014/main" id="{D3310D65-EFD9-F60F-23DB-210B9211ED5F}"/>
                </a:ext>
              </a:extLst>
            </p:cNvPr>
            <p:cNvPicPr>
              <a:picLocks noChangeAspect="1"/>
            </p:cNvPicPr>
            <p:nvPr/>
          </p:nvPicPr>
          <p:blipFill>
            <a:blip r:embed="rId14"/>
            <a:stretch>
              <a:fillRect/>
            </a:stretch>
          </p:blipFill>
          <p:spPr>
            <a:xfrm>
              <a:off x="3017275" y="3714418"/>
              <a:ext cx="810011" cy="751470"/>
            </a:xfrm>
            <a:prstGeom prst="rect">
              <a:avLst/>
            </a:prstGeom>
          </p:spPr>
        </p:pic>
        <p:pic>
          <p:nvPicPr>
            <p:cNvPr id="1057" name="Picture 1056">
              <a:extLst>
                <a:ext uri="{FF2B5EF4-FFF2-40B4-BE49-F238E27FC236}">
                  <a16:creationId xmlns:a16="http://schemas.microsoft.com/office/drawing/2014/main" id="{51BFE29F-D3B0-3FD5-4145-E7B940DA7C94}"/>
                </a:ext>
              </a:extLst>
            </p:cNvPr>
            <p:cNvPicPr>
              <a:picLocks noChangeAspect="1"/>
            </p:cNvPicPr>
            <p:nvPr/>
          </p:nvPicPr>
          <p:blipFill>
            <a:blip r:embed="rId23"/>
            <a:stretch>
              <a:fillRect/>
            </a:stretch>
          </p:blipFill>
          <p:spPr>
            <a:xfrm>
              <a:off x="3060114" y="5540469"/>
              <a:ext cx="411136" cy="41113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122940" y="82484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latin typeface="+mj-lt"/>
              </a:rPr>
              <a:t>Use Case:</a:t>
            </a:r>
            <a:endParaRPr b="1" dirty="0">
              <a:latin typeface="+mj-lt"/>
            </a:endParaRPr>
          </a:p>
        </p:txBody>
      </p:sp>
      <p:sp>
        <p:nvSpPr>
          <p:cNvPr id="229" name="Google Shape;229;p3"/>
          <p:cNvSpPr txBox="1">
            <a:spLocks noGrp="1"/>
          </p:cNvSpPr>
          <p:nvPr>
            <p:ph type="body" idx="1"/>
          </p:nvPr>
        </p:nvSpPr>
        <p:spPr>
          <a:xfrm>
            <a:off x="358610" y="1191521"/>
            <a:ext cx="3883452" cy="5384123"/>
          </a:xfrm>
          <a:prstGeom prst="rect">
            <a:avLst/>
          </a:prstGeom>
          <a:solidFill>
            <a:schemeClr val="bg1"/>
          </a:solidFill>
          <a:ln w="9525" cap="flat" cmpd="sng">
            <a:no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latin typeface="+mj-lt"/>
              </a:rPr>
              <a:t>  </a:t>
            </a:r>
            <a:endParaRPr dirty="0">
              <a:latin typeface="+mj-lt"/>
            </a:endParaRPr>
          </a:p>
        </p:txBody>
      </p:sp>
      <p:sp>
        <p:nvSpPr>
          <p:cNvPr id="232" name="Google Shape;232;p3"/>
          <p:cNvSpPr txBox="1"/>
          <p:nvPr/>
        </p:nvSpPr>
        <p:spPr>
          <a:xfrm>
            <a:off x="4791608" y="1013526"/>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algn="ctr"/>
            <a:endParaRPr lang="en-IN" sz="1600" b="1" dirty="0">
              <a:latin typeface="Courier New" panose="02070309020205020404" pitchFamily="49" charset="0"/>
              <a:cs typeface="Courier New" panose="02070309020205020404" pitchFamily="49" charset="0"/>
            </a:endParaRPr>
          </a:p>
        </p:txBody>
      </p:sp>
      <p:sp>
        <p:nvSpPr>
          <p:cNvPr id="24" name="Rectangle 23"/>
          <p:cNvSpPr/>
          <p:nvPr/>
        </p:nvSpPr>
        <p:spPr>
          <a:xfrm>
            <a:off x="5685831" y="1147733"/>
            <a:ext cx="1473480" cy="307777"/>
          </a:xfrm>
          <a:prstGeom prst="rect">
            <a:avLst/>
          </a:prstGeom>
        </p:spPr>
        <p:txBody>
          <a:bodyPr wrap="none">
            <a:spAutoFit/>
          </a:bodyPr>
          <a:lstStyle/>
          <a:p>
            <a:pPr algn="ctr"/>
            <a:r>
              <a:rPr lang="en-IN" b="1" dirty="0">
                <a:latin typeface="Courier New" panose="02070309020205020404" pitchFamily="49" charset="0"/>
                <a:cs typeface="Courier New" panose="02070309020205020404" pitchFamily="49" charset="0"/>
              </a:rPr>
              <a:t>SHOW STOPPER</a:t>
            </a:r>
          </a:p>
        </p:txBody>
      </p:sp>
      <p:sp>
        <p:nvSpPr>
          <p:cNvPr id="27" name="Rounded Rectangle 26"/>
          <p:cNvSpPr/>
          <p:nvPr/>
        </p:nvSpPr>
        <p:spPr>
          <a:xfrm>
            <a:off x="5831633" y="3797570"/>
            <a:ext cx="1399592" cy="6251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Query Solution</a:t>
            </a:r>
          </a:p>
        </p:txBody>
      </p:sp>
      <p:sp>
        <p:nvSpPr>
          <p:cNvPr id="31" name="Rounded Rectangle 30"/>
          <p:cNvSpPr/>
          <p:nvPr/>
        </p:nvSpPr>
        <p:spPr>
          <a:xfrm>
            <a:off x="5570376" y="5318449"/>
            <a:ext cx="1950098" cy="8677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User apply solution in pgrkam application</a:t>
            </a:r>
          </a:p>
        </p:txBody>
      </p:sp>
      <p:sp>
        <p:nvSpPr>
          <p:cNvPr id="32" name="Rounded Rectangle 31"/>
          <p:cNvSpPr/>
          <p:nvPr/>
        </p:nvSpPr>
        <p:spPr>
          <a:xfrm>
            <a:off x="9255968" y="5505072"/>
            <a:ext cx="1614196" cy="5038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Destination Module </a:t>
            </a:r>
            <a:endParaRPr lang="en-US" b="1" dirty="0"/>
          </a:p>
        </p:txBody>
      </p:sp>
      <p:cxnSp>
        <p:nvCxnSpPr>
          <p:cNvPr id="34" name="Straight Arrow Connector 33"/>
          <p:cNvCxnSpPr>
            <a:stCxn id="27" idx="2"/>
            <a:endCxn id="31" idx="0"/>
          </p:cNvCxnSpPr>
          <p:nvPr/>
        </p:nvCxnSpPr>
        <p:spPr>
          <a:xfrm rot="16200000" flipH="1">
            <a:off x="6090563" y="4863587"/>
            <a:ext cx="895728" cy="139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1" idx="3"/>
            <a:endCxn id="32" idx="1"/>
          </p:cNvCxnSpPr>
          <p:nvPr/>
        </p:nvCxnSpPr>
        <p:spPr>
          <a:xfrm>
            <a:off x="7520474" y="5752323"/>
            <a:ext cx="1735494" cy="46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1" name="Picture 3" descr="C:\Users\Dell\Downloads\solutions.png"/>
          <p:cNvPicPr>
            <a:picLocks noChangeAspect="1" noChangeArrowheads="1"/>
          </p:cNvPicPr>
          <p:nvPr/>
        </p:nvPicPr>
        <p:blipFill>
          <a:blip r:embed="rId3"/>
          <a:srcRect/>
          <a:stretch>
            <a:fillRect/>
          </a:stretch>
        </p:blipFill>
        <p:spPr bwMode="auto">
          <a:xfrm>
            <a:off x="5253134" y="3743142"/>
            <a:ext cx="715351" cy="715351"/>
          </a:xfrm>
          <a:prstGeom prst="rect">
            <a:avLst/>
          </a:prstGeom>
          <a:noFill/>
        </p:spPr>
      </p:pic>
      <p:sp>
        <p:nvSpPr>
          <p:cNvPr id="42" name="TextBox 41"/>
          <p:cNvSpPr txBox="1"/>
          <p:nvPr/>
        </p:nvSpPr>
        <p:spPr>
          <a:xfrm>
            <a:off x="5085183" y="4534689"/>
            <a:ext cx="1160895" cy="253916"/>
          </a:xfrm>
          <a:prstGeom prst="rect">
            <a:avLst/>
          </a:prstGeom>
          <a:noFill/>
        </p:spPr>
        <p:txBody>
          <a:bodyPr wrap="none" rtlCol="0">
            <a:spAutoFit/>
          </a:bodyPr>
          <a:lstStyle/>
          <a:p>
            <a:r>
              <a:rPr lang="en-IN" sz="1050" dirty="0"/>
              <a:t>Chatbot solution</a:t>
            </a:r>
            <a:endParaRPr lang="en-US" sz="1050" dirty="0"/>
          </a:p>
        </p:txBody>
      </p:sp>
      <p:pic>
        <p:nvPicPr>
          <p:cNvPr id="2052" name="Picture 4" descr="C:\Users\Dell\Downloads\happy-customers.png"/>
          <p:cNvPicPr>
            <a:picLocks noChangeAspect="1" noChangeArrowheads="1"/>
          </p:cNvPicPr>
          <p:nvPr/>
        </p:nvPicPr>
        <p:blipFill>
          <a:blip r:embed="rId4"/>
          <a:srcRect/>
          <a:stretch>
            <a:fillRect/>
          </a:stretch>
        </p:blipFill>
        <p:spPr bwMode="auto">
          <a:xfrm>
            <a:off x="11000793" y="5292024"/>
            <a:ext cx="734348" cy="734348"/>
          </a:xfrm>
          <a:prstGeom prst="rect">
            <a:avLst/>
          </a:prstGeom>
          <a:noFill/>
        </p:spPr>
      </p:pic>
      <p:pic>
        <p:nvPicPr>
          <p:cNvPr id="2053" name="Picture 5" descr="C:\Users\Dell\Downloads\apply.png"/>
          <p:cNvPicPr>
            <a:picLocks noChangeAspect="1" noChangeArrowheads="1"/>
          </p:cNvPicPr>
          <p:nvPr/>
        </p:nvPicPr>
        <p:blipFill>
          <a:blip r:embed="rId5"/>
          <a:srcRect/>
          <a:stretch>
            <a:fillRect/>
          </a:stretch>
        </p:blipFill>
        <p:spPr bwMode="auto">
          <a:xfrm>
            <a:off x="4990322" y="5458418"/>
            <a:ext cx="595943" cy="595943"/>
          </a:xfrm>
          <a:prstGeom prst="rect">
            <a:avLst/>
          </a:prstGeom>
          <a:noFill/>
        </p:spPr>
      </p:pic>
      <p:sp>
        <p:nvSpPr>
          <p:cNvPr id="50" name="TextBox 49"/>
          <p:cNvSpPr txBox="1"/>
          <p:nvPr/>
        </p:nvSpPr>
        <p:spPr>
          <a:xfrm>
            <a:off x="10935477" y="6074240"/>
            <a:ext cx="859531" cy="246221"/>
          </a:xfrm>
          <a:prstGeom prst="rect">
            <a:avLst/>
          </a:prstGeom>
          <a:noFill/>
        </p:spPr>
        <p:txBody>
          <a:bodyPr wrap="none" rtlCol="0">
            <a:spAutoFit/>
          </a:bodyPr>
          <a:lstStyle/>
          <a:p>
            <a:r>
              <a:rPr lang="en-IN" sz="1000" dirty="0"/>
              <a:t>Happy User</a:t>
            </a:r>
            <a:endParaRPr lang="en-US" sz="1000" dirty="0"/>
          </a:p>
        </p:txBody>
      </p:sp>
      <p:sp>
        <p:nvSpPr>
          <p:cNvPr id="55" name="TextBox 54"/>
          <p:cNvSpPr txBox="1"/>
          <p:nvPr/>
        </p:nvSpPr>
        <p:spPr>
          <a:xfrm>
            <a:off x="4926563" y="1530219"/>
            <a:ext cx="3265715" cy="1938992"/>
          </a:xfrm>
          <a:prstGeom prst="rect">
            <a:avLst/>
          </a:prstGeom>
          <a:noFill/>
        </p:spPr>
        <p:txBody>
          <a:bodyPr wrap="square" rtlCol="0">
            <a:spAutoFit/>
          </a:bodyPr>
          <a:lstStyle/>
          <a:p>
            <a:pPr algn="just">
              <a:buFont typeface="Wingdings" pitchFamily="2" charset="2"/>
              <a:buChar char="ü"/>
            </a:pPr>
            <a:r>
              <a:rPr lang="en-IN" sz="1200" dirty="0">
                <a:latin typeface="Courier New" pitchFamily="49" charset="0"/>
                <a:cs typeface="Courier New" pitchFamily="49" charset="0"/>
              </a:rPr>
              <a:t> </a:t>
            </a:r>
            <a:r>
              <a:rPr lang="en-US" sz="1200" dirty="0">
                <a:latin typeface="Courier New" pitchFamily="49" charset="0"/>
                <a:cs typeface="Courier New" pitchFamily="49" charset="0"/>
              </a:rPr>
              <a:t>With this chatbot, user can </a:t>
            </a:r>
            <a:r>
              <a:rPr lang="en-US" sz="1200" b="1" dirty="0">
                <a:latin typeface="Courier New" pitchFamily="49" charset="0"/>
                <a:cs typeface="Courier New" pitchFamily="49" charset="0"/>
              </a:rPr>
              <a:t>easily navigate the modules</a:t>
            </a:r>
            <a:r>
              <a:rPr lang="en-US" sz="1200" dirty="0">
                <a:latin typeface="Courier New" pitchFamily="49" charset="0"/>
                <a:cs typeface="Courier New" pitchFamily="49" charset="0"/>
              </a:rPr>
              <a:t>. When user is new to application, this chatbot gives </a:t>
            </a:r>
            <a:r>
              <a:rPr lang="en-US" sz="1200" b="1" dirty="0">
                <a:latin typeface="Courier New" pitchFamily="49" charset="0"/>
                <a:cs typeface="Courier New" pitchFamily="49" charset="0"/>
              </a:rPr>
              <a:t>perfect direction for his or her destination module.</a:t>
            </a:r>
            <a:endParaRPr lang="en-IN" sz="1200" b="1" dirty="0">
              <a:latin typeface="Courier New" pitchFamily="49" charset="0"/>
              <a:cs typeface="Courier New" pitchFamily="49" charset="0"/>
            </a:endParaRPr>
          </a:p>
          <a:p>
            <a:pPr algn="just">
              <a:buFont typeface="Wingdings" pitchFamily="2" charset="2"/>
              <a:buChar char="ü"/>
            </a:pPr>
            <a:r>
              <a:rPr lang="en-IN" sz="1200" dirty="0">
                <a:latin typeface="Courier New" pitchFamily="49" charset="0"/>
                <a:cs typeface="Courier New" pitchFamily="49" charset="0"/>
              </a:rPr>
              <a:t> The chatbot also helps to </a:t>
            </a:r>
            <a:r>
              <a:rPr lang="en-IN" sz="1200" dirty="0">
                <a:solidFill>
                  <a:schemeClr val="tx1"/>
                </a:solidFill>
                <a:latin typeface="Courier New" pitchFamily="49" charset="0"/>
                <a:cs typeface="Courier New" pitchFamily="49" charset="0"/>
              </a:rPr>
              <a:t> </a:t>
            </a:r>
            <a:r>
              <a:rPr lang="en-IN" sz="1200" b="1" dirty="0">
                <a:solidFill>
                  <a:schemeClr val="tx1"/>
                </a:solidFill>
                <a:latin typeface="Courier New" pitchFamily="49" charset="0"/>
                <a:cs typeface="Courier New" pitchFamily="49" charset="0"/>
              </a:rPr>
              <a:t>discover job  , skill development or foreign counselling </a:t>
            </a:r>
            <a:r>
              <a:rPr lang="en-IN" sz="1200" dirty="0">
                <a:solidFill>
                  <a:schemeClr val="tx1"/>
                </a:solidFill>
                <a:latin typeface="Courier New" pitchFamily="49" charset="0"/>
                <a:cs typeface="Courier New" pitchFamily="49" charset="0"/>
              </a:rPr>
              <a:t>according to </a:t>
            </a:r>
            <a:r>
              <a:rPr lang="en-IN" sz="1200" b="1" dirty="0">
                <a:solidFill>
                  <a:schemeClr val="tx1"/>
                </a:solidFill>
                <a:latin typeface="Courier New" pitchFamily="49" charset="0"/>
                <a:cs typeface="Courier New" pitchFamily="49" charset="0"/>
              </a:rPr>
              <a:t>user preferences</a:t>
            </a:r>
            <a:r>
              <a:rPr lang="en-IN" sz="1200" dirty="0">
                <a:solidFill>
                  <a:schemeClr val="tx1"/>
                </a:solidFill>
                <a:latin typeface="Courier New" pitchFamily="49" charset="0"/>
                <a:cs typeface="Courier New" pitchFamily="49" charset="0"/>
              </a:rPr>
              <a:t>. </a:t>
            </a:r>
            <a:endParaRPr lang="en-US" sz="1200" dirty="0">
              <a:latin typeface="Courier New" pitchFamily="49" charset="0"/>
              <a:cs typeface="Courier New" pitchFamily="49" charset="0"/>
            </a:endParaRPr>
          </a:p>
        </p:txBody>
      </p:sp>
      <p:sp>
        <p:nvSpPr>
          <p:cNvPr id="56" name="Rectangle 55"/>
          <p:cNvSpPr/>
          <p:nvPr/>
        </p:nvSpPr>
        <p:spPr>
          <a:xfrm>
            <a:off x="9355871" y="1169504"/>
            <a:ext cx="1396537" cy="307777"/>
          </a:xfrm>
          <a:prstGeom prst="rect">
            <a:avLst/>
          </a:prstGeom>
        </p:spPr>
        <p:txBody>
          <a:bodyPr wrap="none">
            <a:spAutoFit/>
          </a:bodyPr>
          <a:lstStyle/>
          <a:p>
            <a:pPr algn="ctr"/>
            <a:r>
              <a:rPr lang="en-US" b="1" dirty="0"/>
              <a:t>Dependencies</a:t>
            </a:r>
            <a:endParaRPr lang="en-IN" b="1" dirty="0">
              <a:latin typeface="Courier New" panose="02070309020205020404" pitchFamily="49" charset="0"/>
              <a:cs typeface="Courier New" panose="02070309020205020404" pitchFamily="49" charset="0"/>
            </a:endParaRPr>
          </a:p>
        </p:txBody>
      </p:sp>
      <p:sp>
        <p:nvSpPr>
          <p:cNvPr id="57" name="TextBox 56"/>
          <p:cNvSpPr txBox="1"/>
          <p:nvPr/>
        </p:nvSpPr>
        <p:spPr>
          <a:xfrm>
            <a:off x="8437983" y="1654627"/>
            <a:ext cx="3265715" cy="2492990"/>
          </a:xfrm>
          <a:prstGeom prst="rect">
            <a:avLst/>
          </a:prstGeom>
          <a:noFill/>
        </p:spPr>
        <p:txBody>
          <a:bodyPr wrap="square" numCol="1" rtlCol="0">
            <a:spAutoFit/>
          </a:bodyPr>
          <a:lstStyle/>
          <a:p>
            <a:pPr lvl="1" algn="just">
              <a:buFont typeface="Wingdings" pitchFamily="2" charset="2"/>
              <a:buChar char="ü"/>
            </a:pPr>
            <a:r>
              <a:rPr lang="en-IN" sz="1200" dirty="0">
                <a:latin typeface="Courier New" pitchFamily="49" charset="0"/>
                <a:cs typeface="Courier New" pitchFamily="49" charset="0"/>
              </a:rPr>
              <a:t> The chatbot will need large amount of data such as  Multilingual language model , user conversation.</a:t>
            </a:r>
          </a:p>
          <a:p>
            <a:pPr lvl="1" algn="just">
              <a:buFont typeface="Wingdings" pitchFamily="2" charset="2"/>
              <a:buChar char="ü"/>
            </a:pPr>
            <a:r>
              <a:rPr lang="en-IN" sz="1200" dirty="0">
                <a:latin typeface="Courier New" pitchFamily="49" charset="0"/>
                <a:cs typeface="Courier New" pitchFamily="49" charset="0"/>
              </a:rPr>
              <a:t>The application will allow the chatbot to </a:t>
            </a:r>
            <a:r>
              <a:rPr lang="en-US" sz="1200" dirty="0">
                <a:latin typeface="Courier New" pitchFamily="49" charset="0"/>
                <a:cs typeface="Courier New" pitchFamily="49" charset="0"/>
              </a:rPr>
              <a:t>help users navigate to the correct part of the platform to find the information and services they need.</a:t>
            </a:r>
          </a:p>
          <a:p>
            <a:pPr lvl="1" algn="just">
              <a:buFont typeface="Wingdings" pitchFamily="2" charset="2"/>
              <a:buChar char="ü"/>
            </a:pPr>
            <a:r>
              <a:rPr lang="en-US" sz="1200" dirty="0">
                <a:latin typeface="Courier New" pitchFamily="49" charset="0"/>
                <a:cs typeface="Courier New" pitchFamily="49" charset="0"/>
              </a:rPr>
              <a:t>Training and deploying </a:t>
            </a:r>
            <a:r>
              <a:rPr lang="en-IN" sz="1200" dirty="0">
                <a:latin typeface="Courier New" pitchFamily="49" charset="0"/>
                <a:cs typeface="Courier New" pitchFamily="49" charset="0"/>
              </a:rPr>
              <a:t>Multilingual language model</a:t>
            </a:r>
            <a:r>
              <a:rPr lang="en-US" sz="1200" dirty="0">
                <a:latin typeface="Courier New" pitchFamily="49" charset="0"/>
                <a:cs typeface="Courier New" pitchFamily="49" charset="0"/>
              </a:rPr>
              <a:t>  requires a lot of computing power.</a:t>
            </a: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58610" y="1355772"/>
            <a:ext cx="3623301" cy="3396844"/>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2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728</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Courier New</vt:lpstr>
      <vt:lpstr>Arial</vt:lpstr>
      <vt:lpstr>Calibri</vt:lpstr>
      <vt:lpstr>Tahoma</vt:lpstr>
      <vt:lpstr>Franklin Gothic</vt:lpstr>
      <vt:lpstr>Noto Sans Symbols</vt:lpstr>
      <vt:lpstr>Wingdings</vt:lpstr>
      <vt:lpstr>Libre Franklin</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163</cp:revision>
  <dcterms:created xsi:type="dcterms:W3CDTF">2022-02-11T07:14:46Z</dcterms:created>
  <dcterms:modified xsi:type="dcterms:W3CDTF">2023-09-25T04:15:36Z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