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61" r:id="rId2"/>
    <p:sldId id="257" r:id="rId3"/>
    <p:sldId id="258" r:id="rId4"/>
    <p:sldId id="260" r:id="rId5"/>
  </p:sldIdLst>
  <p:sldSz cx="12192000" cy="6858000"/>
  <p:notesSz cx="6858000" cy="9144000"/>
  <p:embeddedFontLst>
    <p:embeddedFont>
      <p:font typeface="Bahnschrift Light" panose="020B0502040204020203" pitchFamily="34" charset="0"/>
      <p:regular r:id="rId7"/>
    </p:embeddedFont>
    <p:embeddedFont>
      <p:font typeface="Bahnschrift SemiBold" panose="020B0502040204020203" pitchFamily="34" charset="0"/>
      <p:bold r:id="rId8"/>
    </p:embeddedFon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Noto Sans Symbols" pitchFamily="2" charset="0"/>
      <p:regular r:id="rId18"/>
      <p:bold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2A6D8D1-A803-4DD3-809B-8F4C3BE70A97}">
          <p14:sldIdLst>
            <p14:sldId id="261"/>
          </p14:sldIdLst>
        </p14:section>
        <p14:section name="Untitled Section" id="{6EF23068-A682-47F4-B0CE-B9B40BF2D21D}">
          <p14:sldIdLst>
            <p14:sldId id="257"/>
            <p14:sldId id="258"/>
            <p14:sldId id="260"/>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81" d="100"/>
          <a:sy n="81" d="100"/>
        </p:scale>
        <p:origin x="2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Ministry of Micro, Small and Medium Enterprises</a:t>
            </a:r>
            <a:endParaRPr dirty="0">
              <a:latin typeface="Tahoma" panose="020B0604030504040204" pitchFamily="34" charset="0"/>
              <a:ea typeface="Tahoma" panose="020B0604030504040204" pitchFamily="34" charset="0"/>
              <a:cs typeface="Tahoma" panose="020B060403050404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PS Code: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1401</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a:t>
            </a: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App-Based Solution to identify and solve disease in plants/crops</a:t>
            </a: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a:solidFill>
                  <a:schemeClr val="tx1"/>
                </a:solidFill>
                <a:latin typeface="+mj-lt"/>
                <a:ea typeface="Franklin Gothic"/>
                <a:cs typeface="Franklin Gothic"/>
                <a:sym typeface="Franklin Gothic"/>
              </a:rPr>
              <a:t>Growth 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p>
          <a:p>
            <a:pPr marL="0" lvl="0" indent="0" algn="l" rtl="0">
              <a:lnSpc>
                <a:spcPct val="90000"/>
              </a:lnSpc>
              <a:spcBef>
                <a:spcPts val="1000"/>
              </a:spcBef>
              <a:spcAft>
                <a:spcPts val="0"/>
              </a:spcAft>
              <a:buClr>
                <a:schemeClr val="lt2"/>
              </a:buClr>
              <a:buSzPts val="1800"/>
              <a:buNone/>
            </a:pP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endParaRPr lang="en-IN"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Theme Name: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Agriculture, FoodTech &amp; Rural Development</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5" y="14574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21113"/>
            <a:ext cx="4673956" cy="2443397"/>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endParaRPr sz="1400" b="1" dirty="0">
              <a:latin typeface="Courier New" panose="02070309020205020404" pitchFamily="49" charset="0"/>
              <a:cs typeface="Courier New" panose="02070309020205020404" pitchFamily="49" charset="0"/>
            </a:endParaRPr>
          </a:p>
          <a:p>
            <a:pPr marL="0" lvl="0" indent="0" rtl="0">
              <a:lnSpc>
                <a:spcPct val="100000"/>
              </a:lnSpc>
              <a:spcBef>
                <a:spcPts val="1000"/>
              </a:spcBef>
              <a:spcAft>
                <a:spcPts val="0"/>
              </a:spcAft>
              <a:buClr>
                <a:schemeClr val="dk1"/>
              </a:buClr>
              <a:buSzPts val="1600"/>
            </a:pPr>
            <a:r>
              <a:rPr lang="en-US" sz="1500" b="1" dirty="0">
                <a:latin typeface="Courier New" panose="02070309020205020404" pitchFamily="49" charset="0"/>
                <a:cs typeface="Courier New" panose="02070309020205020404" pitchFamily="49" charset="0"/>
              </a:rPr>
              <a:t>Farmers can use an AI-powered app to upload photos of their diseased plants. The app will identify the disease and provide recommendations for treatment. The app will also connect farmers with experts or scientists who can provide more personalized advice.</a:t>
            </a: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5014450" y="821023"/>
            <a:ext cx="7053262" cy="5732462"/>
          </a:xfrm>
          <a:prstGeom prst="rect">
            <a:avLst/>
          </a:prstGeom>
          <a:ln/>
        </p:spPr>
        <p:style>
          <a:lnRef idx="2">
            <a:schemeClr val="dk1"/>
          </a:lnRef>
          <a:fillRef idx="1">
            <a:schemeClr val="lt1"/>
          </a:fillRef>
          <a:effectRef idx="0">
            <a:schemeClr val="dk1"/>
          </a:effectRef>
          <a:fontRef idx="minor">
            <a:schemeClr val="dk1"/>
          </a:fontRef>
        </p:style>
      </p:pic>
      <p:sp>
        <p:nvSpPr>
          <p:cNvPr id="222" name="Google Shape;222;p2"/>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2" name="TextBox 1">
            <a:extLst>
              <a:ext uri="{FF2B5EF4-FFF2-40B4-BE49-F238E27FC236}">
                <a16:creationId xmlns:a16="http://schemas.microsoft.com/office/drawing/2014/main" id="{BEF4EBE4-E1F9-ED46-072D-0D8C66BC4C82}"/>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0" name="Oval 9">
            <a:extLst>
              <a:ext uri="{FF2B5EF4-FFF2-40B4-BE49-F238E27FC236}">
                <a16:creationId xmlns:a16="http://schemas.microsoft.com/office/drawing/2014/main" id="{A658A37B-2D9E-9D33-1F35-AA4274A2CC99}"/>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7440079-5ABC-A9CB-918C-8BF597461F56}"/>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0E5EFA-CEF2-C12F-10F6-F53F149EB49B}"/>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5F800C5-6F5F-898C-530B-BBC93D513526}"/>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053E31A-FCB7-24A0-BB45-C112D9584E65}"/>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05742A-0824-CF07-94CE-FFF01C2CD7AD}"/>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F33A8A8-A432-A80B-A5B5-F4A58A45181E}"/>
              </a:ext>
            </a:extLst>
          </p:cNvPr>
          <p:cNvPicPr>
            <a:picLocks noChangeAspect="1"/>
          </p:cNvPicPr>
          <p:nvPr/>
        </p:nvPicPr>
        <p:blipFill>
          <a:blip r:embed="rId5"/>
          <a:stretch>
            <a:fillRect/>
          </a:stretch>
        </p:blipFill>
        <p:spPr>
          <a:xfrm>
            <a:off x="262466" y="3713807"/>
            <a:ext cx="698400" cy="751470"/>
          </a:xfrm>
          <a:prstGeom prst="rect">
            <a:avLst/>
          </a:prstGeom>
        </p:spPr>
      </p:pic>
      <p:pic>
        <p:nvPicPr>
          <p:cNvPr id="31" name="Picture 30">
            <a:extLst>
              <a:ext uri="{FF2B5EF4-FFF2-40B4-BE49-F238E27FC236}">
                <a16:creationId xmlns:a16="http://schemas.microsoft.com/office/drawing/2014/main" id="{F7447C20-6E81-9249-91DD-69ABBE7944C5}"/>
              </a:ext>
            </a:extLst>
          </p:cNvPr>
          <p:cNvPicPr>
            <a:picLocks noChangeAspect="1"/>
          </p:cNvPicPr>
          <p:nvPr/>
        </p:nvPicPr>
        <p:blipFill>
          <a:blip r:embed="rId6"/>
          <a:stretch>
            <a:fillRect/>
          </a:stretch>
        </p:blipFill>
        <p:spPr>
          <a:xfrm>
            <a:off x="1225077" y="3713807"/>
            <a:ext cx="698400" cy="751469"/>
          </a:xfrm>
          <a:prstGeom prst="rect">
            <a:avLst/>
          </a:prstGeom>
        </p:spPr>
      </p:pic>
      <p:pic>
        <p:nvPicPr>
          <p:cNvPr id="33" name="Picture 32">
            <a:extLst>
              <a:ext uri="{FF2B5EF4-FFF2-40B4-BE49-F238E27FC236}">
                <a16:creationId xmlns:a16="http://schemas.microsoft.com/office/drawing/2014/main" id="{8316B026-0814-AB50-F1C4-6A33BDC7A67C}"/>
              </a:ext>
            </a:extLst>
          </p:cNvPr>
          <p:cNvPicPr>
            <a:picLocks noChangeAspect="1"/>
          </p:cNvPicPr>
          <p:nvPr/>
        </p:nvPicPr>
        <p:blipFill>
          <a:blip r:embed="rId7"/>
          <a:stretch>
            <a:fillRect/>
          </a:stretch>
        </p:blipFill>
        <p:spPr>
          <a:xfrm>
            <a:off x="2139066" y="3723587"/>
            <a:ext cx="698400" cy="741690"/>
          </a:xfrm>
          <a:prstGeom prst="rect">
            <a:avLst/>
          </a:prstGeom>
        </p:spPr>
      </p:pic>
      <p:pic>
        <p:nvPicPr>
          <p:cNvPr id="5" name="Picture 4">
            <a:extLst>
              <a:ext uri="{FF2B5EF4-FFF2-40B4-BE49-F238E27FC236}">
                <a16:creationId xmlns:a16="http://schemas.microsoft.com/office/drawing/2014/main" id="{F6A255F9-837B-C638-B390-FF41F744F9B7}"/>
              </a:ext>
            </a:extLst>
          </p:cNvPr>
          <p:cNvPicPr>
            <a:picLocks noChangeAspect="1"/>
          </p:cNvPicPr>
          <p:nvPr/>
        </p:nvPicPr>
        <p:blipFill>
          <a:blip r:embed="rId8"/>
          <a:stretch>
            <a:fillRect/>
          </a:stretch>
        </p:blipFill>
        <p:spPr>
          <a:xfrm>
            <a:off x="3017275" y="3713807"/>
            <a:ext cx="810011" cy="751470"/>
          </a:xfrm>
          <a:prstGeom prst="rect">
            <a:avLst/>
          </a:prstGeom>
        </p:spPr>
      </p:pic>
      <p:pic>
        <p:nvPicPr>
          <p:cNvPr id="7" name="Picture 6">
            <a:extLst>
              <a:ext uri="{FF2B5EF4-FFF2-40B4-BE49-F238E27FC236}">
                <a16:creationId xmlns:a16="http://schemas.microsoft.com/office/drawing/2014/main" id="{3B8A8090-46D6-2FE8-AFEF-B00D16B54CF7}"/>
              </a:ext>
            </a:extLst>
          </p:cNvPr>
          <p:cNvPicPr>
            <a:picLocks noChangeAspect="1"/>
          </p:cNvPicPr>
          <p:nvPr/>
        </p:nvPicPr>
        <p:blipFill>
          <a:blip r:embed="rId9"/>
          <a:stretch>
            <a:fillRect/>
          </a:stretch>
        </p:blipFill>
        <p:spPr>
          <a:xfrm>
            <a:off x="3967049" y="3737600"/>
            <a:ext cx="697579" cy="727677"/>
          </a:xfrm>
          <a:prstGeom prst="rect">
            <a:avLst/>
          </a:prstGeom>
        </p:spPr>
      </p:pic>
      <p:sp>
        <p:nvSpPr>
          <p:cNvPr id="17" name="TextBox 16">
            <a:extLst>
              <a:ext uri="{FF2B5EF4-FFF2-40B4-BE49-F238E27FC236}">
                <a16:creationId xmlns:a16="http://schemas.microsoft.com/office/drawing/2014/main" id="{180C040A-ABC6-7676-9ED3-9A0326743F3F}"/>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9" name="Graphic 18" descr="Chevron arrows RTL">
            <a:extLst>
              <a:ext uri="{FF2B5EF4-FFF2-40B4-BE49-F238E27FC236}">
                <a16:creationId xmlns:a16="http://schemas.microsoft.com/office/drawing/2014/main" id="{09129D5D-D7A6-2931-139C-E4EDFCA88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51690" y="4889549"/>
            <a:ext cx="319949" cy="319949"/>
          </a:xfrm>
          <a:prstGeom prst="rect">
            <a:avLst/>
          </a:prstGeom>
        </p:spPr>
      </p:pic>
      <p:sp>
        <p:nvSpPr>
          <p:cNvPr id="20" name="TextBox 19">
            <a:extLst>
              <a:ext uri="{FF2B5EF4-FFF2-40B4-BE49-F238E27FC236}">
                <a16:creationId xmlns:a16="http://schemas.microsoft.com/office/drawing/2014/main" id="{FC6DBD7D-27B1-9B7D-AD8D-AD2027038375}"/>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21" name="Graphic 20" descr="Chevron arrows RTL">
            <a:extLst>
              <a:ext uri="{FF2B5EF4-FFF2-40B4-BE49-F238E27FC236}">
                <a16:creationId xmlns:a16="http://schemas.microsoft.com/office/drawing/2014/main" id="{4F9B2B9F-28EE-5025-61B2-CBEEFEEA58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1412819" y="4891427"/>
            <a:ext cx="319949" cy="319949"/>
          </a:xfrm>
          <a:prstGeom prst="rect">
            <a:avLst/>
          </a:prstGeom>
        </p:spPr>
      </p:pic>
      <p:sp>
        <p:nvSpPr>
          <p:cNvPr id="22" name="TextBox 21">
            <a:extLst>
              <a:ext uri="{FF2B5EF4-FFF2-40B4-BE49-F238E27FC236}">
                <a16:creationId xmlns:a16="http://schemas.microsoft.com/office/drawing/2014/main" id="{40366994-2BF4-9AEC-1EAC-DFD7AB9980BA}"/>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23" name="Graphic 22" descr="Chevron arrows RTL">
            <a:extLst>
              <a:ext uri="{FF2B5EF4-FFF2-40B4-BE49-F238E27FC236}">
                <a16:creationId xmlns:a16="http://schemas.microsoft.com/office/drawing/2014/main" id="{A70D6779-1636-BB11-8944-E7716EBB73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2359957" y="4896462"/>
            <a:ext cx="319949" cy="319949"/>
          </a:xfrm>
          <a:prstGeom prst="rect">
            <a:avLst/>
          </a:prstGeom>
        </p:spPr>
      </p:pic>
      <p:sp>
        <p:nvSpPr>
          <p:cNvPr id="24" name="TextBox 23">
            <a:extLst>
              <a:ext uri="{FF2B5EF4-FFF2-40B4-BE49-F238E27FC236}">
                <a16:creationId xmlns:a16="http://schemas.microsoft.com/office/drawing/2014/main" id="{37BC82C3-90B9-21D4-8E7F-84BDFD939D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25" name="Graphic 24" descr="Chevron arrows RTL">
            <a:extLst>
              <a:ext uri="{FF2B5EF4-FFF2-40B4-BE49-F238E27FC236}">
                <a16:creationId xmlns:a16="http://schemas.microsoft.com/office/drawing/2014/main" id="{A8EB316E-5409-9368-B179-9443E35CD8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3262305" y="4899786"/>
            <a:ext cx="319949" cy="319949"/>
          </a:xfrm>
          <a:prstGeom prst="rect">
            <a:avLst/>
          </a:prstGeom>
        </p:spPr>
      </p:pic>
      <p:sp>
        <p:nvSpPr>
          <p:cNvPr id="26" name="TextBox 25">
            <a:extLst>
              <a:ext uri="{FF2B5EF4-FFF2-40B4-BE49-F238E27FC236}">
                <a16:creationId xmlns:a16="http://schemas.microsoft.com/office/drawing/2014/main" id="{32C2F487-EA8D-EEFC-9448-E6A839CB06C4}"/>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28" name="Graphic 27" descr="Chevron arrows RTL">
            <a:extLst>
              <a:ext uri="{FF2B5EF4-FFF2-40B4-BE49-F238E27FC236}">
                <a16:creationId xmlns:a16="http://schemas.microsoft.com/office/drawing/2014/main" id="{D9406986-5F6E-02A2-059D-9498CFE3B5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155863" y="4896461"/>
            <a:ext cx="319949" cy="319949"/>
          </a:xfrm>
          <a:prstGeom prst="rect">
            <a:avLst/>
          </a:prstGeom>
        </p:spPr>
      </p:pic>
      <p:pic>
        <p:nvPicPr>
          <p:cNvPr id="32" name="Picture 31">
            <a:extLst>
              <a:ext uri="{FF2B5EF4-FFF2-40B4-BE49-F238E27FC236}">
                <a16:creationId xmlns:a16="http://schemas.microsoft.com/office/drawing/2014/main" id="{4860CB56-C146-9C95-FFD5-4FFD59FD31C6}"/>
              </a:ext>
            </a:extLst>
          </p:cNvPr>
          <p:cNvPicPr>
            <a:picLocks noChangeAspect="1"/>
          </p:cNvPicPr>
          <p:nvPr/>
        </p:nvPicPr>
        <p:blipFill>
          <a:blip r:embed="rId12"/>
          <a:stretch>
            <a:fillRect/>
          </a:stretch>
        </p:blipFill>
        <p:spPr>
          <a:xfrm>
            <a:off x="232993" y="5326912"/>
            <a:ext cx="697579" cy="697579"/>
          </a:xfrm>
          <a:prstGeom prst="rect">
            <a:avLst/>
          </a:prstGeom>
        </p:spPr>
      </p:pic>
      <p:sp>
        <p:nvSpPr>
          <p:cNvPr id="34" name="TextBox 33">
            <a:extLst>
              <a:ext uri="{FF2B5EF4-FFF2-40B4-BE49-F238E27FC236}">
                <a16:creationId xmlns:a16="http://schemas.microsoft.com/office/drawing/2014/main" id="{9CB2B2FF-96F2-59B7-C91F-3AAE702D8D17}"/>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36" name="Picture 35">
            <a:extLst>
              <a:ext uri="{FF2B5EF4-FFF2-40B4-BE49-F238E27FC236}">
                <a16:creationId xmlns:a16="http://schemas.microsoft.com/office/drawing/2014/main" id="{4B4DAC68-EB93-343F-9932-C11E1B83371C}"/>
              </a:ext>
            </a:extLst>
          </p:cNvPr>
          <p:cNvPicPr>
            <a:picLocks noChangeAspect="1"/>
          </p:cNvPicPr>
          <p:nvPr/>
        </p:nvPicPr>
        <p:blipFill>
          <a:blip r:embed="rId13"/>
          <a:stretch>
            <a:fillRect/>
          </a:stretch>
        </p:blipFill>
        <p:spPr>
          <a:xfrm>
            <a:off x="1290294" y="5376316"/>
            <a:ext cx="578621" cy="578621"/>
          </a:xfrm>
          <a:prstGeom prst="rect">
            <a:avLst/>
          </a:prstGeom>
        </p:spPr>
      </p:pic>
      <p:sp>
        <p:nvSpPr>
          <p:cNvPr id="37" name="TextBox 36">
            <a:extLst>
              <a:ext uri="{FF2B5EF4-FFF2-40B4-BE49-F238E27FC236}">
                <a16:creationId xmlns:a16="http://schemas.microsoft.com/office/drawing/2014/main" id="{8755364C-5868-7ACA-A460-F3CE1C8B8C46}"/>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39" name="Picture 38">
            <a:extLst>
              <a:ext uri="{FF2B5EF4-FFF2-40B4-BE49-F238E27FC236}">
                <a16:creationId xmlns:a16="http://schemas.microsoft.com/office/drawing/2014/main" id="{C2B9AD60-4CA0-D3A1-54B7-1B37D3C90692}"/>
              </a:ext>
            </a:extLst>
          </p:cNvPr>
          <p:cNvPicPr>
            <a:picLocks noChangeAspect="1"/>
          </p:cNvPicPr>
          <p:nvPr/>
        </p:nvPicPr>
        <p:blipFill>
          <a:blip r:embed="rId14"/>
          <a:stretch>
            <a:fillRect/>
          </a:stretch>
        </p:blipFill>
        <p:spPr>
          <a:xfrm>
            <a:off x="2216742" y="5391882"/>
            <a:ext cx="543045" cy="595314"/>
          </a:xfrm>
          <a:prstGeom prst="rect">
            <a:avLst/>
          </a:prstGeom>
        </p:spPr>
      </p:pic>
      <p:sp>
        <p:nvSpPr>
          <p:cNvPr id="40" name="TextBox 39">
            <a:extLst>
              <a:ext uri="{FF2B5EF4-FFF2-40B4-BE49-F238E27FC236}">
                <a16:creationId xmlns:a16="http://schemas.microsoft.com/office/drawing/2014/main" id="{7822B716-98B1-E68A-8C8D-F7C178B16577}"/>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42" name="Picture 41">
            <a:extLst>
              <a:ext uri="{FF2B5EF4-FFF2-40B4-BE49-F238E27FC236}">
                <a16:creationId xmlns:a16="http://schemas.microsoft.com/office/drawing/2014/main" id="{BDA8E3E2-C42F-30BC-313A-F62C9134AD95}"/>
              </a:ext>
            </a:extLst>
          </p:cNvPr>
          <p:cNvPicPr>
            <a:picLocks noChangeAspect="1"/>
          </p:cNvPicPr>
          <p:nvPr/>
        </p:nvPicPr>
        <p:blipFill>
          <a:blip r:embed="rId15"/>
          <a:stretch>
            <a:fillRect/>
          </a:stretch>
        </p:blipFill>
        <p:spPr>
          <a:xfrm>
            <a:off x="3967047" y="5402275"/>
            <a:ext cx="697579" cy="465053"/>
          </a:xfrm>
          <a:prstGeom prst="rect">
            <a:avLst/>
          </a:prstGeom>
        </p:spPr>
      </p:pic>
      <p:sp>
        <p:nvSpPr>
          <p:cNvPr id="43" name="TextBox 42">
            <a:extLst>
              <a:ext uri="{FF2B5EF4-FFF2-40B4-BE49-F238E27FC236}">
                <a16:creationId xmlns:a16="http://schemas.microsoft.com/office/drawing/2014/main" id="{BC637561-1D92-A68A-CC15-926FF0018176}"/>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49" name="Picture 48">
            <a:extLst>
              <a:ext uri="{FF2B5EF4-FFF2-40B4-BE49-F238E27FC236}">
                <a16:creationId xmlns:a16="http://schemas.microsoft.com/office/drawing/2014/main" id="{6A529922-9CE5-7740-6E32-72A21ADA5B46}"/>
              </a:ext>
            </a:extLst>
          </p:cNvPr>
          <p:cNvPicPr>
            <a:picLocks noChangeAspect="1"/>
          </p:cNvPicPr>
          <p:nvPr/>
        </p:nvPicPr>
        <p:blipFill>
          <a:blip r:embed="rId16"/>
          <a:stretch>
            <a:fillRect/>
          </a:stretch>
        </p:blipFill>
        <p:spPr>
          <a:xfrm rot="16200000">
            <a:off x="3160999" y="5506809"/>
            <a:ext cx="641166" cy="331258"/>
          </a:xfrm>
          <a:prstGeom prst="rect">
            <a:avLst/>
          </a:prstGeom>
        </p:spPr>
      </p:pic>
      <p:sp>
        <p:nvSpPr>
          <p:cNvPr id="50" name="TextBox 49">
            <a:extLst>
              <a:ext uri="{FF2B5EF4-FFF2-40B4-BE49-F238E27FC236}">
                <a16:creationId xmlns:a16="http://schemas.microsoft.com/office/drawing/2014/main" id="{44168EFE-F497-13CA-7AAE-5430D3A4A8F0}"/>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53" name="Picture 52">
            <a:extLst>
              <a:ext uri="{FF2B5EF4-FFF2-40B4-BE49-F238E27FC236}">
                <a16:creationId xmlns:a16="http://schemas.microsoft.com/office/drawing/2014/main" id="{22D67278-2F45-0FE3-C733-170AB6F91595}"/>
              </a:ext>
            </a:extLst>
          </p:cNvPr>
          <p:cNvPicPr>
            <a:picLocks noChangeAspect="1"/>
          </p:cNvPicPr>
          <p:nvPr/>
        </p:nvPicPr>
        <p:blipFill>
          <a:blip r:embed="rId5"/>
          <a:stretch>
            <a:fillRect/>
          </a:stretch>
        </p:blipFill>
        <p:spPr>
          <a:xfrm>
            <a:off x="262466" y="3714418"/>
            <a:ext cx="698400" cy="751470"/>
          </a:xfrm>
          <a:prstGeom prst="rect">
            <a:avLst/>
          </a:prstGeom>
        </p:spPr>
      </p:pic>
      <p:pic>
        <p:nvPicPr>
          <p:cNvPr id="54" name="Picture 53">
            <a:extLst>
              <a:ext uri="{FF2B5EF4-FFF2-40B4-BE49-F238E27FC236}">
                <a16:creationId xmlns:a16="http://schemas.microsoft.com/office/drawing/2014/main" id="{CA5AAA32-8703-41A4-629E-6FBDD8FDC956}"/>
              </a:ext>
            </a:extLst>
          </p:cNvPr>
          <p:cNvPicPr>
            <a:picLocks noChangeAspect="1"/>
          </p:cNvPicPr>
          <p:nvPr/>
        </p:nvPicPr>
        <p:blipFill>
          <a:blip r:embed="rId6"/>
          <a:stretch>
            <a:fillRect/>
          </a:stretch>
        </p:blipFill>
        <p:spPr>
          <a:xfrm>
            <a:off x="1225077" y="3714418"/>
            <a:ext cx="698400" cy="751469"/>
          </a:xfrm>
          <a:prstGeom prst="rect">
            <a:avLst/>
          </a:prstGeom>
        </p:spPr>
      </p:pic>
      <p:pic>
        <p:nvPicPr>
          <p:cNvPr id="55" name="Picture 54">
            <a:extLst>
              <a:ext uri="{FF2B5EF4-FFF2-40B4-BE49-F238E27FC236}">
                <a16:creationId xmlns:a16="http://schemas.microsoft.com/office/drawing/2014/main" id="{3745CC25-E58C-3327-AA2A-8FD3B40E9535}"/>
              </a:ext>
            </a:extLst>
          </p:cNvPr>
          <p:cNvPicPr>
            <a:picLocks noChangeAspect="1"/>
          </p:cNvPicPr>
          <p:nvPr/>
        </p:nvPicPr>
        <p:blipFill>
          <a:blip r:embed="rId7"/>
          <a:stretch>
            <a:fillRect/>
          </a:stretch>
        </p:blipFill>
        <p:spPr>
          <a:xfrm>
            <a:off x="2139066" y="3724198"/>
            <a:ext cx="698400" cy="741690"/>
          </a:xfrm>
          <a:prstGeom prst="rect">
            <a:avLst/>
          </a:prstGeom>
        </p:spPr>
      </p:pic>
      <p:pic>
        <p:nvPicPr>
          <p:cNvPr id="56" name="Picture 55">
            <a:extLst>
              <a:ext uri="{FF2B5EF4-FFF2-40B4-BE49-F238E27FC236}">
                <a16:creationId xmlns:a16="http://schemas.microsoft.com/office/drawing/2014/main" id="{F4B39AA8-6CE5-0DAA-2DCE-27D435495A63}"/>
              </a:ext>
            </a:extLst>
          </p:cNvPr>
          <p:cNvPicPr>
            <a:picLocks noChangeAspect="1"/>
          </p:cNvPicPr>
          <p:nvPr/>
        </p:nvPicPr>
        <p:blipFill>
          <a:blip r:embed="rId8"/>
          <a:stretch>
            <a:fillRect/>
          </a:stretch>
        </p:blipFill>
        <p:spPr>
          <a:xfrm>
            <a:off x="3017275" y="3714418"/>
            <a:ext cx="810011" cy="751470"/>
          </a:xfrm>
          <a:prstGeom prst="rect">
            <a:avLst/>
          </a:prstGeom>
        </p:spPr>
      </p:pic>
      <p:pic>
        <p:nvPicPr>
          <p:cNvPr id="4" name="Picture 3">
            <a:extLst>
              <a:ext uri="{FF2B5EF4-FFF2-40B4-BE49-F238E27FC236}">
                <a16:creationId xmlns:a16="http://schemas.microsoft.com/office/drawing/2014/main" id="{A14A9D6A-2870-AA3B-74E9-DD0D8B9A979C}"/>
              </a:ext>
            </a:extLst>
          </p:cNvPr>
          <p:cNvPicPr>
            <a:picLocks noChangeAspect="1"/>
          </p:cNvPicPr>
          <p:nvPr/>
        </p:nvPicPr>
        <p:blipFill>
          <a:blip r:embed="rId17"/>
          <a:stretch>
            <a:fillRect/>
          </a:stretch>
        </p:blipFill>
        <p:spPr>
          <a:xfrm>
            <a:off x="6153855" y="907877"/>
            <a:ext cx="536788" cy="536788"/>
          </a:xfrm>
          <a:prstGeom prst="rect">
            <a:avLst/>
          </a:prstGeom>
        </p:spPr>
      </p:pic>
      <p:sp>
        <p:nvSpPr>
          <p:cNvPr id="6" name="TextBox 5">
            <a:extLst>
              <a:ext uri="{FF2B5EF4-FFF2-40B4-BE49-F238E27FC236}">
                <a16:creationId xmlns:a16="http://schemas.microsoft.com/office/drawing/2014/main" id="{A116E905-C414-9122-DCD3-BAF80091E817}"/>
              </a:ext>
            </a:extLst>
          </p:cNvPr>
          <p:cNvSpPr txBox="1"/>
          <p:nvPr/>
        </p:nvSpPr>
        <p:spPr>
          <a:xfrm>
            <a:off x="7192804" y="899531"/>
            <a:ext cx="2697480"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PROCESS FLOW CHART</a:t>
            </a:r>
          </a:p>
        </p:txBody>
      </p:sp>
      <p:sp>
        <p:nvSpPr>
          <p:cNvPr id="8" name="TextBox 7">
            <a:extLst>
              <a:ext uri="{FF2B5EF4-FFF2-40B4-BE49-F238E27FC236}">
                <a16:creationId xmlns:a16="http://schemas.microsoft.com/office/drawing/2014/main" id="{A6BCD30B-7F2C-BCD2-D0B7-8C17C4DBE54A}"/>
              </a:ext>
            </a:extLst>
          </p:cNvPr>
          <p:cNvSpPr txBox="1"/>
          <p:nvPr/>
        </p:nvSpPr>
        <p:spPr>
          <a:xfrm>
            <a:off x="5710769"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found Disease on plant</a:t>
            </a:r>
          </a:p>
        </p:txBody>
      </p:sp>
      <p:sp>
        <p:nvSpPr>
          <p:cNvPr id="9" name="TextBox 8">
            <a:extLst>
              <a:ext uri="{FF2B5EF4-FFF2-40B4-BE49-F238E27FC236}">
                <a16:creationId xmlns:a16="http://schemas.microsoft.com/office/drawing/2014/main" id="{89F1C53D-8106-29C4-82F3-A529FE8EC880}"/>
              </a:ext>
            </a:extLst>
          </p:cNvPr>
          <p:cNvSpPr txBox="1"/>
          <p:nvPr/>
        </p:nvSpPr>
        <p:spPr>
          <a:xfrm>
            <a:off x="5710768"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Capturing the</a:t>
            </a:r>
          </a:p>
          <a:p>
            <a:pPr algn="ctr"/>
            <a:r>
              <a:rPr lang="en-IN" sz="1050" dirty="0">
                <a:latin typeface="Bahnschrift SemiBold" panose="020B0502040204020203" pitchFamily="34" charset="0"/>
                <a:cs typeface="Courier New" panose="02070309020205020404" pitchFamily="49" charset="0"/>
              </a:rPr>
              <a:t>Image</a:t>
            </a:r>
          </a:p>
        </p:txBody>
      </p:sp>
      <p:cxnSp>
        <p:nvCxnSpPr>
          <p:cNvPr id="45" name="Straight Arrow Connector 44">
            <a:extLst>
              <a:ext uri="{FF2B5EF4-FFF2-40B4-BE49-F238E27FC236}">
                <a16:creationId xmlns:a16="http://schemas.microsoft.com/office/drawing/2014/main" id="{C5FAC580-C217-2EBA-16BA-71F7E1CA8981}"/>
              </a:ext>
            </a:extLst>
          </p:cNvPr>
          <p:cNvCxnSpPr>
            <a:stCxn id="4" idx="2"/>
            <a:endCxn id="8" idx="0"/>
          </p:cNvCxnSpPr>
          <p:nvPr/>
        </p:nvCxnSpPr>
        <p:spPr>
          <a:xfrm>
            <a:off x="6422249" y="1444665"/>
            <a:ext cx="0" cy="380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CB367B7E-EC5E-BF2C-91DD-EDB1BCA19019}"/>
              </a:ext>
            </a:extLst>
          </p:cNvPr>
          <p:cNvSpPr txBox="1"/>
          <p:nvPr/>
        </p:nvSpPr>
        <p:spPr>
          <a:xfrm>
            <a:off x="5710770"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Plant </a:t>
            </a:r>
          </a:p>
          <a:p>
            <a:pPr algn="ctr"/>
            <a:r>
              <a:rPr lang="en-IN" sz="1050" dirty="0">
                <a:latin typeface="Bahnschrift SemiBold" panose="020B0502040204020203" pitchFamily="34" charset="0"/>
                <a:cs typeface="Courier New" panose="02070309020205020404" pitchFamily="49" charset="0"/>
              </a:rPr>
              <a:t>Detection</a:t>
            </a:r>
          </a:p>
        </p:txBody>
      </p:sp>
      <p:sp>
        <p:nvSpPr>
          <p:cNvPr id="51" name="TextBox 50">
            <a:extLst>
              <a:ext uri="{FF2B5EF4-FFF2-40B4-BE49-F238E27FC236}">
                <a16:creationId xmlns:a16="http://schemas.microsoft.com/office/drawing/2014/main" id="{1ADEFAF7-20DF-066D-C397-B00AEC6F696A}"/>
              </a:ext>
            </a:extLst>
          </p:cNvPr>
          <p:cNvSpPr txBox="1"/>
          <p:nvPr/>
        </p:nvSpPr>
        <p:spPr>
          <a:xfrm>
            <a:off x="5710768" y="570858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Disease</a:t>
            </a:r>
          </a:p>
          <a:p>
            <a:pPr algn="ctr"/>
            <a:r>
              <a:rPr lang="en-IN" sz="1050" dirty="0">
                <a:latin typeface="Bahnschrift SemiBold" panose="020B0502040204020203" pitchFamily="34" charset="0"/>
                <a:cs typeface="Courier New" panose="02070309020205020404" pitchFamily="49" charset="0"/>
              </a:rPr>
              <a:t>Identification </a:t>
            </a:r>
          </a:p>
        </p:txBody>
      </p:sp>
      <p:cxnSp>
        <p:nvCxnSpPr>
          <p:cNvPr id="58" name="Straight Arrow Connector 57">
            <a:extLst>
              <a:ext uri="{FF2B5EF4-FFF2-40B4-BE49-F238E27FC236}">
                <a16:creationId xmlns:a16="http://schemas.microsoft.com/office/drawing/2014/main" id="{53F3BC9A-3248-78B3-9C3D-29FD0316C4AC}"/>
              </a:ext>
            </a:extLst>
          </p:cNvPr>
          <p:cNvCxnSpPr>
            <a:stCxn id="9" idx="2"/>
            <a:endCxn id="48" idx="0"/>
          </p:cNvCxnSpPr>
          <p:nvPr/>
        </p:nvCxnSpPr>
        <p:spPr>
          <a:xfrm>
            <a:off x="6422248" y="3282386"/>
            <a:ext cx="2" cy="123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E1CBF9C-BEE9-CEEB-8EA9-26DDEC7DDB37}"/>
              </a:ext>
            </a:extLst>
          </p:cNvPr>
          <p:cNvCxnSpPr>
            <a:stCxn id="48" idx="2"/>
            <a:endCxn id="51" idx="0"/>
          </p:cNvCxnSpPr>
          <p:nvPr/>
        </p:nvCxnSpPr>
        <p:spPr>
          <a:xfrm flipH="1">
            <a:off x="6422248" y="4980489"/>
            <a:ext cx="2" cy="72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5" name="TextBox 224">
            <a:extLst>
              <a:ext uri="{FF2B5EF4-FFF2-40B4-BE49-F238E27FC236}">
                <a16:creationId xmlns:a16="http://schemas.microsoft.com/office/drawing/2014/main" id="{0773C91F-7AD3-8092-4085-67D947E7B37A}"/>
              </a:ext>
            </a:extLst>
          </p:cNvPr>
          <p:cNvSpPr txBox="1"/>
          <p:nvPr/>
        </p:nvSpPr>
        <p:spPr>
          <a:xfrm>
            <a:off x="7882342" y="570638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In Datasets</a:t>
            </a:r>
          </a:p>
          <a:p>
            <a:pPr algn="ctr"/>
            <a:r>
              <a:rPr lang="en-IN" sz="1050" dirty="0">
                <a:latin typeface="Bahnschrift SemiBold" panose="020B0502040204020203" pitchFamily="34" charset="0"/>
                <a:cs typeface="Courier New" panose="02070309020205020404" pitchFamily="49" charset="0"/>
              </a:rPr>
              <a:t>For Possible Cause</a:t>
            </a:r>
          </a:p>
        </p:txBody>
      </p:sp>
      <p:sp>
        <p:nvSpPr>
          <p:cNvPr id="226" name="TextBox 225">
            <a:extLst>
              <a:ext uri="{FF2B5EF4-FFF2-40B4-BE49-F238E27FC236}">
                <a16:creationId xmlns:a16="http://schemas.microsoft.com/office/drawing/2014/main" id="{A232C84C-ECC4-5D51-DE30-6FF1E3B96EE6}"/>
              </a:ext>
            </a:extLst>
          </p:cNvPr>
          <p:cNvSpPr txBox="1"/>
          <p:nvPr/>
        </p:nvSpPr>
        <p:spPr>
          <a:xfrm>
            <a:off x="7882340" y="451874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For Possible Solutions</a:t>
            </a:r>
          </a:p>
        </p:txBody>
      </p:sp>
      <p:sp>
        <p:nvSpPr>
          <p:cNvPr id="227" name="TextBox 226">
            <a:extLst>
              <a:ext uri="{FF2B5EF4-FFF2-40B4-BE49-F238E27FC236}">
                <a16:creationId xmlns:a16="http://schemas.microsoft.com/office/drawing/2014/main" id="{662EE2C9-81C5-4AE4-3E2F-6DB4DB4E4F81}"/>
              </a:ext>
            </a:extLst>
          </p:cNvPr>
          <p:cNvSpPr txBox="1"/>
          <p:nvPr/>
        </p:nvSpPr>
        <p:spPr>
          <a:xfrm>
            <a:off x="9975258" y="5709310"/>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Predict the </a:t>
            </a:r>
          </a:p>
          <a:p>
            <a:pPr algn="ctr"/>
            <a:r>
              <a:rPr lang="en-IN" sz="1050" dirty="0">
                <a:latin typeface="Bahnschrift SemiBold" panose="020B0502040204020203" pitchFamily="34" charset="0"/>
                <a:cs typeface="Courier New" panose="02070309020205020404" pitchFamily="49" charset="0"/>
              </a:rPr>
              <a:t>Cause</a:t>
            </a:r>
          </a:p>
        </p:txBody>
      </p:sp>
      <p:sp>
        <p:nvSpPr>
          <p:cNvPr id="228" name="TextBox 227">
            <a:extLst>
              <a:ext uri="{FF2B5EF4-FFF2-40B4-BE49-F238E27FC236}">
                <a16:creationId xmlns:a16="http://schemas.microsoft.com/office/drawing/2014/main" id="{5A21E844-D920-B5E4-C1D0-114B36A19411}"/>
              </a:ext>
            </a:extLst>
          </p:cNvPr>
          <p:cNvSpPr txBox="1"/>
          <p:nvPr/>
        </p:nvSpPr>
        <p:spPr>
          <a:xfrm>
            <a:off x="9975256"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Ask To </a:t>
            </a:r>
          </a:p>
          <a:p>
            <a:pPr algn="ctr"/>
            <a:r>
              <a:rPr lang="en-IN" sz="1050" dirty="0">
                <a:latin typeface="Bahnschrift SemiBold" panose="020B0502040204020203" pitchFamily="34" charset="0"/>
                <a:cs typeface="Courier New" panose="02070309020205020404" pitchFamily="49" charset="0"/>
              </a:rPr>
              <a:t>Expert</a:t>
            </a:r>
          </a:p>
        </p:txBody>
      </p:sp>
      <p:sp>
        <p:nvSpPr>
          <p:cNvPr id="229" name="TextBox 228">
            <a:extLst>
              <a:ext uri="{FF2B5EF4-FFF2-40B4-BE49-F238E27FC236}">
                <a16:creationId xmlns:a16="http://schemas.microsoft.com/office/drawing/2014/main" id="{FEB5FE15-583A-1616-CEDA-4EDBCF14DCDE}"/>
              </a:ext>
            </a:extLst>
          </p:cNvPr>
          <p:cNvSpPr txBox="1"/>
          <p:nvPr/>
        </p:nvSpPr>
        <p:spPr>
          <a:xfrm>
            <a:off x="7882340" y="1822504"/>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Guidelines By Expert</a:t>
            </a:r>
          </a:p>
        </p:txBody>
      </p:sp>
      <p:sp>
        <p:nvSpPr>
          <p:cNvPr id="230" name="TextBox 229">
            <a:extLst>
              <a:ext uri="{FF2B5EF4-FFF2-40B4-BE49-F238E27FC236}">
                <a16:creationId xmlns:a16="http://schemas.microsoft.com/office/drawing/2014/main" id="{44D06E7D-C9BE-CC59-B2AA-2EFE9ADA560A}"/>
              </a:ext>
            </a:extLst>
          </p:cNvPr>
          <p:cNvSpPr txBox="1"/>
          <p:nvPr/>
        </p:nvSpPr>
        <p:spPr>
          <a:xfrm>
            <a:off x="9975256"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One-To-One Communication</a:t>
            </a:r>
          </a:p>
        </p:txBody>
      </p:sp>
      <p:sp>
        <p:nvSpPr>
          <p:cNvPr id="232" name="TextBox 231">
            <a:extLst>
              <a:ext uri="{FF2B5EF4-FFF2-40B4-BE49-F238E27FC236}">
                <a16:creationId xmlns:a16="http://schemas.microsoft.com/office/drawing/2014/main" id="{66F7F8F1-F904-F3C7-CE09-87FFB0FBA6D9}"/>
              </a:ext>
            </a:extLst>
          </p:cNvPr>
          <p:cNvSpPr txBox="1"/>
          <p:nvPr/>
        </p:nvSpPr>
        <p:spPr>
          <a:xfrm>
            <a:off x="7882340" y="2822686"/>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cxnSp>
        <p:nvCxnSpPr>
          <p:cNvPr id="246" name="Straight Arrow Connector 245">
            <a:extLst>
              <a:ext uri="{FF2B5EF4-FFF2-40B4-BE49-F238E27FC236}">
                <a16:creationId xmlns:a16="http://schemas.microsoft.com/office/drawing/2014/main" id="{32C8FBB4-716B-FE27-EA9D-4627DA7F97F2}"/>
              </a:ext>
            </a:extLst>
          </p:cNvPr>
          <p:cNvCxnSpPr>
            <a:stCxn id="8" idx="2"/>
            <a:endCxn id="9" idx="0"/>
          </p:cNvCxnSpPr>
          <p:nvPr/>
        </p:nvCxnSpPr>
        <p:spPr>
          <a:xfrm flipH="1">
            <a:off x="6422248" y="2285323"/>
            <a:ext cx="1"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71351456-CA02-976F-63BF-87CA2212988E}"/>
              </a:ext>
            </a:extLst>
          </p:cNvPr>
          <p:cNvCxnSpPr>
            <a:stCxn id="51" idx="3"/>
            <a:endCxn id="225" idx="1"/>
          </p:cNvCxnSpPr>
          <p:nvPr/>
        </p:nvCxnSpPr>
        <p:spPr>
          <a:xfrm flipV="1">
            <a:off x="7133727" y="5936231"/>
            <a:ext cx="748615" cy="2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AC0AEC86-C077-9854-133C-848309DDCB79}"/>
              </a:ext>
            </a:extLst>
          </p:cNvPr>
          <p:cNvSpPr txBox="1"/>
          <p:nvPr/>
        </p:nvSpPr>
        <p:spPr>
          <a:xfrm>
            <a:off x="9975257"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Identify the</a:t>
            </a:r>
          </a:p>
          <a:p>
            <a:pPr algn="ctr"/>
            <a:r>
              <a:rPr lang="en-IN" sz="1050" dirty="0">
                <a:latin typeface="Bahnschrift SemiBold" panose="020B0502040204020203" pitchFamily="34" charset="0"/>
                <a:cs typeface="Courier New" panose="02070309020205020404" pitchFamily="49" charset="0"/>
              </a:rPr>
              <a:t>Cause</a:t>
            </a:r>
          </a:p>
        </p:txBody>
      </p:sp>
      <p:cxnSp>
        <p:nvCxnSpPr>
          <p:cNvPr id="286" name="Straight Arrow Connector 285">
            <a:extLst>
              <a:ext uri="{FF2B5EF4-FFF2-40B4-BE49-F238E27FC236}">
                <a16:creationId xmlns:a16="http://schemas.microsoft.com/office/drawing/2014/main" id="{1D0DF035-E1A5-14B6-3121-FA2637DCCD2D}"/>
              </a:ext>
            </a:extLst>
          </p:cNvPr>
          <p:cNvCxnSpPr>
            <a:stCxn id="225" idx="3"/>
            <a:endCxn id="227" idx="1"/>
          </p:cNvCxnSpPr>
          <p:nvPr/>
        </p:nvCxnSpPr>
        <p:spPr>
          <a:xfrm>
            <a:off x="9305301" y="5936231"/>
            <a:ext cx="669957"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ADF17ADA-C3D9-3B90-FFAD-72C157E51AD4}"/>
              </a:ext>
            </a:extLst>
          </p:cNvPr>
          <p:cNvCxnSpPr>
            <a:cxnSpLocks/>
            <a:stCxn id="227" idx="0"/>
            <a:endCxn id="281" idx="2"/>
          </p:cNvCxnSpPr>
          <p:nvPr/>
        </p:nvCxnSpPr>
        <p:spPr>
          <a:xfrm flipH="1" flipV="1">
            <a:off x="10686737" y="4980489"/>
            <a:ext cx="1" cy="72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Straight Arrow Connector 289">
            <a:extLst>
              <a:ext uri="{FF2B5EF4-FFF2-40B4-BE49-F238E27FC236}">
                <a16:creationId xmlns:a16="http://schemas.microsoft.com/office/drawing/2014/main" id="{319FD1A1-3E05-1DA9-7817-494DDD73F145}"/>
              </a:ext>
            </a:extLst>
          </p:cNvPr>
          <p:cNvCxnSpPr>
            <a:cxnSpLocks/>
            <a:stCxn id="281" idx="1"/>
            <a:endCxn id="226" idx="3"/>
          </p:cNvCxnSpPr>
          <p:nvPr/>
        </p:nvCxnSpPr>
        <p:spPr>
          <a:xfrm flipH="1" flipV="1">
            <a:off x="9305299" y="4748591"/>
            <a:ext cx="669958" cy="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711FCAD-688F-B347-A690-7A923AA36FDE}"/>
              </a:ext>
            </a:extLst>
          </p:cNvPr>
          <p:cNvCxnSpPr>
            <a:cxnSpLocks/>
            <a:stCxn id="226" idx="0"/>
            <a:endCxn id="232" idx="2"/>
          </p:cNvCxnSpPr>
          <p:nvPr/>
        </p:nvCxnSpPr>
        <p:spPr>
          <a:xfrm flipV="1">
            <a:off x="8593820" y="3282386"/>
            <a:ext cx="0" cy="123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9D2AB1CD-C71E-AE42-52F3-CC687A389B08}"/>
              </a:ext>
            </a:extLst>
          </p:cNvPr>
          <p:cNvCxnSpPr>
            <a:cxnSpLocks/>
            <a:stCxn id="232" idx="3"/>
            <a:endCxn id="228" idx="1"/>
          </p:cNvCxnSpPr>
          <p:nvPr/>
        </p:nvCxnSpPr>
        <p:spPr>
          <a:xfrm>
            <a:off x="9305299" y="3052536"/>
            <a:ext cx="669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1" name="Straight Arrow Connector 300">
            <a:extLst>
              <a:ext uri="{FF2B5EF4-FFF2-40B4-BE49-F238E27FC236}">
                <a16:creationId xmlns:a16="http://schemas.microsoft.com/office/drawing/2014/main" id="{B8D4015C-A7B8-C16C-A954-041A4441E9A2}"/>
              </a:ext>
            </a:extLst>
          </p:cNvPr>
          <p:cNvCxnSpPr>
            <a:cxnSpLocks/>
            <a:stCxn id="228" idx="0"/>
          </p:cNvCxnSpPr>
          <p:nvPr/>
        </p:nvCxnSpPr>
        <p:spPr>
          <a:xfrm flipH="1" flipV="1">
            <a:off x="10686734" y="2285323"/>
            <a:ext cx="2"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DFE673E2-4D4E-C571-66A4-99501A05B3BD}"/>
              </a:ext>
            </a:extLst>
          </p:cNvPr>
          <p:cNvCxnSpPr>
            <a:cxnSpLocks/>
            <a:stCxn id="230" idx="1"/>
            <a:endCxn id="229" idx="3"/>
          </p:cNvCxnSpPr>
          <p:nvPr/>
        </p:nvCxnSpPr>
        <p:spPr>
          <a:xfrm flipH="1" flipV="1">
            <a:off x="9305299" y="2052354"/>
            <a:ext cx="669957" cy="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C9D41010-82EB-5A77-4D13-F2C8CB105095}"/>
              </a:ext>
            </a:extLst>
          </p:cNvPr>
          <p:cNvCxnSpPr>
            <a:cxnSpLocks/>
            <a:stCxn id="229" idx="2"/>
            <a:endCxn id="232" idx="0"/>
          </p:cNvCxnSpPr>
          <p:nvPr/>
        </p:nvCxnSpPr>
        <p:spPr>
          <a:xfrm>
            <a:off x="8593820" y="2282204"/>
            <a:ext cx="0" cy="540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8" name="Picture 317">
            <a:extLst>
              <a:ext uri="{FF2B5EF4-FFF2-40B4-BE49-F238E27FC236}">
                <a16:creationId xmlns:a16="http://schemas.microsoft.com/office/drawing/2014/main" id="{E7441173-2373-22CA-E41F-311B89C30CD7}"/>
              </a:ext>
            </a:extLst>
          </p:cNvPr>
          <p:cNvPicPr>
            <a:picLocks noChangeAspect="1"/>
          </p:cNvPicPr>
          <p:nvPr/>
        </p:nvPicPr>
        <p:blipFill>
          <a:blip r:embed="rId18"/>
          <a:stretch>
            <a:fillRect/>
          </a:stretch>
        </p:blipFill>
        <p:spPr>
          <a:xfrm>
            <a:off x="5167287" y="1819565"/>
            <a:ext cx="465577" cy="465577"/>
          </a:xfrm>
          <a:prstGeom prst="rect">
            <a:avLst/>
          </a:prstGeom>
        </p:spPr>
      </p:pic>
      <p:pic>
        <p:nvPicPr>
          <p:cNvPr id="335" name="Picture 334">
            <a:extLst>
              <a:ext uri="{FF2B5EF4-FFF2-40B4-BE49-F238E27FC236}">
                <a16:creationId xmlns:a16="http://schemas.microsoft.com/office/drawing/2014/main" id="{CDD37205-ABCE-772B-0A9E-8BC85ECA072E}"/>
              </a:ext>
            </a:extLst>
          </p:cNvPr>
          <p:cNvPicPr>
            <a:picLocks noChangeAspect="1"/>
          </p:cNvPicPr>
          <p:nvPr/>
        </p:nvPicPr>
        <p:blipFill>
          <a:blip r:embed="rId19"/>
          <a:stretch>
            <a:fillRect/>
          </a:stretch>
        </p:blipFill>
        <p:spPr>
          <a:xfrm>
            <a:off x="5168213" y="2816808"/>
            <a:ext cx="465578" cy="465578"/>
          </a:xfrm>
          <a:prstGeom prst="rect">
            <a:avLst/>
          </a:prstGeom>
        </p:spPr>
      </p:pic>
      <p:pic>
        <p:nvPicPr>
          <p:cNvPr id="339" name="Picture 338">
            <a:extLst>
              <a:ext uri="{FF2B5EF4-FFF2-40B4-BE49-F238E27FC236}">
                <a16:creationId xmlns:a16="http://schemas.microsoft.com/office/drawing/2014/main" id="{28755DA6-F017-2462-ED20-8AF4D6E3DE87}"/>
              </a:ext>
            </a:extLst>
          </p:cNvPr>
          <p:cNvPicPr>
            <a:picLocks noChangeAspect="1"/>
          </p:cNvPicPr>
          <p:nvPr/>
        </p:nvPicPr>
        <p:blipFill>
          <a:blip r:embed="rId20">
            <a:duotone>
              <a:prstClr val="black"/>
              <a:schemeClr val="tx2">
                <a:tint val="45000"/>
                <a:satMod val="400000"/>
              </a:schemeClr>
            </a:duotone>
          </a:blip>
          <a:stretch>
            <a:fillRect/>
          </a:stretch>
        </p:blipFill>
        <p:spPr>
          <a:xfrm>
            <a:off x="5167287" y="4518741"/>
            <a:ext cx="463309" cy="463309"/>
          </a:xfrm>
          <a:prstGeom prst="rect">
            <a:avLst/>
          </a:prstGeom>
        </p:spPr>
      </p:pic>
      <p:pic>
        <p:nvPicPr>
          <p:cNvPr id="341" name="Picture 340">
            <a:extLst>
              <a:ext uri="{FF2B5EF4-FFF2-40B4-BE49-F238E27FC236}">
                <a16:creationId xmlns:a16="http://schemas.microsoft.com/office/drawing/2014/main" id="{9E974B6F-5E53-5406-F0BB-2207F9A0217B}"/>
              </a:ext>
            </a:extLst>
          </p:cNvPr>
          <p:cNvPicPr>
            <a:picLocks noChangeAspect="1"/>
          </p:cNvPicPr>
          <p:nvPr/>
        </p:nvPicPr>
        <p:blipFill>
          <a:blip r:embed="rId21"/>
          <a:srcRect/>
          <a:stretch/>
        </p:blipFill>
        <p:spPr>
          <a:xfrm>
            <a:off x="5165018" y="5706381"/>
            <a:ext cx="465578" cy="465578"/>
          </a:xfrm>
          <a:prstGeom prst="rect">
            <a:avLst/>
          </a:prstGeom>
        </p:spPr>
      </p:pic>
      <p:pic>
        <p:nvPicPr>
          <p:cNvPr id="343" name="Picture 342">
            <a:extLst>
              <a:ext uri="{FF2B5EF4-FFF2-40B4-BE49-F238E27FC236}">
                <a16:creationId xmlns:a16="http://schemas.microsoft.com/office/drawing/2014/main" id="{FF77B45E-92C8-BECF-783D-C674E7ABA827}"/>
              </a:ext>
            </a:extLst>
          </p:cNvPr>
          <p:cNvPicPr>
            <a:picLocks noChangeAspect="1"/>
          </p:cNvPicPr>
          <p:nvPr/>
        </p:nvPicPr>
        <p:blipFill>
          <a:blip r:embed="rId22"/>
          <a:stretch>
            <a:fillRect/>
          </a:stretch>
        </p:blipFill>
        <p:spPr>
          <a:xfrm>
            <a:off x="9438715" y="4231884"/>
            <a:ext cx="455344" cy="455344"/>
          </a:xfrm>
          <a:prstGeom prst="rect">
            <a:avLst/>
          </a:prstGeom>
        </p:spPr>
      </p:pic>
      <p:pic>
        <p:nvPicPr>
          <p:cNvPr id="349" name="Picture 348">
            <a:extLst>
              <a:ext uri="{FF2B5EF4-FFF2-40B4-BE49-F238E27FC236}">
                <a16:creationId xmlns:a16="http://schemas.microsoft.com/office/drawing/2014/main" id="{86748D93-31F5-976C-6DA5-FBDDD4E775A6}"/>
              </a:ext>
            </a:extLst>
          </p:cNvPr>
          <p:cNvPicPr>
            <a:picLocks noChangeAspect="1"/>
          </p:cNvPicPr>
          <p:nvPr/>
        </p:nvPicPr>
        <p:blipFill>
          <a:blip r:embed="rId23"/>
          <a:stretch>
            <a:fillRect/>
          </a:stretch>
        </p:blipFill>
        <p:spPr>
          <a:xfrm>
            <a:off x="9379952" y="5428463"/>
            <a:ext cx="455344" cy="455344"/>
          </a:xfrm>
          <a:prstGeom prst="rect">
            <a:avLst/>
          </a:prstGeom>
        </p:spPr>
      </p:pic>
      <p:pic>
        <p:nvPicPr>
          <p:cNvPr id="351" name="Picture 350">
            <a:extLst>
              <a:ext uri="{FF2B5EF4-FFF2-40B4-BE49-F238E27FC236}">
                <a16:creationId xmlns:a16="http://schemas.microsoft.com/office/drawing/2014/main" id="{0726024B-4542-F3B9-58B1-B654831CAF26}"/>
              </a:ext>
            </a:extLst>
          </p:cNvPr>
          <p:cNvPicPr>
            <a:picLocks noChangeAspect="1"/>
          </p:cNvPicPr>
          <p:nvPr/>
        </p:nvPicPr>
        <p:blipFill>
          <a:blip r:embed="rId24"/>
          <a:srcRect/>
          <a:stretch/>
        </p:blipFill>
        <p:spPr>
          <a:xfrm>
            <a:off x="11463755" y="4520789"/>
            <a:ext cx="459700" cy="459700"/>
          </a:xfrm>
          <a:prstGeom prst="rect">
            <a:avLst/>
          </a:prstGeom>
        </p:spPr>
      </p:pic>
      <p:pic>
        <p:nvPicPr>
          <p:cNvPr id="355" name="Picture 354">
            <a:extLst>
              <a:ext uri="{FF2B5EF4-FFF2-40B4-BE49-F238E27FC236}">
                <a16:creationId xmlns:a16="http://schemas.microsoft.com/office/drawing/2014/main" id="{1AD768FB-89CE-D588-6FD3-3E29A31F32F3}"/>
              </a:ext>
            </a:extLst>
          </p:cNvPr>
          <p:cNvPicPr>
            <a:picLocks noChangeAspect="1"/>
          </p:cNvPicPr>
          <p:nvPr/>
        </p:nvPicPr>
        <p:blipFill>
          <a:blip r:embed="rId25"/>
          <a:stretch>
            <a:fillRect/>
          </a:stretch>
        </p:blipFill>
        <p:spPr>
          <a:xfrm>
            <a:off x="8130727" y="3472200"/>
            <a:ext cx="459699" cy="459699"/>
          </a:xfrm>
          <a:prstGeom prst="rect">
            <a:avLst/>
          </a:prstGeom>
        </p:spPr>
      </p:pic>
      <p:pic>
        <p:nvPicPr>
          <p:cNvPr id="357" name="Picture 356">
            <a:extLst>
              <a:ext uri="{FF2B5EF4-FFF2-40B4-BE49-F238E27FC236}">
                <a16:creationId xmlns:a16="http://schemas.microsoft.com/office/drawing/2014/main" id="{5D460EF7-D320-CB68-5CE8-369F0DA07225}"/>
              </a:ext>
            </a:extLst>
          </p:cNvPr>
          <p:cNvPicPr>
            <a:picLocks noChangeAspect="1"/>
          </p:cNvPicPr>
          <p:nvPr/>
        </p:nvPicPr>
        <p:blipFill>
          <a:blip r:embed="rId26"/>
          <a:stretch>
            <a:fillRect/>
          </a:stretch>
        </p:blipFill>
        <p:spPr>
          <a:xfrm>
            <a:off x="9379952" y="2678959"/>
            <a:ext cx="363986" cy="363986"/>
          </a:xfrm>
          <a:prstGeom prst="rect">
            <a:avLst/>
          </a:prstGeom>
        </p:spPr>
      </p:pic>
      <p:pic>
        <p:nvPicPr>
          <p:cNvPr id="361" name="Picture 360">
            <a:extLst>
              <a:ext uri="{FF2B5EF4-FFF2-40B4-BE49-F238E27FC236}">
                <a16:creationId xmlns:a16="http://schemas.microsoft.com/office/drawing/2014/main" id="{BE912103-0D0C-9E15-3CF3-92A64CA96E4C}"/>
              </a:ext>
            </a:extLst>
          </p:cNvPr>
          <p:cNvPicPr>
            <a:picLocks noChangeAspect="1"/>
          </p:cNvPicPr>
          <p:nvPr/>
        </p:nvPicPr>
        <p:blipFill>
          <a:blip r:embed="rId27"/>
          <a:stretch>
            <a:fillRect/>
          </a:stretch>
        </p:blipFill>
        <p:spPr>
          <a:xfrm>
            <a:off x="11454938" y="2831538"/>
            <a:ext cx="455122" cy="455122"/>
          </a:xfrm>
          <a:prstGeom prst="rect">
            <a:avLst/>
          </a:prstGeom>
        </p:spPr>
      </p:pic>
      <p:pic>
        <p:nvPicPr>
          <p:cNvPr id="363" name="Picture 362">
            <a:extLst>
              <a:ext uri="{FF2B5EF4-FFF2-40B4-BE49-F238E27FC236}">
                <a16:creationId xmlns:a16="http://schemas.microsoft.com/office/drawing/2014/main" id="{ACF8AA1C-927C-3009-6015-2369F983805A}"/>
              </a:ext>
            </a:extLst>
          </p:cNvPr>
          <p:cNvPicPr>
            <a:picLocks noChangeAspect="1"/>
          </p:cNvPicPr>
          <p:nvPr/>
        </p:nvPicPr>
        <p:blipFill>
          <a:blip r:embed="rId28"/>
          <a:stretch>
            <a:fillRect/>
          </a:stretch>
        </p:blipFill>
        <p:spPr>
          <a:xfrm>
            <a:off x="10504741" y="2429701"/>
            <a:ext cx="363985" cy="363985"/>
          </a:xfrm>
          <a:prstGeom prst="rect">
            <a:avLst/>
          </a:prstGeom>
        </p:spPr>
      </p:pic>
      <p:pic>
        <p:nvPicPr>
          <p:cNvPr id="365" name="Picture 364">
            <a:extLst>
              <a:ext uri="{FF2B5EF4-FFF2-40B4-BE49-F238E27FC236}">
                <a16:creationId xmlns:a16="http://schemas.microsoft.com/office/drawing/2014/main" id="{28EFCEB1-1FFF-1642-8E68-F0652724915A}"/>
              </a:ext>
            </a:extLst>
          </p:cNvPr>
          <p:cNvPicPr>
            <a:picLocks noChangeAspect="1"/>
          </p:cNvPicPr>
          <p:nvPr/>
        </p:nvPicPr>
        <p:blipFill>
          <a:blip r:embed="rId29"/>
          <a:stretch>
            <a:fillRect/>
          </a:stretch>
        </p:blipFill>
        <p:spPr>
          <a:xfrm>
            <a:off x="11450359" y="1819565"/>
            <a:ext cx="459701" cy="459701"/>
          </a:xfrm>
          <a:prstGeom prst="rect">
            <a:avLst/>
          </a:prstGeom>
        </p:spPr>
      </p:pic>
      <p:pic>
        <p:nvPicPr>
          <p:cNvPr id="367" name="Picture 366">
            <a:extLst>
              <a:ext uri="{FF2B5EF4-FFF2-40B4-BE49-F238E27FC236}">
                <a16:creationId xmlns:a16="http://schemas.microsoft.com/office/drawing/2014/main" id="{AD937CEB-F88F-413A-6B83-91F9C9EFE8C8}"/>
              </a:ext>
            </a:extLst>
          </p:cNvPr>
          <p:cNvPicPr>
            <a:picLocks noChangeAspect="1"/>
          </p:cNvPicPr>
          <p:nvPr/>
        </p:nvPicPr>
        <p:blipFill>
          <a:blip r:embed="rId30"/>
          <a:stretch>
            <a:fillRect/>
          </a:stretch>
        </p:blipFill>
        <p:spPr>
          <a:xfrm>
            <a:off x="7512926" y="1592654"/>
            <a:ext cx="540482" cy="540482"/>
          </a:xfrm>
          <a:prstGeom prst="rect">
            <a:avLst/>
          </a:prstGeom>
        </p:spPr>
      </p:pic>
      <p:pic>
        <p:nvPicPr>
          <p:cNvPr id="369" name="Picture 368">
            <a:extLst>
              <a:ext uri="{FF2B5EF4-FFF2-40B4-BE49-F238E27FC236}">
                <a16:creationId xmlns:a16="http://schemas.microsoft.com/office/drawing/2014/main" id="{9CF4CDB7-8D64-2D0C-03DD-17BD17A81899}"/>
              </a:ext>
            </a:extLst>
          </p:cNvPr>
          <p:cNvPicPr>
            <a:picLocks noChangeAspect="1"/>
          </p:cNvPicPr>
          <p:nvPr/>
        </p:nvPicPr>
        <p:blipFill>
          <a:blip r:embed="rId31"/>
          <a:stretch>
            <a:fillRect/>
          </a:stretch>
        </p:blipFill>
        <p:spPr>
          <a:xfrm>
            <a:off x="7273147" y="5420771"/>
            <a:ext cx="465578" cy="465578"/>
          </a:xfrm>
          <a:prstGeom prst="rect">
            <a:avLst/>
          </a:prstGeom>
        </p:spPr>
      </p:pic>
      <p:sp>
        <p:nvSpPr>
          <p:cNvPr id="424" name="Rectangle 423">
            <a:extLst>
              <a:ext uri="{FF2B5EF4-FFF2-40B4-BE49-F238E27FC236}">
                <a16:creationId xmlns:a16="http://schemas.microsoft.com/office/drawing/2014/main" id="{47F299D4-D20E-48A5-405A-9F7B9F46697D}"/>
              </a:ext>
            </a:extLst>
          </p:cNvPr>
          <p:cNvSpPr/>
          <p:nvPr/>
        </p:nvSpPr>
        <p:spPr>
          <a:xfrm>
            <a:off x="5082540" y="4040008"/>
            <a:ext cx="6896099" cy="238365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5" name="TextBox 424">
            <a:extLst>
              <a:ext uri="{FF2B5EF4-FFF2-40B4-BE49-F238E27FC236}">
                <a16:creationId xmlns:a16="http://schemas.microsoft.com/office/drawing/2014/main" id="{273E24E3-90CA-9A11-3ABA-71A1C4D540CD}"/>
              </a:ext>
            </a:extLst>
          </p:cNvPr>
          <p:cNvSpPr txBox="1"/>
          <p:nvPr/>
        </p:nvSpPr>
        <p:spPr>
          <a:xfrm>
            <a:off x="5090638" y="3790198"/>
            <a:ext cx="1167694" cy="246221"/>
          </a:xfrm>
          <a:prstGeom prst="rect">
            <a:avLst/>
          </a:prstGeom>
          <a:noFill/>
        </p:spPr>
        <p:txBody>
          <a:bodyPr wrap="square" rtlCol="0">
            <a:spAutoFit/>
          </a:bodyPr>
          <a:lstStyle/>
          <a:p>
            <a:r>
              <a:rPr lang="en-IN" sz="1000" dirty="0">
                <a:latin typeface="Bahnschrift SemiBold" panose="020B0502040204020203" pitchFamily="34" charset="0"/>
              </a:rPr>
              <a:t>Deep Learning</a:t>
            </a:r>
          </a:p>
        </p:txBody>
      </p:sp>
      <p:pic>
        <p:nvPicPr>
          <p:cNvPr id="427" name="Picture 426">
            <a:extLst>
              <a:ext uri="{FF2B5EF4-FFF2-40B4-BE49-F238E27FC236}">
                <a16:creationId xmlns:a16="http://schemas.microsoft.com/office/drawing/2014/main" id="{326B65F0-6D24-6213-A156-A198DDAD146C}"/>
              </a:ext>
            </a:extLst>
          </p:cNvPr>
          <p:cNvPicPr>
            <a:picLocks noChangeAspect="1"/>
          </p:cNvPicPr>
          <p:nvPr/>
        </p:nvPicPr>
        <p:blipFill>
          <a:blip r:embed="rId32"/>
          <a:stretch>
            <a:fillRect/>
          </a:stretch>
        </p:blipFill>
        <p:spPr>
          <a:xfrm>
            <a:off x="9518005" y="1641643"/>
            <a:ext cx="372279" cy="372279"/>
          </a:xfrm>
          <a:prstGeom prst="rect">
            <a:avLst/>
          </a:prstGeom>
        </p:spPr>
      </p:pic>
      <p:sp>
        <p:nvSpPr>
          <p:cNvPr id="428" name="TextBox 427">
            <a:extLst>
              <a:ext uri="{FF2B5EF4-FFF2-40B4-BE49-F238E27FC236}">
                <a16:creationId xmlns:a16="http://schemas.microsoft.com/office/drawing/2014/main" id="{05474D2E-DFD2-3D06-D4FF-78105A8B4542}"/>
              </a:ext>
            </a:extLst>
          </p:cNvPr>
          <p:cNvSpPr txBox="1"/>
          <p:nvPr/>
        </p:nvSpPr>
        <p:spPr>
          <a:xfrm>
            <a:off x="9328739" y="3064164"/>
            <a:ext cx="646516" cy="338554"/>
          </a:xfrm>
          <a:prstGeom prst="rect">
            <a:avLst/>
          </a:prstGeom>
          <a:noFill/>
        </p:spPr>
        <p:txBody>
          <a:bodyPr wrap="square" rtlCol="0">
            <a:spAutoFit/>
          </a:bodyPr>
          <a:lstStyle/>
          <a:p>
            <a:pPr algn="ctr"/>
            <a:r>
              <a:rPr lang="en-IN" sz="900" b="1" dirty="0"/>
              <a:t>Confuse</a:t>
            </a:r>
            <a:r>
              <a:rPr lang="en-IN" sz="700" b="1" dirty="0"/>
              <a:t>?</a:t>
            </a:r>
          </a:p>
        </p:txBody>
      </p:sp>
      <p:pic>
        <p:nvPicPr>
          <p:cNvPr id="509" name="Picture 508" descr="Upload Image">
            <a:extLst>
              <a:ext uri="{FF2B5EF4-FFF2-40B4-BE49-F238E27FC236}">
                <a16:creationId xmlns:a16="http://schemas.microsoft.com/office/drawing/2014/main" id="{DB6EC959-E12E-290F-C7C5-8A11DA710D79}"/>
              </a:ext>
              <a:ext uri="{C183D7F6-B498-43B3-948B-1728B52AA6E4}">
                <adec:decorative xmlns:adec="http://schemas.microsoft.com/office/drawing/2017/decorative" val="0"/>
              </a:ext>
            </a:extLst>
          </p:cNvPr>
          <p:cNvPicPr>
            <a:picLocks noChangeAspect="1"/>
          </p:cNvPicPr>
          <p:nvPr/>
        </p:nvPicPr>
        <p:blipFill>
          <a:blip r:embed="rId33"/>
          <a:stretch>
            <a:fillRect/>
          </a:stretch>
        </p:blipFill>
        <p:spPr>
          <a:xfrm>
            <a:off x="6186806" y="3412527"/>
            <a:ext cx="459700" cy="459700"/>
          </a:xfrm>
          <a:prstGeom prst="rect">
            <a:avLst/>
          </a:prstGeom>
        </p:spPr>
      </p:pic>
      <p:sp>
        <p:nvSpPr>
          <p:cNvPr id="510" name="TextBox 509">
            <a:extLst>
              <a:ext uri="{FF2B5EF4-FFF2-40B4-BE49-F238E27FC236}">
                <a16:creationId xmlns:a16="http://schemas.microsoft.com/office/drawing/2014/main" id="{CF603691-AB0F-1B0A-7E07-A6464716966F}"/>
              </a:ext>
            </a:extLst>
          </p:cNvPr>
          <p:cNvSpPr txBox="1"/>
          <p:nvPr/>
        </p:nvSpPr>
        <p:spPr>
          <a:xfrm flipH="1">
            <a:off x="6596196" y="3472201"/>
            <a:ext cx="1069931" cy="230832"/>
          </a:xfrm>
          <a:prstGeom prst="rect">
            <a:avLst/>
          </a:prstGeom>
          <a:noFill/>
        </p:spPr>
        <p:txBody>
          <a:bodyPr wrap="square" rtlCol="0">
            <a:spAutoFit/>
          </a:bodyPr>
          <a:lstStyle/>
          <a:p>
            <a:r>
              <a:rPr lang="en-IN" sz="900" dirty="0">
                <a:latin typeface="Bahnschrift SemiBold" panose="020B0502040204020203" pitchFamily="34" charset="0"/>
              </a:rPr>
              <a:t>Uploading image</a:t>
            </a:r>
          </a:p>
        </p:txBody>
      </p:sp>
      <p:sp>
        <p:nvSpPr>
          <p:cNvPr id="511" name="TextBox 510">
            <a:extLst>
              <a:ext uri="{FF2B5EF4-FFF2-40B4-BE49-F238E27FC236}">
                <a16:creationId xmlns:a16="http://schemas.microsoft.com/office/drawing/2014/main" id="{AE9728AA-2DF4-3ADE-9C16-A243A02F29CA}"/>
              </a:ext>
            </a:extLst>
          </p:cNvPr>
          <p:cNvSpPr txBox="1"/>
          <p:nvPr/>
        </p:nvSpPr>
        <p:spPr>
          <a:xfrm>
            <a:off x="8633479" y="3567692"/>
            <a:ext cx="1336853" cy="230832"/>
          </a:xfrm>
          <a:prstGeom prst="rect">
            <a:avLst/>
          </a:prstGeom>
          <a:noFill/>
        </p:spPr>
        <p:txBody>
          <a:bodyPr wrap="square" rtlCol="0">
            <a:spAutoFit/>
          </a:bodyPr>
          <a:lstStyle/>
          <a:p>
            <a:r>
              <a:rPr lang="en-IN" sz="900" dirty="0">
                <a:latin typeface="Bahnschrift SemiBold" panose="020B0502040204020203" pitchFamily="34" charset="0"/>
              </a:rPr>
              <a:t>AI Predicted Solutions</a:t>
            </a:r>
          </a:p>
        </p:txBody>
      </p:sp>
      <p:sp>
        <p:nvSpPr>
          <p:cNvPr id="512" name="TextBox 511">
            <a:extLst>
              <a:ext uri="{FF2B5EF4-FFF2-40B4-BE49-F238E27FC236}">
                <a16:creationId xmlns:a16="http://schemas.microsoft.com/office/drawing/2014/main" id="{572FFD79-9905-0B5A-0D60-6A31B5BE4B1A}"/>
              </a:ext>
            </a:extLst>
          </p:cNvPr>
          <p:cNvSpPr txBox="1"/>
          <p:nvPr/>
        </p:nvSpPr>
        <p:spPr>
          <a:xfrm>
            <a:off x="8023708" y="2307946"/>
            <a:ext cx="1336853" cy="369332"/>
          </a:xfrm>
          <a:prstGeom prst="rect">
            <a:avLst/>
          </a:prstGeom>
          <a:noFill/>
        </p:spPr>
        <p:txBody>
          <a:bodyPr wrap="square" rtlCol="0">
            <a:spAutoFit/>
          </a:bodyPr>
          <a:lstStyle/>
          <a:p>
            <a:pPr algn="ctr"/>
            <a:r>
              <a:rPr lang="en-IN" sz="900" dirty="0">
                <a:latin typeface="Bahnschrift SemiBold" panose="020B0502040204020203" pitchFamily="34" charset="0"/>
              </a:rPr>
              <a:t>Experts + AI Predicted Solutions</a:t>
            </a:r>
          </a:p>
        </p:txBody>
      </p:sp>
      <p:sp>
        <p:nvSpPr>
          <p:cNvPr id="516" name="TextBox 515">
            <a:extLst>
              <a:ext uri="{FF2B5EF4-FFF2-40B4-BE49-F238E27FC236}">
                <a16:creationId xmlns:a16="http://schemas.microsoft.com/office/drawing/2014/main" id="{460BA578-EABC-4866-D270-452FE7E9A0A7}"/>
              </a:ext>
            </a:extLst>
          </p:cNvPr>
          <p:cNvSpPr txBox="1"/>
          <p:nvPr/>
        </p:nvSpPr>
        <p:spPr>
          <a:xfrm>
            <a:off x="10868726" y="2388836"/>
            <a:ext cx="598407" cy="369332"/>
          </a:xfrm>
          <a:prstGeom prst="rect">
            <a:avLst/>
          </a:prstGeom>
          <a:noFill/>
        </p:spPr>
        <p:txBody>
          <a:bodyPr wrap="square" rtlCol="0">
            <a:spAutoFit/>
          </a:bodyPr>
          <a:lstStyle/>
          <a:p>
            <a:r>
              <a:rPr lang="en-IN" sz="900" dirty="0">
                <a:latin typeface="Bahnschrift SemiBold" panose="020B0502040204020203" pitchFamily="34" charset="0"/>
              </a:rPr>
              <a:t>Activate chatting</a:t>
            </a:r>
          </a:p>
        </p:txBody>
      </p:sp>
      <p:pic>
        <p:nvPicPr>
          <p:cNvPr id="30" name="Picture 29">
            <a:extLst>
              <a:ext uri="{FF2B5EF4-FFF2-40B4-BE49-F238E27FC236}">
                <a16:creationId xmlns:a16="http://schemas.microsoft.com/office/drawing/2014/main" id="{2C351F55-0BF5-3EC7-9D28-3F6439C78758}"/>
              </a:ext>
            </a:extLst>
          </p:cNvPr>
          <p:cNvPicPr>
            <a:picLocks noChangeAspect="1"/>
          </p:cNvPicPr>
          <p:nvPr/>
        </p:nvPicPr>
        <p:blipFill>
          <a:blip r:embed="rId34"/>
          <a:stretch>
            <a:fillRect/>
          </a:stretch>
        </p:blipFill>
        <p:spPr>
          <a:xfrm>
            <a:off x="3060114" y="5540469"/>
            <a:ext cx="411136" cy="411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280637" y="824845"/>
            <a:ext cx="4279963" cy="315915"/>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2"/>
              </a:buClr>
              <a:buSzPts val="1800"/>
              <a:buNone/>
            </a:pPr>
            <a:r>
              <a:rPr lang="en-US" sz="1800" b="1" dirty="0">
                <a:solidFill>
                  <a:schemeClr val="tx1"/>
                </a:solidFill>
                <a:latin typeface="Courier New" panose="02070309020205020404" pitchFamily="49" charset="0"/>
                <a:cs typeface="Courier New" panose="02070309020205020404" pitchFamily="49" charset="0"/>
              </a:rPr>
              <a:t>Use Case</a:t>
            </a:r>
            <a:endParaRPr b="1" dirty="0">
              <a:solidFill>
                <a:schemeClr val="tx1"/>
              </a:solidFill>
              <a:latin typeface="Courier New" panose="02070309020205020404" pitchFamily="49" charset="0"/>
              <a:cs typeface="Courier New" panose="02070309020205020404" pitchFamily="49" charset="0"/>
            </a:endParaRPr>
          </a:p>
        </p:txBody>
      </p:sp>
      <p:sp>
        <p:nvSpPr>
          <p:cNvPr id="232" name="Google Shape;232;p3"/>
          <p:cNvSpPr txBox="1"/>
          <p:nvPr/>
        </p:nvSpPr>
        <p:spPr>
          <a:xfrm>
            <a:off x="5062196" y="1060181"/>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a:solidFill>
                  <a:schemeClr val="dk1"/>
                </a:solidFill>
                <a:latin typeface="+mj-lt"/>
                <a:ea typeface="Libre Franklin"/>
                <a:cs typeface="Libre Franklin"/>
                <a:sym typeface="Libre Franklin"/>
              </a:rPr>
              <a:t>  </a:t>
            </a:r>
            <a:endParaRPr>
              <a:latin typeface="+mj-lt"/>
            </a:endParaRPr>
          </a:p>
        </p:txBody>
      </p:sp>
      <p:sp>
        <p:nvSpPr>
          <p:cNvPr id="2" name="TextBox 1">
            <a:extLst>
              <a:ext uri="{FF2B5EF4-FFF2-40B4-BE49-F238E27FC236}">
                <a16:creationId xmlns:a16="http://schemas.microsoft.com/office/drawing/2014/main" id="{0CEFC6D4-2DDD-0DF2-1BF0-B4F5A13ED00E}"/>
              </a:ext>
            </a:extLst>
          </p:cNvPr>
          <p:cNvSpPr txBox="1"/>
          <p:nvPr/>
        </p:nvSpPr>
        <p:spPr>
          <a:xfrm>
            <a:off x="6419023" y="3850855"/>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pic>
        <p:nvPicPr>
          <p:cNvPr id="5" name="Picture 4">
            <a:extLst>
              <a:ext uri="{FF2B5EF4-FFF2-40B4-BE49-F238E27FC236}">
                <a16:creationId xmlns:a16="http://schemas.microsoft.com/office/drawing/2014/main" id="{95C18C51-E24C-9F89-7E46-A295C94DDD9C}"/>
              </a:ext>
            </a:extLst>
          </p:cNvPr>
          <p:cNvPicPr>
            <a:picLocks noChangeAspect="1"/>
          </p:cNvPicPr>
          <p:nvPr/>
        </p:nvPicPr>
        <p:blipFill>
          <a:blip r:embed="rId3"/>
          <a:stretch>
            <a:fillRect/>
          </a:stretch>
        </p:blipFill>
        <p:spPr>
          <a:xfrm>
            <a:off x="5551260" y="3491614"/>
            <a:ext cx="725971" cy="725971"/>
          </a:xfrm>
          <a:prstGeom prst="rect">
            <a:avLst/>
          </a:prstGeom>
        </p:spPr>
      </p:pic>
      <p:sp>
        <p:nvSpPr>
          <p:cNvPr id="6" name="TextBox 5">
            <a:extLst>
              <a:ext uri="{FF2B5EF4-FFF2-40B4-BE49-F238E27FC236}">
                <a16:creationId xmlns:a16="http://schemas.microsoft.com/office/drawing/2014/main" id="{965778CC-16CC-831E-01B9-DB327F5F27B8}"/>
              </a:ext>
            </a:extLst>
          </p:cNvPr>
          <p:cNvSpPr txBox="1"/>
          <p:nvPr/>
        </p:nvSpPr>
        <p:spPr>
          <a:xfrm>
            <a:off x="6419022" y="5881802"/>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Applying Solution</a:t>
            </a:r>
          </a:p>
        </p:txBody>
      </p:sp>
      <p:pic>
        <p:nvPicPr>
          <p:cNvPr id="8" name="Picture 7">
            <a:extLst>
              <a:ext uri="{FF2B5EF4-FFF2-40B4-BE49-F238E27FC236}">
                <a16:creationId xmlns:a16="http://schemas.microsoft.com/office/drawing/2014/main" id="{95F01C6C-5299-A2F0-BA19-210EF53A9821}"/>
              </a:ext>
            </a:extLst>
          </p:cNvPr>
          <p:cNvPicPr>
            <a:picLocks noChangeAspect="1"/>
          </p:cNvPicPr>
          <p:nvPr/>
        </p:nvPicPr>
        <p:blipFill>
          <a:blip r:embed="rId4"/>
          <a:stretch>
            <a:fillRect/>
          </a:stretch>
        </p:blipFill>
        <p:spPr>
          <a:xfrm>
            <a:off x="5788769" y="5826249"/>
            <a:ext cx="515253" cy="515253"/>
          </a:xfrm>
          <a:prstGeom prst="rect">
            <a:avLst/>
          </a:prstGeom>
        </p:spPr>
      </p:pic>
      <p:sp>
        <p:nvSpPr>
          <p:cNvPr id="9" name="TextBox 8">
            <a:extLst>
              <a:ext uri="{FF2B5EF4-FFF2-40B4-BE49-F238E27FC236}">
                <a16:creationId xmlns:a16="http://schemas.microsoft.com/office/drawing/2014/main" id="{5DBB6DD2-9673-1810-4812-56C8B7CEEB73}"/>
              </a:ext>
            </a:extLst>
          </p:cNvPr>
          <p:cNvSpPr txBox="1"/>
          <p:nvPr/>
        </p:nvSpPr>
        <p:spPr>
          <a:xfrm>
            <a:off x="9385864" y="5856263"/>
            <a:ext cx="1422959" cy="510778"/>
          </a:xfrm>
          <a:prstGeom prst="roundRect">
            <a:avLst/>
          </a:prstGeom>
          <a:noFill/>
          <a:ln>
            <a:solidFill>
              <a:schemeClr val="tx1"/>
            </a:solidFill>
          </a:ln>
        </p:spPr>
        <p:txBody>
          <a:bodyPr wrap="square" rtlCol="0">
            <a:spAutoFit/>
          </a:bodyPr>
          <a:lstStyle/>
          <a:p>
            <a:pPr algn="ctr"/>
            <a:r>
              <a:rPr lang="en-US" sz="1200" dirty="0">
                <a:solidFill>
                  <a:srgbClr val="212529"/>
                </a:solidFill>
                <a:latin typeface="Bahnschrift SemiBold" panose="020B0502040204020203" pitchFamily="34" charset="0"/>
                <a:ea typeface="Tahoma" panose="020B0604030504040204" pitchFamily="34" charset="0"/>
                <a:cs typeface="Tahoma" panose="020B0604030504040204" pitchFamily="34" charset="0"/>
              </a:rPr>
              <a:t>D</a:t>
            </a:r>
            <a:r>
              <a:rPr lang="en-US" sz="1200" b="0" i="0" dirty="0">
                <a:solidFill>
                  <a:srgbClr val="212529"/>
                </a:solidFill>
                <a:effectLst/>
                <a:latin typeface="Bahnschrift SemiBold" panose="020B0502040204020203" pitchFamily="34" charset="0"/>
                <a:ea typeface="Tahoma" panose="020B0604030504040204" pitchFamily="34" charset="0"/>
                <a:cs typeface="Tahoma" panose="020B0604030504040204" pitchFamily="34" charset="0"/>
              </a:rPr>
              <a:t>isease/Problem Solved</a:t>
            </a:r>
            <a:endParaRPr lang="en-IN" sz="1050" dirty="0">
              <a:latin typeface="Bahnschrift SemiBold" panose="020B0502040204020203" pitchFamily="34" charset="0"/>
              <a:cs typeface="Courier New" panose="02070309020205020404" pitchFamily="49" charset="0"/>
            </a:endParaRPr>
          </a:p>
        </p:txBody>
      </p:sp>
      <p:pic>
        <p:nvPicPr>
          <p:cNvPr id="11" name="Picture 10">
            <a:extLst>
              <a:ext uri="{FF2B5EF4-FFF2-40B4-BE49-F238E27FC236}">
                <a16:creationId xmlns:a16="http://schemas.microsoft.com/office/drawing/2014/main" id="{1011D447-4181-E749-C8FF-72BBD11356C4}"/>
              </a:ext>
            </a:extLst>
          </p:cNvPr>
          <p:cNvPicPr>
            <a:picLocks noChangeAspect="1"/>
          </p:cNvPicPr>
          <p:nvPr/>
        </p:nvPicPr>
        <p:blipFill>
          <a:blip r:embed="rId5"/>
          <a:stretch>
            <a:fillRect/>
          </a:stretch>
        </p:blipFill>
        <p:spPr>
          <a:xfrm>
            <a:off x="10974226" y="5330174"/>
            <a:ext cx="786782" cy="786782"/>
          </a:xfrm>
          <a:prstGeom prst="rect">
            <a:avLst/>
          </a:prstGeom>
        </p:spPr>
      </p:pic>
      <p:cxnSp>
        <p:nvCxnSpPr>
          <p:cNvPr id="13" name="Straight Arrow Connector 12">
            <a:extLst>
              <a:ext uri="{FF2B5EF4-FFF2-40B4-BE49-F238E27FC236}">
                <a16:creationId xmlns:a16="http://schemas.microsoft.com/office/drawing/2014/main" id="{91FA16FE-CB9B-F3A9-20A5-3BE486285366}"/>
              </a:ext>
            </a:extLst>
          </p:cNvPr>
          <p:cNvCxnSpPr>
            <a:cxnSpLocks/>
            <a:stCxn id="2" idx="2"/>
            <a:endCxn id="22" idx="0"/>
          </p:cNvCxnSpPr>
          <p:nvPr/>
        </p:nvCxnSpPr>
        <p:spPr>
          <a:xfrm flipH="1">
            <a:off x="7130502" y="4310555"/>
            <a:ext cx="1" cy="57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7A2407-1C31-7477-CCD3-382C187F5C94}"/>
              </a:ext>
            </a:extLst>
          </p:cNvPr>
          <p:cNvCxnSpPr>
            <a:cxnSpLocks/>
            <a:stCxn id="6" idx="3"/>
            <a:endCxn id="9" idx="1"/>
          </p:cNvCxnSpPr>
          <p:nvPr/>
        </p:nvCxnSpPr>
        <p:spPr>
          <a:xfrm>
            <a:off x="7841981" y="6111652"/>
            <a:ext cx="1543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57ED41CB-9481-143C-BD7E-3A43E13680F8}"/>
              </a:ext>
            </a:extLst>
          </p:cNvPr>
          <p:cNvPicPr>
            <a:picLocks noChangeAspect="1"/>
          </p:cNvPicPr>
          <p:nvPr/>
        </p:nvPicPr>
        <p:blipFill>
          <a:blip r:embed="rId6"/>
          <a:stretch>
            <a:fillRect/>
          </a:stretch>
        </p:blipFill>
        <p:spPr>
          <a:xfrm>
            <a:off x="8328484" y="5856263"/>
            <a:ext cx="560236" cy="560236"/>
          </a:xfrm>
          <a:prstGeom prst="rect">
            <a:avLst/>
          </a:prstGeom>
        </p:spPr>
      </p:pic>
      <p:sp>
        <p:nvSpPr>
          <p:cNvPr id="22" name="TextBox 21">
            <a:extLst>
              <a:ext uri="{FF2B5EF4-FFF2-40B4-BE49-F238E27FC236}">
                <a16:creationId xmlns:a16="http://schemas.microsoft.com/office/drawing/2014/main" id="{9BDC78DA-C2BD-AE87-E20C-03D4B7B27E89}"/>
              </a:ext>
            </a:extLst>
          </p:cNvPr>
          <p:cNvSpPr txBox="1"/>
          <p:nvPr/>
        </p:nvSpPr>
        <p:spPr>
          <a:xfrm>
            <a:off x="6419022" y="488700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Buy</a:t>
            </a:r>
          </a:p>
          <a:p>
            <a:pPr algn="ctr"/>
            <a:r>
              <a:rPr lang="en-IN" sz="1050" dirty="0">
                <a:latin typeface="Bahnschrift SemiBold" panose="020B0502040204020203" pitchFamily="34" charset="0"/>
                <a:cs typeface="Courier New" panose="02070309020205020404" pitchFamily="49" charset="0"/>
              </a:rPr>
              <a:t>Fertilizer </a:t>
            </a:r>
          </a:p>
        </p:txBody>
      </p:sp>
      <p:cxnSp>
        <p:nvCxnSpPr>
          <p:cNvPr id="25" name="Straight Arrow Connector 24">
            <a:extLst>
              <a:ext uri="{FF2B5EF4-FFF2-40B4-BE49-F238E27FC236}">
                <a16:creationId xmlns:a16="http://schemas.microsoft.com/office/drawing/2014/main" id="{3C120F23-B1FD-ED18-2DE9-2919586C2866}"/>
              </a:ext>
            </a:extLst>
          </p:cNvPr>
          <p:cNvCxnSpPr>
            <a:cxnSpLocks/>
            <a:stCxn id="22" idx="2"/>
            <a:endCxn id="6" idx="0"/>
          </p:cNvCxnSpPr>
          <p:nvPr/>
        </p:nvCxnSpPr>
        <p:spPr>
          <a:xfrm>
            <a:off x="7130502" y="5346707"/>
            <a:ext cx="0" cy="535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7EC1BD39-FFF2-B277-D59D-24BD4BD14548}"/>
              </a:ext>
            </a:extLst>
          </p:cNvPr>
          <p:cNvPicPr>
            <a:picLocks noChangeAspect="1"/>
          </p:cNvPicPr>
          <p:nvPr/>
        </p:nvPicPr>
        <p:blipFill>
          <a:blip r:embed="rId7"/>
          <a:stretch>
            <a:fillRect/>
          </a:stretch>
        </p:blipFill>
        <p:spPr>
          <a:xfrm>
            <a:off x="8023727" y="4674900"/>
            <a:ext cx="671807" cy="671807"/>
          </a:xfrm>
          <a:prstGeom prst="rect">
            <a:avLst/>
          </a:prstGeom>
        </p:spPr>
      </p:pic>
      <p:sp>
        <p:nvSpPr>
          <p:cNvPr id="39" name="Rectangle 38">
            <a:extLst>
              <a:ext uri="{FF2B5EF4-FFF2-40B4-BE49-F238E27FC236}">
                <a16:creationId xmlns:a16="http://schemas.microsoft.com/office/drawing/2014/main" id="{4EBCE4F6-7D68-7110-93BB-16233005BA97}"/>
              </a:ext>
            </a:extLst>
          </p:cNvPr>
          <p:cNvSpPr/>
          <p:nvPr/>
        </p:nvSpPr>
        <p:spPr>
          <a:xfrm>
            <a:off x="5493581" y="4508658"/>
            <a:ext cx="3237263" cy="1088994"/>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39FCB1-CD70-3960-35AB-88A4FA4214FC}"/>
              </a:ext>
            </a:extLst>
          </p:cNvPr>
          <p:cNvSpPr txBox="1"/>
          <p:nvPr/>
        </p:nvSpPr>
        <p:spPr>
          <a:xfrm>
            <a:off x="5512435" y="4521011"/>
            <a:ext cx="907154" cy="815608"/>
          </a:xfrm>
          <a:prstGeom prst="rect">
            <a:avLst/>
          </a:prstGeom>
          <a:noFill/>
        </p:spPr>
        <p:txBody>
          <a:bodyPr wrap="square" rtlCol="0">
            <a:spAutoFit/>
          </a:bodyPr>
          <a:lstStyle/>
          <a:p>
            <a:r>
              <a:rPr lang="en-IN" dirty="0">
                <a:latin typeface="Bahnschrift SemiBold" panose="020B0502040204020203" pitchFamily="34" charset="0"/>
                <a:cs typeface="Courier New" panose="02070309020205020404" pitchFamily="49" charset="0"/>
              </a:rPr>
              <a:t>Optional</a:t>
            </a:r>
          </a:p>
          <a:p>
            <a:r>
              <a:rPr lang="en-IN" sz="1050" dirty="0">
                <a:latin typeface="Bahnschrift Light" panose="020B0502040204020203" pitchFamily="34" charset="0"/>
                <a:cs typeface="Courier New" panose="02070309020205020404" pitchFamily="49" charset="0"/>
              </a:rPr>
              <a:t>May Not Needed in every case</a:t>
            </a:r>
          </a:p>
        </p:txBody>
      </p:sp>
      <p:pic>
        <p:nvPicPr>
          <p:cNvPr id="43" name="Picture 42">
            <a:extLst>
              <a:ext uri="{FF2B5EF4-FFF2-40B4-BE49-F238E27FC236}">
                <a16:creationId xmlns:a16="http://schemas.microsoft.com/office/drawing/2014/main" id="{1CD7F30A-58DE-D1F3-1FE3-4B4EF38FFB59}"/>
              </a:ext>
            </a:extLst>
          </p:cNvPr>
          <p:cNvPicPr>
            <a:picLocks noChangeAspect="1"/>
          </p:cNvPicPr>
          <p:nvPr/>
        </p:nvPicPr>
        <p:blipFill>
          <a:blip r:embed="rId8"/>
          <a:stretch>
            <a:fillRect/>
          </a:stretch>
        </p:blipFill>
        <p:spPr>
          <a:xfrm>
            <a:off x="5165230" y="5838888"/>
            <a:ext cx="502614" cy="502614"/>
          </a:xfrm>
          <a:prstGeom prst="rect">
            <a:avLst/>
          </a:prstGeom>
        </p:spPr>
      </p:pic>
      <p:sp>
        <p:nvSpPr>
          <p:cNvPr id="199" name="TextBox 198">
            <a:extLst>
              <a:ext uri="{FF2B5EF4-FFF2-40B4-BE49-F238E27FC236}">
                <a16:creationId xmlns:a16="http://schemas.microsoft.com/office/drawing/2014/main" id="{F1408B6F-06C6-62D4-B4F7-4956EFD8C4AF}"/>
              </a:ext>
            </a:extLst>
          </p:cNvPr>
          <p:cNvSpPr txBox="1"/>
          <p:nvPr/>
        </p:nvSpPr>
        <p:spPr>
          <a:xfrm>
            <a:off x="5062196" y="1069811"/>
            <a:ext cx="3844766"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SHOW STOPPER</a:t>
            </a:r>
          </a:p>
        </p:txBody>
      </p:sp>
      <p:sp>
        <p:nvSpPr>
          <p:cNvPr id="48" name="TextBox 47">
            <a:extLst>
              <a:ext uri="{FF2B5EF4-FFF2-40B4-BE49-F238E27FC236}">
                <a16:creationId xmlns:a16="http://schemas.microsoft.com/office/drawing/2014/main" id="{E6F78028-C7F9-1270-C5DB-1D03471D403A}"/>
              </a:ext>
            </a:extLst>
          </p:cNvPr>
          <p:cNvSpPr txBox="1"/>
          <p:nvPr/>
        </p:nvSpPr>
        <p:spPr>
          <a:xfrm>
            <a:off x="5126320" y="1399302"/>
            <a:ext cx="3604524" cy="2123658"/>
          </a:xfrm>
          <a:prstGeom prst="rect">
            <a:avLst/>
          </a:prstGeom>
          <a:noFill/>
        </p:spPr>
        <p:txBody>
          <a:bodyPr wrap="square">
            <a:spAutoFit/>
          </a:bodyPr>
          <a:lstStyle/>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With this app, farmers can simply </a:t>
            </a:r>
            <a:r>
              <a:rPr lang="en-US" sz="1100" b="1" i="0" dirty="0">
                <a:solidFill>
                  <a:schemeClr val="tx1"/>
                </a:solidFill>
                <a:effectLst/>
                <a:latin typeface="Courier New" panose="02070309020205020404" pitchFamily="49" charset="0"/>
                <a:cs typeface="Courier New" panose="02070309020205020404" pitchFamily="49" charset="0"/>
              </a:rPr>
              <a:t>take a photo</a:t>
            </a:r>
            <a:r>
              <a:rPr lang="en-US" sz="1100" b="0" i="0" dirty="0">
                <a:solidFill>
                  <a:schemeClr val="tx1"/>
                </a:solidFill>
                <a:effectLst/>
                <a:latin typeface="Courier New" panose="02070309020205020404" pitchFamily="49" charset="0"/>
                <a:cs typeface="Courier New" panose="02070309020205020404" pitchFamily="49" charset="0"/>
              </a:rPr>
              <a:t> of a diseased plant and </a:t>
            </a:r>
            <a:r>
              <a:rPr lang="en-US" sz="1100" b="1" i="0" dirty="0">
                <a:solidFill>
                  <a:schemeClr val="tx1"/>
                </a:solidFill>
                <a:effectLst/>
                <a:latin typeface="Courier New" panose="02070309020205020404" pitchFamily="49" charset="0"/>
                <a:cs typeface="Courier New" panose="02070309020205020404" pitchFamily="49" charset="0"/>
              </a:rPr>
              <a:t>upload it</a:t>
            </a:r>
            <a:r>
              <a:rPr lang="en-US" sz="1100" b="0" i="0" dirty="0">
                <a:solidFill>
                  <a:schemeClr val="tx1"/>
                </a:solidFill>
                <a:effectLst/>
                <a:latin typeface="Courier New" panose="02070309020205020404" pitchFamily="49" charset="0"/>
                <a:cs typeface="Courier New" panose="02070309020205020404" pitchFamily="49" charset="0"/>
              </a:rPr>
              <a:t> to the app. The app will then use its </a:t>
            </a:r>
            <a:r>
              <a:rPr lang="en-US" sz="1100" b="1" i="0" dirty="0">
                <a:solidFill>
                  <a:schemeClr val="tx1"/>
                </a:solidFill>
                <a:effectLst/>
                <a:latin typeface="Courier New" panose="02070309020205020404" pitchFamily="49" charset="0"/>
                <a:cs typeface="Courier New" panose="02070309020205020404" pitchFamily="49" charset="0"/>
              </a:rPr>
              <a:t>AI capabilities to identify the disease</a:t>
            </a:r>
            <a:r>
              <a:rPr lang="en-US" sz="1100" b="0" i="0" dirty="0">
                <a:solidFill>
                  <a:schemeClr val="tx1"/>
                </a:solidFill>
                <a:effectLst/>
                <a:latin typeface="Courier New" panose="02070309020205020404" pitchFamily="49" charset="0"/>
                <a:cs typeface="Courier New" panose="02070309020205020404" pitchFamily="49" charset="0"/>
              </a:rPr>
              <a:t> and provide </a:t>
            </a:r>
            <a:r>
              <a:rPr lang="en-US" sz="1100" i="0" dirty="0">
                <a:solidFill>
                  <a:schemeClr val="tx1"/>
                </a:solidFill>
                <a:effectLst/>
                <a:latin typeface="Courier New" panose="02070309020205020404" pitchFamily="49" charset="0"/>
                <a:cs typeface="Courier New" panose="02070309020205020404" pitchFamily="49" charset="0"/>
              </a:rPr>
              <a:t>recommendations for treatment</a:t>
            </a:r>
            <a:r>
              <a:rPr lang="en-US" sz="1100" b="0" i="0" dirty="0">
                <a:solidFill>
                  <a:schemeClr val="tx1"/>
                </a:solidFill>
                <a:effectLst/>
                <a:latin typeface="Courier New" panose="02070309020205020404" pitchFamily="49" charset="0"/>
                <a:cs typeface="Courier New" panose="02070309020205020404" pitchFamily="49" charset="0"/>
              </a:rPr>
              <a:t>.</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The app also </a:t>
            </a:r>
            <a:r>
              <a:rPr lang="en-US" sz="1100" b="1" i="0" dirty="0">
                <a:solidFill>
                  <a:schemeClr val="tx1"/>
                </a:solidFill>
                <a:effectLst/>
                <a:latin typeface="Courier New" panose="02070309020205020404" pitchFamily="49" charset="0"/>
                <a:cs typeface="Courier New" panose="02070309020205020404" pitchFamily="49" charset="0"/>
              </a:rPr>
              <a:t>connects farmers with experts or scientists </a:t>
            </a:r>
            <a:r>
              <a:rPr lang="en-US" sz="1100" b="0" i="0" dirty="0">
                <a:solidFill>
                  <a:schemeClr val="tx1"/>
                </a:solidFill>
                <a:effectLst/>
                <a:latin typeface="Courier New" panose="02070309020205020404" pitchFamily="49" charset="0"/>
                <a:cs typeface="Courier New" panose="02070309020205020404" pitchFamily="49" charset="0"/>
              </a:rPr>
              <a:t>who can provide more personalized advice.</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It can help them save time and money, </a:t>
            </a:r>
            <a:r>
              <a:rPr lang="en-US" sz="1100" b="1" i="0" dirty="0">
                <a:solidFill>
                  <a:schemeClr val="tx1"/>
                </a:solidFill>
                <a:effectLst/>
                <a:latin typeface="Courier New" panose="02070309020205020404" pitchFamily="49" charset="0"/>
                <a:cs typeface="Courier New" panose="02070309020205020404" pitchFamily="49" charset="0"/>
              </a:rPr>
              <a:t>improve</a:t>
            </a:r>
            <a:r>
              <a:rPr lang="en-US" sz="1100" b="0" i="0" dirty="0">
                <a:solidFill>
                  <a:schemeClr val="tx1"/>
                </a:solidFill>
                <a:effectLst/>
                <a:latin typeface="Courier New" panose="02070309020205020404" pitchFamily="49" charset="0"/>
                <a:cs typeface="Courier New" panose="02070309020205020404" pitchFamily="49" charset="0"/>
              </a:rPr>
              <a:t> their </a:t>
            </a:r>
            <a:r>
              <a:rPr lang="en-US" sz="1100" b="1" i="0" dirty="0">
                <a:solidFill>
                  <a:schemeClr val="tx1"/>
                </a:solidFill>
                <a:effectLst/>
                <a:latin typeface="Courier New" panose="02070309020205020404" pitchFamily="49" charset="0"/>
                <a:cs typeface="Courier New" panose="02070309020205020404" pitchFamily="49" charset="0"/>
              </a:rPr>
              <a:t>crop yields</a:t>
            </a:r>
            <a:r>
              <a:rPr lang="en-US" sz="1100" b="0" i="0" dirty="0">
                <a:solidFill>
                  <a:schemeClr val="tx1"/>
                </a:solidFill>
                <a:effectLst/>
                <a:latin typeface="Courier New" panose="02070309020205020404" pitchFamily="49" charset="0"/>
                <a:cs typeface="Courier New" panose="02070309020205020404" pitchFamily="49" charset="0"/>
              </a:rPr>
              <a:t>, and ensure that their </a:t>
            </a:r>
            <a:r>
              <a:rPr lang="en-US" sz="1100" b="1" i="0" dirty="0">
                <a:solidFill>
                  <a:schemeClr val="tx1"/>
                </a:solidFill>
                <a:effectLst/>
                <a:latin typeface="Courier New" panose="02070309020205020404" pitchFamily="49" charset="0"/>
                <a:cs typeface="Courier New" panose="02070309020205020404" pitchFamily="49" charset="0"/>
              </a:rPr>
              <a:t>produce is free of disease</a:t>
            </a:r>
            <a:r>
              <a:rPr lang="en-US" sz="1100" b="0" i="0" dirty="0">
                <a:solidFill>
                  <a:schemeClr val="tx1"/>
                </a:solidFill>
                <a:effectLst/>
                <a:latin typeface="Courier New" panose="02070309020205020404" pitchFamily="49" charset="0"/>
                <a:cs typeface="Courier New" panose="02070309020205020404" pitchFamily="49" charset="0"/>
              </a:rPr>
              <a:t>.</a:t>
            </a:r>
          </a:p>
        </p:txBody>
      </p:sp>
      <p:sp>
        <p:nvSpPr>
          <p:cNvPr id="50" name="TextBox 49">
            <a:extLst>
              <a:ext uri="{FF2B5EF4-FFF2-40B4-BE49-F238E27FC236}">
                <a16:creationId xmlns:a16="http://schemas.microsoft.com/office/drawing/2014/main" id="{7EE415C2-11C8-88B5-3BCD-F06C99A2DE44}"/>
              </a:ext>
            </a:extLst>
          </p:cNvPr>
          <p:cNvSpPr txBox="1"/>
          <p:nvPr/>
        </p:nvSpPr>
        <p:spPr>
          <a:xfrm>
            <a:off x="8730844" y="1408365"/>
            <a:ext cx="3280453" cy="2462213"/>
          </a:xfrm>
          <a:prstGeom prst="rect">
            <a:avLst/>
          </a:prstGeom>
          <a:noFill/>
        </p:spPr>
        <p:txBody>
          <a:bodyPr wrap="square">
            <a:spAutoFit/>
          </a:bodyPr>
          <a:lstStyle/>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large dataset of labeled plant disease images. The AI model needs to be trained on a large dataset of images of different plant diseases in order to be accurate.</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powerful computing machine. The AI model requires a lot of computing power to train and run.</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reliable internet connection. Farmers need to be able to upload photos of their plants and receive results from the app over the internet.</a:t>
            </a:r>
          </a:p>
        </p:txBody>
      </p:sp>
      <p:sp>
        <p:nvSpPr>
          <p:cNvPr id="51" name="TextBox 50">
            <a:extLst>
              <a:ext uri="{FF2B5EF4-FFF2-40B4-BE49-F238E27FC236}">
                <a16:creationId xmlns:a16="http://schemas.microsoft.com/office/drawing/2014/main" id="{D29AF62B-E31F-D96E-56FD-44AE13CF1F50}"/>
              </a:ext>
            </a:extLst>
          </p:cNvPr>
          <p:cNvSpPr txBox="1"/>
          <p:nvPr/>
        </p:nvSpPr>
        <p:spPr>
          <a:xfrm>
            <a:off x="8997552" y="1061302"/>
            <a:ext cx="3024601"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Dependencies</a:t>
            </a:r>
          </a:p>
        </p:txBody>
      </p:sp>
      <p:sp>
        <p:nvSpPr>
          <p:cNvPr id="62" name="TextBox 61">
            <a:extLst>
              <a:ext uri="{FF2B5EF4-FFF2-40B4-BE49-F238E27FC236}">
                <a16:creationId xmlns:a16="http://schemas.microsoft.com/office/drawing/2014/main" id="{10BE325F-473C-055F-EB4D-B36989AB9547}"/>
              </a:ext>
            </a:extLst>
          </p:cNvPr>
          <p:cNvSpPr txBox="1"/>
          <p:nvPr/>
        </p:nvSpPr>
        <p:spPr>
          <a:xfrm>
            <a:off x="10958174" y="6145284"/>
            <a:ext cx="961534" cy="230832"/>
          </a:xfrm>
          <a:prstGeom prst="rect">
            <a:avLst/>
          </a:prstGeom>
          <a:noFill/>
        </p:spPr>
        <p:txBody>
          <a:bodyPr wrap="square" rtlCol="0">
            <a:spAutoFit/>
          </a:bodyPr>
          <a:lstStyle/>
          <a:p>
            <a:r>
              <a:rPr lang="en-IN" sz="900" dirty="0"/>
              <a:t>Happy Farmer</a:t>
            </a:r>
          </a:p>
        </p:txBody>
      </p:sp>
      <p:sp>
        <p:nvSpPr>
          <p:cNvPr id="205" name="TextBox 204">
            <a:extLst>
              <a:ext uri="{FF2B5EF4-FFF2-40B4-BE49-F238E27FC236}">
                <a16:creationId xmlns:a16="http://schemas.microsoft.com/office/drawing/2014/main" id="{DBCBBF84-5C6C-6965-6B13-876BD91DE343}"/>
              </a:ext>
            </a:extLst>
          </p:cNvPr>
          <p:cNvSpPr txBox="1"/>
          <p:nvPr/>
        </p:nvSpPr>
        <p:spPr>
          <a:xfrm>
            <a:off x="5424292" y="4221798"/>
            <a:ext cx="1083440" cy="230832"/>
          </a:xfrm>
          <a:prstGeom prst="rect">
            <a:avLst/>
          </a:prstGeom>
          <a:noFill/>
        </p:spPr>
        <p:txBody>
          <a:bodyPr wrap="square" rtlCol="0">
            <a:spAutoFit/>
          </a:bodyPr>
          <a:lstStyle/>
          <a:p>
            <a:r>
              <a:rPr lang="en-IN" sz="900" dirty="0"/>
              <a:t>Solution By App</a:t>
            </a:r>
          </a:p>
        </p:txBody>
      </p:sp>
      <p:pic>
        <p:nvPicPr>
          <p:cNvPr id="15" name="Graphic 14">
            <a:extLst>
              <a:ext uri="{FF2B5EF4-FFF2-40B4-BE49-F238E27FC236}">
                <a16:creationId xmlns:a16="http://schemas.microsoft.com/office/drawing/2014/main" id="{E16F7290-358C-9916-0BF3-AA35663E92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56" y="1140760"/>
            <a:ext cx="4816148" cy="56385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2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685</Words>
  <Application>Microsoft Office PowerPoint</Application>
  <PresentationFormat>Widescreen</PresentationFormat>
  <Paragraphs>93</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Calibri</vt:lpstr>
      <vt:lpstr>Tahoma</vt:lpstr>
      <vt:lpstr>Bahnschrift Light</vt:lpstr>
      <vt:lpstr>Wingdings</vt:lpstr>
      <vt:lpstr>Franklin Gothic</vt:lpstr>
      <vt:lpstr>Noto Sans Symbols</vt:lpstr>
      <vt:lpstr>Libre Franklin</vt:lpstr>
      <vt:lpstr>Courier New</vt:lpstr>
      <vt:lpstr>Bahnschrift SemiBold</vt:lpstr>
      <vt:lpstr>Arial</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109</cp:revision>
  <dcterms:created xsi:type="dcterms:W3CDTF">2022-02-11T07:14:46Z</dcterms:created>
  <dcterms:modified xsi:type="dcterms:W3CDTF">2023-09-24T15:18:50Z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