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3" r:id="rId13"/>
    <p:sldId id="267" r:id="rId14"/>
    <p:sldId id="266" r:id="rId15"/>
    <p:sldId id="268" r:id="rId16"/>
    <p:sldId id="269" r:id="rId17"/>
    <p:sldId id="270" r:id="rId18"/>
    <p:sldId id="271" r:id="rId19"/>
    <p:sldId id="279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A81E-5A47-B1C3-159D-63DD156BE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7AA0B-ACDB-94F0-2688-80FC0D84A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2D587-2116-BDBF-0197-AF2A7E99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DD56-9CC8-461D-8967-FAABA96CA70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D3357-6228-9A5C-4599-8902D128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7D20-54FA-1F60-B60F-3A29F6A6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01B8-324A-4194-A4CA-1D4C6FEB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5A6F-ECE4-4C2A-30D3-715DB3F1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A1860-4DD4-6009-F5DD-E4A01C992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0A812-1962-3337-BDCA-6B156DE6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DD56-9CC8-461D-8967-FAABA96CA70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83D06-D1CC-6091-8260-ECC27A19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919A-873F-174E-FC7E-655DA020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01B8-324A-4194-A4CA-1D4C6FEB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9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54D7E-33DD-37A2-ACB5-63B2780B9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7A0DB-352F-9008-8AF1-89C96018B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6F5B-AF09-4379-0598-3AB50B71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DD56-9CC8-461D-8967-FAABA96CA70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8B88-7969-48CE-ED69-0A8BB364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42EC-4A8D-B24B-8E7F-D9240B6B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01B8-324A-4194-A4CA-1D4C6FEB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D1CB-D750-626C-E378-08EB0D41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4889-B81D-9D9D-432D-E68D1B12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1D-B940-D136-2CF8-ED60B2A6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DD56-9CC8-461D-8967-FAABA96CA70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5E622-300E-3D85-0ECB-470FC1DA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A5DA-1B8D-8C89-D814-BD907BA3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01B8-324A-4194-A4CA-1D4C6FEB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6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3590-6CE7-DBD1-F1F0-4F2C4175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6784D-2276-D21D-12AE-3467E8C81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F6FF-6A58-24FC-18E3-80429761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DD56-9CC8-461D-8967-FAABA96CA70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D638-830E-17C1-FA7E-ED114B83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F2BFA-AC51-C502-CAEE-40572E57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01B8-324A-4194-A4CA-1D4C6FEB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4183-E96B-1673-52E3-F5C40C70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19682-2109-5908-785C-D6BB819E7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0E52C-8506-E4C7-ED36-2694746F8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5E5EC-28A5-7AC5-CDFC-43E4989B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DD56-9CC8-461D-8967-FAABA96CA70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07FDF-2838-7956-C651-94369D6D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2D38F-1D81-B094-CC11-3ACE582D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01B8-324A-4194-A4CA-1D4C6FEB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7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DE51-022F-3A79-9C92-87DCB15A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3D429-E215-AB21-B152-897CB7BE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BA197-8506-C912-8D05-D9D91B2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AA4FB-9C8B-BBEF-1AD9-F06BF7E24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EFE0A-BB68-CD92-5AA8-8190D433B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E908F-A6C7-7785-0620-1E2E78EA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DD56-9CC8-461D-8967-FAABA96CA70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0F2A4-182B-7D35-A885-7C289116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2B55A-174B-15FD-4E48-0CF9D8F8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01B8-324A-4194-A4CA-1D4C6FEB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BBCC-343B-1AAF-0668-5CD08E31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3727B-5A21-AD82-A061-6BB865DD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DD56-9CC8-461D-8967-FAABA96CA70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4A926-6303-995C-9073-F086B8D6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7A5E4-A3C9-420B-558F-1F699DC9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01B8-324A-4194-A4CA-1D4C6FEB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6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6E601-D131-FD89-7920-FB3B5965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DD56-9CC8-461D-8967-FAABA96CA70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5B770-0DEB-1C31-83C1-5A0C1188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19A6C-B1D0-C7FE-A7E6-85BD0470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01B8-324A-4194-A4CA-1D4C6FEB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6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9482-2CC1-09EF-C9D1-43773A89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6E90-4A5C-9743-9038-4B8FC93FC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12E21-0E32-948C-70CB-0B53F7406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4A03C-9309-ED81-AE53-6654A6D7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DD56-9CC8-461D-8967-FAABA96CA70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783C8-7FE6-AD3E-B27C-68EA2791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CAB33-80BE-71E5-25FA-07B63860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01B8-324A-4194-A4CA-1D4C6FEB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9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95F5-0F72-44EB-945B-7662FBF0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A0109-6389-F109-43D7-D39DD157B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4AD0-3B14-3371-E096-7A852C3A3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E8CFF-E16E-7717-2E63-3BD011D6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DD56-9CC8-461D-8967-FAABA96CA70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837CD-602A-5BDC-00E7-45586F65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A648D-2654-1BD2-9512-BEE374FA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01B8-324A-4194-A4CA-1D4C6FEB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8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9F810-64CF-1DD4-569C-6D09D8BF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46B92-7EE0-342A-F115-D945BF22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5B648-DB74-2E60-5B3C-FE0684BF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DD56-9CC8-461D-8967-FAABA96CA70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FD380-B6B5-52A4-AED9-7913D568E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C0DF0-8822-88AB-5980-7C1EC8FA9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001B8-324A-4194-A4CA-1D4C6FEB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9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185D-D1F7-60E2-1CD4-B681E2A45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ffectLst/>
                <a:latin typeface="Arial" panose="020B0604020202020204" pitchFamily="34" charset="0"/>
              </a:rPr>
              <a:t>NoSQL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30321-C0C7-CDC3-8E19-696AA4CC2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ADC5-EB39-EFB2-2F71-DEBCE0B5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Impedance Mismatch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CD50-BF17-2C88-9DBE-4648AA5A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In particular, the values in a relational tuple have to be simple—they cannot contain any structure, such as a nested record or a list.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This limitation isn’t true for in-memory data structures, which can take on much richer structures than relations.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As a result, if you want to use a richer in memory data structure, you have to translate it to a relational representation to store it on disk.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1985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2E7944-5349-5C33-D580-8956A447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05" y="343285"/>
            <a:ext cx="9676190" cy="6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4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54CC91-F8A2-CB48-DCCE-C13DF372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Impedance Mismatch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CECC2-8383-DCC0-9F55-99B336F8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The impedance mismatch is a major source of frustration to application developers, and in the 1990s many people believed that it would lead to relational databases being replaced with  databases that replicate the in-memory data structures to disk.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</a:rPr>
              <a:t>Object-oriented languages succeeded in becoming the major force in programming, but object-oriented databases faded into obscurity (unimportance).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</a:rPr>
              <a:t>Relational databases saw off the challenge by stressing their role as an integration mechanism, supported by a mostly standard language of data manipulation (SQL) and a growing professional divide between application developers and database administrators.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</a:rPr>
              <a:t>Impedance mismatch has been made much easier to deal with by the wide availability of </a:t>
            </a:r>
            <a:r>
              <a:rPr lang="en-US" sz="1800" b="1" dirty="0">
                <a:latin typeface="Arial" panose="020B0604020202020204" pitchFamily="34" charset="0"/>
              </a:rPr>
              <a:t>object- relational mapping frameworks</a:t>
            </a:r>
            <a:r>
              <a:rPr lang="en-US" sz="1800" dirty="0">
                <a:latin typeface="Arial" panose="020B0604020202020204" pitchFamily="34" charset="0"/>
              </a:rPr>
              <a:t>, such as </a:t>
            </a:r>
            <a:r>
              <a:rPr lang="en-US" sz="1800" b="1" dirty="0">
                <a:latin typeface="Arial" panose="020B0604020202020204" pitchFamily="34" charset="0"/>
              </a:rPr>
              <a:t>Hibernate</a:t>
            </a:r>
            <a:r>
              <a:rPr lang="en-US" sz="1800" dirty="0">
                <a:latin typeface="Arial" panose="020B0604020202020204" pitchFamily="34" charset="0"/>
              </a:rPr>
              <a:t> and </a:t>
            </a:r>
            <a:r>
              <a:rPr lang="en-US" sz="1800" b="1" dirty="0" err="1">
                <a:latin typeface="Arial" panose="020B0604020202020204" pitchFamily="34" charset="0"/>
              </a:rPr>
              <a:t>iBATIS</a:t>
            </a:r>
            <a:r>
              <a:rPr lang="en-US" sz="1800" dirty="0">
                <a:latin typeface="Arial" panose="020B0604020202020204" pitchFamily="34" charset="0"/>
              </a:rPr>
              <a:t> that implement well-known mapping patterns, but the mapping problem is still an issue. Object-relational mapping frameworks remove a lot of grunt work, but can become a problem of their own when people try too hard to ignore the database and query performance suffers.</a:t>
            </a:r>
          </a:p>
        </p:txBody>
      </p:sp>
    </p:spTree>
    <p:extLst>
      <p:ext uri="{BB962C8B-B14F-4D97-AF65-F5344CB8AC3E}">
        <p14:creationId xmlns:p14="http://schemas.microsoft.com/office/powerpoint/2010/main" val="280722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54CC91-F8A2-CB48-DCCE-C13DF372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Impedance Mismatch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CECC2-8383-DCC0-9F55-99B336F8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Object-oriented programming languages became popular in 1990s, but object-oriented databases did not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Entrenched relational database vendors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Database as an integration mechanism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Standard data manipulation language (SQL)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Professional divide between application developers and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database administrators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Object-relational mapping frameworks ease the grunt work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But often result in </a:t>
            </a:r>
            <a:r>
              <a:rPr lang="en-US" sz="1800" b="1" dirty="0">
                <a:effectLst/>
                <a:latin typeface="Arial" panose="020B0604020202020204" pitchFamily="34" charset="0"/>
              </a:rPr>
              <a:t>serious performance issues.</a:t>
            </a:r>
            <a:endParaRPr lang="en-US" sz="1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6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1969-1225-730F-2480-EF6DB77B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Application and Integration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8F49-15D6-1FEB-5D0D-174B69E9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Integration databases are a convenient and powerful method for </a:t>
            </a:r>
            <a:r>
              <a:rPr lang="en-US" sz="1800" b="1" dirty="0">
                <a:effectLst/>
                <a:latin typeface="Arial" panose="020B0604020202020204" pitchFamily="34" charset="0"/>
              </a:rPr>
              <a:t>integrating multiple applications </a:t>
            </a:r>
            <a:r>
              <a:rPr lang="en-US" sz="1800" dirty="0">
                <a:effectLst/>
                <a:latin typeface="Arial" panose="020B0604020202020204" pitchFamily="34" charset="0"/>
              </a:rPr>
              <a:t>developed by different teams storing their data in a common database.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</a:rPr>
              <a:t>This improves communication because all the applications are operating on a consistent set of persistent data.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Integrate many applications becomes more </a:t>
            </a:r>
            <a:r>
              <a:rPr lang="en-US" sz="1800" b="1" dirty="0">
                <a:effectLst/>
                <a:latin typeface="Arial" panose="020B0604020202020204" pitchFamily="34" charset="0"/>
              </a:rPr>
              <a:t>complex</a:t>
            </a:r>
            <a:r>
              <a:rPr lang="en-US" sz="1800" dirty="0">
                <a:effectLst/>
                <a:latin typeface="Arial" panose="020B0604020202020204" pitchFamily="34" charset="0"/>
              </a:rPr>
              <a:t> than any single application needs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</a:rPr>
              <a:t>Different applications have different structural and performance needs, so an index required by one application may cause a problematic hit on inserts for another.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</a:t>
            </a:r>
            <a:r>
              <a:rPr lang="en-US" sz="1800" b="1" dirty="0">
                <a:effectLst/>
                <a:latin typeface="Arial" panose="020B0604020202020204" pitchFamily="34" charset="0"/>
              </a:rPr>
              <a:t>Different</a:t>
            </a:r>
            <a:r>
              <a:rPr lang="en-US" sz="1800" dirty="0">
                <a:effectLst/>
                <a:latin typeface="Arial" panose="020B0604020202020204" pitchFamily="34" charset="0"/>
              </a:rPr>
              <a:t> structural and performance </a:t>
            </a:r>
            <a:r>
              <a:rPr lang="en-US" sz="1800" b="1" dirty="0">
                <a:effectLst/>
                <a:latin typeface="Arial" panose="020B0604020202020204" pitchFamily="34" charset="0"/>
              </a:rPr>
              <a:t>needs</a:t>
            </a:r>
            <a:r>
              <a:rPr lang="en-US" sz="1800" dirty="0">
                <a:effectLst/>
                <a:latin typeface="Arial" panose="020B0604020202020204" pitchFamily="34" charset="0"/>
              </a:rPr>
              <a:t> for different applications.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Database </a:t>
            </a:r>
            <a:r>
              <a:rPr lang="en-US" sz="1800" b="1" dirty="0">
                <a:effectLst/>
                <a:latin typeface="Arial" panose="020B0604020202020204" pitchFamily="34" charset="0"/>
              </a:rPr>
              <a:t>integrity</a:t>
            </a:r>
            <a:r>
              <a:rPr lang="en-US" sz="1800" dirty="0">
                <a:effectLst/>
                <a:latin typeface="Arial" panose="020B0604020202020204" pitchFamily="34" charset="0"/>
              </a:rPr>
              <a:t> becomes an issue.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Instead, treat the database as an application database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Single application, single development team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Provide alternate integration mechanisms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319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E367-21B1-A86A-CCA8-D5366814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Alternate Integration Mechanism: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BA57-8807-3524-921C-E534A3AF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</a:rPr>
              <a:t>During the 2000s we saw a distinct shift to web services, where applications would communicate over HTTP.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More recent push to use Web Services where applications integrate over HTTP communications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Results in more flexibility for exchange data structure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XML, JSON, etc.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Text-based protocols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Results in letting application developers choose database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Application databases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Relational databases are often still an appropriate choice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290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E0A0-B96D-C4C3-08C0-B6A38F0B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The Attack of the Clusters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F5846-2381-4C58-CE45-77CB3498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The 2000s saw the web grow enormously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Web use tracking data, social networks, activity logs, mapping data, etc.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Huge websites serving huge numbers of visitors</a:t>
            </a:r>
          </a:p>
          <a:p>
            <a:pPr>
              <a:lnSpc>
                <a:spcPct val="16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To handle the increase in data and traffic required more computing resources</a:t>
            </a:r>
          </a:p>
          <a:p>
            <a:pPr>
              <a:lnSpc>
                <a:spcPct val="16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Instead of building bigger machines with more processors, storage, and memory, use clusters of small, commodity machines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Cheaper, more resilient</a:t>
            </a:r>
          </a:p>
          <a:p>
            <a:pPr>
              <a:lnSpc>
                <a:spcPct val="16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But relational databases are not designed to be run on clusters.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193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5A95BE-D04B-D2FC-1CF3-4A5A731CF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7" y="1895475"/>
            <a:ext cx="54959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6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0F87-96E0-EF8C-6929-77B7C333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Clustered Relational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BF133-EAB7-A836-A643-BAD20A739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Clustered relational databases such as Oracle Real Application Clusters (RAC) and Microsoft SQL Server still work against a single database disk subsystem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A cluster-aware file system and a highly-available disk subsystem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Disk subsystem is a single point of failure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Can also partition the database into functionally distinct subsets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Each application has to keep track of which database server to talk to for each bit of data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Lose cross-shard querying, referential integrity, transactions, or consistency control</a:t>
            </a:r>
          </a:p>
        </p:txBody>
      </p:sp>
    </p:spTree>
    <p:extLst>
      <p:ext uri="{BB962C8B-B14F-4D97-AF65-F5344CB8AC3E}">
        <p14:creationId xmlns:p14="http://schemas.microsoft.com/office/powerpoint/2010/main" val="2891962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0F87-96E0-EF8C-6929-77B7C333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Clustered Relational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BF133-EAB7-A836-A643-BAD20A739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Clustered relational databases such as Oracle Real Application Clusters (RAC) and Microsoft SQL Server still work against a single database disk subsystem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A cluster-aware file system and a highly-available disk subsystem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Disk subsystem is a single point of failure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Can also partition the database into functionally distinct subsets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Each application has to keep track of which database server to talk to for each bit of data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Lose cross-shard querying, referential integrity, transactions, or consistency control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Commercial relational database licenses are typically per node, raising overall cost for clusters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584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2C7C-1E2F-C078-2D57-39B31CA1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6B0B-F4BB-E42A-DE84-275E4E93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6200" cy="4351338"/>
          </a:xfrm>
        </p:spPr>
        <p:txBody>
          <a:bodyPr/>
          <a:lstStyle/>
          <a:p>
            <a:r>
              <a:rPr lang="en-US" dirty="0"/>
              <a:t>NoSQL databases (aka "not only SQL") are non-tabular databases and store data differently than relational tables.</a:t>
            </a:r>
          </a:p>
          <a:p>
            <a:r>
              <a:rPr lang="en-US" dirty="0"/>
              <a:t> NoSQL databases come in a variety of types based on their data model. The main types are document, key-value, wide-column, and graph. </a:t>
            </a:r>
          </a:p>
          <a:p>
            <a:r>
              <a:rPr lang="en-US" dirty="0"/>
              <a:t>They provide flexible schemas and scale easily with large amounts of data and high user loads.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29D0D-6D29-A093-0911-06F602E76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825625"/>
            <a:ext cx="4274751" cy="35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3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5226-934D-6DD3-715B-47169786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“</a:t>
            </a:r>
            <a:r>
              <a:rPr lang="en-US" dirty="0" err="1">
                <a:effectLst/>
                <a:latin typeface="Arial" panose="020B0604020202020204" pitchFamily="34" charset="0"/>
              </a:rPr>
              <a:t>Sharding</a:t>
            </a:r>
            <a:r>
              <a:rPr lang="en-US" dirty="0">
                <a:effectLst/>
                <a:latin typeface="Arial" panose="020B0604020202020204" pitchFamily="34" charset="0"/>
              </a:rPr>
              <a:t>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5013-D015-F1B5-A089-7880B653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Size and Transaction Volume (linear growth):</a:t>
            </a:r>
          </a:p>
          <a:p>
            <a:pPr lvl="1"/>
            <a:r>
              <a:rPr lang="en-US" sz="1800" dirty="0">
                <a:effectLst/>
                <a:latin typeface="Arial" panose="020B0604020202020204" pitchFamily="34" charset="0"/>
              </a:rPr>
              <a:t>CPU</a:t>
            </a:r>
          </a:p>
          <a:p>
            <a:pPr lvl="1"/>
            <a:r>
              <a:rPr lang="en-US" sz="1800" dirty="0">
                <a:effectLst/>
                <a:latin typeface="Arial" panose="020B0604020202020204" pitchFamily="34" charset="0"/>
              </a:rPr>
              <a:t>Memory</a:t>
            </a:r>
          </a:p>
          <a:p>
            <a:pPr lvl="1"/>
            <a:r>
              <a:rPr lang="en-US" sz="1800" dirty="0">
                <a:effectLst/>
                <a:latin typeface="Arial" panose="020B0604020202020204" pitchFamily="34" charset="0"/>
              </a:rPr>
              <a:t>Disk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</a:rPr>
              <a:t>Response time (exponential growth)</a:t>
            </a:r>
          </a:p>
          <a:p>
            <a:r>
              <a:rPr lang="en-US" sz="1800" dirty="0">
                <a:latin typeface="Arial" panose="020B0604020202020204" pitchFamily="34" charset="0"/>
              </a:rPr>
              <a:t>Advantages (smaller databases):</a:t>
            </a:r>
          </a:p>
          <a:p>
            <a:pPr lvl="1"/>
            <a:r>
              <a:rPr lang="en-US" sz="1400" dirty="0">
                <a:latin typeface="Arial" panose="020B0604020202020204" pitchFamily="34" charset="0"/>
              </a:rPr>
              <a:t>Easier to manage</a:t>
            </a:r>
          </a:p>
          <a:p>
            <a:pPr lvl="1"/>
            <a:r>
              <a:rPr lang="en-US" sz="1400" dirty="0">
                <a:latin typeface="Arial" panose="020B0604020202020204" pitchFamily="34" charset="0"/>
              </a:rPr>
              <a:t>Faster</a:t>
            </a:r>
          </a:p>
          <a:p>
            <a:pPr lvl="1"/>
            <a:r>
              <a:rPr lang="en-US" sz="1400" dirty="0">
                <a:latin typeface="Arial" panose="020B0604020202020204" pitchFamily="34" charset="0"/>
              </a:rPr>
              <a:t>Reduce costs</a:t>
            </a:r>
          </a:p>
          <a:p>
            <a:r>
              <a:rPr lang="en-US" sz="1800" dirty="0">
                <a:latin typeface="Arial" panose="020B0604020202020204" pitchFamily="34" charset="0"/>
              </a:rPr>
              <a:t>Disadvantages (challenges):</a:t>
            </a:r>
          </a:p>
          <a:p>
            <a:pPr lvl="1"/>
            <a:r>
              <a:rPr lang="en-US" sz="1400" dirty="0">
                <a:latin typeface="Arial" panose="020B0604020202020204" pitchFamily="34" charset="0"/>
              </a:rPr>
              <a:t>Reliability (backups, redundancy, failover, disaster recovery)</a:t>
            </a:r>
          </a:p>
          <a:p>
            <a:pPr lvl="1"/>
            <a:r>
              <a:rPr lang="en-US" sz="1400" dirty="0">
                <a:latin typeface="Arial" panose="020B0604020202020204" pitchFamily="34" charset="0"/>
              </a:rPr>
              <a:t>Distributed queries (cross-shard joins)</a:t>
            </a:r>
          </a:p>
          <a:p>
            <a:pPr lvl="1"/>
            <a:r>
              <a:rPr lang="en-US" sz="1400" dirty="0">
                <a:latin typeface="Arial" panose="020B0604020202020204" pitchFamily="34" charset="0"/>
              </a:rPr>
              <a:t>Auto-increment key management</a:t>
            </a:r>
          </a:p>
          <a:p>
            <a:pPr lvl="1"/>
            <a:r>
              <a:rPr lang="en-US" sz="1400" dirty="0">
                <a:latin typeface="Arial" panose="020B0604020202020204" pitchFamily="34" charset="0"/>
              </a:rPr>
              <a:t>Multiple shard schemes (session/transaction or statement based </a:t>
            </a:r>
            <a:r>
              <a:rPr lang="en-US" sz="1400" dirty="0" err="1">
                <a:latin typeface="Arial" panose="020B0604020202020204" pitchFamily="34" charset="0"/>
              </a:rPr>
              <a:t>sharding</a:t>
            </a:r>
            <a:r>
              <a:rPr lang="en-US" sz="1400" dirty="0"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91DCE-9256-585F-08D4-60401C58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562" y="1324724"/>
            <a:ext cx="3790476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95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5C25-A1BE-EA12-82D3-7F63ACFD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New Opportunities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B793-441F-722E-B4E7-55F44077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The mismatch between relational databases and clusters led some organizations to consider </a:t>
            </a:r>
            <a:r>
              <a:rPr lang="en-US" sz="1800" b="1" dirty="0">
                <a:effectLst/>
                <a:latin typeface="Arial" panose="020B0604020202020204" pitchFamily="34" charset="0"/>
              </a:rPr>
              <a:t>alternative approaches </a:t>
            </a:r>
            <a:r>
              <a:rPr lang="en-US" sz="1800" dirty="0">
                <a:effectLst/>
                <a:latin typeface="Arial" panose="020B0604020202020204" pitchFamily="34" charset="0"/>
              </a:rPr>
              <a:t>to data storage.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Google and Amazon have been very influential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Large clusters and huge amounts of data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Google: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BigTable</a:t>
            </a:r>
            <a:r>
              <a:rPr lang="en-US" sz="1800" dirty="0">
                <a:effectLst/>
                <a:latin typeface="Arial" panose="020B0604020202020204" pitchFamily="34" charset="0"/>
              </a:rPr>
              <a:t> paper; Amazon: Dynamo paper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Few organizations need the scale of Google or Amazon, but many organizations are seeing an </a:t>
            </a:r>
            <a:r>
              <a:rPr lang="en-US" sz="1800" b="1" dirty="0">
                <a:effectLst/>
                <a:latin typeface="Arial" panose="020B0604020202020204" pitchFamily="34" charset="0"/>
              </a:rPr>
              <a:t>exponential(mounting) increase </a:t>
            </a:r>
            <a:r>
              <a:rPr lang="en-US" sz="1800" dirty="0">
                <a:effectLst/>
                <a:latin typeface="Arial" panose="020B0604020202020204" pitchFamily="34" charset="0"/>
              </a:rPr>
              <a:t>in data storage and use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New styles of databases explicitly designed to run on clusters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8549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4998-B0F2-973D-5EF9-4FA24B5E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The Emergence of 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E675-27A0-BAAD-BEA3-4F2AA465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Historical note: ‘NoSQL’ was first used to name an open-source relational database development led by Carlo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Strozzi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Based on ASCII storage of tables manipulated through Unix shell scripts instead of SQL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No influence on databases under the current use of the term ‘NoSQL’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Current use of the phrase came from a conference meetup discussing “open-source, distributed, nonrelational databases”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Voldemort, Cassandra,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Dynomite</a:t>
            </a:r>
            <a:r>
              <a:rPr lang="en-US" sz="1800" dirty="0">
                <a:effectLst/>
                <a:latin typeface="Arial" panose="020B0604020202020204" pitchFamily="34" charset="0"/>
              </a:rPr>
              <a:t>, HBase,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Hypertable</a:t>
            </a:r>
            <a:r>
              <a:rPr lang="en-US" sz="1800" dirty="0">
                <a:effectLst/>
                <a:latin typeface="Arial" panose="020B0604020202020204" pitchFamily="34" charset="0"/>
              </a:rPr>
              <a:t>, CouchDB, MongoDB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 No generally accepted definition of ‘NoSQL’ 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− Often “Not only SQL”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4664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4998-B0F2-973D-5EF9-4FA24B5E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Characteristics of NoSQL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E675-27A0-BAAD-BEA3-4F2AA465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Arial" panose="020B0604020202020204" pitchFamily="34" charset="0"/>
              </a:rPr>
              <a:t>They do not use SQL and the relational model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>
                <a:effectLst/>
                <a:latin typeface="Arial" panose="020B0604020202020204" pitchFamily="34" charset="0"/>
              </a:rPr>
              <a:t>− Some do have query languages which are similar to SQL to be easy to learn and use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Arial" panose="020B0604020202020204" pitchFamily="34" charset="0"/>
              </a:rPr>
              <a:t>Mostly open-source projects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Arial" panose="020B0604020202020204" pitchFamily="34" charset="0"/>
              </a:rPr>
              <a:t>Designed to be distributed – clustered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>
                <a:effectLst/>
                <a:latin typeface="Arial" panose="020B0604020202020204" pitchFamily="34" charset="0"/>
              </a:rPr>
              <a:t>− No expectation of ACID</a:t>
            </a:r>
            <a:r>
              <a:rPr lang="en-US" sz="1100" b="1" dirty="0"/>
              <a:t> (atomicity, consistency, isolation, and durability)</a:t>
            </a:r>
            <a:r>
              <a:rPr lang="en-US" sz="1400" dirty="0">
                <a:effectLst/>
                <a:latin typeface="Arial" panose="020B0604020202020204" pitchFamily="34" charset="0"/>
              </a:rPr>
              <a:t> properties</a:t>
            </a:r>
            <a:br>
              <a:rPr lang="en-US" sz="1400" dirty="0"/>
            </a:br>
            <a:r>
              <a:rPr lang="en-US" sz="1400" dirty="0">
                <a:effectLst/>
                <a:latin typeface="Arial" panose="020B0604020202020204" pitchFamily="34" charset="0"/>
              </a:rPr>
              <a:t>− Range of options for consistency and distribution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Arial" panose="020B0604020202020204" pitchFamily="34" charset="0"/>
              </a:rPr>
              <a:t>Schema free</a:t>
            </a:r>
            <a:endParaRPr lang="en-US" sz="1400" b="1" dirty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>
                <a:effectLst/>
                <a:latin typeface="Arial" panose="020B0604020202020204" pitchFamily="34" charset="0"/>
              </a:rPr>
              <a:t>− Freely add fields to records without having to define any changes in structure first</a:t>
            </a:r>
            <a:br>
              <a:rPr lang="en-US" sz="1400" dirty="0"/>
            </a:br>
            <a:r>
              <a:rPr lang="en-US" sz="1400" dirty="0">
                <a:effectLst/>
                <a:latin typeface="Arial" panose="020B0604020202020204" pitchFamily="34" charset="0"/>
              </a:rPr>
              <a:t>− Non-uniform data and custom fields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Arial" panose="020B0604020202020204" pitchFamily="34" charset="0"/>
              </a:rPr>
              <a:t>A </a:t>
            </a:r>
            <a:r>
              <a:rPr lang="en-US" sz="1400" dirty="0" err="1">
                <a:effectLst/>
                <a:latin typeface="Arial" panose="020B0604020202020204" pitchFamily="34" charset="0"/>
              </a:rPr>
              <a:t>noDefinition</a:t>
            </a:r>
            <a:r>
              <a:rPr lang="en-US" sz="1400" dirty="0">
                <a:effectLst/>
                <a:latin typeface="Arial" panose="020B0604020202020204" pitchFamily="34" charset="0"/>
              </a:rPr>
              <a:t> of NoSQL: An ill-defined set of mostly open-source databases, mostly developed in the early 21st century, and mostly not using SQL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23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40E403-4C5D-F3AA-102E-E5F7AAAD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95" y="400428"/>
            <a:ext cx="8523809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5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B50F5-2230-340B-62A2-31D3F9C5D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21" y="208491"/>
            <a:ext cx="9913982" cy="6099176"/>
          </a:xfrm>
        </p:spPr>
      </p:pic>
    </p:spTree>
    <p:extLst>
      <p:ext uri="{BB962C8B-B14F-4D97-AF65-F5344CB8AC3E}">
        <p14:creationId xmlns:p14="http://schemas.microsoft.com/office/powerpoint/2010/main" val="245375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6D4C94-E257-DEA7-C085-0778C672F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459052"/>
            <a:ext cx="10651067" cy="5939896"/>
          </a:xfrm>
        </p:spPr>
      </p:pic>
    </p:spTree>
    <p:extLst>
      <p:ext uri="{BB962C8B-B14F-4D97-AF65-F5344CB8AC3E}">
        <p14:creationId xmlns:p14="http://schemas.microsoft.com/office/powerpoint/2010/main" val="175591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871E-99EF-0DA0-1477-BCFB1519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The Value of Relational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5316-48CE-BD66-B5C2-57A7278A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8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Getting at Persistent Data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</a:rPr>
              <a:t>It doesn’t change and is not accessed very frequently.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Data that is set and recoverable whether in flash or memory backed.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</a:rPr>
              <a:t>The database allows more flexibility than a file system in storing large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BC8DF-8E3B-EE56-C63D-A6D0622BD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1825625"/>
            <a:ext cx="6578600" cy="34537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E4F8F6-C9D3-F88C-FBD3-A759C07663B7}"/>
              </a:ext>
            </a:extLst>
          </p:cNvPr>
          <p:cNvSpPr/>
          <p:nvPr/>
        </p:nvSpPr>
        <p:spPr>
          <a:xfrm>
            <a:off x="11209867" y="4986867"/>
            <a:ext cx="1473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E7B8-09CA-91C6-60DF-D82B207C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The Value of Relational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3ED3-CB47-6C66-892A-ED5408C5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>
                <a:effectLst/>
                <a:latin typeface="Arial" panose="020B0604020202020204" pitchFamily="34" charset="0"/>
              </a:rPr>
              <a:t>Concurrency – (</a:t>
            </a:r>
            <a:r>
              <a:rPr lang="en-US" dirty="0"/>
              <a:t>multiple computations are happening at the same time)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Enterprise applications tend to have many people looking at the same body of data at once, possibly modifying that data. </a:t>
            </a:r>
            <a:r>
              <a:rPr lang="en-US" sz="1800" dirty="0">
                <a:latin typeface="Arial" panose="020B0604020202020204" pitchFamily="34" charset="0"/>
              </a:rPr>
              <a:t>(double booking of hotel rooms)</a:t>
            </a:r>
          </a:p>
          <a:p>
            <a:pPr lvl="1">
              <a:lnSpc>
                <a:spcPct val="150000"/>
              </a:lnSpc>
            </a:pPr>
            <a:r>
              <a:rPr lang="en-US" sz="1800" b="1" dirty="0">
                <a:latin typeface="Arial" panose="020B0604020202020204" pitchFamily="34" charset="0"/>
              </a:rPr>
              <a:t>Relational databases help handle this by controlling all access to their data through transactions. </a:t>
            </a:r>
            <a:r>
              <a:rPr lang="en-US" sz="1800" dirty="0">
                <a:latin typeface="Arial" panose="020B0604020202020204" pitchFamily="34" charset="0"/>
              </a:rPr>
              <a:t>While this </a:t>
            </a:r>
            <a:r>
              <a:rPr lang="en-US" sz="1800" b="1" dirty="0">
                <a:latin typeface="Arial" panose="020B0604020202020204" pitchFamily="34" charset="0"/>
              </a:rPr>
              <a:t>isn’t a cure-all </a:t>
            </a:r>
            <a:r>
              <a:rPr lang="en-US" sz="1800" dirty="0">
                <a:latin typeface="Arial" panose="020B0604020202020204" pitchFamily="34" charset="0"/>
              </a:rPr>
              <a:t>(you still have to handle a transactional error when you try to book a room that’s just gone), the transactional mechanism has worked well to contain the complexity of concurrency.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863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E7B8-09CA-91C6-60DF-D82B207C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The Value of Relational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3ED3-CB47-6C66-892A-ED5408C5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>
                <a:effectLst/>
                <a:latin typeface="Arial" panose="020B0604020202020204" pitchFamily="34" charset="0"/>
              </a:rPr>
              <a:t>Integration</a:t>
            </a:r>
          </a:p>
          <a:p>
            <a:pPr lvl="1">
              <a:lnSpc>
                <a:spcPct val="150000"/>
              </a:lnSpc>
            </a:pPr>
            <a:r>
              <a:rPr lang="en-US" sz="1800" b="1" dirty="0">
                <a:effectLst/>
                <a:latin typeface="Arial" panose="020B0604020202020204" pitchFamily="34" charset="0"/>
              </a:rPr>
              <a:t>Shared database integration </a:t>
            </a:r>
            <a:r>
              <a:rPr lang="en-US" sz="1800" dirty="0">
                <a:effectLst/>
                <a:latin typeface="Arial" panose="020B0604020202020204" pitchFamily="34" charset="0"/>
              </a:rPr>
              <a:t>where multiple applications store their data in a single database. Using a single database allows all the applications to use each others’ data easily, while the database’s concurrency control handles multiple applications in the same way as it handles multiple users in a single application.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776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E7B8-09CA-91C6-60DF-D82B207C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The Value of Relational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3ED3-CB47-6C66-892A-ED5408C5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>
                <a:effectLst/>
                <a:latin typeface="Arial" panose="020B0604020202020204" pitchFamily="34" charset="0"/>
              </a:rPr>
              <a:t>A (Mostly) Standard Model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Relational databases have succeeded because they </a:t>
            </a:r>
            <a:r>
              <a:rPr lang="en-US" sz="1800" b="1" dirty="0">
                <a:effectLst/>
                <a:latin typeface="Arial" panose="020B0604020202020204" pitchFamily="34" charset="0"/>
              </a:rPr>
              <a:t>provide the core benefits we outlined earlier in a (mostly) standard way</a:t>
            </a:r>
            <a:r>
              <a:rPr lang="en-US" sz="1800" dirty="0">
                <a:effectLst/>
                <a:latin typeface="Arial" panose="020B0604020202020204" pitchFamily="34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As a result, developers and database professionals can learn the basic relational model and apply it in many projects. Although there are differences between different relational databases, the core mechanisms remain the same: Different vendors’ SQL dialects(</a:t>
            </a:r>
            <a:r>
              <a:rPr lang="en-US" sz="1400" b="1" dirty="0"/>
              <a:t>uses human-readable expressions to define query statements</a:t>
            </a:r>
            <a:r>
              <a:rPr lang="en-US" sz="1800" dirty="0">
                <a:effectLst/>
                <a:latin typeface="Arial" panose="020B0604020202020204" pitchFamily="34" charset="0"/>
              </a:rPr>
              <a:t>) are similar, transactions operate in mostly the same way.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329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ADC5-EB39-EFB2-2F71-DEBCE0B5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Impedance Mismatch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CD50-BF17-2C88-9DBE-4648AA5A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</a:rPr>
              <a:t>Impedance Mismatch: </a:t>
            </a:r>
            <a:r>
              <a:rPr lang="en-US" sz="1800" dirty="0">
                <a:effectLst/>
                <a:latin typeface="Arial" panose="020B0604020202020204" pitchFamily="34" charset="0"/>
              </a:rPr>
              <a:t>the difference between the relational model and the in-memory data structures.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</a:rPr>
              <a:t>The relational data model organizes data into a structure of tables and rows, or more properly, relations and tuples.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Arial" panose="020B0604020202020204" pitchFamily="34" charset="0"/>
              </a:rPr>
              <a:t>Tuple: </a:t>
            </a:r>
            <a:r>
              <a:rPr lang="en-US" sz="1800" dirty="0">
                <a:effectLst/>
                <a:latin typeface="Arial" panose="020B0604020202020204" pitchFamily="34" charset="0"/>
              </a:rPr>
              <a:t>is a set of name-value pairs and a </a:t>
            </a:r>
            <a:r>
              <a:rPr lang="en-US" sz="1800" b="1" dirty="0">
                <a:effectLst/>
                <a:latin typeface="Arial" panose="020B0604020202020204" pitchFamily="34" charset="0"/>
              </a:rPr>
              <a:t>relation</a:t>
            </a:r>
            <a:r>
              <a:rPr lang="en-US" sz="1800" dirty="0">
                <a:effectLst/>
                <a:latin typeface="Arial" panose="020B0604020202020204" pitchFamily="34" charset="0"/>
              </a:rPr>
              <a:t> is a set of tuples. 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9774A-D85A-0A9C-E705-8EBDAB84F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33" y="3826934"/>
            <a:ext cx="5604933" cy="161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3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1602</Words>
  <Application>Microsoft Office PowerPoint</Application>
  <PresentationFormat>Widescreen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NoSQL</vt:lpstr>
      <vt:lpstr>What is NoSQL?</vt:lpstr>
      <vt:lpstr>PowerPoint Presentation</vt:lpstr>
      <vt:lpstr>PowerPoint Presentation</vt:lpstr>
      <vt:lpstr>The Value of Relational Databases</vt:lpstr>
      <vt:lpstr>The Value of Relational Databases</vt:lpstr>
      <vt:lpstr>The Value of Relational Databases</vt:lpstr>
      <vt:lpstr>The Value of Relational Databases</vt:lpstr>
      <vt:lpstr>Impedance Mismatch</vt:lpstr>
      <vt:lpstr>Impedance Mismatch</vt:lpstr>
      <vt:lpstr>PowerPoint Presentation</vt:lpstr>
      <vt:lpstr>Impedance Mismatch</vt:lpstr>
      <vt:lpstr>Impedance Mismatch</vt:lpstr>
      <vt:lpstr>Application and Integration Databases</vt:lpstr>
      <vt:lpstr>Alternate Integration Mechanism: Services</vt:lpstr>
      <vt:lpstr>The Attack of the Clusters</vt:lpstr>
      <vt:lpstr>PowerPoint Presentation</vt:lpstr>
      <vt:lpstr>Clustered Relational Databases</vt:lpstr>
      <vt:lpstr>Clustered Relational Databases</vt:lpstr>
      <vt:lpstr>“Sharding”</vt:lpstr>
      <vt:lpstr>New Opportunities</vt:lpstr>
      <vt:lpstr>The Emergence of NoSQL</vt:lpstr>
      <vt:lpstr>Characteristics of NoSQL Databases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Juhi  Patel</dc:creator>
  <cp:lastModifiedBy>Juhi  Patel</cp:lastModifiedBy>
  <cp:revision>34</cp:revision>
  <dcterms:created xsi:type="dcterms:W3CDTF">2023-05-29T06:56:53Z</dcterms:created>
  <dcterms:modified xsi:type="dcterms:W3CDTF">2023-08-02T08:47:50Z</dcterms:modified>
</cp:coreProperties>
</file>