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79" r:id="rId12"/>
    <p:sldId id="265" r:id="rId13"/>
    <p:sldId id="275" r:id="rId14"/>
    <p:sldId id="268" r:id="rId15"/>
    <p:sldId id="267" r:id="rId16"/>
    <p:sldId id="280" r:id="rId17"/>
    <p:sldId id="270" r:id="rId18"/>
    <p:sldId id="271" r:id="rId19"/>
    <p:sldId id="281" r:id="rId20"/>
    <p:sldId id="276" r:id="rId21"/>
    <p:sldId id="277" r:id="rId22"/>
    <p:sldId id="272" r:id="rId23"/>
    <p:sldId id="273" r:id="rId24"/>
    <p:sldId id="283" r:id="rId25"/>
    <p:sldId id="27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AFD1-8D90-04BE-7B54-9EBE06EA6F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F7C75D-C0AD-17D4-83BD-913495AFB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2B0E8C-8327-8345-05C1-F2CA8F9DC9E5}"/>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5" name="Footer Placeholder 4">
            <a:extLst>
              <a:ext uri="{FF2B5EF4-FFF2-40B4-BE49-F238E27FC236}">
                <a16:creationId xmlns:a16="http://schemas.microsoft.com/office/drawing/2014/main" id="{E956B29A-E38F-BF78-6B39-760B0C286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A1EB9-19FC-4A25-14B6-39DAE74E0910}"/>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27606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DAFD-92F8-5A1B-5C24-9CE9738C14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51A792-036C-FB60-8670-FB60DDC4C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E7588-1E1D-1460-6CD2-3CC0D118C1F3}"/>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5" name="Footer Placeholder 4">
            <a:extLst>
              <a:ext uri="{FF2B5EF4-FFF2-40B4-BE49-F238E27FC236}">
                <a16:creationId xmlns:a16="http://schemas.microsoft.com/office/drawing/2014/main" id="{7F53668F-F14B-5293-D2DC-FD149622F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D77D6-6BB7-F711-42D2-9C9C5D140963}"/>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233102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23628-1B8D-B492-72D7-AE882D7BC3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3F1BB-4F59-6A66-8CFF-374E4555D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9C723-92BB-23E0-8145-74AFF0796EC2}"/>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5" name="Footer Placeholder 4">
            <a:extLst>
              <a:ext uri="{FF2B5EF4-FFF2-40B4-BE49-F238E27FC236}">
                <a16:creationId xmlns:a16="http://schemas.microsoft.com/office/drawing/2014/main" id="{EC62748F-573A-06D4-3DA7-6A1F683D2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37A82-FB64-F240-36D8-E13A090128FD}"/>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9057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4B2A-63A3-7799-FA52-DC486AB29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84789-1C9A-1600-DF43-57CD5DA7D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735D6-4E85-7679-2987-B7A54F0F0EFC}"/>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5" name="Footer Placeholder 4">
            <a:extLst>
              <a:ext uri="{FF2B5EF4-FFF2-40B4-BE49-F238E27FC236}">
                <a16:creationId xmlns:a16="http://schemas.microsoft.com/office/drawing/2014/main" id="{997B509B-536E-EB1F-4C1B-D96F738EA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BF6C9-EE06-7CE5-5A56-EF4E57EAC7F5}"/>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68058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06CC-524E-DF8E-4358-89F9A689C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C900B4-8B0D-BDC7-31CA-C98823201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7BA1D-55B4-8A44-6C6C-4B3CA9348194}"/>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5" name="Footer Placeholder 4">
            <a:extLst>
              <a:ext uri="{FF2B5EF4-FFF2-40B4-BE49-F238E27FC236}">
                <a16:creationId xmlns:a16="http://schemas.microsoft.com/office/drawing/2014/main" id="{9993E45B-B426-583B-D44C-457A94168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6EE8D-B92F-C8B1-C2D9-23CB91FCEDB2}"/>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283562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7DE6-976A-4574-C380-9F19E8B63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83288-8EB3-87B0-D383-5EBF6334B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9441AA-C0DB-3367-45CB-FB5967440D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78090-C887-3D17-3ACC-B85E427C42B6}"/>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6" name="Footer Placeholder 5">
            <a:extLst>
              <a:ext uri="{FF2B5EF4-FFF2-40B4-BE49-F238E27FC236}">
                <a16:creationId xmlns:a16="http://schemas.microsoft.com/office/drawing/2014/main" id="{14E58127-5D1A-85D6-345F-57B8AAEEB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35DC0-D5B0-2D03-A67C-6A89704FDEAC}"/>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172502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91D-7ADC-CF8D-6BE3-E502E51E22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7660F4-EA66-FE41-0D18-11A494DEC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42D60-4D6C-C0B3-57CB-D08327388A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682799-F892-9ED1-1EA1-D1D850606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DB54D-4F5E-B2E1-E24D-F13E525BC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97106-9D96-BDD6-B4B5-019404EF52CD}"/>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8" name="Footer Placeholder 7">
            <a:extLst>
              <a:ext uri="{FF2B5EF4-FFF2-40B4-BE49-F238E27FC236}">
                <a16:creationId xmlns:a16="http://schemas.microsoft.com/office/drawing/2014/main" id="{ED72091F-8A66-E2C6-6BAF-BAC0C6C64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053D6-AF4F-1561-F97C-3882E766B8AA}"/>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26516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79A1-C37D-68CA-D11A-31C0BE025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72B128-6B78-F2C0-C29A-EC2B7369BADE}"/>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4" name="Footer Placeholder 3">
            <a:extLst>
              <a:ext uri="{FF2B5EF4-FFF2-40B4-BE49-F238E27FC236}">
                <a16:creationId xmlns:a16="http://schemas.microsoft.com/office/drawing/2014/main" id="{91345F8D-31FF-76ED-BFF5-EB3FE7D490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6919DB-251A-A9BD-D3F1-F6BBC6E6016A}"/>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88946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35D6E-8D29-DF26-0829-C677A60E10A7}"/>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3" name="Footer Placeholder 2">
            <a:extLst>
              <a:ext uri="{FF2B5EF4-FFF2-40B4-BE49-F238E27FC236}">
                <a16:creationId xmlns:a16="http://schemas.microsoft.com/office/drawing/2014/main" id="{35BC402D-2ADA-40F0-81F6-8780869BF9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013853-BDE0-3FF4-5368-B3E4FD28B17B}"/>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31081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1C1D-531D-F112-2AD7-525AC58D1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0F6C4F-4E2B-AE75-60E8-3C014D16D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16FD0C-19CB-D73A-563C-0B6D4F878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AD933-F62F-8411-0F36-409CF2DFA0EB}"/>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6" name="Footer Placeholder 5">
            <a:extLst>
              <a:ext uri="{FF2B5EF4-FFF2-40B4-BE49-F238E27FC236}">
                <a16:creationId xmlns:a16="http://schemas.microsoft.com/office/drawing/2014/main" id="{8BDB766A-30F2-9D3F-9A3A-15A5439D9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469E40-0764-2D75-480C-254EDF5A3255}"/>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261053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E1A3-2EC5-BF2D-E09B-905154677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FABAF7-EB90-BEE3-FD3F-36059932A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4943D-6FBC-EDEC-5EB4-9E17EB7D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5A8B4-CB9A-3C41-C9E9-4D8BB893387E}"/>
              </a:ext>
            </a:extLst>
          </p:cNvPr>
          <p:cNvSpPr>
            <a:spLocks noGrp="1"/>
          </p:cNvSpPr>
          <p:nvPr>
            <p:ph type="dt" sz="half" idx="10"/>
          </p:nvPr>
        </p:nvSpPr>
        <p:spPr/>
        <p:txBody>
          <a:bodyPr/>
          <a:lstStyle/>
          <a:p>
            <a:fld id="{9834C8D6-1998-48C3-86C3-46767A3B7465}" type="datetimeFigureOut">
              <a:rPr lang="en-US" smtClean="0"/>
              <a:t>8/2/2023</a:t>
            </a:fld>
            <a:endParaRPr lang="en-US"/>
          </a:p>
        </p:txBody>
      </p:sp>
      <p:sp>
        <p:nvSpPr>
          <p:cNvPr id="6" name="Footer Placeholder 5">
            <a:extLst>
              <a:ext uri="{FF2B5EF4-FFF2-40B4-BE49-F238E27FC236}">
                <a16:creationId xmlns:a16="http://schemas.microsoft.com/office/drawing/2014/main" id="{FA0AD02D-9DFD-9748-2B06-46FE5CA4D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413D0-C589-CC0B-A8D2-5FDA63E6F8EB}"/>
              </a:ext>
            </a:extLst>
          </p:cNvPr>
          <p:cNvSpPr>
            <a:spLocks noGrp="1"/>
          </p:cNvSpPr>
          <p:nvPr>
            <p:ph type="sldNum" sz="quarter" idx="12"/>
          </p:nvPr>
        </p:nvSpPr>
        <p:spPr/>
        <p:txBody>
          <a:bodyPr/>
          <a:lstStyle/>
          <a:p>
            <a:fld id="{7662E449-488D-4F55-8F93-E8D2E6A1F9E8}" type="slidenum">
              <a:rPr lang="en-US" smtClean="0"/>
              <a:t>‹#›</a:t>
            </a:fld>
            <a:endParaRPr lang="en-US"/>
          </a:p>
        </p:txBody>
      </p:sp>
    </p:spTree>
    <p:extLst>
      <p:ext uri="{BB962C8B-B14F-4D97-AF65-F5344CB8AC3E}">
        <p14:creationId xmlns:p14="http://schemas.microsoft.com/office/powerpoint/2010/main" val="216582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C7A18-D963-7685-6B8F-DFD2E2E84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3E48F7-833F-C03E-836A-C2CA302AD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AE543-C81B-0770-0CEE-053E49511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4C8D6-1998-48C3-86C3-46767A3B7465}" type="datetimeFigureOut">
              <a:rPr lang="en-US" smtClean="0"/>
              <a:t>8/2/2023</a:t>
            </a:fld>
            <a:endParaRPr lang="en-US"/>
          </a:p>
        </p:txBody>
      </p:sp>
      <p:sp>
        <p:nvSpPr>
          <p:cNvPr id="5" name="Footer Placeholder 4">
            <a:extLst>
              <a:ext uri="{FF2B5EF4-FFF2-40B4-BE49-F238E27FC236}">
                <a16:creationId xmlns:a16="http://schemas.microsoft.com/office/drawing/2014/main" id="{85704952-7017-A255-58B0-82F676276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3AFF5-BF40-A78D-0DF8-189357DEC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2E449-488D-4F55-8F93-E8D2E6A1F9E8}" type="slidenum">
              <a:rPr lang="en-US" smtClean="0"/>
              <a:t>‹#›</a:t>
            </a:fld>
            <a:endParaRPr lang="en-US"/>
          </a:p>
        </p:txBody>
      </p:sp>
    </p:spTree>
    <p:extLst>
      <p:ext uri="{BB962C8B-B14F-4D97-AF65-F5344CB8AC3E}">
        <p14:creationId xmlns:p14="http://schemas.microsoft.com/office/powerpoint/2010/main" val="77917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88D3-4FFD-9A3F-6BA5-87F5D22BAC87}"/>
              </a:ext>
            </a:extLst>
          </p:cNvPr>
          <p:cNvSpPr>
            <a:spLocks noGrp="1"/>
          </p:cNvSpPr>
          <p:nvPr>
            <p:ph type="ctrTitle"/>
          </p:nvPr>
        </p:nvSpPr>
        <p:spPr/>
        <p:txBody>
          <a:bodyPr>
            <a:normAutofit fontScale="90000"/>
          </a:bodyPr>
          <a:lstStyle/>
          <a:p>
            <a:r>
              <a:rPr lang="en-US" dirty="0">
                <a:effectLst/>
                <a:latin typeface="Arial" panose="020B0604020202020204" pitchFamily="34" charset="0"/>
              </a:rPr>
              <a:t>Introduction to Data Models of NoSQL Databases</a:t>
            </a:r>
            <a:endParaRPr lang="en-US" dirty="0"/>
          </a:p>
        </p:txBody>
      </p:sp>
      <p:sp>
        <p:nvSpPr>
          <p:cNvPr id="3" name="Subtitle 2">
            <a:extLst>
              <a:ext uri="{FF2B5EF4-FFF2-40B4-BE49-F238E27FC236}">
                <a16:creationId xmlns:a16="http://schemas.microsoft.com/office/drawing/2014/main" id="{EFEC5BDE-0B85-A85C-8F78-792CB45E27C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67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F273-CA6E-0E8F-D818-E119C8A6DF02}"/>
              </a:ext>
            </a:extLst>
          </p:cNvPr>
          <p:cNvSpPr>
            <a:spLocks noGrp="1"/>
          </p:cNvSpPr>
          <p:nvPr>
            <p:ph type="title"/>
          </p:nvPr>
        </p:nvSpPr>
        <p:spPr/>
        <p:txBody>
          <a:bodyPr/>
          <a:lstStyle/>
          <a:p>
            <a:r>
              <a:rPr lang="en-US" b="1" dirty="0">
                <a:effectLst/>
              </a:rPr>
              <a:t>Consequences of Aggregate Orientation:</a:t>
            </a:r>
            <a:endParaRPr lang="en-US" dirty="0"/>
          </a:p>
        </p:txBody>
      </p:sp>
      <p:sp>
        <p:nvSpPr>
          <p:cNvPr id="3" name="Content Placeholder 2">
            <a:extLst>
              <a:ext uri="{FF2B5EF4-FFF2-40B4-BE49-F238E27FC236}">
                <a16:creationId xmlns:a16="http://schemas.microsoft.com/office/drawing/2014/main" id="{B1FDF18B-03A3-691C-C928-433F418E6768}"/>
              </a:ext>
            </a:extLst>
          </p:cNvPr>
          <p:cNvSpPr>
            <a:spLocks noGrp="1"/>
          </p:cNvSpPr>
          <p:nvPr>
            <p:ph idx="1"/>
          </p:nvPr>
        </p:nvSpPr>
        <p:spPr/>
        <p:txBody>
          <a:bodyPr/>
          <a:lstStyle/>
          <a:p>
            <a:pPr algn="just">
              <a:buFont typeface="Arial" panose="020B0604020202020204" pitchFamily="34" charset="0"/>
              <a:buChar char="•"/>
            </a:pPr>
            <a:r>
              <a:rPr lang="en-US" dirty="0">
                <a:effectLst/>
              </a:rPr>
              <a:t>Aggregation is not a logical data property It is all about how the data is being used by applications.</a:t>
            </a:r>
          </a:p>
          <a:p>
            <a:pPr algn="just">
              <a:buFont typeface="Arial" panose="020B0604020202020204" pitchFamily="34" charset="0"/>
              <a:buChar char="•"/>
            </a:pPr>
            <a:r>
              <a:rPr lang="en-US" dirty="0">
                <a:effectLst/>
              </a:rPr>
              <a:t>An aggregate structure may be an obstacle for others but help with some data interactions.</a:t>
            </a:r>
          </a:p>
          <a:p>
            <a:pPr algn="just">
              <a:buFont typeface="Arial" panose="020B0604020202020204" pitchFamily="34" charset="0"/>
              <a:buChar char="•"/>
            </a:pPr>
            <a:r>
              <a:rPr lang="en-US" dirty="0">
                <a:effectLst/>
              </a:rPr>
              <a:t>It has an important consequence for transactions.</a:t>
            </a:r>
          </a:p>
          <a:p>
            <a:pPr algn="just">
              <a:buFont typeface="Arial" panose="020B0604020202020204" pitchFamily="34" charset="0"/>
              <a:buChar char="•"/>
            </a:pPr>
            <a:r>
              <a:rPr lang="en-US" dirty="0">
                <a:effectLst/>
              </a:rPr>
              <a:t>NoSQL databases don’t support ACID transactions thus sacrificing consistency.</a:t>
            </a:r>
          </a:p>
          <a:p>
            <a:pPr algn="just">
              <a:buFont typeface="Arial" panose="020B0604020202020204" pitchFamily="34" charset="0"/>
              <a:buChar char="•"/>
            </a:pPr>
            <a:r>
              <a:rPr lang="en-US" dirty="0">
                <a:effectLst/>
              </a:rPr>
              <a:t>aggregate-oriented databases support the atomic manipulation of a single aggregate at a time.</a:t>
            </a:r>
          </a:p>
          <a:p>
            <a:endParaRPr lang="en-US" dirty="0"/>
          </a:p>
        </p:txBody>
      </p:sp>
    </p:spTree>
    <p:extLst>
      <p:ext uri="{BB962C8B-B14F-4D97-AF65-F5344CB8AC3E}">
        <p14:creationId xmlns:p14="http://schemas.microsoft.com/office/powerpoint/2010/main" val="241009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25AF5C-335C-D3DE-FD75-88C6C7DEF714}"/>
              </a:ext>
            </a:extLst>
          </p:cNvPr>
          <p:cNvPicPr>
            <a:picLocks noChangeAspect="1"/>
          </p:cNvPicPr>
          <p:nvPr/>
        </p:nvPicPr>
        <p:blipFill>
          <a:blip r:embed="rId2"/>
          <a:stretch>
            <a:fillRect/>
          </a:stretch>
        </p:blipFill>
        <p:spPr>
          <a:xfrm>
            <a:off x="724571" y="1229000"/>
            <a:ext cx="10742857" cy="4400000"/>
          </a:xfrm>
          <a:prstGeom prst="rect">
            <a:avLst/>
          </a:prstGeom>
        </p:spPr>
      </p:pic>
      <p:sp>
        <p:nvSpPr>
          <p:cNvPr id="2" name="Title 1">
            <a:extLst>
              <a:ext uri="{FF2B5EF4-FFF2-40B4-BE49-F238E27FC236}">
                <a16:creationId xmlns:a16="http://schemas.microsoft.com/office/drawing/2014/main" id="{B3BCA230-8FC7-7075-B786-093A107482C2}"/>
              </a:ext>
            </a:extLst>
          </p:cNvPr>
          <p:cNvSpPr>
            <a:spLocks noGrp="1"/>
          </p:cNvSpPr>
          <p:nvPr>
            <p:ph type="title"/>
          </p:nvPr>
        </p:nvSpPr>
        <p:spPr>
          <a:xfrm>
            <a:off x="838200" y="365126"/>
            <a:ext cx="10515600" cy="659342"/>
          </a:xfrm>
        </p:spPr>
        <p:txBody>
          <a:bodyPr>
            <a:normAutofit fontScale="90000"/>
          </a:bodyPr>
          <a:lstStyle/>
          <a:p>
            <a:r>
              <a:rPr lang="en-US" dirty="0">
                <a:effectLst/>
                <a:latin typeface="Arial" panose="020B0604020202020204" pitchFamily="34" charset="0"/>
              </a:rPr>
              <a:t>Key-Value</a:t>
            </a:r>
            <a:endParaRPr lang="en-US" dirty="0"/>
          </a:p>
        </p:txBody>
      </p:sp>
    </p:spTree>
    <p:extLst>
      <p:ext uri="{BB962C8B-B14F-4D97-AF65-F5344CB8AC3E}">
        <p14:creationId xmlns:p14="http://schemas.microsoft.com/office/powerpoint/2010/main" val="93548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C1AD-05A0-79FE-59F1-4E8FF640F860}"/>
              </a:ext>
            </a:extLst>
          </p:cNvPr>
          <p:cNvSpPr>
            <a:spLocks noGrp="1"/>
          </p:cNvSpPr>
          <p:nvPr>
            <p:ph type="title"/>
          </p:nvPr>
        </p:nvSpPr>
        <p:spPr/>
        <p:txBody>
          <a:bodyPr/>
          <a:lstStyle/>
          <a:p>
            <a:r>
              <a:rPr lang="en-US" dirty="0">
                <a:effectLst/>
                <a:latin typeface="Arial" panose="020B0604020202020204" pitchFamily="34" charset="0"/>
              </a:rPr>
              <a:t>Key-Value</a:t>
            </a:r>
            <a:endParaRPr lang="en-US" dirty="0"/>
          </a:p>
        </p:txBody>
      </p:sp>
      <p:sp>
        <p:nvSpPr>
          <p:cNvPr id="3" name="Content Placeholder 2">
            <a:extLst>
              <a:ext uri="{FF2B5EF4-FFF2-40B4-BE49-F238E27FC236}">
                <a16:creationId xmlns:a16="http://schemas.microsoft.com/office/drawing/2014/main" id="{84FCEB43-4714-95BD-6E43-9BEB5AD4C5AC}"/>
              </a:ext>
            </a:extLst>
          </p:cNvPr>
          <p:cNvSpPr>
            <a:spLocks noGrp="1"/>
          </p:cNvSpPr>
          <p:nvPr>
            <p:ph idx="1"/>
          </p:nvPr>
        </p:nvSpPr>
        <p:spPr>
          <a:xfrm>
            <a:off x="838200" y="1825625"/>
            <a:ext cx="8796867" cy="4351338"/>
          </a:xfrm>
        </p:spPr>
        <p:txBody>
          <a:bodyPr>
            <a:normAutofit fontScale="92500" lnSpcReduction="10000"/>
          </a:bodyPr>
          <a:lstStyle/>
          <a:p>
            <a:r>
              <a:rPr lang="en-US" sz="1800" dirty="0"/>
              <a:t>A key-value data model or database is also referred to as a key-value store. It is a non-relational type of database.</a:t>
            </a:r>
          </a:p>
          <a:p>
            <a:pPr algn="just"/>
            <a:r>
              <a:rPr lang="en-US" sz="1800" dirty="0"/>
              <a:t>When to use a key-value database:</a:t>
            </a:r>
          </a:p>
          <a:p>
            <a:pPr marL="685800" lvl="2" algn="just">
              <a:spcBef>
                <a:spcPts val="1000"/>
              </a:spcBef>
            </a:pPr>
            <a:r>
              <a:rPr lang="en-US" sz="1400" dirty="0"/>
              <a:t>User session attributes in an online app like finance or gaming, which is referred to as real-time random data access.</a:t>
            </a:r>
          </a:p>
          <a:p>
            <a:pPr marL="685800" lvl="2" algn="just">
              <a:spcBef>
                <a:spcPts val="1000"/>
              </a:spcBef>
            </a:pPr>
            <a:r>
              <a:rPr lang="en-US" sz="1400" dirty="0"/>
              <a:t>Caching mechanism for repeatedly accessing data or key-based design.</a:t>
            </a:r>
          </a:p>
          <a:p>
            <a:pPr marL="685800" lvl="2" algn="just">
              <a:spcBef>
                <a:spcPts val="1000"/>
              </a:spcBef>
            </a:pPr>
            <a:r>
              <a:rPr lang="en-US" sz="1400" dirty="0"/>
              <a:t>The application is developed on queries that are based on keys.</a:t>
            </a:r>
          </a:p>
          <a:p>
            <a:pPr algn="just"/>
            <a:r>
              <a:rPr lang="en-US" sz="1400" b="1" dirty="0">
                <a:effectLst/>
              </a:rPr>
              <a:t>Advantages:</a:t>
            </a:r>
          </a:p>
          <a:p>
            <a:pPr lvl="1" algn="just"/>
            <a:r>
              <a:rPr lang="en-US" sz="1400" dirty="0"/>
              <a:t>It is very easy to use. Due to the simplicity of the database, data can accept any kind, or even different kinds when required.</a:t>
            </a:r>
          </a:p>
          <a:p>
            <a:pPr lvl="1" algn="just"/>
            <a:r>
              <a:rPr lang="en-US" sz="1400" dirty="0"/>
              <a:t>Its response time is fast due to its simplicity, given that the remaining environment near it is very much constructed and improved.</a:t>
            </a:r>
          </a:p>
          <a:p>
            <a:pPr lvl="1" algn="just"/>
            <a:r>
              <a:rPr lang="en-US" sz="1400" dirty="0"/>
              <a:t>Key-value store databases are scalable vertically as well as horizontally.</a:t>
            </a:r>
          </a:p>
          <a:p>
            <a:pPr lvl="1" algn="just"/>
            <a:r>
              <a:rPr lang="en-US" sz="1400" dirty="0"/>
              <a:t>Built-in redundancy makes this database more reliable.</a:t>
            </a:r>
          </a:p>
          <a:p>
            <a:pPr algn="just"/>
            <a:r>
              <a:rPr lang="en-US" sz="1400" b="1" dirty="0">
                <a:effectLst/>
              </a:rPr>
              <a:t>Disadvantages:</a:t>
            </a:r>
          </a:p>
          <a:p>
            <a:pPr lvl="1" algn="just">
              <a:lnSpc>
                <a:spcPct val="100000"/>
              </a:lnSpc>
            </a:pPr>
            <a:r>
              <a:rPr lang="en-US" sz="1400" dirty="0"/>
              <a:t>As querying language is not present in key-value databases, transportation of queries from one database to a different database cannot be done.</a:t>
            </a:r>
          </a:p>
          <a:p>
            <a:pPr lvl="1" algn="just">
              <a:lnSpc>
                <a:spcPct val="100000"/>
              </a:lnSpc>
            </a:pPr>
            <a:r>
              <a:rPr lang="en-US" sz="1400" dirty="0"/>
              <a:t>The key-value store database is not refined. You cannot query the database without a key</a:t>
            </a:r>
          </a:p>
          <a:p>
            <a:pPr marL="228600" lvl="1" algn="just">
              <a:spcBef>
                <a:spcPts val="1000"/>
              </a:spcBef>
            </a:pPr>
            <a:endParaRPr lang="en-US" sz="1800" dirty="0"/>
          </a:p>
          <a:p>
            <a:endParaRPr lang="en-US" sz="1800" dirty="0"/>
          </a:p>
        </p:txBody>
      </p:sp>
      <p:pic>
        <p:nvPicPr>
          <p:cNvPr id="5" name="Picture 4">
            <a:extLst>
              <a:ext uri="{FF2B5EF4-FFF2-40B4-BE49-F238E27FC236}">
                <a16:creationId xmlns:a16="http://schemas.microsoft.com/office/drawing/2014/main" id="{FA99BE6B-3BC4-865E-612B-D7A42EE4C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067" y="1825625"/>
            <a:ext cx="2153708" cy="2450999"/>
          </a:xfrm>
          <a:prstGeom prst="rect">
            <a:avLst/>
          </a:prstGeom>
        </p:spPr>
      </p:pic>
    </p:spTree>
    <p:extLst>
      <p:ext uri="{BB962C8B-B14F-4D97-AF65-F5344CB8AC3E}">
        <p14:creationId xmlns:p14="http://schemas.microsoft.com/office/powerpoint/2010/main" val="338390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0F44-CF6E-7B35-F24B-87BE3DCF42A1}"/>
              </a:ext>
            </a:extLst>
          </p:cNvPr>
          <p:cNvSpPr>
            <a:spLocks noGrp="1"/>
          </p:cNvSpPr>
          <p:nvPr>
            <p:ph type="title"/>
          </p:nvPr>
        </p:nvSpPr>
        <p:spPr/>
        <p:txBody>
          <a:bodyPr/>
          <a:lstStyle/>
          <a:p>
            <a:r>
              <a:rPr lang="en-US" dirty="0" err="1">
                <a:effectLst/>
                <a:latin typeface="Times New Roman" panose="02020603050405020304" pitchFamily="18" charset="0"/>
              </a:rPr>
              <a:t>Keyvalue</a:t>
            </a:r>
            <a:r>
              <a:rPr lang="en-US" dirty="0">
                <a:effectLst/>
                <a:latin typeface="Times New Roman" panose="02020603050405020304" pitchFamily="18" charset="0"/>
              </a:rPr>
              <a:t>: example (JSON format)</a:t>
            </a:r>
            <a:endParaRPr lang="en-US" dirty="0"/>
          </a:p>
        </p:txBody>
      </p:sp>
      <p:pic>
        <p:nvPicPr>
          <p:cNvPr id="5" name="Picture 4">
            <a:extLst>
              <a:ext uri="{FF2B5EF4-FFF2-40B4-BE49-F238E27FC236}">
                <a16:creationId xmlns:a16="http://schemas.microsoft.com/office/drawing/2014/main" id="{1BB95F74-B7DC-7469-9310-E78D7E04EC69}"/>
              </a:ext>
            </a:extLst>
          </p:cNvPr>
          <p:cNvPicPr>
            <a:picLocks noChangeAspect="1"/>
          </p:cNvPicPr>
          <p:nvPr/>
        </p:nvPicPr>
        <p:blipFill>
          <a:blip r:embed="rId2"/>
          <a:stretch>
            <a:fillRect/>
          </a:stretch>
        </p:blipFill>
        <p:spPr>
          <a:xfrm>
            <a:off x="838200" y="1742181"/>
            <a:ext cx="6331683" cy="3373638"/>
          </a:xfrm>
          <a:prstGeom prst="rect">
            <a:avLst/>
          </a:prstGeom>
        </p:spPr>
      </p:pic>
      <p:pic>
        <p:nvPicPr>
          <p:cNvPr id="4" name="Picture 3">
            <a:extLst>
              <a:ext uri="{FF2B5EF4-FFF2-40B4-BE49-F238E27FC236}">
                <a16:creationId xmlns:a16="http://schemas.microsoft.com/office/drawing/2014/main" id="{EA30A15D-C0A2-7DCC-6F16-D67AEB2C0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912" y="1951203"/>
            <a:ext cx="3838575" cy="2657475"/>
          </a:xfrm>
          <a:prstGeom prst="rect">
            <a:avLst/>
          </a:prstGeom>
        </p:spPr>
      </p:pic>
    </p:spTree>
    <p:extLst>
      <p:ext uri="{BB962C8B-B14F-4D97-AF65-F5344CB8AC3E}">
        <p14:creationId xmlns:p14="http://schemas.microsoft.com/office/powerpoint/2010/main" val="333217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1053-D12F-101B-DD91-60F9C8288C4E}"/>
              </a:ext>
            </a:extLst>
          </p:cNvPr>
          <p:cNvSpPr>
            <a:spLocks noGrp="1"/>
          </p:cNvSpPr>
          <p:nvPr>
            <p:ph type="title"/>
          </p:nvPr>
        </p:nvSpPr>
        <p:spPr/>
        <p:txBody>
          <a:bodyPr/>
          <a:lstStyle/>
          <a:p>
            <a:r>
              <a:rPr lang="en-US" b="1" dirty="0">
                <a:effectLst/>
              </a:rPr>
              <a:t>Document Data Model:  Features</a:t>
            </a:r>
            <a:endParaRPr lang="en-US" dirty="0"/>
          </a:p>
        </p:txBody>
      </p:sp>
      <p:sp>
        <p:nvSpPr>
          <p:cNvPr id="3" name="Content Placeholder 2">
            <a:extLst>
              <a:ext uri="{FF2B5EF4-FFF2-40B4-BE49-F238E27FC236}">
                <a16:creationId xmlns:a16="http://schemas.microsoft.com/office/drawing/2014/main" id="{3B6D0A39-4EDF-1F2E-BABD-DFA9228CF043}"/>
              </a:ext>
            </a:extLst>
          </p:cNvPr>
          <p:cNvSpPr>
            <a:spLocks noGrp="1"/>
          </p:cNvSpPr>
          <p:nvPr>
            <p:ph idx="1"/>
          </p:nvPr>
        </p:nvSpPr>
        <p:spPr>
          <a:xfrm>
            <a:off x="838200" y="1402291"/>
            <a:ext cx="10289222" cy="12615854"/>
          </a:xfrm>
        </p:spPr>
        <p:txBody>
          <a:bodyPr>
            <a:normAutofit/>
          </a:bodyPr>
          <a:lstStyle/>
          <a:p>
            <a:pPr algn="just">
              <a:buFont typeface="Arial" panose="020B0604020202020204" pitchFamily="34" charset="0"/>
              <a:buChar char="•"/>
            </a:pPr>
            <a:r>
              <a:rPr lang="en-US" sz="1800" b="1" dirty="0">
                <a:effectLst/>
              </a:rPr>
              <a:t>Document Type Model: </a:t>
            </a:r>
            <a:r>
              <a:rPr lang="en-US" sz="1800" dirty="0">
                <a:effectLst/>
              </a:rPr>
              <a:t>easy to map things in many programming languages.</a:t>
            </a:r>
          </a:p>
          <a:p>
            <a:pPr algn="just">
              <a:buFont typeface="Arial" panose="020B0604020202020204" pitchFamily="34" charset="0"/>
              <a:buChar char="•"/>
            </a:pPr>
            <a:r>
              <a:rPr lang="en-US" sz="1800" b="1" dirty="0">
                <a:effectLst/>
              </a:rPr>
              <a:t>Flexible Schema:</a:t>
            </a:r>
            <a:r>
              <a:rPr lang="en-US" sz="1800" dirty="0">
                <a:effectLst/>
              </a:rPr>
              <a:t> not all documents in a collection need to have the same fields.</a:t>
            </a:r>
          </a:p>
          <a:p>
            <a:pPr algn="just">
              <a:buFont typeface="Arial" panose="020B0604020202020204" pitchFamily="34" charset="0"/>
              <a:buChar char="•"/>
            </a:pPr>
            <a:r>
              <a:rPr lang="en-US" sz="1800" b="1" dirty="0">
                <a:effectLst/>
              </a:rPr>
              <a:t>Distributed and Resilient:</a:t>
            </a:r>
            <a:r>
              <a:rPr lang="en-US" sz="1800" dirty="0">
                <a:effectLst/>
              </a:rPr>
              <a:t> Document data models are very much dispersed which is the reason behind horizontal scaling and distribution of data.</a:t>
            </a:r>
          </a:p>
          <a:p>
            <a:pPr algn="just">
              <a:buFont typeface="Arial" panose="020B0604020202020204" pitchFamily="34" charset="0"/>
              <a:buChar char="•"/>
            </a:pPr>
            <a:r>
              <a:rPr lang="en-US" sz="1800" b="1" dirty="0">
                <a:effectLst/>
              </a:rPr>
              <a:t>Manageable Query Language:</a:t>
            </a:r>
            <a:r>
              <a:rPr lang="en-US" sz="1800" dirty="0">
                <a:effectLst/>
              </a:rPr>
              <a:t> These data models are the ones in which query language allows the developers to perform CRUD (Create Read Update Destroy) operations on the data model. </a:t>
            </a:r>
          </a:p>
          <a:p>
            <a:pPr algn="just"/>
            <a:r>
              <a:rPr lang="en-US" sz="1800" dirty="0"/>
              <a:t>Examples of Document Data Models :</a:t>
            </a:r>
          </a:p>
          <a:p>
            <a:pPr marL="685800" lvl="2" algn="just">
              <a:spcBef>
                <a:spcPts val="1000"/>
              </a:spcBef>
            </a:pPr>
            <a:r>
              <a:rPr lang="en-US" sz="1400" dirty="0"/>
              <a:t>Amazon </a:t>
            </a:r>
            <a:r>
              <a:rPr lang="en-US" sz="1400" dirty="0" err="1"/>
              <a:t>DocumentDB</a:t>
            </a:r>
            <a:endParaRPr lang="en-US" sz="1400" dirty="0"/>
          </a:p>
          <a:p>
            <a:pPr marL="685800" lvl="2" algn="just">
              <a:spcBef>
                <a:spcPts val="1000"/>
              </a:spcBef>
            </a:pPr>
            <a:r>
              <a:rPr lang="en-US" sz="1400" dirty="0"/>
              <a:t>MongoDB</a:t>
            </a:r>
          </a:p>
          <a:p>
            <a:pPr marL="685800" lvl="2" algn="just">
              <a:spcBef>
                <a:spcPts val="1000"/>
              </a:spcBef>
            </a:pPr>
            <a:r>
              <a:rPr lang="en-US" sz="1400" dirty="0"/>
              <a:t>Cosmos DB</a:t>
            </a:r>
          </a:p>
          <a:p>
            <a:pPr marL="685800" lvl="2" algn="just">
              <a:spcBef>
                <a:spcPts val="1000"/>
              </a:spcBef>
            </a:pPr>
            <a:r>
              <a:rPr lang="en-US" sz="1400" dirty="0" err="1"/>
              <a:t>ArangoDB</a:t>
            </a:r>
            <a:endParaRPr lang="en-US" sz="1400" dirty="0"/>
          </a:p>
          <a:p>
            <a:pPr marL="685800" lvl="2" algn="just">
              <a:spcBef>
                <a:spcPts val="1000"/>
              </a:spcBef>
            </a:pPr>
            <a:r>
              <a:rPr lang="en-US" sz="1400" dirty="0"/>
              <a:t>Couchbase Server</a:t>
            </a:r>
          </a:p>
          <a:p>
            <a:pPr marL="685800" lvl="2" algn="just">
              <a:spcBef>
                <a:spcPts val="1000"/>
              </a:spcBef>
            </a:pPr>
            <a:r>
              <a:rPr lang="en-US" sz="1400" dirty="0"/>
              <a:t>CouchDB</a:t>
            </a:r>
          </a:p>
          <a:p>
            <a:pPr algn="just">
              <a:buFont typeface="Arial" panose="020B0604020202020204" pitchFamily="34" charset="0"/>
              <a:buChar char="•"/>
            </a:pPr>
            <a:endParaRPr lang="en-US" sz="1800" dirty="0">
              <a:effectLst/>
            </a:endParaRPr>
          </a:p>
        </p:txBody>
      </p:sp>
    </p:spTree>
    <p:extLst>
      <p:ext uri="{BB962C8B-B14F-4D97-AF65-F5344CB8AC3E}">
        <p14:creationId xmlns:p14="http://schemas.microsoft.com/office/powerpoint/2010/main" val="150005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1053-D12F-101B-DD91-60F9C8288C4E}"/>
              </a:ext>
            </a:extLst>
          </p:cNvPr>
          <p:cNvSpPr>
            <a:spLocks noGrp="1"/>
          </p:cNvSpPr>
          <p:nvPr>
            <p:ph type="title"/>
          </p:nvPr>
        </p:nvSpPr>
        <p:spPr/>
        <p:txBody>
          <a:bodyPr/>
          <a:lstStyle/>
          <a:p>
            <a:r>
              <a:rPr lang="en-US" b="1" dirty="0">
                <a:effectLst/>
              </a:rPr>
              <a:t>Document Data Model: </a:t>
            </a:r>
            <a:endParaRPr lang="en-US" dirty="0"/>
          </a:p>
        </p:txBody>
      </p:sp>
      <p:sp>
        <p:nvSpPr>
          <p:cNvPr id="3" name="Content Placeholder 2">
            <a:extLst>
              <a:ext uri="{FF2B5EF4-FFF2-40B4-BE49-F238E27FC236}">
                <a16:creationId xmlns:a16="http://schemas.microsoft.com/office/drawing/2014/main" id="{3B6D0A39-4EDF-1F2E-BABD-DFA9228CF043}"/>
              </a:ext>
            </a:extLst>
          </p:cNvPr>
          <p:cNvSpPr>
            <a:spLocks noGrp="1"/>
          </p:cNvSpPr>
          <p:nvPr>
            <p:ph idx="1"/>
          </p:nvPr>
        </p:nvSpPr>
        <p:spPr>
          <a:xfrm>
            <a:off x="838200" y="1825625"/>
            <a:ext cx="10289222" cy="12615854"/>
          </a:xfrm>
        </p:spPr>
        <p:txBody>
          <a:bodyPr>
            <a:normAutofit/>
          </a:bodyPr>
          <a:lstStyle/>
          <a:p>
            <a:r>
              <a:rPr lang="en-US" sz="1800" dirty="0"/>
              <a:t>A</a:t>
            </a:r>
            <a:r>
              <a:rPr lang="en-US" sz="1800" b="1" dirty="0"/>
              <a:t> </a:t>
            </a:r>
            <a:r>
              <a:rPr lang="en-US" sz="1800" dirty="0"/>
              <a:t>Document Data Model is a lot different than other data models because it stores data in JSON, XML documents. </a:t>
            </a:r>
          </a:p>
          <a:p>
            <a:r>
              <a:rPr lang="en-US" sz="1800" dirty="0"/>
              <a:t>This is a data model which works as a semi-structured data model in which the records and data associated with them are stored in a single document which means this data model is not completely unstructured. </a:t>
            </a:r>
          </a:p>
        </p:txBody>
      </p:sp>
      <p:sp>
        <p:nvSpPr>
          <p:cNvPr id="4" name="Rectangle 1">
            <a:extLst>
              <a:ext uri="{FF2B5EF4-FFF2-40B4-BE49-F238E27FC236}">
                <a16:creationId xmlns:a16="http://schemas.microsoft.com/office/drawing/2014/main" id="{885E125C-1F4A-2918-D3E8-3541EE084ED8}"/>
              </a:ext>
            </a:extLst>
          </p:cNvPr>
          <p:cNvSpPr>
            <a:spLocks noChangeArrowheads="1"/>
          </p:cNvSpPr>
          <p:nvPr/>
        </p:nvSpPr>
        <p:spPr bwMode="auto">
          <a:xfrm>
            <a:off x="1246821" y="3759873"/>
            <a:ext cx="289337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 </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"Name"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Yashodhra</a:t>
            </a:r>
            <a:r>
              <a:rPr kumimoji="0" lang="en-US" altLang="en-US" sz="1600" b="0" i="0" u="none" strike="noStrike" cap="none" normalizeH="0" baseline="0" dirty="0">
                <a:ln>
                  <a:noFill/>
                </a:ln>
                <a:solidFill>
                  <a:schemeClr val="tx1"/>
                </a:solidFill>
                <a:effectLst/>
                <a:latin typeface="Arial Unicode MS" panose="020B0604020202020204" pitchFamily="34" charset="-128"/>
              </a:rPr>
              <a:t>", "Address" : "Near Patel Nagar", "Email" : "yahoo123@yahoo.com", "Contact" : "12345" </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42687D0-FCD1-99DB-A9AE-FC269C8E1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454" y="3816350"/>
            <a:ext cx="4657725" cy="2676525"/>
          </a:xfrm>
          <a:prstGeom prst="rect">
            <a:avLst/>
          </a:prstGeom>
        </p:spPr>
      </p:pic>
    </p:spTree>
    <p:extLst>
      <p:ext uri="{BB962C8B-B14F-4D97-AF65-F5344CB8AC3E}">
        <p14:creationId xmlns:p14="http://schemas.microsoft.com/office/powerpoint/2010/main" val="158431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235629-B754-54A7-0A4F-35A1D130F791}"/>
              </a:ext>
            </a:extLst>
          </p:cNvPr>
          <p:cNvPicPr>
            <a:picLocks noChangeAspect="1"/>
          </p:cNvPicPr>
          <p:nvPr/>
        </p:nvPicPr>
        <p:blipFill>
          <a:blip r:embed="rId2"/>
          <a:stretch>
            <a:fillRect/>
          </a:stretch>
        </p:blipFill>
        <p:spPr>
          <a:xfrm>
            <a:off x="776952" y="1238524"/>
            <a:ext cx="10638095" cy="4380952"/>
          </a:xfrm>
          <a:prstGeom prst="rect">
            <a:avLst/>
          </a:prstGeom>
        </p:spPr>
      </p:pic>
    </p:spTree>
    <p:extLst>
      <p:ext uri="{BB962C8B-B14F-4D97-AF65-F5344CB8AC3E}">
        <p14:creationId xmlns:p14="http://schemas.microsoft.com/office/powerpoint/2010/main" val="398033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9CB6B2EB-C374-CBC1-9D1F-A3852220C8C5}"/>
              </a:ext>
            </a:extLst>
          </p:cNvPr>
          <p:cNvSpPr>
            <a:spLocks noGrp="1"/>
          </p:cNvSpPr>
          <p:nvPr>
            <p:ph type="body" idx="1"/>
          </p:nvPr>
        </p:nvSpPr>
        <p:spPr>
          <a:xfrm>
            <a:off x="738188" y="64029"/>
            <a:ext cx="5157787" cy="823912"/>
          </a:xfrm>
        </p:spPr>
        <p:txBody>
          <a:bodyPr/>
          <a:lstStyle/>
          <a:p>
            <a:r>
              <a:rPr lang="en-US" b="1" dirty="0"/>
              <a:t>Document Database</a:t>
            </a:r>
            <a:endParaRPr lang="en-US" dirty="0"/>
          </a:p>
        </p:txBody>
      </p:sp>
      <p:sp>
        <p:nvSpPr>
          <p:cNvPr id="14" name="Content Placeholder 13">
            <a:extLst>
              <a:ext uri="{FF2B5EF4-FFF2-40B4-BE49-F238E27FC236}">
                <a16:creationId xmlns:a16="http://schemas.microsoft.com/office/drawing/2014/main" id="{199D192D-1EE6-8692-63E9-7BE379484A5F}"/>
              </a:ext>
            </a:extLst>
          </p:cNvPr>
          <p:cNvSpPr>
            <a:spLocks noGrp="1"/>
          </p:cNvSpPr>
          <p:nvPr>
            <p:ph sz="half" idx="2"/>
          </p:nvPr>
        </p:nvSpPr>
        <p:spPr>
          <a:xfrm>
            <a:off x="839788" y="955675"/>
            <a:ext cx="5157787" cy="5233988"/>
          </a:xfrm>
        </p:spPr>
        <p:txBody>
          <a:bodyPr>
            <a:normAutofit lnSpcReduction="10000"/>
          </a:bodyPr>
          <a:lstStyle/>
          <a:p>
            <a:pPr>
              <a:lnSpc>
                <a:spcPct val="160000"/>
              </a:lnSpc>
            </a:pPr>
            <a:r>
              <a:rPr lang="en-US" sz="1800" dirty="0"/>
              <a:t>A database stores data in the form of documents, which can include nested data structures.</a:t>
            </a:r>
          </a:p>
          <a:p>
            <a:pPr>
              <a:lnSpc>
                <a:spcPct val="160000"/>
              </a:lnSpc>
            </a:pPr>
            <a:r>
              <a:rPr lang="en-US" sz="1800" dirty="0"/>
              <a:t>It support more advanced querying capabilities, and often have built-in support for indexing and searching.</a:t>
            </a:r>
          </a:p>
          <a:p>
            <a:pPr>
              <a:lnSpc>
                <a:spcPct val="160000"/>
              </a:lnSpc>
            </a:pPr>
            <a:r>
              <a:rPr lang="en-US" sz="1800" dirty="0"/>
              <a:t>It is more flexible in terms of data modeling, and allow for more complex data structures and relationships.</a:t>
            </a:r>
          </a:p>
          <a:p>
            <a:pPr>
              <a:lnSpc>
                <a:spcPct val="160000"/>
              </a:lnSpc>
            </a:pPr>
            <a:r>
              <a:rPr lang="en-US" sz="1800" dirty="0"/>
              <a:t>Document databases are well suited for storing semi-structured or unstructured data, and nested data structures, such as JSON or XML documents.</a:t>
            </a:r>
          </a:p>
        </p:txBody>
      </p:sp>
      <p:sp>
        <p:nvSpPr>
          <p:cNvPr id="15" name="Text Placeholder 14">
            <a:extLst>
              <a:ext uri="{FF2B5EF4-FFF2-40B4-BE49-F238E27FC236}">
                <a16:creationId xmlns:a16="http://schemas.microsoft.com/office/drawing/2014/main" id="{4E08E543-046D-AB3E-8F77-063396E5F98C}"/>
              </a:ext>
            </a:extLst>
          </p:cNvPr>
          <p:cNvSpPr>
            <a:spLocks noGrp="1"/>
          </p:cNvSpPr>
          <p:nvPr>
            <p:ph type="body" sz="quarter" idx="3"/>
          </p:nvPr>
        </p:nvSpPr>
        <p:spPr>
          <a:xfrm>
            <a:off x="6172200" y="131763"/>
            <a:ext cx="5183188" cy="823912"/>
          </a:xfrm>
        </p:spPr>
        <p:txBody>
          <a:bodyPr/>
          <a:lstStyle/>
          <a:p>
            <a:r>
              <a:rPr lang="en-US" b="1" dirty="0"/>
              <a:t>Key Value</a:t>
            </a:r>
            <a:endParaRPr lang="en-US" dirty="0"/>
          </a:p>
        </p:txBody>
      </p:sp>
      <p:sp>
        <p:nvSpPr>
          <p:cNvPr id="16" name="Content Placeholder 15">
            <a:extLst>
              <a:ext uri="{FF2B5EF4-FFF2-40B4-BE49-F238E27FC236}">
                <a16:creationId xmlns:a16="http://schemas.microsoft.com/office/drawing/2014/main" id="{61E1D8C2-4A19-C6D8-876C-80CF7B3FCD96}"/>
              </a:ext>
            </a:extLst>
          </p:cNvPr>
          <p:cNvSpPr>
            <a:spLocks noGrp="1"/>
          </p:cNvSpPr>
          <p:nvPr>
            <p:ph sz="quarter" idx="4"/>
          </p:nvPr>
        </p:nvSpPr>
        <p:spPr>
          <a:xfrm>
            <a:off x="6172200" y="955675"/>
            <a:ext cx="5183188" cy="5233988"/>
          </a:xfrm>
        </p:spPr>
        <p:txBody>
          <a:bodyPr>
            <a:normAutofit lnSpcReduction="10000"/>
          </a:bodyPr>
          <a:lstStyle/>
          <a:p>
            <a:pPr>
              <a:lnSpc>
                <a:spcPct val="150000"/>
              </a:lnSpc>
            </a:pPr>
            <a:r>
              <a:rPr lang="en-US" sz="1800" dirty="0"/>
              <a:t>A database stores data as a collection of key-value pairs, where each key is a unique identifier and the value can be any type of data.</a:t>
            </a:r>
          </a:p>
          <a:p>
            <a:pPr>
              <a:lnSpc>
                <a:spcPct val="150000"/>
              </a:lnSpc>
            </a:pPr>
            <a:r>
              <a:rPr lang="en-US" sz="1800" dirty="0"/>
              <a:t>It typically have more limited querying capabilities and may not support advanced search or indexing features.</a:t>
            </a:r>
          </a:p>
          <a:p>
            <a:pPr>
              <a:lnSpc>
                <a:spcPct val="150000"/>
              </a:lnSpc>
            </a:pPr>
            <a:r>
              <a:rPr lang="en-US" sz="1800" dirty="0"/>
              <a:t>It has a simple data model that is based on key-value pairs and may not support complex data structures or relationships.</a:t>
            </a:r>
          </a:p>
          <a:p>
            <a:pPr>
              <a:lnSpc>
                <a:spcPct val="150000"/>
              </a:lnSpc>
            </a:pPr>
            <a:r>
              <a:rPr lang="en-US" sz="1800" dirty="0"/>
              <a:t>Key-value databases are well suited for storing data that can be easily partitioned, such as caching data or session data.</a:t>
            </a:r>
          </a:p>
        </p:txBody>
      </p:sp>
    </p:spTree>
    <p:extLst>
      <p:ext uri="{BB962C8B-B14F-4D97-AF65-F5344CB8AC3E}">
        <p14:creationId xmlns:p14="http://schemas.microsoft.com/office/powerpoint/2010/main" val="224755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178103F-4350-5001-1AC3-0C876F86D282}"/>
              </a:ext>
            </a:extLst>
          </p:cNvPr>
          <p:cNvSpPr>
            <a:spLocks noGrp="1"/>
          </p:cNvSpPr>
          <p:nvPr>
            <p:ph type="title"/>
          </p:nvPr>
        </p:nvSpPr>
        <p:spPr/>
        <p:txBody>
          <a:bodyPr/>
          <a:lstStyle/>
          <a:p>
            <a:r>
              <a:rPr lang="en-US" dirty="0">
                <a:effectLst/>
                <a:latin typeface="Arial" panose="020B0604020202020204" pitchFamily="34" charset="0"/>
              </a:rPr>
              <a:t>Column-Family Stores</a:t>
            </a:r>
            <a:endParaRPr lang="en-US" dirty="0"/>
          </a:p>
        </p:txBody>
      </p:sp>
      <p:sp>
        <p:nvSpPr>
          <p:cNvPr id="10" name="Content Placeholder 9">
            <a:extLst>
              <a:ext uri="{FF2B5EF4-FFF2-40B4-BE49-F238E27FC236}">
                <a16:creationId xmlns:a16="http://schemas.microsoft.com/office/drawing/2014/main" id="{CF6A0FE1-5322-0CA8-0F5A-2605FD22CB6F}"/>
              </a:ext>
            </a:extLst>
          </p:cNvPr>
          <p:cNvSpPr>
            <a:spLocks noGrp="1"/>
          </p:cNvSpPr>
          <p:nvPr>
            <p:ph idx="1"/>
          </p:nvPr>
        </p:nvSpPr>
        <p:spPr/>
        <p:txBody>
          <a:bodyPr>
            <a:normAutofit/>
          </a:bodyPr>
          <a:lstStyle/>
          <a:p>
            <a:r>
              <a:rPr lang="en-US" sz="1800" dirty="0"/>
              <a:t>NoSQL databases built for highly analytical, complex-query tasks. Unlike relational databases, columnar databases store their data by columns, rather than by rows. These columns are gathered to form subgroups.</a:t>
            </a:r>
          </a:p>
          <a:p>
            <a:r>
              <a:rPr lang="en-US" sz="1800" dirty="0"/>
              <a:t>Columns within the same column family, or cluster of columns, can have a different number of rows and can accommodate different types of data and names.</a:t>
            </a:r>
          </a:p>
          <a:p>
            <a:r>
              <a:rPr lang="en-US" sz="1800" dirty="0"/>
              <a:t>They are not fixed within a table, but have a dynamic schema. </a:t>
            </a:r>
          </a:p>
          <a:p>
            <a:r>
              <a:rPr lang="en-US" sz="1800" dirty="0"/>
              <a:t>Each column is stored separately. </a:t>
            </a:r>
          </a:p>
          <a:p>
            <a:r>
              <a:rPr lang="en-US" sz="1800" dirty="0"/>
              <a:t>If there are similar (related) columns, they are joined into column families and then the column families are stored separately from other column families.</a:t>
            </a:r>
          </a:p>
        </p:txBody>
      </p:sp>
    </p:spTree>
    <p:extLst>
      <p:ext uri="{BB962C8B-B14F-4D97-AF65-F5344CB8AC3E}">
        <p14:creationId xmlns:p14="http://schemas.microsoft.com/office/powerpoint/2010/main" val="357285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D667-7066-2F6F-3E5D-7C208EBF1DFF}"/>
              </a:ext>
            </a:extLst>
          </p:cNvPr>
          <p:cNvSpPr>
            <a:spLocks noGrp="1"/>
          </p:cNvSpPr>
          <p:nvPr>
            <p:ph type="title"/>
          </p:nvPr>
        </p:nvSpPr>
        <p:spPr/>
        <p:txBody>
          <a:bodyPr/>
          <a:lstStyle/>
          <a:p>
            <a:r>
              <a:rPr lang="en-US" dirty="0">
                <a:effectLst/>
                <a:latin typeface="Arial" panose="020B0604020202020204" pitchFamily="34" charset="0"/>
              </a:rPr>
              <a:t>Column-Family Stores</a:t>
            </a:r>
            <a:endParaRPr lang="en-US" dirty="0"/>
          </a:p>
        </p:txBody>
      </p:sp>
      <p:pic>
        <p:nvPicPr>
          <p:cNvPr id="5" name="Content Placeholder 4">
            <a:extLst>
              <a:ext uri="{FF2B5EF4-FFF2-40B4-BE49-F238E27FC236}">
                <a16:creationId xmlns:a16="http://schemas.microsoft.com/office/drawing/2014/main" id="{1B6512A9-CCE5-D9CB-F13C-1B2C35198F4F}"/>
              </a:ext>
            </a:extLst>
          </p:cNvPr>
          <p:cNvPicPr>
            <a:picLocks noGrp="1" noChangeAspect="1"/>
          </p:cNvPicPr>
          <p:nvPr>
            <p:ph idx="1"/>
          </p:nvPr>
        </p:nvPicPr>
        <p:blipFill>
          <a:blip r:embed="rId2"/>
          <a:stretch>
            <a:fillRect/>
          </a:stretch>
        </p:blipFill>
        <p:spPr>
          <a:xfrm>
            <a:off x="891459" y="1825625"/>
            <a:ext cx="10409082" cy="4351338"/>
          </a:xfrm>
        </p:spPr>
      </p:pic>
    </p:spTree>
    <p:extLst>
      <p:ext uri="{BB962C8B-B14F-4D97-AF65-F5344CB8AC3E}">
        <p14:creationId xmlns:p14="http://schemas.microsoft.com/office/powerpoint/2010/main" val="118650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33C8-3A53-CF00-BDFE-6994FE05B506}"/>
              </a:ext>
            </a:extLst>
          </p:cNvPr>
          <p:cNvSpPr>
            <a:spLocks noGrp="1"/>
          </p:cNvSpPr>
          <p:nvPr>
            <p:ph type="title"/>
          </p:nvPr>
        </p:nvSpPr>
        <p:spPr/>
        <p:txBody>
          <a:bodyPr/>
          <a:lstStyle/>
          <a:p>
            <a:r>
              <a:rPr lang="en-US" dirty="0">
                <a:effectLst/>
                <a:latin typeface="Arial" panose="020B0604020202020204" pitchFamily="34" charset="0"/>
              </a:rPr>
              <a:t>What are aggregates?</a:t>
            </a:r>
            <a:endParaRPr lang="en-US" dirty="0"/>
          </a:p>
        </p:txBody>
      </p:sp>
      <p:sp>
        <p:nvSpPr>
          <p:cNvPr id="3" name="Content Placeholder 2">
            <a:extLst>
              <a:ext uri="{FF2B5EF4-FFF2-40B4-BE49-F238E27FC236}">
                <a16:creationId xmlns:a16="http://schemas.microsoft.com/office/drawing/2014/main" id="{B3C14C30-D9F7-F773-B456-EFAB849886A9}"/>
              </a:ext>
            </a:extLst>
          </p:cNvPr>
          <p:cNvSpPr>
            <a:spLocks noGrp="1"/>
          </p:cNvSpPr>
          <p:nvPr>
            <p:ph idx="1"/>
          </p:nvPr>
        </p:nvSpPr>
        <p:spPr/>
        <p:txBody>
          <a:bodyPr>
            <a:normAutofit/>
          </a:bodyPr>
          <a:lstStyle/>
          <a:p>
            <a:pPr>
              <a:lnSpc>
                <a:spcPct val="100000"/>
              </a:lnSpc>
            </a:pPr>
            <a:r>
              <a:rPr lang="en-US" sz="1800" dirty="0">
                <a:effectLst/>
                <a:latin typeface="Arial" panose="020B0604020202020204" pitchFamily="34" charset="0"/>
              </a:rPr>
              <a:t>The relational model takes the information that we want to store and divides it into tuples (rows). A</a:t>
            </a:r>
            <a:br>
              <a:rPr lang="en-US" sz="1800" dirty="0"/>
            </a:br>
            <a:r>
              <a:rPr lang="en-US" sz="1800" dirty="0">
                <a:effectLst/>
                <a:latin typeface="Arial" panose="020B0604020202020204" pitchFamily="34" charset="0"/>
              </a:rPr>
              <a:t>tuple is a limited data structure: It captures a set of values, so you cannot nest one tuple within another to get nested records, nor can you put a list of values or tuples within another.</a:t>
            </a:r>
          </a:p>
          <a:p>
            <a:pPr>
              <a:lnSpc>
                <a:spcPct val="100000"/>
              </a:lnSpc>
            </a:pPr>
            <a:r>
              <a:rPr lang="en-US" sz="1800" dirty="0">
                <a:latin typeface="Arial" panose="020B0604020202020204" pitchFamily="34" charset="0"/>
              </a:rPr>
              <a:t>Aggregate orientation is, if you want to operate on data in units that have a more complex structure than a set of tuples. It can be handy to think in terms of a complex record that allows lists and other record structures to be nested inside.</a:t>
            </a:r>
          </a:p>
          <a:p>
            <a:pPr>
              <a:lnSpc>
                <a:spcPct val="100000"/>
              </a:lnSpc>
            </a:pPr>
            <a:r>
              <a:rPr lang="en-US" sz="1800" dirty="0">
                <a:latin typeface="Arial" panose="020B0604020202020204" pitchFamily="34" charset="0"/>
              </a:rPr>
              <a:t>key-value, document, and column-family databases all make use of this more complex record. However, there is no common term for this complex record; in this book we use the term “aggregate.”</a:t>
            </a:r>
          </a:p>
          <a:p>
            <a:pPr>
              <a:lnSpc>
                <a:spcPct val="100000"/>
              </a:lnSpc>
            </a:pPr>
            <a:r>
              <a:rPr lang="en-US" sz="1800" dirty="0">
                <a:latin typeface="Arial" panose="020B0604020202020204" pitchFamily="34" charset="0"/>
              </a:rPr>
              <a:t>Aggregate is a term that comes from Domain-Driven Design. In Domain-Driven Design, </a:t>
            </a:r>
            <a:r>
              <a:rPr lang="en-US" sz="1800" b="1" dirty="0">
                <a:latin typeface="Arial" panose="020B0604020202020204" pitchFamily="34" charset="0"/>
              </a:rPr>
              <a:t>an aggregate is a collection of related objects that we wish to treat as a unit.</a:t>
            </a:r>
          </a:p>
          <a:p>
            <a:pPr>
              <a:lnSpc>
                <a:spcPct val="100000"/>
              </a:lnSpc>
            </a:pPr>
            <a:r>
              <a:rPr lang="en-US" sz="1800" dirty="0">
                <a:latin typeface="Arial" panose="020B0604020202020204" pitchFamily="34" charset="0"/>
              </a:rPr>
              <a:t>The  aggregate makes a natural unit for replication and </a:t>
            </a:r>
            <a:r>
              <a:rPr lang="en-US" sz="1800" dirty="0" err="1">
                <a:latin typeface="Arial" panose="020B0604020202020204" pitchFamily="34" charset="0"/>
              </a:rPr>
              <a:t>sharding</a:t>
            </a:r>
            <a:r>
              <a:rPr lang="en-US" sz="1800" dirty="0">
                <a:latin typeface="Arial" panose="020B0604020202020204" pitchFamily="34" charset="0"/>
              </a:rPr>
              <a:t>. </a:t>
            </a:r>
          </a:p>
        </p:txBody>
      </p:sp>
    </p:spTree>
    <p:extLst>
      <p:ext uri="{BB962C8B-B14F-4D97-AF65-F5344CB8AC3E}">
        <p14:creationId xmlns:p14="http://schemas.microsoft.com/office/powerpoint/2010/main" val="374331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27D-F02A-ED0D-2BDB-6CB8962454E1}"/>
              </a:ext>
            </a:extLst>
          </p:cNvPr>
          <p:cNvSpPr>
            <a:spLocks noGrp="1"/>
          </p:cNvSpPr>
          <p:nvPr>
            <p:ph type="title"/>
          </p:nvPr>
        </p:nvSpPr>
        <p:spPr/>
        <p:txBody>
          <a:bodyPr/>
          <a:lstStyle/>
          <a:p>
            <a:r>
              <a:rPr lang="en-US" dirty="0">
                <a:effectLst/>
                <a:latin typeface="Arial" panose="020B0604020202020204" pitchFamily="34" charset="0"/>
              </a:rPr>
              <a:t>Column-Family Stores</a:t>
            </a:r>
            <a:endParaRPr lang="en-US" dirty="0"/>
          </a:p>
        </p:txBody>
      </p:sp>
      <p:sp>
        <p:nvSpPr>
          <p:cNvPr id="3" name="Content Placeholder 2">
            <a:extLst>
              <a:ext uri="{FF2B5EF4-FFF2-40B4-BE49-F238E27FC236}">
                <a16:creationId xmlns:a16="http://schemas.microsoft.com/office/drawing/2014/main" id="{5E16A777-EC33-89DB-071D-274F3D133602}"/>
              </a:ext>
            </a:extLst>
          </p:cNvPr>
          <p:cNvSpPr>
            <a:spLocks noGrp="1"/>
          </p:cNvSpPr>
          <p:nvPr>
            <p:ph idx="1"/>
          </p:nvPr>
        </p:nvSpPr>
        <p:spPr/>
        <p:txBody>
          <a:bodyPr>
            <a:normAutofit/>
          </a:bodyPr>
          <a:lstStyle/>
          <a:p>
            <a:r>
              <a:rPr lang="en-US" sz="2000" dirty="0">
                <a:effectLst/>
                <a:latin typeface="Times New Roman" panose="02020603050405020304" pitchFamily="18" charset="0"/>
              </a:rPr>
              <a:t>Column family stores are modeled on </a:t>
            </a:r>
            <a:r>
              <a:rPr lang="en-US" sz="2000" b="1" dirty="0">
                <a:solidFill>
                  <a:srgbClr val="FF0000"/>
                </a:solidFill>
                <a:effectLst/>
                <a:latin typeface="Times New Roman" panose="02020603050405020304" pitchFamily="18" charset="0"/>
              </a:rPr>
              <a:t>Google’s </a:t>
            </a:r>
            <a:r>
              <a:rPr lang="en-US" sz="2000" b="1" dirty="0" err="1">
                <a:solidFill>
                  <a:srgbClr val="FF0000"/>
                </a:solidFill>
                <a:effectLst/>
                <a:latin typeface="Times New Roman" panose="02020603050405020304" pitchFamily="18" charset="0"/>
              </a:rPr>
              <a:t>BigTable</a:t>
            </a:r>
            <a:r>
              <a:rPr lang="en-US" sz="2000" dirty="0">
                <a:effectLst/>
                <a:latin typeface="Times New Roman" panose="02020603050405020304" pitchFamily="18" charset="0"/>
              </a:rPr>
              <a:t>. The data model is based on a </a:t>
            </a:r>
            <a:r>
              <a:rPr lang="en-US" sz="2000" b="1" dirty="0">
                <a:solidFill>
                  <a:srgbClr val="FF0000"/>
                </a:solidFill>
                <a:effectLst/>
                <a:latin typeface="Times New Roman" panose="02020603050405020304" pitchFamily="18" charset="0"/>
              </a:rPr>
              <a:t>sparsely populated table whose rows can contain arbitrary columns</a:t>
            </a:r>
            <a:r>
              <a:rPr lang="en-US" sz="2000" dirty="0">
                <a:effectLst/>
                <a:latin typeface="Times New Roman" panose="02020603050405020304" pitchFamily="18" charset="0"/>
              </a:rPr>
              <a:t>.</a:t>
            </a:r>
          </a:p>
          <a:p>
            <a:r>
              <a:rPr lang="en-US" sz="2000" dirty="0">
                <a:effectLst/>
                <a:latin typeface="Times New Roman" panose="02020603050405020304" pitchFamily="18" charset="0"/>
              </a:rPr>
              <a:t>Some popular Column Family stores are </a:t>
            </a:r>
            <a:r>
              <a:rPr lang="en-US" sz="2000" b="1" dirty="0">
                <a:solidFill>
                  <a:srgbClr val="FF0000"/>
                </a:solidFill>
                <a:latin typeface="Times New Roman" panose="02020603050405020304" pitchFamily="18" charset="0"/>
              </a:rPr>
              <a:t>Cassandra</a:t>
            </a:r>
            <a:r>
              <a:rPr lang="en-US" sz="2000" dirty="0">
                <a:effectLst/>
                <a:latin typeface="Times New Roman" panose="02020603050405020304" pitchFamily="18" charset="0"/>
              </a:rPr>
              <a:t>, </a:t>
            </a:r>
            <a:r>
              <a:rPr lang="en-US" sz="2000" b="1" dirty="0" err="1">
                <a:solidFill>
                  <a:srgbClr val="FF0000"/>
                </a:solidFill>
                <a:latin typeface="Times New Roman" panose="02020603050405020304" pitchFamily="18" charset="0"/>
              </a:rPr>
              <a:t>Hbase</a:t>
            </a:r>
            <a:r>
              <a:rPr lang="en-US" sz="2000" dirty="0">
                <a:effectLst/>
                <a:latin typeface="Times New Roman" panose="02020603050405020304" pitchFamily="18" charset="0"/>
              </a:rPr>
              <a:t>, </a:t>
            </a:r>
            <a:r>
              <a:rPr lang="en-US" sz="2000" b="1" dirty="0" err="1">
                <a:solidFill>
                  <a:srgbClr val="FF0000"/>
                </a:solidFill>
                <a:latin typeface="Times New Roman" panose="02020603050405020304" pitchFamily="18" charset="0"/>
              </a:rPr>
              <a:t>Hypertable</a:t>
            </a:r>
            <a:r>
              <a:rPr lang="en-US" sz="2000" dirty="0">
                <a:effectLst/>
                <a:latin typeface="Times New Roman" panose="02020603050405020304" pitchFamily="18" charset="0"/>
              </a:rPr>
              <a:t>, and </a:t>
            </a:r>
            <a:r>
              <a:rPr lang="en-US" sz="2000" b="1" dirty="0">
                <a:solidFill>
                  <a:srgbClr val="FF0000"/>
                </a:solidFill>
                <a:latin typeface="Times New Roman" panose="02020603050405020304" pitchFamily="18" charset="0"/>
              </a:rPr>
              <a:t>Amazon </a:t>
            </a:r>
            <a:r>
              <a:rPr lang="en-US" sz="2000" b="1" dirty="0" err="1">
                <a:solidFill>
                  <a:srgbClr val="FF0000"/>
                </a:solidFill>
                <a:latin typeface="Times New Roman" panose="02020603050405020304" pitchFamily="18" charset="0"/>
              </a:rPr>
              <a:t>impleDB</a:t>
            </a:r>
            <a:endParaRPr lang="en-US" sz="2000" b="1" dirty="0">
              <a:solidFill>
                <a:srgbClr val="FF0000"/>
              </a:solidFill>
              <a:latin typeface="Times New Roman" panose="02020603050405020304" pitchFamily="18" charset="0"/>
            </a:endParaRPr>
          </a:p>
          <a:p>
            <a:r>
              <a:rPr lang="en-US" sz="2000" dirty="0">
                <a:effectLst/>
                <a:latin typeface="Times New Roman" panose="02020603050405020304" pitchFamily="18" charset="0"/>
              </a:rPr>
              <a:t>Note: These databases with a </a:t>
            </a:r>
            <a:r>
              <a:rPr lang="en-US" sz="2000" dirty="0" err="1">
                <a:effectLst/>
                <a:latin typeface="Times New Roman" panose="02020603050405020304" pitchFamily="18" charset="0"/>
              </a:rPr>
              <a:t>bigtable</a:t>
            </a:r>
            <a:r>
              <a:rPr lang="en-US" sz="2000" dirty="0">
                <a:effectLst/>
                <a:latin typeface="Times New Roman" panose="02020603050405020304" pitchFamily="18" charset="0"/>
              </a:rPr>
              <a:t>-style data model are often referred to as column stores, and not column family stores, but that name has been around for a while to describe a different object: Pre-NoSQL column stores, such as C-Store or </a:t>
            </a:r>
            <a:r>
              <a:rPr lang="en-US" sz="2000" dirty="0" err="1">
                <a:effectLst/>
                <a:latin typeface="Times New Roman" panose="02020603050405020304" pitchFamily="18" charset="0"/>
              </a:rPr>
              <a:t>MonetDB</a:t>
            </a:r>
            <a:r>
              <a:rPr lang="en-US" sz="2000" dirty="0">
                <a:effectLst/>
                <a:latin typeface="Times New Roman" panose="02020603050405020304" pitchFamily="18" charset="0"/>
              </a:rPr>
              <a:t>, were happy with SQL and the relational model.</a:t>
            </a:r>
          </a:p>
          <a:p>
            <a:r>
              <a:rPr lang="en-US" sz="2000" dirty="0">
                <a:effectLst/>
                <a:latin typeface="Times New Roman" panose="02020603050405020304" pitchFamily="18" charset="0"/>
              </a:rPr>
              <a:t>The thing that made them different was the way in which they physically stored data, based on columns rather than on rows as a unit for storage (this storage system is particularly suited to speed up read accesses)</a:t>
            </a:r>
            <a:endParaRPr lang="en-US" sz="20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14030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5C76-2D2D-2EE0-19A7-ADF62556FF9B}"/>
              </a:ext>
            </a:extLst>
          </p:cNvPr>
          <p:cNvSpPr>
            <a:spLocks noGrp="1"/>
          </p:cNvSpPr>
          <p:nvPr>
            <p:ph type="title"/>
          </p:nvPr>
        </p:nvSpPr>
        <p:spPr/>
        <p:txBody>
          <a:bodyPr/>
          <a:lstStyle/>
          <a:p>
            <a:r>
              <a:rPr lang="en-US" dirty="0">
                <a:effectLst/>
                <a:latin typeface="Times New Roman" panose="02020603050405020304" pitchFamily="18" charset="0"/>
              </a:rPr>
              <a:t>Column Family Stores</a:t>
            </a:r>
            <a:endParaRPr lang="en-US" dirty="0"/>
          </a:p>
        </p:txBody>
      </p:sp>
      <p:sp>
        <p:nvSpPr>
          <p:cNvPr id="3" name="Content Placeholder 2">
            <a:extLst>
              <a:ext uri="{FF2B5EF4-FFF2-40B4-BE49-F238E27FC236}">
                <a16:creationId xmlns:a16="http://schemas.microsoft.com/office/drawing/2014/main" id="{79F7CA39-62FA-CAEB-0574-2C3C11921F55}"/>
              </a:ext>
            </a:extLst>
          </p:cNvPr>
          <p:cNvSpPr>
            <a:spLocks noGrp="1"/>
          </p:cNvSpPr>
          <p:nvPr>
            <p:ph idx="1"/>
          </p:nvPr>
        </p:nvSpPr>
        <p:spPr/>
        <p:txBody>
          <a:bodyPr>
            <a:normAutofit fontScale="92500"/>
          </a:bodyPr>
          <a:lstStyle/>
          <a:p>
            <a:r>
              <a:rPr lang="en-US" dirty="0">
                <a:effectLst/>
                <a:latin typeface="Times New Roman" panose="02020603050405020304" pitchFamily="18" charset="0"/>
              </a:rPr>
              <a:t>The column-family model can be seen as a two-level aggregate structure</a:t>
            </a:r>
            <a:br>
              <a:rPr lang="en-US" dirty="0"/>
            </a:br>
            <a:r>
              <a:rPr lang="en-US" dirty="0">
                <a:effectLst/>
                <a:latin typeface="Times New Roman" panose="02020603050405020304" pitchFamily="18" charset="0"/>
              </a:rPr>
              <a:t>– As with key-value stores, the first key is often described as a row identifier, picking up the aggregate of interest </a:t>
            </a:r>
            <a:br>
              <a:rPr lang="en-US" dirty="0"/>
            </a:br>
            <a:r>
              <a:rPr lang="en-US" dirty="0">
                <a:effectLst/>
                <a:latin typeface="Times New Roman" panose="02020603050405020304" pitchFamily="18" charset="0"/>
              </a:rPr>
              <a:t>– This row aggregate is itself formed of a map of more detailed values. These second-level values are referred to as columns, each being a key-value pair</a:t>
            </a:r>
          </a:p>
          <a:p>
            <a:r>
              <a:rPr lang="en-US" dirty="0">
                <a:effectLst/>
                <a:latin typeface="Times New Roman" panose="02020603050405020304" pitchFamily="18" charset="0"/>
              </a:rPr>
              <a:t>Columns are organized into column families. Each column has to be part of a single column family (data for a particular column family will be usually accessed together)</a:t>
            </a:r>
          </a:p>
          <a:p>
            <a:r>
              <a:rPr lang="en-US" dirty="0">
                <a:effectLst/>
                <a:latin typeface="Times New Roman" panose="02020603050405020304" pitchFamily="18" charset="0"/>
              </a:rPr>
              <a:t>Each row identifier (i.e., first-level key) is unique in the context of a single Column Family.</a:t>
            </a:r>
            <a:endParaRPr lang="en-US" dirty="0"/>
          </a:p>
        </p:txBody>
      </p:sp>
    </p:spTree>
    <p:extLst>
      <p:ext uri="{BB962C8B-B14F-4D97-AF65-F5344CB8AC3E}">
        <p14:creationId xmlns:p14="http://schemas.microsoft.com/office/powerpoint/2010/main" val="27646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20D7A0-743F-19F8-6FB1-E9C576DABF79}"/>
              </a:ext>
            </a:extLst>
          </p:cNvPr>
          <p:cNvPicPr>
            <a:picLocks noChangeAspect="1"/>
          </p:cNvPicPr>
          <p:nvPr/>
        </p:nvPicPr>
        <p:blipFill>
          <a:blip r:embed="rId2"/>
          <a:stretch>
            <a:fillRect/>
          </a:stretch>
        </p:blipFill>
        <p:spPr>
          <a:xfrm>
            <a:off x="1106552" y="418409"/>
            <a:ext cx="9504762" cy="5885714"/>
          </a:xfrm>
          <a:prstGeom prst="rect">
            <a:avLst/>
          </a:prstGeom>
        </p:spPr>
      </p:pic>
    </p:spTree>
    <p:extLst>
      <p:ext uri="{BB962C8B-B14F-4D97-AF65-F5344CB8AC3E}">
        <p14:creationId xmlns:p14="http://schemas.microsoft.com/office/powerpoint/2010/main" val="42397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A415-173A-C0B7-81F4-F768049CCAB7}"/>
              </a:ext>
            </a:extLst>
          </p:cNvPr>
          <p:cNvSpPr>
            <a:spLocks noGrp="1"/>
          </p:cNvSpPr>
          <p:nvPr>
            <p:ph type="title"/>
          </p:nvPr>
        </p:nvSpPr>
        <p:spPr/>
        <p:txBody>
          <a:bodyPr>
            <a:normAutofit/>
          </a:bodyPr>
          <a:lstStyle/>
          <a:p>
            <a:r>
              <a:rPr lang="en-US" sz="4000" dirty="0">
                <a:effectLst/>
                <a:latin typeface="Times New Roman" panose="02020603050405020304" pitchFamily="18" charset="0"/>
              </a:rPr>
              <a:t>Column Family Stores: Cassandra</a:t>
            </a:r>
            <a:endParaRPr lang="en-US" sz="4000" dirty="0"/>
          </a:p>
        </p:txBody>
      </p:sp>
      <p:sp>
        <p:nvSpPr>
          <p:cNvPr id="3" name="Content Placeholder 2">
            <a:extLst>
              <a:ext uri="{FF2B5EF4-FFF2-40B4-BE49-F238E27FC236}">
                <a16:creationId xmlns:a16="http://schemas.microsoft.com/office/drawing/2014/main" id="{FF0707F1-0F3D-0AC8-FB0E-CC8410B61F52}"/>
              </a:ext>
            </a:extLst>
          </p:cNvPr>
          <p:cNvSpPr>
            <a:spLocks noGrp="1"/>
          </p:cNvSpPr>
          <p:nvPr>
            <p:ph idx="1"/>
          </p:nvPr>
        </p:nvSpPr>
        <p:spPr/>
        <p:txBody>
          <a:bodyPr>
            <a:normAutofit/>
          </a:bodyPr>
          <a:lstStyle/>
          <a:p>
            <a:r>
              <a:rPr lang="en-US" sz="2400" dirty="0">
                <a:effectLst/>
                <a:latin typeface="Times New Roman" panose="02020603050405020304" pitchFamily="18" charset="0"/>
              </a:rPr>
              <a:t>The terminology used so far is as established by Google Bigtable and HBase, but </a:t>
            </a:r>
            <a:r>
              <a:rPr lang="en-US" sz="2400" i="1" dirty="0">
                <a:effectLst/>
                <a:latin typeface="Times New Roman" panose="02020603050405020304" pitchFamily="18" charset="0"/>
              </a:rPr>
              <a:t>Cassandra</a:t>
            </a:r>
            <a:r>
              <a:rPr lang="en-US" sz="2400" dirty="0">
                <a:effectLst/>
                <a:latin typeface="Times New Roman" panose="02020603050405020304" pitchFamily="18" charset="0"/>
              </a:rPr>
              <a:t> looks at things slightly differently:</a:t>
            </a:r>
          </a:p>
          <a:p>
            <a:pPr lvl="1"/>
            <a:r>
              <a:rPr lang="en-US" dirty="0">
                <a:effectLst/>
                <a:latin typeface="Times New Roman" panose="02020603050405020304" pitchFamily="18" charset="0"/>
              </a:rPr>
              <a:t>What we have called column family according to the Bigtable terminology is somehow equivalent to Cassandra </a:t>
            </a:r>
            <a:r>
              <a:rPr lang="en-US" b="1" dirty="0" err="1">
                <a:effectLst/>
                <a:latin typeface="Times New Roman" panose="02020603050405020304" pitchFamily="18" charset="0"/>
              </a:rPr>
              <a:t>supercolumns</a:t>
            </a:r>
            <a:r>
              <a:rPr lang="en-US" dirty="0">
                <a:effectLst/>
                <a:latin typeface="Times New Roman" panose="02020603050405020304" pitchFamily="18" charset="0"/>
              </a:rPr>
              <a:t>, i.e., columns that contain nested columns. </a:t>
            </a:r>
          </a:p>
          <a:p>
            <a:pPr lvl="1"/>
            <a:r>
              <a:rPr lang="en-US" dirty="0">
                <a:effectLst/>
                <a:latin typeface="Times New Roman" panose="02020603050405020304" pitchFamily="18" charset="0"/>
              </a:rPr>
              <a:t>We can still use the term column family in Cassandra, and think of column families as tables, but now, each row in the table, besides possibly having different columns with respect to other rows, presents columns aggregated in </a:t>
            </a:r>
            <a:r>
              <a:rPr lang="en-US" dirty="0" err="1">
                <a:effectLst/>
                <a:latin typeface="Times New Roman" panose="02020603050405020304" pitchFamily="18" charset="0"/>
              </a:rPr>
              <a:t>supercolums</a:t>
            </a:r>
            <a:r>
              <a:rPr lang="en-US" dirty="0">
                <a:effectLst/>
                <a:latin typeface="Times New Roman" panose="02020603050405020304" pitchFamily="18" charset="0"/>
              </a:rPr>
              <a:t>. Also, a row in Cassandra only occurs in one column family.</a:t>
            </a:r>
            <a:endParaRPr lang="en-US" dirty="0">
              <a:latin typeface="Arial" panose="020B0604020202020204" pitchFamily="34" charset="0"/>
            </a:endParaRPr>
          </a:p>
        </p:txBody>
      </p:sp>
    </p:spTree>
    <p:extLst>
      <p:ext uri="{BB962C8B-B14F-4D97-AF65-F5344CB8AC3E}">
        <p14:creationId xmlns:p14="http://schemas.microsoft.com/office/powerpoint/2010/main" val="420572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A415-173A-C0B7-81F4-F768049CCAB7}"/>
              </a:ext>
            </a:extLst>
          </p:cNvPr>
          <p:cNvSpPr>
            <a:spLocks noGrp="1"/>
          </p:cNvSpPr>
          <p:nvPr>
            <p:ph type="title"/>
          </p:nvPr>
        </p:nvSpPr>
        <p:spPr/>
        <p:txBody>
          <a:bodyPr>
            <a:normAutofit/>
          </a:bodyPr>
          <a:lstStyle/>
          <a:p>
            <a:r>
              <a:rPr lang="en-US" sz="4000" dirty="0">
                <a:effectLst/>
                <a:latin typeface="Times New Roman" panose="02020603050405020304" pitchFamily="18" charset="0"/>
              </a:rPr>
              <a:t>Column Family Stores: Cassandra</a:t>
            </a:r>
            <a:endParaRPr lang="en-US" sz="4000" dirty="0"/>
          </a:p>
        </p:txBody>
      </p:sp>
      <p:sp>
        <p:nvSpPr>
          <p:cNvPr id="3" name="Content Placeholder 2">
            <a:extLst>
              <a:ext uri="{FF2B5EF4-FFF2-40B4-BE49-F238E27FC236}">
                <a16:creationId xmlns:a16="http://schemas.microsoft.com/office/drawing/2014/main" id="{FF0707F1-0F3D-0AC8-FB0E-CC8410B61F52}"/>
              </a:ext>
            </a:extLst>
          </p:cNvPr>
          <p:cNvSpPr>
            <a:spLocks noGrp="1"/>
          </p:cNvSpPr>
          <p:nvPr>
            <p:ph idx="1"/>
          </p:nvPr>
        </p:nvSpPr>
        <p:spPr/>
        <p:txBody>
          <a:bodyPr>
            <a:normAutofit/>
          </a:bodyPr>
          <a:lstStyle/>
          <a:p>
            <a:r>
              <a:rPr lang="en-US" sz="2400" dirty="0">
                <a:effectLst/>
                <a:latin typeface="Times New Roman" panose="02020603050405020304" pitchFamily="18" charset="0"/>
              </a:rPr>
              <a:t>Cassandra uses the terms “</a:t>
            </a:r>
            <a:r>
              <a:rPr lang="en-US" sz="2400" b="1" dirty="0">
                <a:effectLst/>
                <a:latin typeface="Times New Roman" panose="02020603050405020304" pitchFamily="18" charset="0"/>
              </a:rPr>
              <a:t>wide</a:t>
            </a:r>
            <a:r>
              <a:rPr lang="en-US" sz="2400" dirty="0">
                <a:effectLst/>
                <a:latin typeface="Times New Roman" panose="02020603050405020304" pitchFamily="18" charset="0"/>
              </a:rPr>
              <a:t>” and “</a:t>
            </a:r>
            <a:r>
              <a:rPr lang="en-US" sz="2400" b="1" dirty="0">
                <a:effectLst/>
                <a:latin typeface="Times New Roman" panose="02020603050405020304" pitchFamily="18" charset="0"/>
              </a:rPr>
              <a:t>skinny</a:t>
            </a:r>
            <a:r>
              <a:rPr lang="en-US" sz="2400" dirty="0">
                <a:effectLst/>
                <a:latin typeface="Times New Roman" panose="02020603050405020304" pitchFamily="18" charset="0"/>
              </a:rPr>
              <a:t>.” </a:t>
            </a:r>
          </a:p>
          <a:p>
            <a:r>
              <a:rPr lang="en-US" sz="2400" b="1" dirty="0">
                <a:effectLst/>
                <a:latin typeface="Times New Roman" panose="02020603050405020304" pitchFamily="18" charset="0"/>
              </a:rPr>
              <a:t>Skinny rows</a:t>
            </a:r>
            <a:r>
              <a:rPr lang="en-US" sz="2400" dirty="0">
                <a:effectLst/>
                <a:latin typeface="Times New Roman" panose="02020603050405020304" pitchFamily="18" charset="0"/>
              </a:rPr>
              <a:t> have few columns with the same columns used across the many different rows. </a:t>
            </a:r>
          </a:p>
          <a:p>
            <a:r>
              <a:rPr lang="en-US" sz="2400" dirty="0">
                <a:effectLst/>
                <a:latin typeface="Times New Roman" panose="02020603050405020304" pitchFamily="18" charset="0"/>
              </a:rPr>
              <a:t>In this case, the column family defines a record type, each row is a record, and each column is a field. </a:t>
            </a:r>
          </a:p>
          <a:p>
            <a:r>
              <a:rPr lang="en-US" sz="2400" dirty="0">
                <a:effectLst/>
                <a:latin typeface="Times New Roman" panose="02020603050405020304" pitchFamily="18" charset="0"/>
              </a:rPr>
              <a:t>A </a:t>
            </a:r>
            <a:r>
              <a:rPr lang="en-US" sz="2400" b="1" dirty="0">
                <a:effectLst/>
                <a:latin typeface="Times New Roman" panose="02020603050405020304" pitchFamily="18" charset="0"/>
              </a:rPr>
              <a:t>wide row </a:t>
            </a:r>
            <a:r>
              <a:rPr lang="en-US" sz="2400" dirty="0">
                <a:effectLst/>
                <a:latin typeface="Times New Roman" panose="02020603050405020304" pitchFamily="18" charset="0"/>
              </a:rPr>
              <a:t>has many columns (perhaps thousands), with rows having very different columns. </a:t>
            </a:r>
          </a:p>
          <a:p>
            <a:r>
              <a:rPr lang="en-US" sz="2400" dirty="0">
                <a:effectLst/>
                <a:latin typeface="Times New Roman" panose="02020603050405020304" pitchFamily="18" charset="0"/>
              </a:rPr>
              <a:t>A wide column family models a list, with each column being one element in that list.</a:t>
            </a:r>
            <a:endParaRPr lang="en-US" dirty="0">
              <a:latin typeface="Arial" panose="020B0604020202020204" pitchFamily="34" charset="0"/>
            </a:endParaRPr>
          </a:p>
        </p:txBody>
      </p:sp>
    </p:spTree>
    <p:extLst>
      <p:ext uri="{BB962C8B-B14F-4D97-AF65-F5344CB8AC3E}">
        <p14:creationId xmlns:p14="http://schemas.microsoft.com/office/powerpoint/2010/main" val="190994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820F-C502-E3D9-E3D1-2A956616F0A1}"/>
              </a:ext>
            </a:extLst>
          </p:cNvPr>
          <p:cNvSpPr>
            <a:spLocks noGrp="1"/>
          </p:cNvSpPr>
          <p:nvPr>
            <p:ph type="title"/>
          </p:nvPr>
        </p:nvSpPr>
        <p:spPr/>
        <p:txBody>
          <a:bodyPr>
            <a:normAutofit/>
          </a:bodyPr>
          <a:lstStyle/>
          <a:p>
            <a:r>
              <a:rPr lang="en-US" sz="4000" dirty="0">
                <a:effectLst/>
                <a:latin typeface="Times New Roman" panose="02020603050405020304" pitchFamily="18" charset="0"/>
              </a:rPr>
              <a:t>Column Family Stores: Cassandra terminology</a:t>
            </a:r>
            <a:endParaRPr lang="en-US" sz="4000" dirty="0"/>
          </a:p>
        </p:txBody>
      </p:sp>
      <p:pic>
        <p:nvPicPr>
          <p:cNvPr id="5" name="Content Placeholder 4">
            <a:extLst>
              <a:ext uri="{FF2B5EF4-FFF2-40B4-BE49-F238E27FC236}">
                <a16:creationId xmlns:a16="http://schemas.microsoft.com/office/drawing/2014/main" id="{577CD43C-646C-0DC7-0AD9-C065BE6B6D56}"/>
              </a:ext>
            </a:extLst>
          </p:cNvPr>
          <p:cNvPicPr>
            <a:picLocks noGrp="1" noChangeAspect="1"/>
          </p:cNvPicPr>
          <p:nvPr>
            <p:ph idx="1"/>
          </p:nvPr>
        </p:nvPicPr>
        <p:blipFill>
          <a:blip r:embed="rId2"/>
          <a:stretch>
            <a:fillRect/>
          </a:stretch>
        </p:blipFill>
        <p:spPr>
          <a:xfrm>
            <a:off x="1656048" y="1791758"/>
            <a:ext cx="7322037" cy="4351338"/>
          </a:xfrm>
        </p:spPr>
      </p:pic>
    </p:spTree>
    <p:extLst>
      <p:ext uri="{BB962C8B-B14F-4D97-AF65-F5344CB8AC3E}">
        <p14:creationId xmlns:p14="http://schemas.microsoft.com/office/powerpoint/2010/main" val="3054537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9F0D-2DF6-0BF0-4F17-C9AF41277E0A}"/>
              </a:ext>
            </a:extLst>
          </p:cNvPr>
          <p:cNvSpPr>
            <a:spLocks noGrp="1"/>
          </p:cNvSpPr>
          <p:nvPr>
            <p:ph type="title"/>
          </p:nvPr>
        </p:nvSpPr>
        <p:spPr/>
        <p:txBody>
          <a:bodyPr/>
          <a:lstStyle/>
          <a:p>
            <a:r>
              <a:rPr lang="en-US" dirty="0"/>
              <a:t>Graph Based</a:t>
            </a:r>
          </a:p>
        </p:txBody>
      </p:sp>
      <p:pic>
        <p:nvPicPr>
          <p:cNvPr id="5" name="Content Placeholder 4">
            <a:extLst>
              <a:ext uri="{FF2B5EF4-FFF2-40B4-BE49-F238E27FC236}">
                <a16:creationId xmlns:a16="http://schemas.microsoft.com/office/drawing/2014/main" id="{24ABFE1E-CE9A-65DB-59E4-D138CA04BF04}"/>
              </a:ext>
            </a:extLst>
          </p:cNvPr>
          <p:cNvPicPr>
            <a:picLocks noGrp="1" noChangeAspect="1"/>
          </p:cNvPicPr>
          <p:nvPr>
            <p:ph idx="1"/>
          </p:nvPr>
        </p:nvPicPr>
        <p:blipFill>
          <a:blip r:embed="rId2"/>
          <a:stretch>
            <a:fillRect/>
          </a:stretch>
        </p:blipFill>
        <p:spPr>
          <a:xfrm>
            <a:off x="838200" y="1927926"/>
            <a:ext cx="10515600" cy="4146735"/>
          </a:xfrm>
        </p:spPr>
      </p:pic>
    </p:spTree>
    <p:extLst>
      <p:ext uri="{BB962C8B-B14F-4D97-AF65-F5344CB8AC3E}">
        <p14:creationId xmlns:p14="http://schemas.microsoft.com/office/powerpoint/2010/main" val="343863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AB17-D310-64A8-40C2-136ABC264EA6}"/>
              </a:ext>
            </a:extLst>
          </p:cNvPr>
          <p:cNvSpPr>
            <a:spLocks noGrp="1"/>
          </p:cNvSpPr>
          <p:nvPr>
            <p:ph type="title"/>
          </p:nvPr>
        </p:nvSpPr>
        <p:spPr/>
        <p:txBody>
          <a:bodyPr/>
          <a:lstStyle/>
          <a:p>
            <a:r>
              <a:rPr lang="en-US" dirty="0">
                <a:effectLst/>
                <a:latin typeface="Arial" panose="020B0604020202020204" pitchFamily="34" charset="0"/>
              </a:rPr>
              <a:t>Example of Relations and Aggregates</a:t>
            </a:r>
            <a:endParaRPr lang="en-US" dirty="0"/>
          </a:p>
        </p:txBody>
      </p:sp>
      <p:sp>
        <p:nvSpPr>
          <p:cNvPr id="3" name="Content Placeholder 2">
            <a:extLst>
              <a:ext uri="{FF2B5EF4-FFF2-40B4-BE49-F238E27FC236}">
                <a16:creationId xmlns:a16="http://schemas.microsoft.com/office/drawing/2014/main" id="{C43C7090-B3B9-C110-FFDA-12DCC688F6C0}"/>
              </a:ext>
            </a:extLst>
          </p:cNvPr>
          <p:cNvSpPr>
            <a:spLocks noGrp="1"/>
          </p:cNvSpPr>
          <p:nvPr>
            <p:ph idx="1"/>
          </p:nvPr>
        </p:nvSpPr>
        <p:spPr/>
        <p:txBody>
          <a:bodyPr>
            <a:normAutofit/>
          </a:bodyPr>
          <a:lstStyle/>
          <a:p>
            <a:pPr>
              <a:lnSpc>
                <a:spcPct val="150000"/>
              </a:lnSpc>
            </a:pPr>
            <a:r>
              <a:rPr lang="en-US" sz="2000" dirty="0">
                <a:effectLst/>
                <a:latin typeface="Arial" panose="020B0604020202020204" pitchFamily="34" charset="0"/>
              </a:rPr>
              <a:t>Let’s assume we have to build an e-commerce website; we are going to be selling items directly to customers over the web, and we will have to store information about users, our product catalog, orders, shipping addresses, billing addresses, and payment data. We can use this scenario to model the data using a relation data store as well as NoSQL data stores and talk about their pros and cons.</a:t>
            </a:r>
            <a:endParaRPr lang="en-US" sz="2000" dirty="0"/>
          </a:p>
        </p:txBody>
      </p:sp>
    </p:spTree>
    <p:extLst>
      <p:ext uri="{BB962C8B-B14F-4D97-AF65-F5344CB8AC3E}">
        <p14:creationId xmlns:p14="http://schemas.microsoft.com/office/powerpoint/2010/main" val="318601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4414B9-D068-D5C2-769E-FA4A21856E30}"/>
              </a:ext>
            </a:extLst>
          </p:cNvPr>
          <p:cNvPicPr>
            <a:picLocks noChangeAspect="1"/>
          </p:cNvPicPr>
          <p:nvPr/>
        </p:nvPicPr>
        <p:blipFill>
          <a:blip r:embed="rId2"/>
          <a:stretch>
            <a:fillRect/>
          </a:stretch>
        </p:blipFill>
        <p:spPr>
          <a:xfrm>
            <a:off x="1253143" y="576619"/>
            <a:ext cx="9685714" cy="5704762"/>
          </a:xfrm>
          <a:prstGeom prst="rect">
            <a:avLst/>
          </a:prstGeom>
        </p:spPr>
      </p:pic>
    </p:spTree>
    <p:extLst>
      <p:ext uri="{BB962C8B-B14F-4D97-AF65-F5344CB8AC3E}">
        <p14:creationId xmlns:p14="http://schemas.microsoft.com/office/powerpoint/2010/main" val="189384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C10795-C0CD-C5DE-ACF2-F3D5C441D151}"/>
              </a:ext>
            </a:extLst>
          </p:cNvPr>
          <p:cNvPicPr>
            <a:picLocks noChangeAspect="1"/>
          </p:cNvPicPr>
          <p:nvPr/>
        </p:nvPicPr>
        <p:blipFill>
          <a:blip r:embed="rId2"/>
          <a:stretch>
            <a:fillRect/>
          </a:stretch>
        </p:blipFill>
        <p:spPr>
          <a:xfrm>
            <a:off x="1500762" y="686143"/>
            <a:ext cx="9190476" cy="5485714"/>
          </a:xfrm>
          <a:prstGeom prst="rect">
            <a:avLst/>
          </a:prstGeom>
        </p:spPr>
      </p:pic>
    </p:spTree>
    <p:extLst>
      <p:ext uri="{BB962C8B-B14F-4D97-AF65-F5344CB8AC3E}">
        <p14:creationId xmlns:p14="http://schemas.microsoft.com/office/powerpoint/2010/main" val="60617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93B49-1DA0-DEBD-734F-B84BC3034AC9}"/>
              </a:ext>
            </a:extLst>
          </p:cNvPr>
          <p:cNvPicPr>
            <a:picLocks noChangeAspect="1"/>
          </p:cNvPicPr>
          <p:nvPr/>
        </p:nvPicPr>
        <p:blipFill>
          <a:blip r:embed="rId2"/>
          <a:stretch>
            <a:fillRect/>
          </a:stretch>
        </p:blipFill>
        <p:spPr>
          <a:xfrm>
            <a:off x="1210733" y="400428"/>
            <a:ext cx="9623362" cy="6057143"/>
          </a:xfrm>
          <a:prstGeom prst="rect">
            <a:avLst/>
          </a:prstGeom>
        </p:spPr>
      </p:pic>
      <p:sp>
        <p:nvSpPr>
          <p:cNvPr id="4" name="TextBox 3">
            <a:extLst>
              <a:ext uri="{FF2B5EF4-FFF2-40B4-BE49-F238E27FC236}">
                <a16:creationId xmlns:a16="http://schemas.microsoft.com/office/drawing/2014/main" id="{C7AA3408-F24E-781D-C0E3-393B5EDB50A0}"/>
              </a:ext>
            </a:extLst>
          </p:cNvPr>
          <p:cNvSpPr txBox="1"/>
          <p:nvPr/>
        </p:nvSpPr>
        <p:spPr>
          <a:xfrm>
            <a:off x="9014461" y="1006256"/>
            <a:ext cx="3177539" cy="1477328"/>
          </a:xfrm>
          <a:prstGeom prst="rect">
            <a:avLst/>
          </a:prstGeom>
          <a:noFill/>
        </p:spPr>
        <p:txBody>
          <a:bodyPr wrap="square" rtlCol="0">
            <a:spAutoFit/>
          </a:bodyPr>
          <a:lstStyle/>
          <a:p>
            <a:r>
              <a:rPr lang="en-US" dirty="0">
                <a:effectLst/>
                <a:latin typeface="Arial" panose="020B0604020202020204" pitchFamily="34" charset="0"/>
              </a:rPr>
              <a:t>We’ve used the black-diamond composition marker in UML to show how data fits into the aggregation structure.</a:t>
            </a:r>
            <a:endParaRPr lang="en-US" dirty="0"/>
          </a:p>
        </p:txBody>
      </p:sp>
      <p:cxnSp>
        <p:nvCxnSpPr>
          <p:cNvPr id="6" name="Straight Arrow Connector 5">
            <a:extLst>
              <a:ext uri="{FF2B5EF4-FFF2-40B4-BE49-F238E27FC236}">
                <a16:creationId xmlns:a16="http://schemas.microsoft.com/office/drawing/2014/main" id="{F459978D-56FF-8883-4DE2-DE5D249F4B8B}"/>
              </a:ext>
            </a:extLst>
          </p:cNvPr>
          <p:cNvCxnSpPr/>
          <p:nvPr/>
        </p:nvCxnSpPr>
        <p:spPr>
          <a:xfrm flipH="1">
            <a:off x="7391400" y="1820333"/>
            <a:ext cx="1515533" cy="8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96DB6E-F0ED-60C6-B603-330F174A4296}"/>
              </a:ext>
            </a:extLst>
          </p:cNvPr>
          <p:cNvSpPr txBox="1"/>
          <p:nvPr/>
        </p:nvSpPr>
        <p:spPr>
          <a:xfrm>
            <a:off x="159597" y="1220168"/>
            <a:ext cx="2092536" cy="1015663"/>
          </a:xfrm>
          <a:prstGeom prst="rect">
            <a:avLst/>
          </a:prstGeom>
          <a:noFill/>
        </p:spPr>
        <p:txBody>
          <a:bodyPr wrap="square" rtlCol="0">
            <a:spAutoFit/>
          </a:bodyPr>
          <a:lstStyle/>
          <a:p>
            <a:r>
              <a:rPr lang="en-US" sz="1200" dirty="0">
                <a:effectLst/>
                <a:latin typeface="Arial" panose="020B0604020202020204" pitchFamily="34" charset="0"/>
              </a:rPr>
              <a:t>The link between the customer and the order isn’t within either aggregate—it’s a relationship between aggregates.</a:t>
            </a:r>
            <a:endParaRPr lang="en-US" sz="1200" dirty="0"/>
          </a:p>
        </p:txBody>
      </p:sp>
    </p:spTree>
    <p:extLst>
      <p:ext uri="{BB962C8B-B14F-4D97-AF65-F5344CB8AC3E}">
        <p14:creationId xmlns:p14="http://schemas.microsoft.com/office/powerpoint/2010/main" val="357853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F4A1-8694-7A53-2878-DC691DD83E97}"/>
              </a:ext>
            </a:extLst>
          </p:cNvPr>
          <p:cNvSpPr>
            <a:spLocks noGrp="1"/>
          </p:cNvSpPr>
          <p:nvPr>
            <p:ph type="title"/>
          </p:nvPr>
        </p:nvSpPr>
        <p:spPr/>
        <p:txBody>
          <a:bodyPr>
            <a:normAutofit/>
          </a:bodyPr>
          <a:lstStyle/>
          <a:p>
            <a:r>
              <a:rPr lang="en-US" sz="2800" dirty="0">
                <a:effectLst/>
                <a:latin typeface="Arial" panose="020B0604020202020204" pitchFamily="34" charset="0"/>
              </a:rPr>
              <a:t>JSON format as that’s a common representation for data in NoSQL</a:t>
            </a:r>
            <a:endParaRPr lang="en-US" sz="2800" dirty="0"/>
          </a:p>
        </p:txBody>
      </p:sp>
      <p:sp>
        <p:nvSpPr>
          <p:cNvPr id="3" name="Content Placeholder 2">
            <a:extLst>
              <a:ext uri="{FF2B5EF4-FFF2-40B4-BE49-F238E27FC236}">
                <a16:creationId xmlns:a16="http://schemas.microsoft.com/office/drawing/2014/main" id="{C29EE74D-9BD4-95B9-0057-A0C30EFE6E1E}"/>
              </a:ext>
            </a:extLst>
          </p:cNvPr>
          <p:cNvSpPr>
            <a:spLocks noGrp="1"/>
          </p:cNvSpPr>
          <p:nvPr>
            <p:ph idx="1"/>
          </p:nvPr>
        </p:nvSpPr>
        <p:spPr/>
        <p:txBody>
          <a:bodyPr>
            <a:normAutofit fontScale="55000" lnSpcReduction="20000"/>
          </a:bodyPr>
          <a:lstStyle/>
          <a:p>
            <a:pPr marL="0" indent="0">
              <a:buNone/>
            </a:pPr>
            <a:r>
              <a:rPr lang="en-US" dirty="0">
                <a:effectLst/>
                <a:latin typeface="Courier New" panose="02070309020205020404" pitchFamily="49" charset="0"/>
              </a:rPr>
              <a:t>// in customers</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"id":1,</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name":"Martin</a:t>
            </a: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billingAddress</a:t>
            </a:r>
            <a:r>
              <a:rPr lang="en-US" dirty="0">
                <a:effectLst/>
                <a:latin typeface="Courier New" panose="02070309020205020404" pitchFamily="49" charset="0"/>
              </a:rPr>
              <a:t>":[{"</a:t>
            </a:r>
            <a:r>
              <a:rPr lang="en-US" dirty="0" err="1">
                <a:effectLst/>
                <a:latin typeface="Courier New" panose="02070309020205020404" pitchFamily="49" charset="0"/>
              </a:rPr>
              <a:t>city":"Chicago</a:t>
            </a: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 in orders</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"id":99,</a:t>
            </a:r>
            <a:br>
              <a:rPr lang="en-US" dirty="0"/>
            </a:br>
            <a:r>
              <a:rPr lang="en-US" dirty="0">
                <a:effectLst/>
                <a:latin typeface="Courier New" panose="02070309020205020404" pitchFamily="49" charset="0"/>
              </a:rPr>
              <a:t>"customerId":1,</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orderItems</a:t>
            </a: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"productId":27,</a:t>
            </a:r>
            <a:br>
              <a:rPr lang="en-US" dirty="0"/>
            </a:br>
            <a:r>
              <a:rPr lang="en-US" dirty="0">
                <a:effectLst/>
                <a:latin typeface="Courier New" panose="02070309020205020404" pitchFamily="49" charset="0"/>
              </a:rPr>
              <a:t>"price": 32.45,</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productName</a:t>
            </a:r>
            <a:r>
              <a:rPr lang="en-US" dirty="0">
                <a:effectLst/>
                <a:latin typeface="Courier New" panose="02070309020205020404" pitchFamily="49" charset="0"/>
              </a:rPr>
              <a:t>": "NoSQL Distilled"</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shippingAddress</a:t>
            </a:r>
            <a:r>
              <a:rPr lang="en-US" dirty="0">
                <a:effectLst/>
                <a:latin typeface="Courier New" panose="02070309020205020404" pitchFamily="49" charset="0"/>
              </a:rPr>
              <a:t>":[{"</a:t>
            </a:r>
            <a:r>
              <a:rPr lang="en-US" dirty="0" err="1">
                <a:effectLst/>
                <a:latin typeface="Courier New" panose="02070309020205020404" pitchFamily="49" charset="0"/>
              </a:rPr>
              <a:t>city":"Chicago</a:t>
            </a: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orderPayment</a:t>
            </a: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"ccinfo":"1000-1000-1000-1000",</a:t>
            </a:r>
            <a:br>
              <a:rPr lang="en-US" dirty="0"/>
            </a:br>
            <a:r>
              <a:rPr lang="en-US" dirty="0">
                <a:effectLst/>
                <a:latin typeface="Courier New" panose="02070309020205020404" pitchFamily="49" charset="0"/>
              </a:rPr>
              <a:t>"txnId":"abelif879rft",</a:t>
            </a:r>
            <a:br>
              <a:rPr lang="en-US" dirty="0"/>
            </a:br>
            <a:r>
              <a:rPr lang="en-US" dirty="0">
                <a:effectLst/>
                <a:latin typeface="Courier New" panose="02070309020205020404" pitchFamily="49" charset="0"/>
              </a:rPr>
              <a:t>"</a:t>
            </a:r>
            <a:r>
              <a:rPr lang="en-US" dirty="0" err="1">
                <a:effectLst/>
                <a:latin typeface="Courier New" panose="02070309020205020404" pitchFamily="49" charset="0"/>
              </a:rPr>
              <a:t>billingAddress</a:t>
            </a:r>
            <a:r>
              <a:rPr lang="en-US" dirty="0">
                <a:effectLst/>
                <a:latin typeface="Courier New" panose="02070309020205020404" pitchFamily="49" charset="0"/>
              </a:rPr>
              <a:t>": {"city": "Chicago"}</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br>
              <a:rPr lang="en-US" dirty="0"/>
            </a:br>
            <a:r>
              <a:rPr lang="en-US" dirty="0">
                <a:effectLst/>
                <a:latin typeface="Courier New" panose="02070309020205020404" pitchFamily="49" charset="0"/>
              </a:rPr>
              <a:t>}</a:t>
            </a:r>
            <a:endParaRPr lang="en-US" dirty="0"/>
          </a:p>
        </p:txBody>
      </p:sp>
    </p:spTree>
    <p:extLst>
      <p:ext uri="{BB962C8B-B14F-4D97-AF65-F5344CB8AC3E}">
        <p14:creationId xmlns:p14="http://schemas.microsoft.com/office/powerpoint/2010/main" val="82601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ED49CA-2080-F3EF-5375-205DD254620D}"/>
              </a:ext>
            </a:extLst>
          </p:cNvPr>
          <p:cNvPicPr>
            <a:picLocks noChangeAspect="1"/>
          </p:cNvPicPr>
          <p:nvPr/>
        </p:nvPicPr>
        <p:blipFill>
          <a:blip r:embed="rId2"/>
          <a:stretch>
            <a:fillRect/>
          </a:stretch>
        </p:blipFill>
        <p:spPr>
          <a:xfrm>
            <a:off x="1650505" y="209439"/>
            <a:ext cx="7916829" cy="5866487"/>
          </a:xfrm>
          <a:prstGeom prst="rect">
            <a:avLst/>
          </a:prstGeom>
        </p:spPr>
      </p:pic>
    </p:spTree>
    <p:extLst>
      <p:ext uri="{BB962C8B-B14F-4D97-AF65-F5344CB8AC3E}">
        <p14:creationId xmlns:p14="http://schemas.microsoft.com/office/powerpoint/2010/main" val="51365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541BF-1AD3-194F-A1AB-04B3B1E8121B}"/>
              </a:ext>
            </a:extLst>
          </p:cNvPr>
          <p:cNvSpPr>
            <a:spLocks noGrp="1"/>
          </p:cNvSpPr>
          <p:nvPr>
            <p:ph type="title"/>
          </p:nvPr>
        </p:nvSpPr>
        <p:spPr/>
        <p:txBody>
          <a:bodyPr>
            <a:normAutofit/>
          </a:bodyPr>
          <a:lstStyle/>
          <a:p>
            <a:r>
              <a:rPr lang="en-US" sz="2400" dirty="0">
                <a:effectLst/>
                <a:latin typeface="Arial" panose="020B0604020202020204" pitchFamily="34" charset="0"/>
              </a:rPr>
              <a:t>Using the above data model, an example </a:t>
            </a:r>
            <a:r>
              <a:rPr lang="en-US" sz="2400" dirty="0">
                <a:effectLst/>
                <a:latin typeface="Courier New" panose="02070309020205020404" pitchFamily="49" charset="0"/>
              </a:rPr>
              <a:t>Customer </a:t>
            </a:r>
            <a:r>
              <a:rPr lang="en-US" sz="2400" dirty="0">
                <a:effectLst/>
                <a:latin typeface="Arial" panose="020B0604020202020204" pitchFamily="34" charset="0"/>
              </a:rPr>
              <a:t>and </a:t>
            </a:r>
            <a:r>
              <a:rPr lang="en-US" sz="2400" dirty="0">
                <a:effectLst/>
                <a:latin typeface="Courier New" panose="02070309020205020404" pitchFamily="49" charset="0"/>
              </a:rPr>
              <a:t>Order </a:t>
            </a:r>
            <a:r>
              <a:rPr lang="en-US" sz="2400" dirty="0">
                <a:effectLst/>
                <a:latin typeface="Arial" panose="020B0604020202020204" pitchFamily="34" charset="0"/>
              </a:rPr>
              <a:t>would look like this:</a:t>
            </a:r>
            <a:endParaRPr lang="en-US" sz="2400" dirty="0"/>
          </a:p>
        </p:txBody>
      </p:sp>
      <p:sp>
        <p:nvSpPr>
          <p:cNvPr id="5" name="Content Placeholder 4">
            <a:extLst>
              <a:ext uri="{FF2B5EF4-FFF2-40B4-BE49-F238E27FC236}">
                <a16:creationId xmlns:a16="http://schemas.microsoft.com/office/drawing/2014/main" id="{1AE9DD77-D875-7B12-10BA-3EC194F5A3FB}"/>
              </a:ext>
            </a:extLst>
          </p:cNvPr>
          <p:cNvSpPr>
            <a:spLocks noGrp="1"/>
          </p:cNvSpPr>
          <p:nvPr>
            <p:ph idx="1"/>
          </p:nvPr>
        </p:nvSpPr>
        <p:spPr/>
        <p:txBody>
          <a:bodyPr>
            <a:noAutofit/>
          </a:bodyPr>
          <a:lstStyle/>
          <a:p>
            <a:pPr marL="0" indent="0">
              <a:lnSpc>
                <a:spcPct val="120000"/>
              </a:lnSpc>
              <a:buNone/>
            </a:pP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"customer": {</a:t>
            </a:r>
            <a:br>
              <a:rPr lang="en-US" sz="1000" dirty="0"/>
            </a:br>
            <a:r>
              <a:rPr lang="en-US" sz="1000" dirty="0">
                <a:effectLst/>
                <a:latin typeface="Courier New" panose="02070309020205020404" pitchFamily="49" charset="0"/>
              </a:rPr>
              <a:t>"id": 1,</a:t>
            </a:r>
            <a:br>
              <a:rPr lang="en-US" sz="1000" dirty="0"/>
            </a:br>
            <a:r>
              <a:rPr lang="en-US" sz="1000" dirty="0">
                <a:effectLst/>
                <a:latin typeface="Courier New" panose="02070309020205020404" pitchFamily="49" charset="0"/>
              </a:rPr>
              <a:t>"name": "Martin",</a:t>
            </a:r>
            <a:br>
              <a:rPr lang="en-US" sz="1000" dirty="0"/>
            </a:br>
            <a:r>
              <a:rPr lang="en-US" sz="1000" dirty="0">
                <a:effectLst/>
                <a:latin typeface="Courier New" panose="02070309020205020404" pitchFamily="49" charset="0"/>
              </a:rPr>
              <a:t>"</a:t>
            </a:r>
            <a:r>
              <a:rPr lang="en-US" sz="1000" dirty="0" err="1">
                <a:effectLst/>
                <a:latin typeface="Courier New" panose="02070309020205020404" pitchFamily="49" charset="0"/>
              </a:rPr>
              <a:t>billingAddress</a:t>
            </a:r>
            <a:r>
              <a:rPr lang="en-US" sz="1000" dirty="0">
                <a:effectLst/>
                <a:latin typeface="Courier New" panose="02070309020205020404" pitchFamily="49" charset="0"/>
              </a:rPr>
              <a:t>": [{"city": "Chicago"}],</a:t>
            </a:r>
            <a:br>
              <a:rPr lang="en-US" sz="1000" dirty="0"/>
            </a:br>
            <a:r>
              <a:rPr lang="en-US" sz="1000" dirty="0">
                <a:effectLst/>
                <a:latin typeface="Courier New" panose="02070309020205020404" pitchFamily="49" charset="0"/>
              </a:rPr>
              <a:t>"orders": [</a:t>
            </a:r>
            <a:br>
              <a:rPr lang="en-US" sz="1000" dirty="0"/>
            </a:b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"id":99,</a:t>
            </a:r>
            <a:br>
              <a:rPr lang="en-US" sz="1000" dirty="0"/>
            </a:br>
            <a:r>
              <a:rPr lang="en-US" sz="1000" dirty="0">
                <a:effectLst/>
                <a:latin typeface="Courier New" panose="02070309020205020404" pitchFamily="49" charset="0"/>
              </a:rPr>
              <a:t>"customerId":1,</a:t>
            </a:r>
            <a:br>
              <a:rPr lang="en-US" sz="1000" dirty="0"/>
            </a:br>
            <a:r>
              <a:rPr lang="en-US" sz="1000" dirty="0">
                <a:effectLst/>
                <a:latin typeface="Courier New" panose="02070309020205020404" pitchFamily="49" charset="0"/>
              </a:rPr>
              <a:t>"</a:t>
            </a:r>
            <a:r>
              <a:rPr lang="en-US" sz="1000" dirty="0" err="1">
                <a:effectLst/>
                <a:latin typeface="Courier New" panose="02070309020205020404" pitchFamily="49" charset="0"/>
              </a:rPr>
              <a:t>orderItems</a:t>
            </a: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"productId":27,</a:t>
            </a:r>
            <a:br>
              <a:rPr lang="en-US" sz="1000" dirty="0"/>
            </a:br>
            <a:r>
              <a:rPr lang="en-US" sz="1000" dirty="0">
                <a:effectLst/>
                <a:latin typeface="Courier New" panose="02070309020205020404" pitchFamily="49" charset="0"/>
              </a:rPr>
              <a:t>"price": 32.45,</a:t>
            </a:r>
            <a:br>
              <a:rPr lang="en-US" sz="1000" dirty="0"/>
            </a:br>
            <a:r>
              <a:rPr lang="en-US" sz="1000" dirty="0">
                <a:effectLst/>
                <a:latin typeface="Courier New" panose="02070309020205020404" pitchFamily="49" charset="0"/>
              </a:rPr>
              <a:t>"</a:t>
            </a:r>
            <a:r>
              <a:rPr lang="en-US" sz="1000" dirty="0" err="1">
                <a:effectLst/>
                <a:latin typeface="Courier New" panose="02070309020205020404" pitchFamily="49" charset="0"/>
              </a:rPr>
              <a:t>productName</a:t>
            </a:r>
            <a:r>
              <a:rPr lang="en-US" sz="1000" dirty="0">
                <a:effectLst/>
                <a:latin typeface="Courier New" panose="02070309020205020404" pitchFamily="49" charset="0"/>
              </a:rPr>
              <a:t>": "NoSQL Distilled"</a:t>
            </a:r>
            <a:br>
              <a:rPr lang="en-US" sz="1000" dirty="0"/>
            </a:b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r>
              <a:rPr lang="en-US" sz="1000" dirty="0" err="1">
                <a:effectLst/>
                <a:latin typeface="Courier New" panose="02070309020205020404" pitchFamily="49" charset="0"/>
              </a:rPr>
              <a:t>shippingAddress</a:t>
            </a:r>
            <a:r>
              <a:rPr lang="en-US" sz="1000" dirty="0">
                <a:effectLst/>
                <a:latin typeface="Courier New" panose="02070309020205020404" pitchFamily="49" charset="0"/>
              </a:rPr>
              <a:t>":[{"</a:t>
            </a:r>
            <a:r>
              <a:rPr lang="en-US" sz="1000" dirty="0" err="1">
                <a:effectLst/>
                <a:latin typeface="Courier New" panose="02070309020205020404" pitchFamily="49" charset="0"/>
              </a:rPr>
              <a:t>city":"Chicago</a:t>
            </a: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r>
              <a:rPr lang="en-US" sz="1000" dirty="0" err="1">
                <a:effectLst/>
                <a:latin typeface="Courier New" panose="02070309020205020404" pitchFamily="49" charset="0"/>
              </a:rPr>
              <a:t>orderPayment</a:t>
            </a: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"ccinfo":"1000-1000-1000-1000",</a:t>
            </a:r>
            <a:br>
              <a:rPr lang="en-US" sz="1000" dirty="0"/>
            </a:br>
            <a:r>
              <a:rPr lang="en-US" sz="1000" dirty="0">
                <a:effectLst/>
                <a:latin typeface="Courier New" panose="02070309020205020404" pitchFamily="49" charset="0"/>
              </a:rPr>
              <a:t>"txnId":"abelif879rft",</a:t>
            </a:r>
            <a:br>
              <a:rPr lang="en-US" sz="1000" dirty="0"/>
            </a:br>
            <a:r>
              <a:rPr lang="en-US" sz="1000" dirty="0">
                <a:effectLst/>
                <a:latin typeface="Courier New" panose="02070309020205020404" pitchFamily="49" charset="0"/>
              </a:rPr>
              <a:t>"</a:t>
            </a:r>
            <a:r>
              <a:rPr lang="en-US" sz="1000" dirty="0" err="1">
                <a:effectLst/>
                <a:latin typeface="Courier New" panose="02070309020205020404" pitchFamily="49" charset="0"/>
              </a:rPr>
              <a:t>billingAddress</a:t>
            </a:r>
            <a:r>
              <a:rPr lang="en-US" sz="1000" dirty="0">
                <a:effectLst/>
                <a:latin typeface="Courier New" panose="02070309020205020404" pitchFamily="49" charset="0"/>
              </a:rPr>
              <a:t>": {"city": "Chicago"}</a:t>
            </a:r>
            <a:br>
              <a:rPr lang="en-US" sz="1000" dirty="0"/>
            </a:br>
            <a:r>
              <a:rPr lang="en-US" sz="1000" dirty="0">
                <a:effectLst/>
                <a:latin typeface="Courier New" panose="02070309020205020404" pitchFamily="49" charset="0"/>
              </a:rPr>
              <a:t>}],</a:t>
            </a:r>
            <a:endParaRPr lang="en-US" sz="1000" dirty="0">
              <a:effectLst/>
            </a:endParaRPr>
          </a:p>
          <a:p>
            <a:pPr marL="0" indent="0">
              <a:lnSpc>
                <a:spcPct val="120000"/>
              </a:lnSpc>
              <a:buNone/>
            </a:pP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br>
              <a:rPr lang="en-US" sz="1000" dirty="0"/>
            </a:br>
            <a:r>
              <a:rPr lang="en-US" sz="1000" dirty="0">
                <a:effectLst/>
                <a:latin typeface="Courier New" panose="02070309020205020404" pitchFamily="49" charset="0"/>
              </a:rPr>
              <a:t>}</a:t>
            </a:r>
            <a:endParaRPr lang="en-US" sz="1000" dirty="0"/>
          </a:p>
        </p:txBody>
      </p:sp>
    </p:spTree>
    <p:extLst>
      <p:ext uri="{BB962C8B-B14F-4D97-AF65-F5344CB8AC3E}">
        <p14:creationId xmlns:p14="http://schemas.microsoft.com/office/powerpoint/2010/main" val="100708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1824</Words>
  <Application>Microsoft Office PowerPoint</Application>
  <PresentationFormat>Widescreen</PresentationFormat>
  <Paragraphs>92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Arial</vt:lpstr>
      <vt:lpstr>Calibri</vt:lpstr>
      <vt:lpstr>Calibri Light</vt:lpstr>
      <vt:lpstr>Courier New</vt:lpstr>
      <vt:lpstr>Times New Roman</vt:lpstr>
      <vt:lpstr>Office Theme</vt:lpstr>
      <vt:lpstr>Introduction to Data Models of NoSQL Databases</vt:lpstr>
      <vt:lpstr>What are aggregates?</vt:lpstr>
      <vt:lpstr>Example of Relations and Aggregates</vt:lpstr>
      <vt:lpstr>PowerPoint Presentation</vt:lpstr>
      <vt:lpstr>PowerPoint Presentation</vt:lpstr>
      <vt:lpstr>PowerPoint Presentation</vt:lpstr>
      <vt:lpstr>JSON format as that’s a common representation for data in NoSQL</vt:lpstr>
      <vt:lpstr>PowerPoint Presentation</vt:lpstr>
      <vt:lpstr>Using the above data model, an example Customer and Order would look like this:</vt:lpstr>
      <vt:lpstr>Consequences of Aggregate Orientation:</vt:lpstr>
      <vt:lpstr>Key-Value</vt:lpstr>
      <vt:lpstr>Key-Value</vt:lpstr>
      <vt:lpstr>Keyvalue: example (JSON format)</vt:lpstr>
      <vt:lpstr>Document Data Model:  Features</vt:lpstr>
      <vt:lpstr>Document Data Model: </vt:lpstr>
      <vt:lpstr>PowerPoint Presentation</vt:lpstr>
      <vt:lpstr>PowerPoint Presentation</vt:lpstr>
      <vt:lpstr>Column-Family Stores</vt:lpstr>
      <vt:lpstr>Column-Family Stores</vt:lpstr>
      <vt:lpstr>Column-Family Stores</vt:lpstr>
      <vt:lpstr>Column Family Stores</vt:lpstr>
      <vt:lpstr>PowerPoint Presentation</vt:lpstr>
      <vt:lpstr>Column Family Stores: Cassandra</vt:lpstr>
      <vt:lpstr>Column Family Stores: Cassandra</vt:lpstr>
      <vt:lpstr>Column Family Stores: Cassandra terminology</vt:lpstr>
      <vt:lpstr>Graph Based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Juhi  Patel</dc:creator>
  <cp:lastModifiedBy>Juhi  Patel</cp:lastModifiedBy>
  <cp:revision>11</cp:revision>
  <dcterms:created xsi:type="dcterms:W3CDTF">2023-05-29T09:10:34Z</dcterms:created>
  <dcterms:modified xsi:type="dcterms:W3CDTF">2023-08-02T08:49:56Z</dcterms:modified>
</cp:coreProperties>
</file>