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5" r:id="rId9"/>
    <p:sldId id="266" r:id="rId10"/>
    <p:sldId id="267"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8B2E-E2ED-A020-7B7D-58C0717DB6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A03B52-CE8F-AA01-9E9C-4FC3A38725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CC7B06-33D2-1DA6-28CE-3CE89111AF5B}"/>
              </a:ext>
            </a:extLst>
          </p:cNvPr>
          <p:cNvSpPr>
            <a:spLocks noGrp="1"/>
          </p:cNvSpPr>
          <p:nvPr>
            <p:ph type="dt" sz="half" idx="10"/>
          </p:nvPr>
        </p:nvSpPr>
        <p:spPr/>
        <p:txBody>
          <a:bodyPr/>
          <a:lstStyle/>
          <a:p>
            <a:fld id="{2469159D-E10D-4BF1-893D-E9943D7443BB}" type="datetimeFigureOut">
              <a:rPr lang="en-US" smtClean="0"/>
              <a:t>7/27/2023</a:t>
            </a:fld>
            <a:endParaRPr lang="en-US"/>
          </a:p>
        </p:txBody>
      </p:sp>
      <p:sp>
        <p:nvSpPr>
          <p:cNvPr id="5" name="Footer Placeholder 4">
            <a:extLst>
              <a:ext uri="{FF2B5EF4-FFF2-40B4-BE49-F238E27FC236}">
                <a16:creationId xmlns:a16="http://schemas.microsoft.com/office/drawing/2014/main" id="{8CB5CB10-DB78-410B-8C44-16EFF321D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98D27-6599-B74F-C446-95C9660F4788}"/>
              </a:ext>
            </a:extLst>
          </p:cNvPr>
          <p:cNvSpPr>
            <a:spLocks noGrp="1"/>
          </p:cNvSpPr>
          <p:nvPr>
            <p:ph type="sldNum" sz="quarter" idx="12"/>
          </p:nvPr>
        </p:nvSpPr>
        <p:spPr/>
        <p:txBody>
          <a:bodyPr/>
          <a:lstStyle/>
          <a:p>
            <a:fld id="{4E1ACFBC-7CA9-4CE4-993F-846A08B8D153}" type="slidenum">
              <a:rPr lang="en-US" smtClean="0"/>
              <a:t>‹#›</a:t>
            </a:fld>
            <a:endParaRPr lang="en-US"/>
          </a:p>
        </p:txBody>
      </p:sp>
    </p:spTree>
    <p:extLst>
      <p:ext uri="{BB962C8B-B14F-4D97-AF65-F5344CB8AC3E}">
        <p14:creationId xmlns:p14="http://schemas.microsoft.com/office/powerpoint/2010/main" val="247967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DC82-12FE-05A4-891D-41DEF364D8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3A9E1E-7B8F-6720-0333-663B49897C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E8CDDE-D57C-2245-81E8-AEF4738EB0DA}"/>
              </a:ext>
            </a:extLst>
          </p:cNvPr>
          <p:cNvSpPr>
            <a:spLocks noGrp="1"/>
          </p:cNvSpPr>
          <p:nvPr>
            <p:ph type="dt" sz="half" idx="10"/>
          </p:nvPr>
        </p:nvSpPr>
        <p:spPr/>
        <p:txBody>
          <a:bodyPr/>
          <a:lstStyle/>
          <a:p>
            <a:fld id="{2469159D-E10D-4BF1-893D-E9943D7443BB}" type="datetimeFigureOut">
              <a:rPr lang="en-US" smtClean="0"/>
              <a:t>7/27/2023</a:t>
            </a:fld>
            <a:endParaRPr lang="en-US"/>
          </a:p>
        </p:txBody>
      </p:sp>
      <p:sp>
        <p:nvSpPr>
          <p:cNvPr id="5" name="Footer Placeholder 4">
            <a:extLst>
              <a:ext uri="{FF2B5EF4-FFF2-40B4-BE49-F238E27FC236}">
                <a16:creationId xmlns:a16="http://schemas.microsoft.com/office/drawing/2014/main" id="{17BB0BDE-0300-2279-DB61-3DFDC3063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CD642-F056-5FD6-27AA-CB5BB2C397D9}"/>
              </a:ext>
            </a:extLst>
          </p:cNvPr>
          <p:cNvSpPr>
            <a:spLocks noGrp="1"/>
          </p:cNvSpPr>
          <p:nvPr>
            <p:ph type="sldNum" sz="quarter" idx="12"/>
          </p:nvPr>
        </p:nvSpPr>
        <p:spPr/>
        <p:txBody>
          <a:bodyPr/>
          <a:lstStyle/>
          <a:p>
            <a:fld id="{4E1ACFBC-7CA9-4CE4-993F-846A08B8D153}" type="slidenum">
              <a:rPr lang="en-US" smtClean="0"/>
              <a:t>‹#›</a:t>
            </a:fld>
            <a:endParaRPr lang="en-US"/>
          </a:p>
        </p:txBody>
      </p:sp>
    </p:spTree>
    <p:extLst>
      <p:ext uri="{BB962C8B-B14F-4D97-AF65-F5344CB8AC3E}">
        <p14:creationId xmlns:p14="http://schemas.microsoft.com/office/powerpoint/2010/main" val="188731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091048-89F4-3B27-FE15-DBF8124E6B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DBDBBF-2E3A-2D31-741B-4BD49C791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68139-B7FA-80AD-8E25-FBCDDAC0F672}"/>
              </a:ext>
            </a:extLst>
          </p:cNvPr>
          <p:cNvSpPr>
            <a:spLocks noGrp="1"/>
          </p:cNvSpPr>
          <p:nvPr>
            <p:ph type="dt" sz="half" idx="10"/>
          </p:nvPr>
        </p:nvSpPr>
        <p:spPr/>
        <p:txBody>
          <a:bodyPr/>
          <a:lstStyle/>
          <a:p>
            <a:fld id="{2469159D-E10D-4BF1-893D-E9943D7443BB}" type="datetimeFigureOut">
              <a:rPr lang="en-US" smtClean="0"/>
              <a:t>7/27/2023</a:t>
            </a:fld>
            <a:endParaRPr lang="en-US"/>
          </a:p>
        </p:txBody>
      </p:sp>
      <p:sp>
        <p:nvSpPr>
          <p:cNvPr id="5" name="Footer Placeholder 4">
            <a:extLst>
              <a:ext uri="{FF2B5EF4-FFF2-40B4-BE49-F238E27FC236}">
                <a16:creationId xmlns:a16="http://schemas.microsoft.com/office/drawing/2014/main" id="{5E7CB917-88FB-724D-CC6B-A3B00E9A0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070FE-8E22-D8B1-FD79-4039B18E3182}"/>
              </a:ext>
            </a:extLst>
          </p:cNvPr>
          <p:cNvSpPr>
            <a:spLocks noGrp="1"/>
          </p:cNvSpPr>
          <p:nvPr>
            <p:ph type="sldNum" sz="quarter" idx="12"/>
          </p:nvPr>
        </p:nvSpPr>
        <p:spPr/>
        <p:txBody>
          <a:bodyPr/>
          <a:lstStyle/>
          <a:p>
            <a:fld id="{4E1ACFBC-7CA9-4CE4-993F-846A08B8D153}" type="slidenum">
              <a:rPr lang="en-US" smtClean="0"/>
              <a:t>‹#›</a:t>
            </a:fld>
            <a:endParaRPr lang="en-US"/>
          </a:p>
        </p:txBody>
      </p:sp>
    </p:spTree>
    <p:extLst>
      <p:ext uri="{BB962C8B-B14F-4D97-AF65-F5344CB8AC3E}">
        <p14:creationId xmlns:p14="http://schemas.microsoft.com/office/powerpoint/2010/main" val="70407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E4EB-746E-3FFF-70D8-E05230EB7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072E41-6404-E648-981C-371CB9312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33FFE-4CC2-71C7-3FE0-F913E32929FA}"/>
              </a:ext>
            </a:extLst>
          </p:cNvPr>
          <p:cNvSpPr>
            <a:spLocks noGrp="1"/>
          </p:cNvSpPr>
          <p:nvPr>
            <p:ph type="dt" sz="half" idx="10"/>
          </p:nvPr>
        </p:nvSpPr>
        <p:spPr/>
        <p:txBody>
          <a:bodyPr/>
          <a:lstStyle/>
          <a:p>
            <a:fld id="{2469159D-E10D-4BF1-893D-E9943D7443BB}" type="datetimeFigureOut">
              <a:rPr lang="en-US" smtClean="0"/>
              <a:t>7/27/2023</a:t>
            </a:fld>
            <a:endParaRPr lang="en-US"/>
          </a:p>
        </p:txBody>
      </p:sp>
      <p:sp>
        <p:nvSpPr>
          <p:cNvPr id="5" name="Footer Placeholder 4">
            <a:extLst>
              <a:ext uri="{FF2B5EF4-FFF2-40B4-BE49-F238E27FC236}">
                <a16:creationId xmlns:a16="http://schemas.microsoft.com/office/drawing/2014/main" id="{D084230A-760F-95F0-1E91-46F69455A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FCB45-9B0A-862F-412E-802AE8E1C2D7}"/>
              </a:ext>
            </a:extLst>
          </p:cNvPr>
          <p:cNvSpPr>
            <a:spLocks noGrp="1"/>
          </p:cNvSpPr>
          <p:nvPr>
            <p:ph type="sldNum" sz="quarter" idx="12"/>
          </p:nvPr>
        </p:nvSpPr>
        <p:spPr/>
        <p:txBody>
          <a:bodyPr/>
          <a:lstStyle/>
          <a:p>
            <a:fld id="{4E1ACFBC-7CA9-4CE4-993F-846A08B8D153}" type="slidenum">
              <a:rPr lang="en-US" smtClean="0"/>
              <a:t>‹#›</a:t>
            </a:fld>
            <a:endParaRPr lang="en-US"/>
          </a:p>
        </p:txBody>
      </p:sp>
    </p:spTree>
    <p:extLst>
      <p:ext uri="{BB962C8B-B14F-4D97-AF65-F5344CB8AC3E}">
        <p14:creationId xmlns:p14="http://schemas.microsoft.com/office/powerpoint/2010/main" val="402043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D4F0-AE13-0191-8D20-30EC4C116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00349B-BD9D-9340-F7FA-B6E1B47B5A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F7CA9D-4B8D-0C08-C657-B069310B6791}"/>
              </a:ext>
            </a:extLst>
          </p:cNvPr>
          <p:cNvSpPr>
            <a:spLocks noGrp="1"/>
          </p:cNvSpPr>
          <p:nvPr>
            <p:ph type="dt" sz="half" idx="10"/>
          </p:nvPr>
        </p:nvSpPr>
        <p:spPr/>
        <p:txBody>
          <a:bodyPr/>
          <a:lstStyle/>
          <a:p>
            <a:fld id="{2469159D-E10D-4BF1-893D-E9943D7443BB}" type="datetimeFigureOut">
              <a:rPr lang="en-US" smtClean="0"/>
              <a:t>7/27/2023</a:t>
            </a:fld>
            <a:endParaRPr lang="en-US"/>
          </a:p>
        </p:txBody>
      </p:sp>
      <p:sp>
        <p:nvSpPr>
          <p:cNvPr id="5" name="Footer Placeholder 4">
            <a:extLst>
              <a:ext uri="{FF2B5EF4-FFF2-40B4-BE49-F238E27FC236}">
                <a16:creationId xmlns:a16="http://schemas.microsoft.com/office/drawing/2014/main" id="{AACEE772-AC9C-AAEF-32B6-63E4F00EC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13A01-5D55-86D8-861B-0CFBFE1F2A9C}"/>
              </a:ext>
            </a:extLst>
          </p:cNvPr>
          <p:cNvSpPr>
            <a:spLocks noGrp="1"/>
          </p:cNvSpPr>
          <p:nvPr>
            <p:ph type="sldNum" sz="quarter" idx="12"/>
          </p:nvPr>
        </p:nvSpPr>
        <p:spPr/>
        <p:txBody>
          <a:bodyPr/>
          <a:lstStyle/>
          <a:p>
            <a:fld id="{4E1ACFBC-7CA9-4CE4-993F-846A08B8D153}" type="slidenum">
              <a:rPr lang="en-US" smtClean="0"/>
              <a:t>‹#›</a:t>
            </a:fld>
            <a:endParaRPr lang="en-US"/>
          </a:p>
        </p:txBody>
      </p:sp>
    </p:spTree>
    <p:extLst>
      <p:ext uri="{BB962C8B-B14F-4D97-AF65-F5344CB8AC3E}">
        <p14:creationId xmlns:p14="http://schemas.microsoft.com/office/powerpoint/2010/main" val="392991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CBA9-DC0E-8EAE-0F12-BBFFC504F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AF6012-6DC3-D2BF-28AD-AEC906AD83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1C29D9-0F4B-8D33-0E3C-2C94B6B454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6B5801-DF7E-982F-9157-77DE8071D027}"/>
              </a:ext>
            </a:extLst>
          </p:cNvPr>
          <p:cNvSpPr>
            <a:spLocks noGrp="1"/>
          </p:cNvSpPr>
          <p:nvPr>
            <p:ph type="dt" sz="half" idx="10"/>
          </p:nvPr>
        </p:nvSpPr>
        <p:spPr/>
        <p:txBody>
          <a:bodyPr/>
          <a:lstStyle/>
          <a:p>
            <a:fld id="{2469159D-E10D-4BF1-893D-E9943D7443BB}" type="datetimeFigureOut">
              <a:rPr lang="en-US" smtClean="0"/>
              <a:t>7/27/2023</a:t>
            </a:fld>
            <a:endParaRPr lang="en-US"/>
          </a:p>
        </p:txBody>
      </p:sp>
      <p:sp>
        <p:nvSpPr>
          <p:cNvPr id="6" name="Footer Placeholder 5">
            <a:extLst>
              <a:ext uri="{FF2B5EF4-FFF2-40B4-BE49-F238E27FC236}">
                <a16:creationId xmlns:a16="http://schemas.microsoft.com/office/drawing/2014/main" id="{F2D289B6-8761-FE9B-F278-83291B9B1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E668D4-7B1C-ED89-213B-8F0A211227C0}"/>
              </a:ext>
            </a:extLst>
          </p:cNvPr>
          <p:cNvSpPr>
            <a:spLocks noGrp="1"/>
          </p:cNvSpPr>
          <p:nvPr>
            <p:ph type="sldNum" sz="quarter" idx="12"/>
          </p:nvPr>
        </p:nvSpPr>
        <p:spPr/>
        <p:txBody>
          <a:bodyPr/>
          <a:lstStyle/>
          <a:p>
            <a:fld id="{4E1ACFBC-7CA9-4CE4-993F-846A08B8D153}" type="slidenum">
              <a:rPr lang="en-US" smtClean="0"/>
              <a:t>‹#›</a:t>
            </a:fld>
            <a:endParaRPr lang="en-US"/>
          </a:p>
        </p:txBody>
      </p:sp>
    </p:spTree>
    <p:extLst>
      <p:ext uri="{BB962C8B-B14F-4D97-AF65-F5344CB8AC3E}">
        <p14:creationId xmlns:p14="http://schemas.microsoft.com/office/powerpoint/2010/main" val="68394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D1EE-397B-B7A6-A071-B91A077600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5BD364-FB6A-E69A-ADFB-DCBDD9D512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7D3B4F-71EA-F841-124D-3EA1E480B3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B11033-97B2-1143-5CAE-418511445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8F51CC-CA5D-4695-9283-BADE98BBBC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032254-A79C-FDD0-59D2-8DC8D3A1F94E}"/>
              </a:ext>
            </a:extLst>
          </p:cNvPr>
          <p:cNvSpPr>
            <a:spLocks noGrp="1"/>
          </p:cNvSpPr>
          <p:nvPr>
            <p:ph type="dt" sz="half" idx="10"/>
          </p:nvPr>
        </p:nvSpPr>
        <p:spPr/>
        <p:txBody>
          <a:bodyPr/>
          <a:lstStyle/>
          <a:p>
            <a:fld id="{2469159D-E10D-4BF1-893D-E9943D7443BB}" type="datetimeFigureOut">
              <a:rPr lang="en-US" smtClean="0"/>
              <a:t>7/27/2023</a:t>
            </a:fld>
            <a:endParaRPr lang="en-US"/>
          </a:p>
        </p:txBody>
      </p:sp>
      <p:sp>
        <p:nvSpPr>
          <p:cNvPr id="8" name="Footer Placeholder 7">
            <a:extLst>
              <a:ext uri="{FF2B5EF4-FFF2-40B4-BE49-F238E27FC236}">
                <a16:creationId xmlns:a16="http://schemas.microsoft.com/office/drawing/2014/main" id="{EFFEE645-EA12-57FF-C79C-B4668BEA67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EB3A9B-60BF-9899-364F-255092B442E6}"/>
              </a:ext>
            </a:extLst>
          </p:cNvPr>
          <p:cNvSpPr>
            <a:spLocks noGrp="1"/>
          </p:cNvSpPr>
          <p:nvPr>
            <p:ph type="sldNum" sz="quarter" idx="12"/>
          </p:nvPr>
        </p:nvSpPr>
        <p:spPr/>
        <p:txBody>
          <a:bodyPr/>
          <a:lstStyle/>
          <a:p>
            <a:fld id="{4E1ACFBC-7CA9-4CE4-993F-846A08B8D153}" type="slidenum">
              <a:rPr lang="en-US" smtClean="0"/>
              <a:t>‹#›</a:t>
            </a:fld>
            <a:endParaRPr lang="en-US"/>
          </a:p>
        </p:txBody>
      </p:sp>
    </p:spTree>
    <p:extLst>
      <p:ext uri="{BB962C8B-B14F-4D97-AF65-F5344CB8AC3E}">
        <p14:creationId xmlns:p14="http://schemas.microsoft.com/office/powerpoint/2010/main" val="323132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DD66-F2C0-38A5-EAC3-5A96E6B430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ABEF01-B700-FDCE-BE48-A035A4D02BAB}"/>
              </a:ext>
            </a:extLst>
          </p:cNvPr>
          <p:cNvSpPr>
            <a:spLocks noGrp="1"/>
          </p:cNvSpPr>
          <p:nvPr>
            <p:ph type="dt" sz="half" idx="10"/>
          </p:nvPr>
        </p:nvSpPr>
        <p:spPr/>
        <p:txBody>
          <a:bodyPr/>
          <a:lstStyle/>
          <a:p>
            <a:fld id="{2469159D-E10D-4BF1-893D-E9943D7443BB}" type="datetimeFigureOut">
              <a:rPr lang="en-US" smtClean="0"/>
              <a:t>7/27/2023</a:t>
            </a:fld>
            <a:endParaRPr lang="en-US"/>
          </a:p>
        </p:txBody>
      </p:sp>
      <p:sp>
        <p:nvSpPr>
          <p:cNvPr id="4" name="Footer Placeholder 3">
            <a:extLst>
              <a:ext uri="{FF2B5EF4-FFF2-40B4-BE49-F238E27FC236}">
                <a16:creationId xmlns:a16="http://schemas.microsoft.com/office/drawing/2014/main" id="{541B5827-59A3-C8D8-4DE9-9F0FA3A993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416AFB-67C1-53F2-AAB7-4DA5D626E0BD}"/>
              </a:ext>
            </a:extLst>
          </p:cNvPr>
          <p:cNvSpPr>
            <a:spLocks noGrp="1"/>
          </p:cNvSpPr>
          <p:nvPr>
            <p:ph type="sldNum" sz="quarter" idx="12"/>
          </p:nvPr>
        </p:nvSpPr>
        <p:spPr/>
        <p:txBody>
          <a:bodyPr/>
          <a:lstStyle/>
          <a:p>
            <a:fld id="{4E1ACFBC-7CA9-4CE4-993F-846A08B8D153}" type="slidenum">
              <a:rPr lang="en-US" smtClean="0"/>
              <a:t>‹#›</a:t>
            </a:fld>
            <a:endParaRPr lang="en-US"/>
          </a:p>
        </p:txBody>
      </p:sp>
    </p:spTree>
    <p:extLst>
      <p:ext uri="{BB962C8B-B14F-4D97-AF65-F5344CB8AC3E}">
        <p14:creationId xmlns:p14="http://schemas.microsoft.com/office/powerpoint/2010/main" val="213873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8C5BA-6B0E-5839-8BDA-F346E75DAFA1}"/>
              </a:ext>
            </a:extLst>
          </p:cNvPr>
          <p:cNvSpPr>
            <a:spLocks noGrp="1"/>
          </p:cNvSpPr>
          <p:nvPr>
            <p:ph type="dt" sz="half" idx="10"/>
          </p:nvPr>
        </p:nvSpPr>
        <p:spPr/>
        <p:txBody>
          <a:bodyPr/>
          <a:lstStyle/>
          <a:p>
            <a:fld id="{2469159D-E10D-4BF1-893D-E9943D7443BB}" type="datetimeFigureOut">
              <a:rPr lang="en-US" smtClean="0"/>
              <a:t>7/27/2023</a:t>
            </a:fld>
            <a:endParaRPr lang="en-US"/>
          </a:p>
        </p:txBody>
      </p:sp>
      <p:sp>
        <p:nvSpPr>
          <p:cNvPr id="3" name="Footer Placeholder 2">
            <a:extLst>
              <a:ext uri="{FF2B5EF4-FFF2-40B4-BE49-F238E27FC236}">
                <a16:creationId xmlns:a16="http://schemas.microsoft.com/office/drawing/2014/main" id="{CFAE5244-32FC-269F-EA06-0E95D6447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5753A7-4AC6-638D-C7C0-39B153C392FB}"/>
              </a:ext>
            </a:extLst>
          </p:cNvPr>
          <p:cNvSpPr>
            <a:spLocks noGrp="1"/>
          </p:cNvSpPr>
          <p:nvPr>
            <p:ph type="sldNum" sz="quarter" idx="12"/>
          </p:nvPr>
        </p:nvSpPr>
        <p:spPr/>
        <p:txBody>
          <a:bodyPr/>
          <a:lstStyle/>
          <a:p>
            <a:fld id="{4E1ACFBC-7CA9-4CE4-993F-846A08B8D153}" type="slidenum">
              <a:rPr lang="en-US" smtClean="0"/>
              <a:t>‹#›</a:t>
            </a:fld>
            <a:endParaRPr lang="en-US"/>
          </a:p>
        </p:txBody>
      </p:sp>
    </p:spTree>
    <p:extLst>
      <p:ext uri="{BB962C8B-B14F-4D97-AF65-F5344CB8AC3E}">
        <p14:creationId xmlns:p14="http://schemas.microsoft.com/office/powerpoint/2010/main" val="10058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589F-C540-3221-92D3-E8E496E967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FB9FE3-8EF9-67C5-5F35-6EA014FC1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1E5906-9266-7B02-7A3B-C28AB470C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B96FD-00CE-82C5-AFF7-9F61A8CEE7F5}"/>
              </a:ext>
            </a:extLst>
          </p:cNvPr>
          <p:cNvSpPr>
            <a:spLocks noGrp="1"/>
          </p:cNvSpPr>
          <p:nvPr>
            <p:ph type="dt" sz="half" idx="10"/>
          </p:nvPr>
        </p:nvSpPr>
        <p:spPr/>
        <p:txBody>
          <a:bodyPr/>
          <a:lstStyle/>
          <a:p>
            <a:fld id="{2469159D-E10D-4BF1-893D-E9943D7443BB}" type="datetimeFigureOut">
              <a:rPr lang="en-US" smtClean="0"/>
              <a:t>7/27/2023</a:t>
            </a:fld>
            <a:endParaRPr lang="en-US"/>
          </a:p>
        </p:txBody>
      </p:sp>
      <p:sp>
        <p:nvSpPr>
          <p:cNvPr id="6" name="Footer Placeholder 5">
            <a:extLst>
              <a:ext uri="{FF2B5EF4-FFF2-40B4-BE49-F238E27FC236}">
                <a16:creationId xmlns:a16="http://schemas.microsoft.com/office/drawing/2014/main" id="{C9C6613A-FA6C-D312-98FA-016B5B81F3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F77F6-DCD9-76E1-A058-E996A4AEABB9}"/>
              </a:ext>
            </a:extLst>
          </p:cNvPr>
          <p:cNvSpPr>
            <a:spLocks noGrp="1"/>
          </p:cNvSpPr>
          <p:nvPr>
            <p:ph type="sldNum" sz="quarter" idx="12"/>
          </p:nvPr>
        </p:nvSpPr>
        <p:spPr/>
        <p:txBody>
          <a:bodyPr/>
          <a:lstStyle/>
          <a:p>
            <a:fld id="{4E1ACFBC-7CA9-4CE4-993F-846A08B8D153}" type="slidenum">
              <a:rPr lang="en-US" smtClean="0"/>
              <a:t>‹#›</a:t>
            </a:fld>
            <a:endParaRPr lang="en-US"/>
          </a:p>
        </p:txBody>
      </p:sp>
    </p:spTree>
    <p:extLst>
      <p:ext uri="{BB962C8B-B14F-4D97-AF65-F5344CB8AC3E}">
        <p14:creationId xmlns:p14="http://schemas.microsoft.com/office/powerpoint/2010/main" val="303753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115E-B542-B72B-632C-83E6C7731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2CC59-73F5-4E12-F290-7C8FF0945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752FA0-05C0-3D23-B830-CE1965949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AC8EE-F3D0-1731-3024-BB10E6DEEA2A}"/>
              </a:ext>
            </a:extLst>
          </p:cNvPr>
          <p:cNvSpPr>
            <a:spLocks noGrp="1"/>
          </p:cNvSpPr>
          <p:nvPr>
            <p:ph type="dt" sz="half" idx="10"/>
          </p:nvPr>
        </p:nvSpPr>
        <p:spPr/>
        <p:txBody>
          <a:bodyPr/>
          <a:lstStyle/>
          <a:p>
            <a:fld id="{2469159D-E10D-4BF1-893D-E9943D7443BB}" type="datetimeFigureOut">
              <a:rPr lang="en-US" smtClean="0"/>
              <a:t>7/27/2023</a:t>
            </a:fld>
            <a:endParaRPr lang="en-US"/>
          </a:p>
        </p:txBody>
      </p:sp>
      <p:sp>
        <p:nvSpPr>
          <p:cNvPr id="6" name="Footer Placeholder 5">
            <a:extLst>
              <a:ext uri="{FF2B5EF4-FFF2-40B4-BE49-F238E27FC236}">
                <a16:creationId xmlns:a16="http://schemas.microsoft.com/office/drawing/2014/main" id="{C5314A8C-7535-61AA-D4A8-02455B391E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6A32A-0899-EB5B-4DAE-329BC6791364}"/>
              </a:ext>
            </a:extLst>
          </p:cNvPr>
          <p:cNvSpPr>
            <a:spLocks noGrp="1"/>
          </p:cNvSpPr>
          <p:nvPr>
            <p:ph type="sldNum" sz="quarter" idx="12"/>
          </p:nvPr>
        </p:nvSpPr>
        <p:spPr/>
        <p:txBody>
          <a:bodyPr/>
          <a:lstStyle/>
          <a:p>
            <a:fld id="{4E1ACFBC-7CA9-4CE4-993F-846A08B8D153}" type="slidenum">
              <a:rPr lang="en-US" smtClean="0"/>
              <a:t>‹#›</a:t>
            </a:fld>
            <a:endParaRPr lang="en-US"/>
          </a:p>
        </p:txBody>
      </p:sp>
    </p:spTree>
    <p:extLst>
      <p:ext uri="{BB962C8B-B14F-4D97-AF65-F5344CB8AC3E}">
        <p14:creationId xmlns:p14="http://schemas.microsoft.com/office/powerpoint/2010/main" val="107583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66DD2-719B-1043-9A2B-8186FE515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724F49-1235-AA28-C5B0-7EB0637FB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E8D58-6C25-96D0-D958-D570B59F9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9159D-E10D-4BF1-893D-E9943D7443BB}" type="datetimeFigureOut">
              <a:rPr lang="en-US" smtClean="0"/>
              <a:t>7/27/2023</a:t>
            </a:fld>
            <a:endParaRPr lang="en-US"/>
          </a:p>
        </p:txBody>
      </p:sp>
      <p:sp>
        <p:nvSpPr>
          <p:cNvPr id="5" name="Footer Placeholder 4">
            <a:extLst>
              <a:ext uri="{FF2B5EF4-FFF2-40B4-BE49-F238E27FC236}">
                <a16:creationId xmlns:a16="http://schemas.microsoft.com/office/drawing/2014/main" id="{3F4FEB2F-72F1-21E6-BAB0-9F5C25EAE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EF419B-78E4-CBBC-039D-32115EF0ED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ACFBC-7CA9-4CE4-993F-846A08B8D153}" type="slidenum">
              <a:rPr lang="en-US" smtClean="0"/>
              <a:t>‹#›</a:t>
            </a:fld>
            <a:endParaRPr lang="en-US"/>
          </a:p>
        </p:txBody>
      </p:sp>
    </p:spTree>
    <p:extLst>
      <p:ext uri="{BB962C8B-B14F-4D97-AF65-F5344CB8AC3E}">
        <p14:creationId xmlns:p14="http://schemas.microsoft.com/office/powerpoint/2010/main" val="407540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6AD21-8CC1-1B41-C82D-E0555334CFEA}"/>
              </a:ext>
            </a:extLst>
          </p:cNvPr>
          <p:cNvSpPr>
            <a:spLocks noGrp="1"/>
          </p:cNvSpPr>
          <p:nvPr>
            <p:ph type="ctrTitle"/>
          </p:nvPr>
        </p:nvSpPr>
        <p:spPr/>
        <p:txBody>
          <a:bodyPr/>
          <a:lstStyle/>
          <a:p>
            <a:r>
              <a:rPr lang="en-US" dirty="0">
                <a:effectLst/>
                <a:latin typeface="Arial" panose="020B0604020202020204" pitchFamily="34" charset="0"/>
              </a:rPr>
              <a:t>Data Models</a:t>
            </a:r>
            <a:endParaRPr lang="en-US" dirty="0"/>
          </a:p>
        </p:txBody>
      </p:sp>
      <p:sp>
        <p:nvSpPr>
          <p:cNvPr id="3" name="Subtitle 2">
            <a:extLst>
              <a:ext uri="{FF2B5EF4-FFF2-40B4-BE49-F238E27FC236}">
                <a16:creationId xmlns:a16="http://schemas.microsoft.com/office/drawing/2014/main" id="{845FA956-33B6-3214-7334-1C8CEEBFA94B}"/>
              </a:ext>
            </a:extLst>
          </p:cNvPr>
          <p:cNvSpPr>
            <a:spLocks noGrp="1"/>
          </p:cNvSpPr>
          <p:nvPr>
            <p:ph type="subTitle" idx="1"/>
          </p:nvPr>
        </p:nvSpPr>
        <p:spPr/>
        <p:txBody>
          <a:bodyPr/>
          <a:lstStyle/>
          <a:p>
            <a:r>
              <a:rPr lang="en-US" dirty="0"/>
              <a:t>A data model is the model through which we perceive and manipulate our data. For people using a database, the data model describes how we interact with the data in the database. </a:t>
            </a:r>
          </a:p>
        </p:txBody>
      </p:sp>
    </p:spTree>
    <p:extLst>
      <p:ext uri="{BB962C8B-B14F-4D97-AF65-F5344CB8AC3E}">
        <p14:creationId xmlns:p14="http://schemas.microsoft.com/office/powerpoint/2010/main" val="3263913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A2F9F3-73DD-C443-DA66-CBA3C01A4652}"/>
              </a:ext>
            </a:extLst>
          </p:cNvPr>
          <p:cNvPicPr>
            <a:picLocks noChangeAspect="1"/>
          </p:cNvPicPr>
          <p:nvPr/>
        </p:nvPicPr>
        <p:blipFill>
          <a:blip r:embed="rId2"/>
          <a:stretch>
            <a:fillRect/>
          </a:stretch>
        </p:blipFill>
        <p:spPr>
          <a:xfrm>
            <a:off x="0" y="110896"/>
            <a:ext cx="6571429" cy="4790476"/>
          </a:xfrm>
          <a:prstGeom prst="rect">
            <a:avLst/>
          </a:prstGeom>
        </p:spPr>
      </p:pic>
      <p:pic>
        <p:nvPicPr>
          <p:cNvPr id="7" name="Picture 6">
            <a:extLst>
              <a:ext uri="{FF2B5EF4-FFF2-40B4-BE49-F238E27FC236}">
                <a16:creationId xmlns:a16="http://schemas.microsoft.com/office/drawing/2014/main" id="{9539D3EC-FAF8-BE51-50CC-FC6AB58B22B1}"/>
              </a:ext>
            </a:extLst>
          </p:cNvPr>
          <p:cNvPicPr>
            <a:picLocks noChangeAspect="1"/>
          </p:cNvPicPr>
          <p:nvPr/>
        </p:nvPicPr>
        <p:blipFill>
          <a:blip r:embed="rId3"/>
          <a:stretch>
            <a:fillRect/>
          </a:stretch>
        </p:blipFill>
        <p:spPr>
          <a:xfrm>
            <a:off x="6223924" y="-256257"/>
            <a:ext cx="6314286" cy="6219048"/>
          </a:xfrm>
          <a:prstGeom prst="rect">
            <a:avLst/>
          </a:prstGeom>
        </p:spPr>
      </p:pic>
    </p:spTree>
    <p:extLst>
      <p:ext uri="{BB962C8B-B14F-4D97-AF65-F5344CB8AC3E}">
        <p14:creationId xmlns:p14="http://schemas.microsoft.com/office/powerpoint/2010/main" val="197406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A59C-9AED-3371-CD9A-BAFCB6DD0C76}"/>
              </a:ext>
            </a:extLst>
          </p:cNvPr>
          <p:cNvSpPr>
            <a:spLocks noGrp="1"/>
          </p:cNvSpPr>
          <p:nvPr>
            <p:ph type="title"/>
          </p:nvPr>
        </p:nvSpPr>
        <p:spPr>
          <a:xfrm>
            <a:off x="838200" y="365126"/>
            <a:ext cx="10515600" cy="532342"/>
          </a:xfrm>
        </p:spPr>
        <p:txBody>
          <a:bodyPr>
            <a:noAutofit/>
          </a:bodyPr>
          <a:lstStyle/>
          <a:p>
            <a:r>
              <a:rPr lang="en-US" sz="2800" dirty="0">
                <a:effectLst/>
                <a:latin typeface="Arial" panose="020B0604020202020204" pitchFamily="34" charset="0"/>
              </a:rPr>
              <a:t>Modeling for Data Access</a:t>
            </a:r>
            <a:endParaRPr lang="en-US" sz="2800" dirty="0"/>
          </a:p>
        </p:txBody>
      </p:sp>
      <p:sp>
        <p:nvSpPr>
          <p:cNvPr id="4" name="Content Placeholder 3">
            <a:extLst>
              <a:ext uri="{FF2B5EF4-FFF2-40B4-BE49-F238E27FC236}">
                <a16:creationId xmlns:a16="http://schemas.microsoft.com/office/drawing/2014/main" id="{0E5F9AD1-7B73-7CD4-CAA5-CB4345E6BE4D}"/>
              </a:ext>
            </a:extLst>
          </p:cNvPr>
          <p:cNvSpPr>
            <a:spLocks noGrp="1"/>
          </p:cNvSpPr>
          <p:nvPr>
            <p:ph idx="1"/>
          </p:nvPr>
        </p:nvSpPr>
        <p:spPr>
          <a:xfrm>
            <a:off x="838200" y="1109133"/>
            <a:ext cx="10515600" cy="5067830"/>
          </a:xfrm>
        </p:spPr>
        <p:txBody>
          <a:bodyPr>
            <a:normAutofit/>
          </a:bodyPr>
          <a:lstStyle/>
          <a:p>
            <a:r>
              <a:rPr lang="en-US" sz="2000" dirty="0">
                <a:effectLst/>
                <a:latin typeface="Arial" panose="020B0604020202020204" pitchFamily="34" charset="0"/>
              </a:rPr>
              <a:t>Aggregates can also be used to obtain analytic.</a:t>
            </a:r>
          </a:p>
          <a:p>
            <a:r>
              <a:rPr lang="en-US" sz="2000" dirty="0">
                <a:effectLst/>
                <a:latin typeface="Arial" panose="020B0604020202020204" pitchFamily="34" charset="0"/>
              </a:rPr>
              <a:t>aggregate update may fill in information on which </a:t>
            </a:r>
            <a:r>
              <a:rPr lang="en-US" sz="2000" dirty="0">
                <a:effectLst/>
                <a:latin typeface="Courier New" panose="02070309020205020404" pitchFamily="49" charset="0"/>
              </a:rPr>
              <a:t>Order</a:t>
            </a:r>
            <a:r>
              <a:rPr lang="en-US" sz="2000" dirty="0">
                <a:effectLst/>
                <a:latin typeface="Arial" panose="020B0604020202020204" pitchFamily="34" charset="0"/>
              </a:rPr>
              <a:t>s have a given </a:t>
            </a:r>
            <a:r>
              <a:rPr lang="en-US" sz="2000" dirty="0">
                <a:effectLst/>
                <a:latin typeface="Courier New" panose="02070309020205020404" pitchFamily="49" charset="0"/>
              </a:rPr>
              <a:t>Product </a:t>
            </a:r>
            <a:r>
              <a:rPr lang="en-US" sz="2000" dirty="0">
                <a:effectLst/>
                <a:latin typeface="Arial" panose="020B0604020202020204" pitchFamily="34" charset="0"/>
              </a:rPr>
              <a:t>in them. </a:t>
            </a:r>
          </a:p>
          <a:p>
            <a:r>
              <a:rPr lang="en-US" sz="1600" dirty="0">
                <a:effectLst/>
                <a:latin typeface="Courier New" panose="02070309020205020404" pitchFamily="49" charset="0"/>
              </a:rPr>
              <a:t>{</a:t>
            </a:r>
            <a:br>
              <a:rPr lang="en-US" sz="1600" dirty="0"/>
            </a:br>
            <a:r>
              <a:rPr lang="en-US" sz="1600" dirty="0">
                <a:effectLst/>
                <a:latin typeface="Courier New" panose="02070309020205020404" pitchFamily="49" charset="0"/>
              </a:rPr>
              <a:t>"itemid":27,</a:t>
            </a:r>
            <a:br>
              <a:rPr lang="en-US" sz="1600" dirty="0"/>
            </a:br>
            <a:r>
              <a:rPr lang="en-US" sz="1600" dirty="0">
                <a:effectLst/>
                <a:latin typeface="Courier New" panose="02070309020205020404" pitchFamily="49" charset="0"/>
              </a:rPr>
              <a:t>"orders":{99,545,897,678}</a:t>
            </a:r>
            <a:br>
              <a:rPr lang="en-US" sz="1600" dirty="0"/>
            </a:br>
            <a:r>
              <a:rPr lang="en-US" sz="1600" dirty="0">
                <a:effectLst/>
                <a:latin typeface="Courier New" panose="02070309020205020404" pitchFamily="49" charset="0"/>
              </a:rPr>
              <a:t>}</a:t>
            </a:r>
            <a:br>
              <a:rPr lang="en-US" sz="1600" dirty="0"/>
            </a:br>
            <a:r>
              <a:rPr lang="en-US" sz="1600" dirty="0">
                <a:effectLst/>
                <a:latin typeface="Courier New" panose="02070309020205020404" pitchFamily="49" charset="0"/>
              </a:rPr>
              <a:t>{</a:t>
            </a:r>
            <a:br>
              <a:rPr lang="en-US" sz="1600" dirty="0"/>
            </a:br>
            <a:r>
              <a:rPr lang="en-US" sz="1600" dirty="0">
                <a:effectLst/>
                <a:latin typeface="Courier New" panose="02070309020205020404" pitchFamily="49" charset="0"/>
              </a:rPr>
              <a:t>"itemid":29,</a:t>
            </a:r>
            <a:br>
              <a:rPr lang="en-US" sz="1600" dirty="0"/>
            </a:br>
            <a:r>
              <a:rPr lang="en-US" sz="1600" dirty="0">
                <a:effectLst/>
                <a:latin typeface="Courier New" panose="02070309020205020404" pitchFamily="49" charset="0"/>
              </a:rPr>
              <a:t>"orders":{199,545,704,819}</a:t>
            </a:r>
            <a:br>
              <a:rPr lang="en-US" sz="1600" dirty="0"/>
            </a:br>
            <a:r>
              <a:rPr lang="en-US" sz="1600" dirty="0">
                <a:effectLst/>
                <a:latin typeface="Courier New" panose="02070309020205020404" pitchFamily="49" charset="0"/>
              </a:rPr>
              <a:t>}</a:t>
            </a:r>
          </a:p>
          <a:p>
            <a:r>
              <a:rPr lang="en-US" sz="2000" dirty="0">
                <a:latin typeface="Arial" panose="020B0604020202020204" pitchFamily="34" charset="0"/>
              </a:rPr>
              <a:t>In document stores, since we can query inside documents, removing references to Orders from the </a:t>
            </a:r>
            <a:r>
              <a:rPr lang="en-US" sz="2000" dirty="0">
                <a:latin typeface="Courier New" panose="02070309020205020404" pitchFamily="49" charset="0"/>
              </a:rPr>
              <a:t>Customer</a:t>
            </a:r>
            <a:r>
              <a:rPr lang="en-US" sz="2000" dirty="0">
                <a:latin typeface="Arial" panose="020B0604020202020204" pitchFamily="34" charset="0"/>
              </a:rPr>
              <a:t> object is possible. </a:t>
            </a:r>
          </a:p>
          <a:p>
            <a:r>
              <a:rPr lang="en-US" sz="2000" dirty="0">
                <a:latin typeface="Arial" panose="020B0604020202020204" pitchFamily="34" charset="0"/>
              </a:rPr>
              <a:t>This change allows us to not update the </a:t>
            </a:r>
            <a:r>
              <a:rPr lang="en-US" sz="2000" dirty="0">
                <a:latin typeface="Courier New" panose="02070309020205020404" pitchFamily="49" charset="0"/>
              </a:rPr>
              <a:t>Customer</a:t>
            </a:r>
            <a:r>
              <a:rPr lang="en-US" sz="2000" dirty="0">
                <a:latin typeface="Arial" panose="020B0604020202020204" pitchFamily="34" charset="0"/>
              </a:rPr>
              <a:t> object when new </a:t>
            </a:r>
            <a:r>
              <a:rPr lang="en-US" sz="2000" dirty="0">
                <a:latin typeface="Courier New" panose="02070309020205020404" pitchFamily="49" charset="0"/>
              </a:rPr>
              <a:t>orders</a:t>
            </a:r>
            <a:r>
              <a:rPr lang="en-US" sz="2000" dirty="0">
                <a:latin typeface="Arial" panose="020B0604020202020204" pitchFamily="34" charset="0"/>
              </a:rPr>
              <a:t> are placed by the </a:t>
            </a:r>
            <a:r>
              <a:rPr lang="en-US" sz="2000" dirty="0">
                <a:latin typeface="Courier New" panose="02070309020205020404" pitchFamily="49" charset="0"/>
              </a:rPr>
              <a:t>Customer</a:t>
            </a:r>
            <a:r>
              <a:rPr lang="en-US" sz="2000" dirty="0">
                <a:latin typeface="Arial" panose="020B0604020202020204" pitchFamily="34" charset="0"/>
              </a:rPr>
              <a:t>.</a:t>
            </a:r>
          </a:p>
        </p:txBody>
      </p:sp>
    </p:spTree>
    <p:extLst>
      <p:ext uri="{BB962C8B-B14F-4D97-AF65-F5344CB8AC3E}">
        <p14:creationId xmlns:p14="http://schemas.microsoft.com/office/powerpoint/2010/main" val="7820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A59C-9AED-3371-CD9A-BAFCB6DD0C76}"/>
              </a:ext>
            </a:extLst>
          </p:cNvPr>
          <p:cNvSpPr>
            <a:spLocks noGrp="1"/>
          </p:cNvSpPr>
          <p:nvPr>
            <p:ph type="title"/>
          </p:nvPr>
        </p:nvSpPr>
        <p:spPr>
          <a:xfrm>
            <a:off x="838200" y="365126"/>
            <a:ext cx="10515600" cy="532342"/>
          </a:xfrm>
        </p:spPr>
        <p:txBody>
          <a:bodyPr>
            <a:noAutofit/>
          </a:bodyPr>
          <a:lstStyle/>
          <a:p>
            <a:r>
              <a:rPr lang="en-US" sz="2800" dirty="0">
                <a:effectLst/>
                <a:latin typeface="Arial" panose="020B0604020202020204" pitchFamily="34" charset="0"/>
              </a:rPr>
              <a:t>Column Family </a:t>
            </a:r>
            <a:endParaRPr lang="en-US" sz="2800" dirty="0"/>
          </a:p>
        </p:txBody>
      </p:sp>
      <p:pic>
        <p:nvPicPr>
          <p:cNvPr id="5" name="Content Placeholder 4">
            <a:extLst>
              <a:ext uri="{FF2B5EF4-FFF2-40B4-BE49-F238E27FC236}">
                <a16:creationId xmlns:a16="http://schemas.microsoft.com/office/drawing/2014/main" id="{0074FF18-F284-3ED3-F9A3-9F629BE34381}"/>
              </a:ext>
            </a:extLst>
          </p:cNvPr>
          <p:cNvPicPr>
            <a:picLocks noGrp="1" noChangeAspect="1"/>
          </p:cNvPicPr>
          <p:nvPr>
            <p:ph idx="1"/>
          </p:nvPr>
        </p:nvPicPr>
        <p:blipFill>
          <a:blip r:embed="rId2"/>
          <a:stretch>
            <a:fillRect/>
          </a:stretch>
        </p:blipFill>
        <p:spPr>
          <a:xfrm>
            <a:off x="-393817" y="1185863"/>
            <a:ext cx="5054834" cy="5067300"/>
          </a:xfrm>
        </p:spPr>
      </p:pic>
      <p:pic>
        <p:nvPicPr>
          <p:cNvPr id="7" name="Picture 6">
            <a:extLst>
              <a:ext uri="{FF2B5EF4-FFF2-40B4-BE49-F238E27FC236}">
                <a16:creationId xmlns:a16="http://schemas.microsoft.com/office/drawing/2014/main" id="{A5192703-485B-16A9-AE74-2F8EF32862D5}"/>
              </a:ext>
            </a:extLst>
          </p:cNvPr>
          <p:cNvPicPr>
            <a:picLocks noChangeAspect="1"/>
          </p:cNvPicPr>
          <p:nvPr/>
        </p:nvPicPr>
        <p:blipFill>
          <a:blip r:embed="rId3"/>
          <a:stretch>
            <a:fillRect/>
          </a:stretch>
        </p:blipFill>
        <p:spPr>
          <a:xfrm>
            <a:off x="4293600" y="835314"/>
            <a:ext cx="7533333" cy="4628571"/>
          </a:xfrm>
          <a:prstGeom prst="rect">
            <a:avLst/>
          </a:prstGeom>
        </p:spPr>
      </p:pic>
    </p:spTree>
    <p:extLst>
      <p:ext uri="{BB962C8B-B14F-4D97-AF65-F5344CB8AC3E}">
        <p14:creationId xmlns:p14="http://schemas.microsoft.com/office/powerpoint/2010/main" val="271230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5B4FF5C0-AE03-8B9E-194A-CD319F3B1D84}"/>
              </a:ext>
            </a:extLst>
          </p:cNvPr>
          <p:cNvPicPr>
            <a:picLocks noChangeAspect="1"/>
          </p:cNvPicPr>
          <p:nvPr/>
        </p:nvPicPr>
        <p:blipFill>
          <a:blip r:embed="rId2"/>
          <a:stretch>
            <a:fillRect/>
          </a:stretch>
        </p:blipFill>
        <p:spPr>
          <a:xfrm>
            <a:off x="2186458" y="-79301"/>
            <a:ext cx="7457075" cy="7475465"/>
          </a:xfrm>
          <a:prstGeom prst="rect">
            <a:avLst/>
          </a:prstGeom>
        </p:spPr>
      </p:pic>
    </p:spTree>
    <p:extLst>
      <p:ext uri="{BB962C8B-B14F-4D97-AF65-F5344CB8AC3E}">
        <p14:creationId xmlns:p14="http://schemas.microsoft.com/office/powerpoint/2010/main" val="4070080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ABE74E-86AC-F3B8-D785-C7810523DA17}"/>
              </a:ext>
            </a:extLst>
          </p:cNvPr>
          <p:cNvPicPr>
            <a:picLocks noChangeAspect="1"/>
          </p:cNvPicPr>
          <p:nvPr/>
        </p:nvPicPr>
        <p:blipFill>
          <a:blip r:embed="rId2"/>
          <a:stretch>
            <a:fillRect/>
          </a:stretch>
        </p:blipFill>
        <p:spPr>
          <a:xfrm>
            <a:off x="626533" y="310695"/>
            <a:ext cx="10150533" cy="6236610"/>
          </a:xfrm>
          <a:prstGeom prst="rect">
            <a:avLst/>
          </a:prstGeom>
        </p:spPr>
      </p:pic>
    </p:spTree>
    <p:extLst>
      <p:ext uri="{BB962C8B-B14F-4D97-AF65-F5344CB8AC3E}">
        <p14:creationId xmlns:p14="http://schemas.microsoft.com/office/powerpoint/2010/main" val="292523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F101-286F-5C87-CA29-4FDAA54F0D23}"/>
              </a:ext>
            </a:extLst>
          </p:cNvPr>
          <p:cNvSpPr>
            <a:spLocks noGrp="1"/>
          </p:cNvSpPr>
          <p:nvPr>
            <p:ph type="title"/>
          </p:nvPr>
        </p:nvSpPr>
        <p:spPr>
          <a:xfrm>
            <a:off x="838200" y="365126"/>
            <a:ext cx="10515600" cy="379942"/>
          </a:xfrm>
        </p:spPr>
        <p:txBody>
          <a:bodyPr>
            <a:noAutofit/>
          </a:bodyPr>
          <a:lstStyle/>
          <a:p>
            <a:r>
              <a:rPr lang="en-US" sz="2800" dirty="0">
                <a:effectLst/>
                <a:latin typeface="Arial" panose="020B0604020202020204" pitchFamily="34" charset="0"/>
              </a:rPr>
              <a:t>Relationships</a:t>
            </a:r>
            <a:endParaRPr lang="en-US" sz="2800" dirty="0"/>
          </a:p>
        </p:txBody>
      </p:sp>
      <p:sp>
        <p:nvSpPr>
          <p:cNvPr id="3" name="Content Placeholder 2">
            <a:extLst>
              <a:ext uri="{FF2B5EF4-FFF2-40B4-BE49-F238E27FC236}">
                <a16:creationId xmlns:a16="http://schemas.microsoft.com/office/drawing/2014/main" id="{BE4A7CFA-9018-3594-217D-95DDC25FADB8}"/>
              </a:ext>
            </a:extLst>
          </p:cNvPr>
          <p:cNvSpPr>
            <a:spLocks noGrp="1"/>
          </p:cNvSpPr>
          <p:nvPr>
            <p:ph idx="1"/>
          </p:nvPr>
        </p:nvSpPr>
        <p:spPr>
          <a:xfrm>
            <a:off x="838200" y="855133"/>
            <a:ext cx="10515600" cy="5321830"/>
          </a:xfrm>
        </p:spPr>
        <p:txBody>
          <a:bodyPr>
            <a:normAutofit/>
          </a:bodyPr>
          <a:lstStyle/>
          <a:p>
            <a:r>
              <a:rPr lang="en-US" sz="2400" dirty="0">
                <a:effectLst/>
              </a:rPr>
              <a:t>Aggregates are useful in that they put together data that is commonly accessed together. </a:t>
            </a:r>
          </a:p>
          <a:p>
            <a:r>
              <a:rPr lang="en-US" sz="2400" dirty="0"/>
              <a:t>Consider the relationship between a customer and all of his orders.</a:t>
            </a:r>
          </a:p>
          <a:p>
            <a:r>
              <a:rPr lang="en-US" sz="2400" dirty="0"/>
              <a:t>single aggregate : Some applications will want to access the order history whenever they access the customer .</a:t>
            </a:r>
          </a:p>
          <a:p>
            <a:r>
              <a:rPr lang="en-US" sz="2400" dirty="0"/>
              <a:t>Link tables with IDs such as customer ID and Order ID.</a:t>
            </a:r>
          </a:p>
          <a:p>
            <a:r>
              <a:rPr lang="en-US" sz="2400" dirty="0"/>
              <a:t>Aggregate-oriented databases treat the aggregate as the unit of data-retrieval.</a:t>
            </a:r>
          </a:p>
          <a:p>
            <a:r>
              <a:rPr lang="en-US" sz="2400" dirty="0"/>
              <a:t>Atomicity is only supported within the contents of a single aggregate.</a:t>
            </a:r>
          </a:p>
          <a:p>
            <a:r>
              <a:rPr lang="en-US" sz="2400" dirty="0"/>
              <a:t>Multiple aggregates at once, leads to failure.</a:t>
            </a:r>
          </a:p>
          <a:p>
            <a:pPr marL="0" indent="0">
              <a:buNone/>
            </a:pPr>
            <a:endParaRPr lang="en-US" sz="2400" dirty="0"/>
          </a:p>
        </p:txBody>
      </p:sp>
    </p:spTree>
    <p:extLst>
      <p:ext uri="{BB962C8B-B14F-4D97-AF65-F5344CB8AC3E}">
        <p14:creationId xmlns:p14="http://schemas.microsoft.com/office/powerpoint/2010/main" val="356500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18960-577B-534E-BD0F-652D7C336DAF}"/>
              </a:ext>
            </a:extLst>
          </p:cNvPr>
          <p:cNvSpPr>
            <a:spLocks noGrp="1"/>
          </p:cNvSpPr>
          <p:nvPr>
            <p:ph type="title"/>
          </p:nvPr>
        </p:nvSpPr>
        <p:spPr>
          <a:xfrm>
            <a:off x="838200" y="365126"/>
            <a:ext cx="10515600" cy="633942"/>
          </a:xfrm>
        </p:spPr>
        <p:txBody>
          <a:bodyPr>
            <a:normAutofit/>
          </a:bodyPr>
          <a:lstStyle/>
          <a:p>
            <a:r>
              <a:rPr lang="en-US" sz="2800" dirty="0">
                <a:effectLst/>
                <a:latin typeface="Arial" panose="020B0604020202020204" pitchFamily="34" charset="0"/>
              </a:rPr>
              <a:t>Graph Databases</a:t>
            </a:r>
            <a:endParaRPr lang="en-US" sz="2800" dirty="0"/>
          </a:p>
        </p:txBody>
      </p:sp>
      <p:sp>
        <p:nvSpPr>
          <p:cNvPr id="3" name="Content Placeholder 2">
            <a:extLst>
              <a:ext uri="{FF2B5EF4-FFF2-40B4-BE49-F238E27FC236}">
                <a16:creationId xmlns:a16="http://schemas.microsoft.com/office/drawing/2014/main" id="{C6241AB7-AAFB-550C-E0CF-80CCB7800BA6}"/>
              </a:ext>
            </a:extLst>
          </p:cNvPr>
          <p:cNvSpPr>
            <a:spLocks noGrp="1"/>
          </p:cNvSpPr>
          <p:nvPr>
            <p:ph idx="1"/>
          </p:nvPr>
        </p:nvSpPr>
        <p:spPr>
          <a:xfrm>
            <a:off x="838200" y="999068"/>
            <a:ext cx="10515600" cy="5177895"/>
          </a:xfrm>
        </p:spPr>
        <p:txBody>
          <a:bodyPr>
            <a:normAutofit/>
          </a:bodyPr>
          <a:lstStyle/>
          <a:p>
            <a:r>
              <a:rPr lang="en-US" sz="1600" dirty="0">
                <a:effectLst/>
                <a:latin typeface="Arial" panose="020B0604020202020204" pitchFamily="34" charset="0"/>
              </a:rPr>
              <a:t>Graph databases are an odd fish in the NoSQL pond.</a:t>
            </a:r>
          </a:p>
          <a:p>
            <a:r>
              <a:rPr lang="en-US" sz="1600" dirty="0">
                <a:effectLst/>
                <a:latin typeface="Arial" panose="020B0604020202020204" pitchFamily="34" charset="0"/>
              </a:rPr>
              <a:t>Graph databases are motivated by a different frustration with relational databases and thus have an opposite model—small records with complex interconnections, something like</a:t>
            </a:r>
            <a:endParaRPr lang="en-US" sz="2400" dirty="0"/>
          </a:p>
        </p:txBody>
      </p:sp>
      <p:pic>
        <p:nvPicPr>
          <p:cNvPr id="5" name="Picture 4">
            <a:extLst>
              <a:ext uri="{FF2B5EF4-FFF2-40B4-BE49-F238E27FC236}">
                <a16:creationId xmlns:a16="http://schemas.microsoft.com/office/drawing/2014/main" id="{6E6821C1-4258-4193-C321-B721C15B45D3}"/>
              </a:ext>
            </a:extLst>
          </p:cNvPr>
          <p:cNvPicPr>
            <a:picLocks noChangeAspect="1"/>
          </p:cNvPicPr>
          <p:nvPr/>
        </p:nvPicPr>
        <p:blipFill>
          <a:blip r:embed="rId2"/>
          <a:stretch>
            <a:fillRect/>
          </a:stretch>
        </p:blipFill>
        <p:spPr>
          <a:xfrm>
            <a:off x="2484440" y="1964267"/>
            <a:ext cx="6160837" cy="4419600"/>
          </a:xfrm>
          <a:prstGeom prst="rect">
            <a:avLst/>
          </a:prstGeom>
        </p:spPr>
      </p:pic>
    </p:spTree>
    <p:extLst>
      <p:ext uri="{BB962C8B-B14F-4D97-AF65-F5344CB8AC3E}">
        <p14:creationId xmlns:p14="http://schemas.microsoft.com/office/powerpoint/2010/main" val="173452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4A31-B6E6-3B33-BCA5-CA519E78C1FD}"/>
              </a:ext>
            </a:extLst>
          </p:cNvPr>
          <p:cNvSpPr>
            <a:spLocks noGrp="1"/>
          </p:cNvSpPr>
          <p:nvPr>
            <p:ph type="title"/>
          </p:nvPr>
        </p:nvSpPr>
        <p:spPr>
          <a:xfrm>
            <a:off x="838200" y="365126"/>
            <a:ext cx="10515600" cy="532342"/>
          </a:xfrm>
        </p:spPr>
        <p:txBody>
          <a:bodyPr>
            <a:noAutofit/>
          </a:bodyPr>
          <a:lstStyle/>
          <a:p>
            <a:r>
              <a:rPr lang="en-US" sz="2800" dirty="0">
                <a:effectLst/>
                <a:latin typeface="Arial" panose="020B0604020202020204" pitchFamily="34" charset="0"/>
              </a:rPr>
              <a:t>Graph Databases</a:t>
            </a:r>
            <a:endParaRPr lang="en-US" sz="2800" dirty="0"/>
          </a:p>
        </p:txBody>
      </p:sp>
      <p:sp>
        <p:nvSpPr>
          <p:cNvPr id="3" name="Content Placeholder 2">
            <a:extLst>
              <a:ext uri="{FF2B5EF4-FFF2-40B4-BE49-F238E27FC236}">
                <a16:creationId xmlns:a16="http://schemas.microsoft.com/office/drawing/2014/main" id="{EA37F070-3013-A569-E106-357E2E817944}"/>
              </a:ext>
            </a:extLst>
          </p:cNvPr>
          <p:cNvSpPr>
            <a:spLocks noGrp="1"/>
          </p:cNvSpPr>
          <p:nvPr>
            <p:ph idx="1"/>
          </p:nvPr>
        </p:nvSpPr>
        <p:spPr>
          <a:xfrm>
            <a:off x="838200" y="1143000"/>
            <a:ext cx="10515600" cy="5033963"/>
          </a:xfrm>
        </p:spPr>
        <p:txBody>
          <a:bodyPr>
            <a:normAutofit/>
          </a:bodyPr>
          <a:lstStyle/>
          <a:p>
            <a:r>
              <a:rPr lang="en-US" sz="2400" dirty="0"/>
              <a:t>It uses nodes, edges, and properties instead of tables or documents to represent and store data. </a:t>
            </a:r>
          </a:p>
          <a:p>
            <a:r>
              <a:rPr lang="en-US" sz="2400" dirty="0"/>
              <a:t>The edges represent relationships between the nodes.</a:t>
            </a:r>
          </a:p>
          <a:p>
            <a:r>
              <a:rPr lang="en-US" sz="2400" dirty="0"/>
              <a:t>This helps in retrieving data more easily and, in many cases, with one operation.</a:t>
            </a:r>
          </a:p>
          <a:p>
            <a:r>
              <a:rPr lang="en-US" sz="2400" dirty="0"/>
              <a:t>Relational databases can implement relationships using foreign keys, the joins required to navigate around can get quite expensive—which means performance is often poor for highly connected data models.</a:t>
            </a:r>
          </a:p>
          <a:p>
            <a:r>
              <a:rPr lang="en-US" sz="2400" dirty="0"/>
              <a:t>Graph databases make traversal along the relationships very cheap.</a:t>
            </a:r>
          </a:p>
        </p:txBody>
      </p:sp>
    </p:spTree>
    <p:extLst>
      <p:ext uri="{BB962C8B-B14F-4D97-AF65-F5344CB8AC3E}">
        <p14:creationId xmlns:p14="http://schemas.microsoft.com/office/powerpoint/2010/main" val="183715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A59C-9AED-3371-CD9A-BAFCB6DD0C76}"/>
              </a:ext>
            </a:extLst>
          </p:cNvPr>
          <p:cNvSpPr>
            <a:spLocks noGrp="1"/>
          </p:cNvSpPr>
          <p:nvPr>
            <p:ph type="title"/>
          </p:nvPr>
        </p:nvSpPr>
        <p:spPr>
          <a:xfrm>
            <a:off x="838200" y="365126"/>
            <a:ext cx="10515600" cy="532342"/>
          </a:xfrm>
        </p:spPr>
        <p:txBody>
          <a:bodyPr>
            <a:noAutofit/>
          </a:bodyPr>
          <a:lstStyle/>
          <a:p>
            <a:r>
              <a:rPr lang="en-US" sz="2800" dirty="0" err="1">
                <a:effectLst/>
                <a:latin typeface="Arial" panose="020B0604020202020204" pitchFamily="34" charset="0"/>
              </a:rPr>
              <a:t>Schemaless</a:t>
            </a:r>
            <a:r>
              <a:rPr lang="en-US" sz="2800" dirty="0">
                <a:effectLst/>
                <a:latin typeface="Arial" panose="020B0604020202020204" pitchFamily="34" charset="0"/>
              </a:rPr>
              <a:t> Databases</a:t>
            </a:r>
            <a:endParaRPr lang="en-US" sz="2800" dirty="0"/>
          </a:p>
        </p:txBody>
      </p:sp>
      <p:sp>
        <p:nvSpPr>
          <p:cNvPr id="3" name="Content Placeholder 2">
            <a:extLst>
              <a:ext uri="{FF2B5EF4-FFF2-40B4-BE49-F238E27FC236}">
                <a16:creationId xmlns:a16="http://schemas.microsoft.com/office/drawing/2014/main" id="{35789A35-4D8D-7B00-FE9A-0C2B29AFDDAC}"/>
              </a:ext>
            </a:extLst>
          </p:cNvPr>
          <p:cNvSpPr>
            <a:spLocks noGrp="1"/>
          </p:cNvSpPr>
          <p:nvPr>
            <p:ph idx="1"/>
          </p:nvPr>
        </p:nvSpPr>
        <p:spPr>
          <a:xfrm>
            <a:off x="838200" y="897468"/>
            <a:ext cx="10515600" cy="5279495"/>
          </a:xfrm>
        </p:spPr>
        <p:txBody>
          <a:bodyPr>
            <a:normAutofit/>
          </a:bodyPr>
          <a:lstStyle/>
          <a:p>
            <a:r>
              <a:rPr lang="en-US" sz="2400" dirty="0"/>
              <a:t>A type of NoSQL database that do </a:t>
            </a:r>
            <a:r>
              <a:rPr lang="en-US" sz="2400" b="1" i="1" dirty="0"/>
              <a:t>not require a predefined schema </a:t>
            </a:r>
            <a:r>
              <a:rPr lang="en-US" sz="2400" dirty="0"/>
              <a:t>to store data</a:t>
            </a:r>
          </a:p>
          <a:p>
            <a:r>
              <a:rPr lang="en-US" sz="2400" dirty="0"/>
              <a:t>A </a:t>
            </a:r>
            <a:r>
              <a:rPr lang="en-US" sz="2400" b="1" dirty="0"/>
              <a:t>key-value</a:t>
            </a:r>
            <a:r>
              <a:rPr lang="en-US" sz="2400" dirty="0"/>
              <a:t> store allows you to store </a:t>
            </a:r>
            <a:r>
              <a:rPr lang="en-US" sz="2400" b="1" dirty="0"/>
              <a:t>any data</a:t>
            </a:r>
            <a:r>
              <a:rPr lang="en-US" sz="2400" dirty="0"/>
              <a:t> you like under a </a:t>
            </a:r>
            <a:r>
              <a:rPr lang="en-US" sz="2400" b="1" dirty="0"/>
              <a:t>key</a:t>
            </a:r>
            <a:r>
              <a:rPr lang="en-US" sz="2400" dirty="0"/>
              <a:t>. </a:t>
            </a:r>
          </a:p>
          <a:p>
            <a:r>
              <a:rPr lang="en-US" sz="2400" dirty="0"/>
              <a:t>A </a:t>
            </a:r>
            <a:r>
              <a:rPr lang="en-US" sz="2400" b="1" dirty="0"/>
              <a:t>document database </a:t>
            </a:r>
            <a:r>
              <a:rPr lang="en-US" sz="2400" dirty="0"/>
              <a:t>effectively does the same thing, since it makes no restrictions on the structure of the documents you store.</a:t>
            </a:r>
          </a:p>
          <a:p>
            <a:r>
              <a:rPr lang="en-US" sz="2400" b="1" dirty="0"/>
              <a:t>Column-family </a:t>
            </a:r>
            <a:r>
              <a:rPr lang="en-US" sz="2400" dirty="0"/>
              <a:t>databases allow you to store any data under any column you like. </a:t>
            </a:r>
          </a:p>
          <a:p>
            <a:r>
              <a:rPr lang="en-US" sz="2400" b="1" dirty="0"/>
              <a:t>Graph databases </a:t>
            </a:r>
            <a:r>
              <a:rPr lang="en-US" sz="2400" dirty="0"/>
              <a:t>allow you to freely add new edges and freely add properties to nodes and edges as you wish.</a:t>
            </a:r>
          </a:p>
          <a:p>
            <a:r>
              <a:rPr lang="en-US" sz="2400" dirty="0"/>
              <a:t>Freedom and flexibility.</a:t>
            </a:r>
          </a:p>
          <a:p>
            <a:r>
              <a:rPr lang="en-US" sz="2400" dirty="0"/>
              <a:t>This allows you to easily change your data storage as you learn more about your project.</a:t>
            </a:r>
          </a:p>
        </p:txBody>
      </p:sp>
    </p:spTree>
    <p:extLst>
      <p:ext uri="{BB962C8B-B14F-4D97-AF65-F5344CB8AC3E}">
        <p14:creationId xmlns:p14="http://schemas.microsoft.com/office/powerpoint/2010/main" val="248261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A59C-9AED-3371-CD9A-BAFCB6DD0C76}"/>
              </a:ext>
            </a:extLst>
          </p:cNvPr>
          <p:cNvSpPr>
            <a:spLocks noGrp="1"/>
          </p:cNvSpPr>
          <p:nvPr>
            <p:ph type="title"/>
          </p:nvPr>
        </p:nvSpPr>
        <p:spPr>
          <a:xfrm>
            <a:off x="838200" y="365126"/>
            <a:ext cx="10515600" cy="532342"/>
          </a:xfrm>
        </p:spPr>
        <p:txBody>
          <a:bodyPr>
            <a:noAutofit/>
          </a:bodyPr>
          <a:lstStyle/>
          <a:p>
            <a:r>
              <a:rPr lang="en-US" sz="2800" dirty="0" err="1">
                <a:effectLst/>
                <a:latin typeface="Arial" panose="020B0604020202020204" pitchFamily="34" charset="0"/>
              </a:rPr>
              <a:t>Schemaless</a:t>
            </a:r>
            <a:r>
              <a:rPr lang="en-US" sz="2800" dirty="0">
                <a:effectLst/>
                <a:latin typeface="Arial" panose="020B0604020202020204" pitchFamily="34" charset="0"/>
              </a:rPr>
              <a:t> Databases</a:t>
            </a:r>
            <a:endParaRPr lang="en-US" sz="2800" dirty="0"/>
          </a:p>
        </p:txBody>
      </p:sp>
      <p:sp>
        <p:nvSpPr>
          <p:cNvPr id="3" name="Content Placeholder 2">
            <a:extLst>
              <a:ext uri="{FF2B5EF4-FFF2-40B4-BE49-F238E27FC236}">
                <a16:creationId xmlns:a16="http://schemas.microsoft.com/office/drawing/2014/main" id="{35789A35-4D8D-7B00-FE9A-0C2B29AFDDAC}"/>
              </a:ext>
            </a:extLst>
          </p:cNvPr>
          <p:cNvSpPr>
            <a:spLocks noGrp="1"/>
          </p:cNvSpPr>
          <p:nvPr>
            <p:ph idx="1"/>
          </p:nvPr>
        </p:nvSpPr>
        <p:spPr>
          <a:xfrm>
            <a:off x="838200" y="897468"/>
            <a:ext cx="10515600" cy="5279495"/>
          </a:xfrm>
        </p:spPr>
        <p:txBody>
          <a:bodyPr>
            <a:normAutofit/>
          </a:bodyPr>
          <a:lstStyle/>
          <a:p>
            <a:r>
              <a:rPr lang="en-US" sz="2000" b="1" dirty="0">
                <a:effectLst/>
                <a:latin typeface="Arial" panose="020B0604020202020204" pitchFamily="34" charset="0"/>
              </a:rPr>
              <a:t>Nonuniform Data: </a:t>
            </a:r>
            <a:r>
              <a:rPr lang="en-US" sz="2000" dirty="0">
                <a:effectLst/>
                <a:latin typeface="Arial" panose="020B0604020202020204" pitchFamily="34" charset="0"/>
              </a:rPr>
              <a:t>data where each record has a different set of fields.</a:t>
            </a:r>
          </a:p>
          <a:p>
            <a:r>
              <a:rPr lang="en-US" sz="2000" dirty="0">
                <a:effectLst/>
                <a:latin typeface="Arial" panose="020B0604020202020204" pitchFamily="34" charset="0"/>
              </a:rPr>
              <a:t>A schema puts all rows of a table into a straightjacket, which becomes awkward if you have different kinds of data in different rows.</a:t>
            </a:r>
            <a:endParaRPr lang="en-US" sz="2000" dirty="0">
              <a:latin typeface="Arial" panose="020B0604020202020204" pitchFamily="34" charset="0"/>
            </a:endParaRPr>
          </a:p>
          <a:p>
            <a:r>
              <a:rPr lang="en-US" sz="2000" dirty="0">
                <a:latin typeface="Arial" panose="020B0604020202020204" pitchFamily="34" charset="0"/>
              </a:rPr>
              <a:t>Sometimes there are meaningless columns like custom columns.</a:t>
            </a:r>
          </a:p>
          <a:p>
            <a:r>
              <a:rPr lang="en-US" sz="2000" dirty="0" err="1">
                <a:effectLst/>
                <a:latin typeface="Arial" panose="020B0604020202020204" pitchFamily="34" charset="0"/>
              </a:rPr>
              <a:t>Schemalessness</a:t>
            </a:r>
            <a:r>
              <a:rPr lang="en-US" sz="2000" dirty="0">
                <a:effectLst/>
                <a:latin typeface="Arial" panose="020B0604020202020204" pitchFamily="34" charset="0"/>
              </a:rPr>
              <a:t> is appealing, and it certainly avoids many problems that exist with fixed-schema databases, but it brings some problems of its own.</a:t>
            </a:r>
          </a:p>
          <a:p>
            <a:r>
              <a:rPr lang="en-US" sz="2000" dirty="0">
                <a:latin typeface="Arial" panose="020B0604020202020204" pitchFamily="34" charset="0"/>
              </a:rPr>
              <a:t>Added data like </a:t>
            </a:r>
            <a:r>
              <a:rPr lang="en-US" sz="1100" dirty="0" err="1">
                <a:effectLst/>
                <a:latin typeface="Courier New" panose="02070309020205020404" pitchFamily="49" charset="0"/>
              </a:rPr>
              <a:t>billingAddress</a:t>
            </a:r>
            <a:r>
              <a:rPr lang="en-US" sz="1600" dirty="0">
                <a:latin typeface="Arial" panose="020B0604020202020204" pitchFamily="34" charset="0"/>
              </a:rPr>
              <a:t> </a:t>
            </a:r>
            <a:r>
              <a:rPr lang="en-US" sz="2000" dirty="0">
                <a:latin typeface="Arial" panose="020B0604020202020204" pitchFamily="34" charset="0"/>
              </a:rPr>
              <a:t>and not </a:t>
            </a:r>
            <a:r>
              <a:rPr lang="en-US" sz="1100" dirty="0" err="1">
                <a:effectLst/>
                <a:latin typeface="Courier New" panose="02070309020205020404" pitchFamily="49" charset="0"/>
              </a:rPr>
              <a:t>addressForBilling</a:t>
            </a:r>
            <a:r>
              <a:rPr lang="en-US" sz="1600" dirty="0">
                <a:latin typeface="Arial" panose="020B0604020202020204" pitchFamily="34" charset="0"/>
              </a:rPr>
              <a:t> </a:t>
            </a:r>
            <a:r>
              <a:rPr lang="en-US" sz="2000" dirty="0">
                <a:latin typeface="Arial" panose="020B0604020202020204" pitchFamily="34" charset="0"/>
              </a:rPr>
              <a:t>or</a:t>
            </a:r>
            <a:r>
              <a:rPr lang="en-US" sz="1600" dirty="0">
                <a:latin typeface="Arial" panose="020B0604020202020204" pitchFamily="34" charset="0"/>
              </a:rPr>
              <a:t> </a:t>
            </a:r>
            <a:r>
              <a:rPr lang="en-US" sz="1100" dirty="0">
                <a:effectLst/>
                <a:latin typeface="Courier New" panose="02070309020205020404" pitchFamily="49" charset="0"/>
              </a:rPr>
              <a:t>quantify</a:t>
            </a:r>
            <a:r>
              <a:rPr lang="en-US" sz="1600" dirty="0">
                <a:latin typeface="Arial" panose="020B0604020202020204" pitchFamily="34" charset="0"/>
              </a:rPr>
              <a:t> </a:t>
            </a:r>
            <a:r>
              <a:rPr lang="en-US" sz="2000" dirty="0">
                <a:latin typeface="Arial" panose="020B0604020202020204" pitchFamily="34" charset="0"/>
              </a:rPr>
              <a:t>not </a:t>
            </a:r>
            <a:r>
              <a:rPr lang="en-US" sz="1100" dirty="0">
                <a:effectLst/>
                <a:latin typeface="Courier New" panose="02070309020205020404" pitchFamily="49" charset="0"/>
              </a:rPr>
              <a:t>5</a:t>
            </a:r>
            <a:r>
              <a:rPr lang="en-US" sz="1600" dirty="0">
                <a:latin typeface="Arial" panose="020B0604020202020204" pitchFamily="34" charset="0"/>
              </a:rPr>
              <a:t> </a:t>
            </a:r>
            <a:r>
              <a:rPr lang="en-US" sz="2000" dirty="0">
                <a:latin typeface="Arial" panose="020B0604020202020204" pitchFamily="34" charset="0"/>
              </a:rPr>
              <a:t>or </a:t>
            </a:r>
            <a:r>
              <a:rPr lang="en-US" sz="1100" dirty="0">
                <a:effectLst/>
                <a:latin typeface="Courier New" panose="02070309020205020404" pitchFamily="49" charset="0"/>
              </a:rPr>
              <a:t>five</a:t>
            </a:r>
            <a:r>
              <a:rPr lang="en-US" sz="1600" dirty="0">
                <a:latin typeface="Arial" panose="020B0604020202020204" pitchFamily="34" charset="0"/>
              </a:rPr>
              <a:t>. </a:t>
            </a:r>
            <a:r>
              <a:rPr lang="en-US" sz="2000" dirty="0">
                <a:latin typeface="Arial" panose="020B0604020202020204" pitchFamily="34" charset="0"/>
              </a:rPr>
              <a:t>So it can not be readable by programs.</a:t>
            </a:r>
          </a:p>
          <a:p>
            <a:r>
              <a:rPr lang="en-US" sz="2000" dirty="0">
                <a:latin typeface="Arial" panose="020B0604020202020204" pitchFamily="34" charset="0"/>
              </a:rPr>
              <a:t>Programs are not humans; they cannot read “qty” and infer that that must be the same as “quantity”—at least not unless we specifically program them to do so. </a:t>
            </a:r>
          </a:p>
          <a:p>
            <a:r>
              <a:rPr lang="en-US" sz="2400" b="1" dirty="0">
                <a:latin typeface="Arial" panose="020B0604020202020204" pitchFamily="34" charset="0"/>
              </a:rPr>
              <a:t>I</a:t>
            </a:r>
            <a:r>
              <a:rPr lang="en-US" sz="2400" b="1" dirty="0">
                <a:effectLst/>
                <a:latin typeface="Arial" panose="020B0604020202020204" pitchFamily="34" charset="0"/>
              </a:rPr>
              <a:t>mplicit schema </a:t>
            </a:r>
            <a:r>
              <a:rPr lang="en-US" sz="2000" dirty="0">
                <a:effectLst/>
                <a:latin typeface="Arial" panose="020B0604020202020204" pitchFamily="34" charset="0"/>
              </a:rPr>
              <a:t>is a set of assumptions about the data’s structure in the code that manipulates the data.</a:t>
            </a:r>
            <a:endParaRPr lang="en-US" sz="3200" dirty="0"/>
          </a:p>
        </p:txBody>
      </p:sp>
    </p:spTree>
    <p:extLst>
      <p:ext uri="{BB962C8B-B14F-4D97-AF65-F5344CB8AC3E}">
        <p14:creationId xmlns:p14="http://schemas.microsoft.com/office/powerpoint/2010/main" val="202144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A59C-9AED-3371-CD9A-BAFCB6DD0C76}"/>
              </a:ext>
            </a:extLst>
          </p:cNvPr>
          <p:cNvSpPr>
            <a:spLocks noGrp="1"/>
          </p:cNvSpPr>
          <p:nvPr>
            <p:ph type="title"/>
          </p:nvPr>
        </p:nvSpPr>
        <p:spPr>
          <a:xfrm>
            <a:off x="838200" y="365126"/>
            <a:ext cx="10515600" cy="532342"/>
          </a:xfrm>
        </p:spPr>
        <p:txBody>
          <a:bodyPr>
            <a:noAutofit/>
          </a:bodyPr>
          <a:lstStyle/>
          <a:p>
            <a:r>
              <a:rPr lang="en-US" sz="2800" dirty="0">
                <a:effectLst/>
                <a:latin typeface="Arial" panose="020B0604020202020204" pitchFamily="34" charset="0"/>
              </a:rPr>
              <a:t>Materialized Views</a:t>
            </a:r>
            <a:endParaRPr lang="en-US" sz="2800" dirty="0"/>
          </a:p>
        </p:txBody>
      </p:sp>
      <p:sp>
        <p:nvSpPr>
          <p:cNvPr id="3" name="Content Placeholder 2">
            <a:extLst>
              <a:ext uri="{FF2B5EF4-FFF2-40B4-BE49-F238E27FC236}">
                <a16:creationId xmlns:a16="http://schemas.microsoft.com/office/drawing/2014/main" id="{35789A35-4D8D-7B00-FE9A-0C2B29AFDDAC}"/>
              </a:ext>
            </a:extLst>
          </p:cNvPr>
          <p:cNvSpPr>
            <a:spLocks noGrp="1"/>
          </p:cNvSpPr>
          <p:nvPr>
            <p:ph idx="1"/>
          </p:nvPr>
        </p:nvSpPr>
        <p:spPr>
          <a:xfrm>
            <a:off x="838200" y="1075267"/>
            <a:ext cx="10515600" cy="5101696"/>
          </a:xfrm>
        </p:spPr>
        <p:txBody>
          <a:bodyPr>
            <a:normAutofit/>
          </a:bodyPr>
          <a:lstStyle/>
          <a:p>
            <a:r>
              <a:rPr lang="en-US" sz="2000" dirty="0">
                <a:effectLst/>
                <a:latin typeface="Arial" panose="020B0604020202020204" pitchFamily="34" charset="0"/>
              </a:rPr>
              <a:t>Materialized Views are views that are computed in advance and cached on disk.</a:t>
            </a:r>
          </a:p>
          <a:p>
            <a:r>
              <a:rPr lang="en-US" sz="2000" dirty="0">
                <a:latin typeface="Arial" panose="020B0604020202020204" pitchFamily="34" charset="0"/>
              </a:rPr>
              <a:t>Materialized view is also a logical virtual table, but in this </a:t>
            </a:r>
            <a:r>
              <a:rPr lang="en-US" sz="2000" b="1" dirty="0">
                <a:latin typeface="Arial" panose="020B0604020202020204" pitchFamily="34" charset="0"/>
              </a:rPr>
              <a:t>case the result of the query is stored in the table or the disk. </a:t>
            </a:r>
          </a:p>
          <a:p>
            <a:r>
              <a:rPr lang="en-US" sz="2000" dirty="0">
                <a:latin typeface="Arial" panose="020B0604020202020204" pitchFamily="34" charset="0"/>
              </a:rPr>
              <a:t>The performance of the materialized view is better than normal view since the data is stored in the disk.</a:t>
            </a:r>
          </a:p>
          <a:p>
            <a:r>
              <a:rPr lang="en-US" sz="2000" b="1" dirty="0">
                <a:latin typeface="Arial" panose="020B0604020202020204" pitchFamily="34" charset="0"/>
              </a:rPr>
              <a:t>Although NoSQL databases don’t have views</a:t>
            </a:r>
            <a:r>
              <a:rPr lang="en-US" sz="2000" dirty="0">
                <a:latin typeface="Arial" panose="020B0604020202020204" pitchFamily="34" charset="0"/>
              </a:rPr>
              <a:t>, they may have precomputed and cached queries, and they reuse the term “materialized view” to describe them.</a:t>
            </a:r>
          </a:p>
          <a:p>
            <a:r>
              <a:rPr lang="en-US" sz="2000" dirty="0">
                <a:latin typeface="Arial" panose="020B0604020202020204" pitchFamily="34" charset="0"/>
              </a:rPr>
              <a:t>Materialized views can be used within the same aggregate</a:t>
            </a:r>
          </a:p>
          <a:p>
            <a:endParaRPr lang="en-US" sz="2000" dirty="0">
              <a:latin typeface="Arial" panose="020B0604020202020204" pitchFamily="34" charset="0"/>
            </a:endParaRPr>
          </a:p>
        </p:txBody>
      </p:sp>
    </p:spTree>
    <p:extLst>
      <p:ext uri="{BB962C8B-B14F-4D97-AF65-F5344CB8AC3E}">
        <p14:creationId xmlns:p14="http://schemas.microsoft.com/office/powerpoint/2010/main" val="858954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A59C-9AED-3371-CD9A-BAFCB6DD0C76}"/>
              </a:ext>
            </a:extLst>
          </p:cNvPr>
          <p:cNvSpPr>
            <a:spLocks noGrp="1"/>
          </p:cNvSpPr>
          <p:nvPr>
            <p:ph type="title"/>
          </p:nvPr>
        </p:nvSpPr>
        <p:spPr>
          <a:xfrm>
            <a:off x="838200" y="365126"/>
            <a:ext cx="10515600" cy="532342"/>
          </a:xfrm>
        </p:spPr>
        <p:txBody>
          <a:bodyPr>
            <a:noAutofit/>
          </a:bodyPr>
          <a:lstStyle/>
          <a:p>
            <a:r>
              <a:rPr lang="en-US" sz="2800" dirty="0">
                <a:effectLst/>
                <a:latin typeface="Arial" panose="020B0604020202020204" pitchFamily="34" charset="0"/>
              </a:rPr>
              <a:t>Modeling for Data Access</a:t>
            </a:r>
            <a:endParaRPr lang="en-US" sz="2800" dirty="0"/>
          </a:p>
        </p:txBody>
      </p:sp>
      <p:pic>
        <p:nvPicPr>
          <p:cNvPr id="5" name="Content Placeholder 4">
            <a:extLst>
              <a:ext uri="{FF2B5EF4-FFF2-40B4-BE49-F238E27FC236}">
                <a16:creationId xmlns:a16="http://schemas.microsoft.com/office/drawing/2014/main" id="{FC9A90F4-1A99-3E84-2204-CCF6AD085194}"/>
              </a:ext>
            </a:extLst>
          </p:cNvPr>
          <p:cNvPicPr>
            <a:picLocks noGrp="1" noChangeAspect="1"/>
          </p:cNvPicPr>
          <p:nvPr>
            <p:ph idx="1"/>
          </p:nvPr>
        </p:nvPicPr>
        <p:blipFill>
          <a:blip r:embed="rId2"/>
          <a:stretch>
            <a:fillRect/>
          </a:stretch>
        </p:blipFill>
        <p:spPr>
          <a:xfrm>
            <a:off x="2617576" y="1184804"/>
            <a:ext cx="6652047" cy="5102225"/>
          </a:xfrm>
        </p:spPr>
      </p:pic>
    </p:spTree>
    <p:extLst>
      <p:ext uri="{BB962C8B-B14F-4D97-AF65-F5344CB8AC3E}">
        <p14:creationId xmlns:p14="http://schemas.microsoft.com/office/powerpoint/2010/main" val="74460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A59C-9AED-3371-CD9A-BAFCB6DD0C76}"/>
              </a:ext>
            </a:extLst>
          </p:cNvPr>
          <p:cNvSpPr>
            <a:spLocks noGrp="1"/>
          </p:cNvSpPr>
          <p:nvPr>
            <p:ph type="title"/>
          </p:nvPr>
        </p:nvSpPr>
        <p:spPr>
          <a:xfrm>
            <a:off x="838200" y="365126"/>
            <a:ext cx="10515600" cy="532342"/>
          </a:xfrm>
        </p:spPr>
        <p:txBody>
          <a:bodyPr>
            <a:noAutofit/>
          </a:bodyPr>
          <a:lstStyle/>
          <a:p>
            <a:r>
              <a:rPr lang="en-US" sz="2800" dirty="0">
                <a:effectLst/>
                <a:latin typeface="Arial" panose="020B0604020202020204" pitchFamily="34" charset="0"/>
              </a:rPr>
              <a:t>Modeling for Data Access</a:t>
            </a:r>
            <a:endParaRPr lang="en-US" sz="2800" dirty="0"/>
          </a:p>
        </p:txBody>
      </p:sp>
      <p:sp>
        <p:nvSpPr>
          <p:cNvPr id="4" name="Content Placeholder 3">
            <a:extLst>
              <a:ext uri="{FF2B5EF4-FFF2-40B4-BE49-F238E27FC236}">
                <a16:creationId xmlns:a16="http://schemas.microsoft.com/office/drawing/2014/main" id="{0E5F9AD1-7B73-7CD4-CAA5-CB4345E6BE4D}"/>
              </a:ext>
            </a:extLst>
          </p:cNvPr>
          <p:cNvSpPr>
            <a:spLocks noGrp="1"/>
          </p:cNvSpPr>
          <p:nvPr>
            <p:ph idx="1"/>
          </p:nvPr>
        </p:nvSpPr>
        <p:spPr>
          <a:xfrm>
            <a:off x="838200" y="1109133"/>
            <a:ext cx="10515600" cy="5067830"/>
          </a:xfrm>
        </p:spPr>
        <p:txBody>
          <a:bodyPr>
            <a:normAutofit/>
          </a:bodyPr>
          <a:lstStyle/>
          <a:p>
            <a:r>
              <a:rPr lang="en-US" sz="2400" dirty="0">
                <a:effectLst/>
              </a:rPr>
              <a:t>In this scenario, the application can read the customer’s information and all the related data by using the key.</a:t>
            </a:r>
          </a:p>
          <a:p>
            <a:r>
              <a:rPr lang="en-US" sz="2400" dirty="0"/>
              <a:t>If the requirements are to read the orders or the products sold in each order, the whole object has to be read and then parsed on the client side to build the results.</a:t>
            </a:r>
          </a:p>
        </p:txBody>
      </p:sp>
    </p:spTree>
    <p:extLst>
      <p:ext uri="{BB962C8B-B14F-4D97-AF65-F5344CB8AC3E}">
        <p14:creationId xmlns:p14="http://schemas.microsoft.com/office/powerpoint/2010/main" val="3459531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2672</TotalTime>
  <Words>785</Words>
  <Application>Microsoft Office PowerPoint</Application>
  <PresentationFormat>Widescreen</PresentationFormat>
  <Paragraphs>52</Paragraphs>
  <Slides>14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Data Models</vt:lpstr>
      <vt:lpstr>Relationships</vt:lpstr>
      <vt:lpstr>Graph Databases</vt:lpstr>
      <vt:lpstr>Graph Databases</vt:lpstr>
      <vt:lpstr>Schemaless Databases</vt:lpstr>
      <vt:lpstr>Schemaless Databases</vt:lpstr>
      <vt:lpstr>Materialized Views</vt:lpstr>
      <vt:lpstr>Modeling for Data Access</vt:lpstr>
      <vt:lpstr>Modeling for Data Access</vt:lpstr>
      <vt:lpstr>PowerPoint Presentation</vt:lpstr>
      <vt:lpstr>Modeling for Data Access</vt:lpstr>
      <vt:lpstr>Column Family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Models</dc:title>
  <dc:creator>Juhi  Patel</dc:creator>
  <cp:lastModifiedBy>Juhi  Patel</cp:lastModifiedBy>
  <cp:revision>14</cp:revision>
  <dcterms:created xsi:type="dcterms:W3CDTF">2023-06-05T10:27:20Z</dcterms:created>
  <dcterms:modified xsi:type="dcterms:W3CDTF">2023-07-28T08:24:18Z</dcterms:modified>
</cp:coreProperties>
</file>