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3" r:id="rId6"/>
    <p:sldId id="275" r:id="rId7"/>
    <p:sldId id="274" r:id="rId8"/>
    <p:sldId id="260" r:id="rId9"/>
    <p:sldId id="261" r:id="rId10"/>
    <p:sldId id="262" r:id="rId11"/>
    <p:sldId id="263" r:id="rId12"/>
    <p:sldId id="264" r:id="rId13"/>
    <p:sldId id="276" r:id="rId14"/>
    <p:sldId id="265" r:id="rId15"/>
    <p:sldId id="278" r:id="rId16"/>
    <p:sldId id="266" r:id="rId17"/>
    <p:sldId id="277" r:id="rId18"/>
    <p:sldId id="267" r:id="rId19"/>
    <p:sldId id="279" r:id="rId20"/>
    <p:sldId id="268" r:id="rId21"/>
    <p:sldId id="269" r:id="rId22"/>
    <p:sldId id="283" r:id="rId23"/>
    <p:sldId id="280" r:id="rId24"/>
    <p:sldId id="270" r:id="rId25"/>
    <p:sldId id="271" r:id="rId26"/>
    <p:sldId id="282" r:id="rId27"/>
    <p:sldId id="272"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C7BA-62F1-8FB9-421F-2224D8E6B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AEFA4A-8DF3-BEC0-6CCB-5E548F9FA2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859245-0877-813E-E249-B0B8473F6146}"/>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5" name="Footer Placeholder 4">
            <a:extLst>
              <a:ext uri="{FF2B5EF4-FFF2-40B4-BE49-F238E27FC236}">
                <a16:creationId xmlns:a16="http://schemas.microsoft.com/office/drawing/2014/main" id="{43C9C70D-9487-E709-BE0F-02BB3735C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6D37F-5204-6F4F-9097-7DA6487FCF70}"/>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311316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F1C1-3779-04BE-A59B-2CC646DB7C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38C97E-CD51-7326-37ED-5237E5930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A31D6-4016-0413-09FC-4DC5B93E2786}"/>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5" name="Footer Placeholder 4">
            <a:extLst>
              <a:ext uri="{FF2B5EF4-FFF2-40B4-BE49-F238E27FC236}">
                <a16:creationId xmlns:a16="http://schemas.microsoft.com/office/drawing/2014/main" id="{C9393135-A4DE-1D60-2B04-17D876F50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07261-DFFB-BE44-CBC1-7F76DB815DBC}"/>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220540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DDEDC8-B0B0-568C-95B1-A5B9B7C976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335D62-2743-7E6A-8939-A345E9C84D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0D34D-8484-F461-BFF4-1C7C73C7B1D3}"/>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5" name="Footer Placeholder 4">
            <a:extLst>
              <a:ext uri="{FF2B5EF4-FFF2-40B4-BE49-F238E27FC236}">
                <a16:creationId xmlns:a16="http://schemas.microsoft.com/office/drawing/2014/main" id="{676C6ADA-8B91-B7DF-67CA-0A4131C39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5C9D3-FDEB-8DC1-BFA9-36F4A8F4BAFC}"/>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69151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27F3-2A39-C54D-F1ED-69479A054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63592-2311-3F8E-CF01-4910D02F6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F23F0-B081-7DB7-85A3-424CD7E9EFB2}"/>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5" name="Footer Placeholder 4">
            <a:extLst>
              <a:ext uri="{FF2B5EF4-FFF2-40B4-BE49-F238E27FC236}">
                <a16:creationId xmlns:a16="http://schemas.microsoft.com/office/drawing/2014/main" id="{F0923BE2-1CAD-48EE-813C-15BAA1E96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ACD75-21D4-B020-F1E9-643B7935D098}"/>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200975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AEC4-EF5C-9D1E-7762-44C37E54A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8B87C-D475-E1E4-AA79-1A2395118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EA410-26D3-CAD0-1D5B-29FA64CD2DDA}"/>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5" name="Footer Placeholder 4">
            <a:extLst>
              <a:ext uri="{FF2B5EF4-FFF2-40B4-BE49-F238E27FC236}">
                <a16:creationId xmlns:a16="http://schemas.microsoft.com/office/drawing/2014/main" id="{759808EB-E698-9E14-8CB2-FAA085E91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6DC17-BC47-4504-89F3-8E83EC349FCF}"/>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252908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BA7A-9168-3ABC-056F-450D7F24D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BECF5-B4AB-0171-FC04-14A8DF6820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DEC5F1-CA51-BB08-102E-D9FDDE4E0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119E9-602D-7637-7039-AD63E358BF85}"/>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6" name="Footer Placeholder 5">
            <a:extLst>
              <a:ext uri="{FF2B5EF4-FFF2-40B4-BE49-F238E27FC236}">
                <a16:creationId xmlns:a16="http://schemas.microsoft.com/office/drawing/2014/main" id="{A8046196-3B91-DE5B-A1E2-16501774F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3A44D-DEF5-D299-E555-C0176ADB0828}"/>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184061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B90B-ADD6-9437-3FF3-AC7EEEA9B5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FCD740-5B54-A5CF-0049-67761ADA35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E96DD-D21F-42A3-9956-8F6ECDBACB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35C90-D435-7501-891D-7AA1F7FBB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6F1A0-2ADF-40FE-D19B-59A58A8B1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F5CA2-6AA0-7D69-7664-9EE73554F805}"/>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8" name="Footer Placeholder 7">
            <a:extLst>
              <a:ext uri="{FF2B5EF4-FFF2-40B4-BE49-F238E27FC236}">
                <a16:creationId xmlns:a16="http://schemas.microsoft.com/office/drawing/2014/main" id="{D3A38DAF-D965-B678-A9A9-2199D69364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3F7555-BD9B-6F5D-BA29-597FAA6101D6}"/>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74926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915D-768B-EC31-F552-5C43FCEB2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BB1799-335E-B720-E737-E76D9B29C98A}"/>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4" name="Footer Placeholder 3">
            <a:extLst>
              <a:ext uri="{FF2B5EF4-FFF2-40B4-BE49-F238E27FC236}">
                <a16:creationId xmlns:a16="http://schemas.microsoft.com/office/drawing/2014/main" id="{920C45C6-B220-E2E9-1C5B-7D36155ED0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12DF5E-BBC4-E4B1-B53F-97FC32C8532B}"/>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243190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0767D-4A89-E5EA-AD8A-B39824FE19ED}"/>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3" name="Footer Placeholder 2">
            <a:extLst>
              <a:ext uri="{FF2B5EF4-FFF2-40B4-BE49-F238E27FC236}">
                <a16:creationId xmlns:a16="http://schemas.microsoft.com/office/drawing/2014/main" id="{575BA51A-CC01-6922-16D4-F7A76EEEF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2BBC4-F064-0B72-5ADF-7E2F4FFEC31A}"/>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284344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31DE-1433-4460-3F46-84A8A539F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85A185-9385-E5DF-AFBF-A7594DA11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B6FF39-59BD-FED5-65AE-993BB88CA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A5497-286C-298B-64CC-E46F1DEB3CE0}"/>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6" name="Footer Placeholder 5">
            <a:extLst>
              <a:ext uri="{FF2B5EF4-FFF2-40B4-BE49-F238E27FC236}">
                <a16:creationId xmlns:a16="http://schemas.microsoft.com/office/drawing/2014/main" id="{2B54649A-5F75-E113-CFEB-958DD9ADE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9AB31-2B83-B9ED-932B-A0E0FDD362C8}"/>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405256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67F8-3412-FEC7-08DD-CB818A187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E90C12-3450-317D-3196-D7BC58636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0FBFC3-A5A0-D9B6-FDC3-099A2B63B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F6CCF-F2A4-E8A7-D485-557C5F0C8A51}"/>
              </a:ext>
            </a:extLst>
          </p:cNvPr>
          <p:cNvSpPr>
            <a:spLocks noGrp="1"/>
          </p:cNvSpPr>
          <p:nvPr>
            <p:ph type="dt" sz="half" idx="10"/>
          </p:nvPr>
        </p:nvSpPr>
        <p:spPr/>
        <p:txBody>
          <a:bodyPr/>
          <a:lstStyle/>
          <a:p>
            <a:fld id="{02869248-EEE0-413F-B199-0C0E4A5D2CD7}" type="datetimeFigureOut">
              <a:rPr lang="en-US" smtClean="0"/>
              <a:t>8/21/2023</a:t>
            </a:fld>
            <a:endParaRPr lang="en-US"/>
          </a:p>
        </p:txBody>
      </p:sp>
      <p:sp>
        <p:nvSpPr>
          <p:cNvPr id="6" name="Footer Placeholder 5">
            <a:extLst>
              <a:ext uri="{FF2B5EF4-FFF2-40B4-BE49-F238E27FC236}">
                <a16:creationId xmlns:a16="http://schemas.microsoft.com/office/drawing/2014/main" id="{A9DE7BA3-EB0D-8E57-506B-577FA48BA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D3692-0012-0CCE-BE7E-DE1954333A72}"/>
              </a:ext>
            </a:extLst>
          </p:cNvPr>
          <p:cNvSpPr>
            <a:spLocks noGrp="1"/>
          </p:cNvSpPr>
          <p:nvPr>
            <p:ph type="sldNum" sz="quarter" idx="12"/>
          </p:nvPr>
        </p:nvSpPr>
        <p:spPr/>
        <p:txBody>
          <a:bodyPr/>
          <a:lstStyle/>
          <a:p>
            <a:fld id="{3E2E09F5-1C3B-4670-96E9-FA42CBD2F8D4}" type="slidenum">
              <a:rPr lang="en-US" smtClean="0"/>
              <a:t>‹#›</a:t>
            </a:fld>
            <a:endParaRPr lang="en-US"/>
          </a:p>
        </p:txBody>
      </p:sp>
    </p:spTree>
    <p:extLst>
      <p:ext uri="{BB962C8B-B14F-4D97-AF65-F5344CB8AC3E}">
        <p14:creationId xmlns:p14="http://schemas.microsoft.com/office/powerpoint/2010/main" val="326344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6E956-9237-8C5E-1047-F1D7B2306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BF1C4E-C02D-C6D3-0A29-D3AE77D2A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98D32-FDBF-ABC0-63E2-6060B055E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69248-EEE0-413F-B199-0C0E4A5D2CD7}" type="datetimeFigureOut">
              <a:rPr lang="en-US" smtClean="0"/>
              <a:t>8/21/2023</a:t>
            </a:fld>
            <a:endParaRPr lang="en-US"/>
          </a:p>
        </p:txBody>
      </p:sp>
      <p:sp>
        <p:nvSpPr>
          <p:cNvPr id="5" name="Footer Placeholder 4">
            <a:extLst>
              <a:ext uri="{FF2B5EF4-FFF2-40B4-BE49-F238E27FC236}">
                <a16:creationId xmlns:a16="http://schemas.microsoft.com/office/drawing/2014/main" id="{A03D0CDA-235F-212E-7A9E-9C890370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007511-B38F-E0D6-A62D-DA642BE58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E09F5-1C3B-4670-96E9-FA42CBD2F8D4}" type="slidenum">
              <a:rPr lang="en-US" smtClean="0"/>
              <a:t>‹#›</a:t>
            </a:fld>
            <a:endParaRPr lang="en-US"/>
          </a:p>
        </p:txBody>
      </p:sp>
    </p:spTree>
    <p:extLst>
      <p:ext uri="{BB962C8B-B14F-4D97-AF65-F5344CB8AC3E}">
        <p14:creationId xmlns:p14="http://schemas.microsoft.com/office/powerpoint/2010/main" val="225432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ECC5-CEE7-2955-E09E-67140CF54542}"/>
              </a:ext>
            </a:extLst>
          </p:cNvPr>
          <p:cNvSpPr>
            <a:spLocks noGrp="1"/>
          </p:cNvSpPr>
          <p:nvPr>
            <p:ph type="ctrTitle"/>
          </p:nvPr>
        </p:nvSpPr>
        <p:spPr/>
        <p:txBody>
          <a:bodyPr/>
          <a:lstStyle/>
          <a:p>
            <a:r>
              <a:rPr lang="en-US" dirty="0">
                <a:effectLst/>
                <a:latin typeface="Arial" panose="020B0604020202020204" pitchFamily="34" charset="0"/>
              </a:rPr>
              <a:t>Consistency</a:t>
            </a:r>
            <a:endParaRPr lang="en-US" dirty="0"/>
          </a:p>
        </p:txBody>
      </p:sp>
      <p:sp>
        <p:nvSpPr>
          <p:cNvPr id="3" name="Subtitle 2">
            <a:extLst>
              <a:ext uri="{FF2B5EF4-FFF2-40B4-BE49-F238E27FC236}">
                <a16:creationId xmlns:a16="http://schemas.microsoft.com/office/drawing/2014/main" id="{CADF922D-DA57-84BE-A8D0-C07FCD4EC8B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566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3E6A-D4AB-25FD-B5DC-3D1CF8B4D4C1}"/>
              </a:ext>
            </a:extLst>
          </p:cNvPr>
          <p:cNvSpPr>
            <a:spLocks noGrp="1"/>
          </p:cNvSpPr>
          <p:nvPr>
            <p:ph type="title"/>
          </p:nvPr>
        </p:nvSpPr>
        <p:spPr/>
        <p:txBody>
          <a:bodyPr/>
          <a:lstStyle/>
          <a:p>
            <a:r>
              <a:rPr lang="en-US" dirty="0">
                <a:effectLst/>
                <a:latin typeface="Arial" panose="020B0604020202020204" pitchFamily="34" charset="0"/>
              </a:rPr>
              <a:t>Solutions</a:t>
            </a:r>
            <a:endParaRPr lang="en-US" dirty="0"/>
          </a:p>
        </p:txBody>
      </p:sp>
      <p:sp>
        <p:nvSpPr>
          <p:cNvPr id="3" name="Content Placeholder 2">
            <a:extLst>
              <a:ext uri="{FF2B5EF4-FFF2-40B4-BE49-F238E27FC236}">
                <a16:creationId xmlns:a16="http://schemas.microsoft.com/office/drawing/2014/main" id="{7FA86C1C-B1B1-C680-118F-840A2B70C875}"/>
              </a:ext>
            </a:extLst>
          </p:cNvPr>
          <p:cNvSpPr>
            <a:spLocks noGrp="1"/>
          </p:cNvSpPr>
          <p:nvPr>
            <p:ph idx="1"/>
          </p:nvPr>
        </p:nvSpPr>
        <p:spPr/>
        <p:txBody>
          <a:bodyPr>
            <a:normAutofit/>
          </a:bodyPr>
          <a:lstStyle/>
          <a:p>
            <a:r>
              <a:rPr lang="en-US" dirty="0"/>
              <a:t>Pessimistic approach</a:t>
            </a:r>
          </a:p>
          <a:p>
            <a:pPr lvl="1"/>
            <a:r>
              <a:rPr lang="en-US" dirty="0"/>
              <a:t>Prevent conflicts from occurring</a:t>
            </a:r>
          </a:p>
          <a:p>
            <a:pPr lvl="1"/>
            <a:r>
              <a:rPr lang="en-US" dirty="0"/>
              <a:t>Usually implemented with write locks managed by the system</a:t>
            </a:r>
          </a:p>
          <a:p>
            <a:r>
              <a:rPr lang="en-US" dirty="0"/>
              <a:t>Optimistic approach</a:t>
            </a:r>
          </a:p>
          <a:p>
            <a:pPr lvl="1"/>
            <a:r>
              <a:rPr lang="en-US" dirty="0"/>
              <a:t>Lets conflicts occur, but detects them and takes action to sort them out</a:t>
            </a:r>
          </a:p>
          <a:p>
            <a:pPr lvl="1"/>
            <a:r>
              <a:rPr lang="en-US" dirty="0"/>
              <a:t>Approaches (for write-write conflicts):</a:t>
            </a:r>
          </a:p>
          <a:p>
            <a:pPr lvl="2"/>
            <a:r>
              <a:rPr lang="en-US" dirty="0"/>
              <a:t>conditional updates: test the value just before updating</a:t>
            </a:r>
          </a:p>
          <a:p>
            <a:pPr lvl="2"/>
            <a:r>
              <a:rPr lang="en-US" dirty="0"/>
              <a:t>save both updates: record that they are in conflict and then merge them</a:t>
            </a:r>
          </a:p>
        </p:txBody>
      </p:sp>
    </p:spTree>
    <p:extLst>
      <p:ext uri="{BB962C8B-B14F-4D97-AF65-F5344CB8AC3E}">
        <p14:creationId xmlns:p14="http://schemas.microsoft.com/office/powerpoint/2010/main" val="419105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8BAA-E4A2-B4B4-BFE9-BB36633CA7B4}"/>
              </a:ext>
            </a:extLst>
          </p:cNvPr>
          <p:cNvSpPr>
            <a:spLocks noGrp="1"/>
          </p:cNvSpPr>
          <p:nvPr>
            <p:ph type="title"/>
          </p:nvPr>
        </p:nvSpPr>
        <p:spPr/>
        <p:txBody>
          <a:bodyPr/>
          <a:lstStyle/>
          <a:p>
            <a:r>
              <a:rPr lang="en-US" dirty="0">
                <a:effectLst/>
                <a:latin typeface="Arial" panose="020B0604020202020204" pitchFamily="34" charset="0"/>
              </a:rPr>
              <a:t>Pessimistic vs optimistic approach</a:t>
            </a:r>
            <a:endParaRPr lang="en-US" dirty="0"/>
          </a:p>
        </p:txBody>
      </p:sp>
      <p:sp>
        <p:nvSpPr>
          <p:cNvPr id="3" name="Content Placeholder 2">
            <a:extLst>
              <a:ext uri="{FF2B5EF4-FFF2-40B4-BE49-F238E27FC236}">
                <a16:creationId xmlns:a16="http://schemas.microsoft.com/office/drawing/2014/main" id="{15A637E5-2BCC-6D83-3F87-2B2AAA7CEA0F}"/>
              </a:ext>
            </a:extLst>
          </p:cNvPr>
          <p:cNvSpPr>
            <a:spLocks noGrp="1"/>
          </p:cNvSpPr>
          <p:nvPr>
            <p:ph idx="1"/>
          </p:nvPr>
        </p:nvSpPr>
        <p:spPr/>
        <p:txBody>
          <a:bodyPr/>
          <a:lstStyle/>
          <a:p>
            <a:r>
              <a:rPr lang="en-US" dirty="0"/>
              <a:t>Concurrency involves a fundamental tradeoff between:</a:t>
            </a:r>
          </a:p>
          <a:p>
            <a:pPr lvl="1"/>
            <a:r>
              <a:rPr lang="en-US" dirty="0"/>
              <a:t>consistency (avoiding errors such as update conflicts) and</a:t>
            </a:r>
          </a:p>
          <a:p>
            <a:pPr lvl="1"/>
            <a:r>
              <a:rPr lang="en-US" dirty="0"/>
              <a:t>availability (responding quickly to clients).</a:t>
            </a:r>
          </a:p>
          <a:p>
            <a:r>
              <a:rPr lang="en-US" dirty="0"/>
              <a:t>Pessimistic approaches often:</a:t>
            </a:r>
          </a:p>
          <a:p>
            <a:pPr lvl="1"/>
            <a:r>
              <a:rPr lang="en-US" dirty="0"/>
              <a:t>severely degrade the responsiveness of a system</a:t>
            </a:r>
          </a:p>
          <a:p>
            <a:pPr lvl="1"/>
            <a:r>
              <a:rPr lang="en-US" dirty="0"/>
              <a:t>leads to deadlocks, which are hard to prevent and debug</a:t>
            </a:r>
          </a:p>
        </p:txBody>
      </p:sp>
    </p:spTree>
    <p:extLst>
      <p:ext uri="{BB962C8B-B14F-4D97-AF65-F5344CB8AC3E}">
        <p14:creationId xmlns:p14="http://schemas.microsoft.com/office/powerpoint/2010/main" val="95382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2A77-0480-4611-0A60-311313D3AC75}"/>
              </a:ext>
            </a:extLst>
          </p:cNvPr>
          <p:cNvSpPr>
            <a:spLocks noGrp="1"/>
          </p:cNvSpPr>
          <p:nvPr>
            <p:ph type="title"/>
          </p:nvPr>
        </p:nvSpPr>
        <p:spPr>
          <a:xfrm>
            <a:off x="838200" y="365125"/>
            <a:ext cx="10515600" cy="854075"/>
          </a:xfrm>
        </p:spPr>
        <p:txBody>
          <a:bodyPr/>
          <a:lstStyle/>
          <a:p>
            <a:r>
              <a:rPr lang="en-US" dirty="0">
                <a:effectLst/>
                <a:latin typeface="Arial" panose="020B0604020202020204" pitchFamily="34" charset="0"/>
              </a:rPr>
              <a:t>Forms of consistency</a:t>
            </a:r>
            <a:endParaRPr lang="en-US" dirty="0"/>
          </a:p>
        </p:txBody>
      </p:sp>
      <p:sp>
        <p:nvSpPr>
          <p:cNvPr id="3" name="Content Placeholder 2">
            <a:extLst>
              <a:ext uri="{FF2B5EF4-FFF2-40B4-BE49-F238E27FC236}">
                <a16:creationId xmlns:a16="http://schemas.microsoft.com/office/drawing/2014/main" id="{9CE8421A-6B32-298F-C089-FFEC2EC1DD61}"/>
              </a:ext>
            </a:extLst>
          </p:cNvPr>
          <p:cNvSpPr>
            <a:spLocks noGrp="1"/>
          </p:cNvSpPr>
          <p:nvPr>
            <p:ph idx="1"/>
          </p:nvPr>
        </p:nvSpPr>
        <p:spPr>
          <a:xfrm>
            <a:off x="838200" y="1430867"/>
            <a:ext cx="10515600" cy="4746096"/>
          </a:xfrm>
        </p:spPr>
        <p:txBody>
          <a:bodyPr>
            <a:normAutofit lnSpcReduction="10000"/>
          </a:bodyPr>
          <a:lstStyle/>
          <a:p>
            <a:r>
              <a:rPr lang="en-US" dirty="0"/>
              <a:t>Strong (or immediate) consistency</a:t>
            </a:r>
          </a:p>
          <a:p>
            <a:pPr lvl="1"/>
            <a:r>
              <a:rPr lang="en-US" dirty="0"/>
              <a:t>ACID(atomicity, consistency, isolation, and durability) transaction</a:t>
            </a:r>
          </a:p>
          <a:p>
            <a:r>
              <a:rPr lang="en-US" dirty="0"/>
              <a:t>Logical consistency</a:t>
            </a:r>
          </a:p>
          <a:p>
            <a:pPr lvl="1"/>
            <a:r>
              <a:rPr lang="en-US" dirty="0"/>
              <a:t>No read-write conflicts (atomic transactions)</a:t>
            </a:r>
          </a:p>
          <a:p>
            <a:r>
              <a:rPr lang="en-US" dirty="0"/>
              <a:t>Sequential consistency</a:t>
            </a:r>
          </a:p>
          <a:p>
            <a:pPr lvl="1"/>
            <a:r>
              <a:rPr lang="en-US" dirty="0"/>
              <a:t>Updates are serialized</a:t>
            </a:r>
          </a:p>
          <a:p>
            <a:r>
              <a:rPr lang="en-US" dirty="0"/>
              <a:t>Session (or read-your-writes) consistency</a:t>
            </a:r>
          </a:p>
          <a:p>
            <a:pPr lvl="1"/>
            <a:r>
              <a:rPr lang="en-US" dirty="0"/>
              <a:t>Within a user’s session</a:t>
            </a:r>
          </a:p>
          <a:p>
            <a:r>
              <a:rPr lang="en-US" dirty="0"/>
              <a:t>Eventual consistency</a:t>
            </a:r>
          </a:p>
          <a:p>
            <a:pPr lvl="1"/>
            <a:r>
              <a:rPr lang="en-US" dirty="0"/>
              <a:t>You may have replication inconsistencies but eventually all nodes will be updated to the same value</a:t>
            </a:r>
          </a:p>
        </p:txBody>
      </p:sp>
    </p:spTree>
    <p:extLst>
      <p:ext uri="{BB962C8B-B14F-4D97-AF65-F5344CB8AC3E}">
        <p14:creationId xmlns:p14="http://schemas.microsoft.com/office/powerpoint/2010/main" val="49779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7116-5A59-84F1-3D67-07A4B35EFE64}"/>
              </a:ext>
            </a:extLst>
          </p:cNvPr>
          <p:cNvSpPr>
            <a:spLocks noGrp="1"/>
          </p:cNvSpPr>
          <p:nvPr>
            <p:ph type="title"/>
          </p:nvPr>
        </p:nvSpPr>
        <p:spPr>
          <a:xfrm>
            <a:off x="838200" y="365125"/>
            <a:ext cx="10515600" cy="625475"/>
          </a:xfrm>
        </p:spPr>
        <p:txBody>
          <a:bodyPr>
            <a:normAutofit fontScale="90000"/>
          </a:bodyPr>
          <a:lstStyle/>
          <a:p>
            <a:r>
              <a:rPr lang="en-US" dirty="0"/>
              <a:t>Relaxing Consistency</a:t>
            </a:r>
          </a:p>
        </p:txBody>
      </p:sp>
      <p:sp>
        <p:nvSpPr>
          <p:cNvPr id="3" name="Content Placeholder 2">
            <a:extLst>
              <a:ext uri="{FF2B5EF4-FFF2-40B4-BE49-F238E27FC236}">
                <a16:creationId xmlns:a16="http://schemas.microsoft.com/office/drawing/2014/main" id="{99302D9F-F499-FA85-7292-3166E8928D3D}"/>
              </a:ext>
            </a:extLst>
          </p:cNvPr>
          <p:cNvSpPr>
            <a:spLocks noGrp="1"/>
          </p:cNvSpPr>
          <p:nvPr>
            <p:ph idx="1"/>
          </p:nvPr>
        </p:nvSpPr>
        <p:spPr>
          <a:xfrm>
            <a:off x="838200" y="1380067"/>
            <a:ext cx="10515600" cy="4796896"/>
          </a:xfrm>
        </p:spPr>
        <p:txBody>
          <a:bodyPr>
            <a:normAutofit lnSpcReduction="10000"/>
          </a:bodyPr>
          <a:lstStyle/>
          <a:p>
            <a:r>
              <a:rPr lang="en-US" dirty="0"/>
              <a:t>Consistency is a Good Thing—but, sadly, sometimes we have to sacrifice it. It is always possible to design a system to avoid inconsistencies, but often impossible to do so without making unbearable sacrifices in other characteristics of the system. </a:t>
            </a:r>
          </a:p>
          <a:p>
            <a:r>
              <a:rPr lang="en-US" dirty="0"/>
              <a:t>As a result, we often have to tradeoff consistency for something else. </a:t>
            </a:r>
          </a:p>
          <a:p>
            <a:r>
              <a:rPr lang="en-US" dirty="0"/>
              <a:t>While some architects see this as a disaster, we see it as part of the inevitable tradeoffs involved in system design. </a:t>
            </a:r>
          </a:p>
          <a:p>
            <a:r>
              <a:rPr lang="en-US" dirty="0"/>
              <a:t>Furthermore, different domains have different tolerances for inconsistency, and we need to take this tolerance into account as we make our decisions.</a:t>
            </a:r>
          </a:p>
          <a:p>
            <a:r>
              <a:rPr lang="en-US" dirty="0"/>
              <a:t>Trading off consistency is a familiar concept even in single-server relational database systems.</a:t>
            </a:r>
          </a:p>
        </p:txBody>
      </p:sp>
    </p:spTree>
    <p:extLst>
      <p:ext uri="{BB962C8B-B14F-4D97-AF65-F5344CB8AC3E}">
        <p14:creationId xmlns:p14="http://schemas.microsoft.com/office/powerpoint/2010/main" val="31903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6762-89F5-8E7E-74AD-FCE299ED6C7B}"/>
              </a:ext>
            </a:extLst>
          </p:cNvPr>
          <p:cNvSpPr>
            <a:spLocks noGrp="1"/>
          </p:cNvSpPr>
          <p:nvPr>
            <p:ph type="title"/>
          </p:nvPr>
        </p:nvSpPr>
        <p:spPr/>
        <p:txBody>
          <a:bodyPr/>
          <a:lstStyle/>
          <a:p>
            <a:r>
              <a:rPr lang="en-US" dirty="0">
                <a:effectLst/>
                <a:latin typeface="Arial" panose="020B0604020202020204" pitchFamily="34" charset="0"/>
              </a:rPr>
              <a:t>The CAP Theorem</a:t>
            </a:r>
            <a:endParaRPr lang="en-US" dirty="0"/>
          </a:p>
        </p:txBody>
      </p:sp>
      <p:sp>
        <p:nvSpPr>
          <p:cNvPr id="3" name="Content Placeholder 2">
            <a:extLst>
              <a:ext uri="{FF2B5EF4-FFF2-40B4-BE49-F238E27FC236}">
                <a16:creationId xmlns:a16="http://schemas.microsoft.com/office/drawing/2014/main" id="{48C2376E-9AB6-10FA-0B14-408FB03CA54D}"/>
              </a:ext>
            </a:extLst>
          </p:cNvPr>
          <p:cNvSpPr>
            <a:spLocks noGrp="1"/>
          </p:cNvSpPr>
          <p:nvPr>
            <p:ph idx="1"/>
          </p:nvPr>
        </p:nvSpPr>
        <p:spPr/>
        <p:txBody>
          <a:bodyPr/>
          <a:lstStyle/>
          <a:p>
            <a:r>
              <a:rPr lang="en-US" dirty="0"/>
              <a:t>Why you may need to relax consistency</a:t>
            </a:r>
          </a:p>
          <a:p>
            <a:r>
              <a:rPr lang="en-US" dirty="0"/>
              <a:t>Proposed by Eric Brewer in 2000</a:t>
            </a:r>
          </a:p>
          <a:p>
            <a:r>
              <a:rPr lang="en-US" dirty="0"/>
              <a:t>Formal proof by Seth Gilbert and Nancy Lynch in 2002</a:t>
            </a:r>
          </a:p>
          <a:p>
            <a:pPr marL="0" indent="0" algn="ctr">
              <a:buNone/>
            </a:pPr>
            <a:br>
              <a:rPr lang="en-US" b="1" dirty="0">
                <a:effectLst/>
                <a:latin typeface="Times New Roman" panose="02020603050405020304" pitchFamily="18" charset="0"/>
              </a:rPr>
            </a:br>
            <a:r>
              <a:rPr lang="en-US" b="1" dirty="0">
                <a:effectLst/>
                <a:latin typeface="Times New Roman" panose="02020603050405020304" pitchFamily="18" charset="0"/>
              </a:rPr>
              <a:t>“Given the properties of Consistency, Availability, and Partition</a:t>
            </a:r>
            <a:br>
              <a:rPr lang="en-US" b="1" dirty="0"/>
            </a:br>
            <a:r>
              <a:rPr lang="en-US" b="1" dirty="0">
                <a:effectLst/>
                <a:latin typeface="Times New Roman" panose="02020603050405020304" pitchFamily="18" charset="0"/>
              </a:rPr>
              <a:t>tolerance, you can only get two”</a:t>
            </a:r>
            <a:endParaRPr lang="en-US" b="1" dirty="0"/>
          </a:p>
        </p:txBody>
      </p:sp>
    </p:spTree>
    <p:extLst>
      <p:ext uri="{BB962C8B-B14F-4D97-AF65-F5344CB8AC3E}">
        <p14:creationId xmlns:p14="http://schemas.microsoft.com/office/powerpoint/2010/main" val="177910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EFEB-0993-3676-CE7F-5485F3B391CB}"/>
              </a:ext>
            </a:extLst>
          </p:cNvPr>
          <p:cNvSpPr>
            <a:spLocks noGrp="1"/>
          </p:cNvSpPr>
          <p:nvPr>
            <p:ph type="title"/>
          </p:nvPr>
        </p:nvSpPr>
        <p:spPr/>
        <p:txBody>
          <a:bodyPr/>
          <a:lstStyle/>
          <a:p>
            <a:r>
              <a:rPr lang="en-US" dirty="0">
                <a:effectLst/>
                <a:latin typeface="Arial" panose="020B0604020202020204" pitchFamily="34" charset="0"/>
              </a:rPr>
              <a:t>The CAP Theorem</a:t>
            </a:r>
            <a:endParaRPr lang="en-US" dirty="0"/>
          </a:p>
        </p:txBody>
      </p:sp>
      <p:sp>
        <p:nvSpPr>
          <p:cNvPr id="3" name="Content Placeholder 2">
            <a:extLst>
              <a:ext uri="{FF2B5EF4-FFF2-40B4-BE49-F238E27FC236}">
                <a16:creationId xmlns:a16="http://schemas.microsoft.com/office/drawing/2014/main" id="{76B228CD-0089-F89D-F9F6-AB04A73B73B5}"/>
              </a:ext>
            </a:extLst>
          </p:cNvPr>
          <p:cNvSpPr>
            <a:spLocks noGrp="1"/>
          </p:cNvSpPr>
          <p:nvPr>
            <p:ph idx="1"/>
          </p:nvPr>
        </p:nvSpPr>
        <p:spPr/>
        <p:txBody>
          <a:bodyPr>
            <a:normAutofit/>
          </a:bodyPr>
          <a:lstStyle/>
          <a:p>
            <a:r>
              <a:rPr lang="en-US" dirty="0"/>
              <a:t>Consistency is pretty much as we’ve defined it so far. </a:t>
            </a:r>
          </a:p>
          <a:p>
            <a:r>
              <a:rPr lang="en-US" dirty="0"/>
              <a:t>Availability has a particular meaning in the context of CAP—it means that if you can talk to a node in the cluster, it can read and write data. </a:t>
            </a:r>
          </a:p>
          <a:p>
            <a:r>
              <a:rPr lang="en-US" dirty="0"/>
              <a:t>That’s subtly different from the usual meaning, which we’ll explore later. </a:t>
            </a:r>
          </a:p>
          <a:p>
            <a:r>
              <a:rPr lang="en-US" dirty="0"/>
              <a:t>Partition tolerance means that the cluster can survive communication breakages in the cluster that separate the cluster into multiple partitions unable to communicate with each other</a:t>
            </a:r>
          </a:p>
        </p:txBody>
      </p:sp>
    </p:spTree>
    <p:extLst>
      <p:ext uri="{BB962C8B-B14F-4D97-AF65-F5344CB8AC3E}">
        <p14:creationId xmlns:p14="http://schemas.microsoft.com/office/powerpoint/2010/main" val="211520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BEFE-561E-F215-8ED4-14A1CABA9551}"/>
              </a:ext>
            </a:extLst>
          </p:cNvPr>
          <p:cNvSpPr>
            <a:spLocks noGrp="1"/>
          </p:cNvSpPr>
          <p:nvPr>
            <p:ph type="title"/>
          </p:nvPr>
        </p:nvSpPr>
        <p:spPr/>
        <p:txBody>
          <a:bodyPr/>
          <a:lstStyle/>
          <a:p>
            <a:r>
              <a:rPr lang="en-US" dirty="0">
                <a:effectLst/>
                <a:latin typeface="Arial" panose="020B0604020202020204" pitchFamily="34" charset="0"/>
              </a:rPr>
              <a:t>The CAP Theorem</a:t>
            </a:r>
            <a:endParaRPr lang="en-US" dirty="0"/>
          </a:p>
        </p:txBody>
      </p:sp>
      <p:sp>
        <p:nvSpPr>
          <p:cNvPr id="9" name="Content Placeholder 8">
            <a:extLst>
              <a:ext uri="{FF2B5EF4-FFF2-40B4-BE49-F238E27FC236}">
                <a16:creationId xmlns:a16="http://schemas.microsoft.com/office/drawing/2014/main" id="{C3561DA4-911C-A9F5-F431-303740AEFE3C}"/>
              </a:ext>
            </a:extLst>
          </p:cNvPr>
          <p:cNvSpPr>
            <a:spLocks noGrp="1"/>
          </p:cNvSpPr>
          <p:nvPr>
            <p:ph idx="1"/>
          </p:nvPr>
        </p:nvSpPr>
        <p:spPr>
          <a:xfrm>
            <a:off x="838200" y="1825625"/>
            <a:ext cx="5257800" cy="4351338"/>
          </a:xfrm>
        </p:spPr>
        <p:txBody>
          <a:bodyPr>
            <a:normAutofit/>
          </a:bodyPr>
          <a:lstStyle/>
          <a:p>
            <a:r>
              <a:rPr lang="en-US" dirty="0"/>
              <a:t> </a:t>
            </a:r>
            <a:r>
              <a:rPr lang="en-US" b="1" dirty="0"/>
              <a:t>Consistency</a:t>
            </a:r>
            <a:r>
              <a:rPr lang="en-US" dirty="0"/>
              <a:t>: </a:t>
            </a:r>
            <a:r>
              <a:rPr lang="en-US" sz="2200" dirty="0"/>
              <a:t>all people see the same data at the same time</a:t>
            </a:r>
          </a:p>
          <a:p>
            <a:r>
              <a:rPr lang="en-US" b="1" dirty="0"/>
              <a:t>Availability</a:t>
            </a:r>
            <a:r>
              <a:rPr lang="en-US" dirty="0"/>
              <a:t>: </a:t>
            </a:r>
            <a:r>
              <a:rPr lang="en-US" sz="2200" dirty="0"/>
              <a:t>Every request receives a response – without guarantee that it contains the most recent write</a:t>
            </a:r>
          </a:p>
          <a:p>
            <a:r>
              <a:rPr lang="en-US" b="1" dirty="0"/>
              <a:t>Partition tolerance</a:t>
            </a:r>
            <a:r>
              <a:rPr lang="en-US" dirty="0"/>
              <a:t>: </a:t>
            </a:r>
            <a:r>
              <a:rPr lang="en-US" sz="2200" dirty="0"/>
              <a:t>The system continues to operate despite communication breakages that separate the cluster into partitions unable to communicate with each other</a:t>
            </a:r>
          </a:p>
        </p:txBody>
      </p:sp>
      <p:pic>
        <p:nvPicPr>
          <p:cNvPr id="12" name="Content Placeholder 4">
            <a:extLst>
              <a:ext uri="{FF2B5EF4-FFF2-40B4-BE49-F238E27FC236}">
                <a16:creationId xmlns:a16="http://schemas.microsoft.com/office/drawing/2014/main" id="{2FCC3D88-626E-7C62-9853-0ADC63FFC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894" y="1758421"/>
            <a:ext cx="5952479" cy="4351338"/>
          </a:xfrm>
          <a:prstGeom prst="rect">
            <a:avLst/>
          </a:prstGeom>
        </p:spPr>
      </p:pic>
    </p:spTree>
    <p:extLst>
      <p:ext uri="{BB962C8B-B14F-4D97-AF65-F5344CB8AC3E}">
        <p14:creationId xmlns:p14="http://schemas.microsoft.com/office/powerpoint/2010/main" val="3341742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73A8C66-C7C5-3790-28F4-DF23AB053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35" y="0"/>
            <a:ext cx="8877506" cy="6489570"/>
          </a:xfrm>
          <a:prstGeom prst="rect">
            <a:avLst/>
          </a:prstGeom>
        </p:spPr>
      </p:pic>
      <p:sp>
        <p:nvSpPr>
          <p:cNvPr id="5" name="Rectangle 4">
            <a:extLst>
              <a:ext uri="{FF2B5EF4-FFF2-40B4-BE49-F238E27FC236}">
                <a16:creationId xmlns:a16="http://schemas.microsoft.com/office/drawing/2014/main" id="{3417BE4E-F10E-8B2F-445C-77D5175DA3EA}"/>
              </a:ext>
            </a:extLst>
          </p:cNvPr>
          <p:cNvSpPr/>
          <p:nvPr/>
        </p:nvSpPr>
        <p:spPr>
          <a:xfrm>
            <a:off x="7255933" y="5858934"/>
            <a:ext cx="2997200" cy="8805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62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B4DF-8AEA-8AD3-F15B-2C0524BAC858}"/>
              </a:ext>
            </a:extLst>
          </p:cNvPr>
          <p:cNvSpPr>
            <a:spLocks noGrp="1"/>
          </p:cNvSpPr>
          <p:nvPr>
            <p:ph type="title"/>
          </p:nvPr>
        </p:nvSpPr>
        <p:spPr/>
        <p:txBody>
          <a:bodyPr/>
          <a:lstStyle/>
          <a:p>
            <a:r>
              <a:rPr lang="en-US" dirty="0">
                <a:effectLst/>
                <a:latin typeface="Arial" panose="020B0604020202020204" pitchFamily="34" charset="0"/>
              </a:rPr>
              <a:t>Network partition</a:t>
            </a:r>
            <a:endParaRPr lang="en-US" dirty="0"/>
          </a:p>
        </p:txBody>
      </p:sp>
      <p:pic>
        <p:nvPicPr>
          <p:cNvPr id="5" name="Content Placeholder 4">
            <a:extLst>
              <a:ext uri="{FF2B5EF4-FFF2-40B4-BE49-F238E27FC236}">
                <a16:creationId xmlns:a16="http://schemas.microsoft.com/office/drawing/2014/main" id="{C0E0E117-3096-FEE1-2603-D7FACD0FEF66}"/>
              </a:ext>
            </a:extLst>
          </p:cNvPr>
          <p:cNvPicPr>
            <a:picLocks noGrp="1" noChangeAspect="1"/>
          </p:cNvPicPr>
          <p:nvPr>
            <p:ph idx="1"/>
          </p:nvPr>
        </p:nvPicPr>
        <p:blipFill>
          <a:blip r:embed="rId2"/>
          <a:stretch>
            <a:fillRect/>
          </a:stretch>
        </p:blipFill>
        <p:spPr>
          <a:xfrm>
            <a:off x="2847346" y="1690688"/>
            <a:ext cx="6869839" cy="4351338"/>
          </a:xfrm>
        </p:spPr>
      </p:pic>
      <p:sp>
        <p:nvSpPr>
          <p:cNvPr id="4" name="TextBox 3">
            <a:extLst>
              <a:ext uri="{FF2B5EF4-FFF2-40B4-BE49-F238E27FC236}">
                <a16:creationId xmlns:a16="http://schemas.microsoft.com/office/drawing/2014/main" id="{8E6D0602-2D8E-6A74-E3E7-6A825B0B879D}"/>
              </a:ext>
            </a:extLst>
          </p:cNvPr>
          <p:cNvSpPr txBox="1"/>
          <p:nvPr/>
        </p:nvSpPr>
        <p:spPr>
          <a:xfrm>
            <a:off x="3048000" y="6042026"/>
            <a:ext cx="6096000" cy="646331"/>
          </a:xfrm>
          <a:prstGeom prst="rect">
            <a:avLst/>
          </a:prstGeom>
          <a:noFill/>
        </p:spPr>
        <p:txBody>
          <a:bodyPr wrap="square">
            <a:spAutoFit/>
          </a:bodyPr>
          <a:lstStyle/>
          <a:p>
            <a:r>
              <a:rPr lang="en-US" dirty="0"/>
              <a:t>With two breaks in the communication lines, the network partitions into two groups.</a:t>
            </a:r>
          </a:p>
        </p:txBody>
      </p:sp>
    </p:spTree>
    <p:extLst>
      <p:ext uri="{BB962C8B-B14F-4D97-AF65-F5344CB8AC3E}">
        <p14:creationId xmlns:p14="http://schemas.microsoft.com/office/powerpoint/2010/main" val="3547389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76C8-E039-3FF3-DA5C-B728769FB7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4B14E-1563-CE25-6BAE-58C6CE16214A}"/>
              </a:ext>
            </a:extLst>
          </p:cNvPr>
          <p:cNvSpPr>
            <a:spLocks noGrp="1"/>
          </p:cNvSpPr>
          <p:nvPr>
            <p:ph idx="1"/>
          </p:nvPr>
        </p:nvSpPr>
        <p:spPr/>
        <p:txBody>
          <a:bodyPr/>
          <a:lstStyle/>
          <a:p>
            <a:r>
              <a:rPr lang="en-US" dirty="0"/>
              <a:t>A single-server system is the obvious example of a CA system—a system that has Consistency and Availability but not Partition tolerance.</a:t>
            </a:r>
          </a:p>
          <a:p>
            <a:r>
              <a:rPr lang="en-US" dirty="0"/>
              <a:t> A single machine can’t partition, so it does not have to worry about partition tolerance. </a:t>
            </a:r>
          </a:p>
          <a:p>
            <a:r>
              <a:rPr lang="en-US" dirty="0"/>
              <a:t>There’s only one node—so if it’s up, it’s available. </a:t>
            </a:r>
          </a:p>
          <a:p>
            <a:r>
              <a:rPr lang="en-US" dirty="0"/>
              <a:t>Being up and keeping consistency is reasonable. </a:t>
            </a:r>
          </a:p>
          <a:p>
            <a:r>
              <a:rPr lang="en-US" dirty="0"/>
              <a:t>This is the world that most relational database systems live in</a:t>
            </a:r>
          </a:p>
        </p:txBody>
      </p:sp>
    </p:spTree>
    <p:extLst>
      <p:ext uri="{BB962C8B-B14F-4D97-AF65-F5344CB8AC3E}">
        <p14:creationId xmlns:p14="http://schemas.microsoft.com/office/powerpoint/2010/main" val="418105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3267-66C3-FD43-0C23-DBC6C667E9A5}"/>
              </a:ext>
            </a:extLst>
          </p:cNvPr>
          <p:cNvSpPr>
            <a:spLocks noGrp="1"/>
          </p:cNvSpPr>
          <p:nvPr>
            <p:ph type="title"/>
          </p:nvPr>
        </p:nvSpPr>
        <p:spPr/>
        <p:txBody>
          <a:bodyPr/>
          <a:lstStyle/>
          <a:p>
            <a:r>
              <a:rPr lang="en-US" dirty="0">
                <a:effectLst/>
                <a:latin typeface="Arial" panose="020B0604020202020204" pitchFamily="34" charset="0"/>
              </a:rPr>
              <a:t>Consistency</a:t>
            </a:r>
            <a:endParaRPr lang="en-US" dirty="0"/>
          </a:p>
        </p:txBody>
      </p:sp>
      <p:sp>
        <p:nvSpPr>
          <p:cNvPr id="3" name="Content Placeholder 2">
            <a:extLst>
              <a:ext uri="{FF2B5EF4-FFF2-40B4-BE49-F238E27FC236}">
                <a16:creationId xmlns:a16="http://schemas.microsoft.com/office/drawing/2014/main" id="{D4FE000B-6F0E-8AEF-1E76-CF6950EB6C82}"/>
              </a:ext>
            </a:extLst>
          </p:cNvPr>
          <p:cNvSpPr>
            <a:spLocks noGrp="1"/>
          </p:cNvSpPr>
          <p:nvPr>
            <p:ph idx="1"/>
          </p:nvPr>
        </p:nvSpPr>
        <p:spPr/>
        <p:txBody>
          <a:bodyPr/>
          <a:lstStyle/>
          <a:p>
            <a:r>
              <a:rPr lang="en-US" dirty="0"/>
              <a:t>Biggest change from a centralized relational database to a cluster-oriented NoSQL</a:t>
            </a:r>
          </a:p>
          <a:p>
            <a:pPr lvl="1"/>
            <a:r>
              <a:rPr lang="en-US" dirty="0"/>
              <a:t>Relational databases: strong consistency</a:t>
            </a:r>
          </a:p>
          <a:p>
            <a:pPr lvl="1"/>
            <a:r>
              <a:rPr lang="en-US" dirty="0"/>
              <a:t>NoSQL systems: mostly eventual consistency</a:t>
            </a:r>
          </a:p>
        </p:txBody>
      </p:sp>
    </p:spTree>
    <p:extLst>
      <p:ext uri="{BB962C8B-B14F-4D97-AF65-F5344CB8AC3E}">
        <p14:creationId xmlns:p14="http://schemas.microsoft.com/office/powerpoint/2010/main" val="403064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5792-E967-A640-CD91-8F202696AB7C}"/>
              </a:ext>
            </a:extLst>
          </p:cNvPr>
          <p:cNvSpPr>
            <a:spLocks noGrp="1"/>
          </p:cNvSpPr>
          <p:nvPr>
            <p:ph type="title"/>
          </p:nvPr>
        </p:nvSpPr>
        <p:spPr>
          <a:xfrm>
            <a:off x="838200" y="365125"/>
            <a:ext cx="10515600" cy="549275"/>
          </a:xfrm>
        </p:spPr>
        <p:txBody>
          <a:bodyPr>
            <a:normAutofit fontScale="90000"/>
          </a:bodyPr>
          <a:lstStyle/>
          <a:p>
            <a:r>
              <a:rPr lang="en-US" dirty="0">
                <a:effectLst/>
                <a:latin typeface="Arial" panose="020B0604020202020204" pitchFamily="34" charset="0"/>
              </a:rPr>
              <a:t>An example</a:t>
            </a:r>
            <a:endParaRPr lang="en-US" dirty="0"/>
          </a:p>
        </p:txBody>
      </p:sp>
      <p:sp>
        <p:nvSpPr>
          <p:cNvPr id="3" name="Content Placeholder 2">
            <a:extLst>
              <a:ext uri="{FF2B5EF4-FFF2-40B4-BE49-F238E27FC236}">
                <a16:creationId xmlns:a16="http://schemas.microsoft.com/office/drawing/2014/main" id="{D6A6200B-1884-2DF8-E16B-ED468E1FEE59}"/>
              </a:ext>
            </a:extLst>
          </p:cNvPr>
          <p:cNvSpPr>
            <a:spLocks noGrp="1"/>
          </p:cNvSpPr>
          <p:nvPr>
            <p:ph idx="1"/>
          </p:nvPr>
        </p:nvSpPr>
        <p:spPr>
          <a:xfrm>
            <a:off x="838200" y="1075267"/>
            <a:ext cx="10515600" cy="5101696"/>
          </a:xfrm>
        </p:spPr>
        <p:txBody>
          <a:bodyPr>
            <a:normAutofit/>
          </a:bodyPr>
          <a:lstStyle/>
          <a:p>
            <a:r>
              <a:rPr lang="en-US" sz="2000" dirty="0"/>
              <a:t>Anna is trying to book a room of the Ace Hotel in New York on a node located in London of a booking system</a:t>
            </a:r>
          </a:p>
          <a:p>
            <a:r>
              <a:rPr lang="en-US" sz="2000" dirty="0"/>
              <a:t>Peter is trying to do the same on a node located in Mumbai</a:t>
            </a:r>
          </a:p>
          <a:p>
            <a:r>
              <a:rPr lang="en-US" sz="2000" dirty="0"/>
              <a:t>The booking system uses a peer-to-peer distribution</a:t>
            </a:r>
          </a:p>
          <a:p>
            <a:r>
              <a:rPr lang="en-US" sz="2000" dirty="0"/>
              <a:t>There is only a room available</a:t>
            </a:r>
          </a:p>
          <a:p>
            <a:r>
              <a:rPr lang="en-US" sz="2000" dirty="0"/>
              <a:t>The network link breaks.</a:t>
            </a:r>
          </a:p>
          <a:p>
            <a:r>
              <a:rPr lang="en-US" sz="2000" dirty="0"/>
              <a:t>then neither system can book any hotel room, sacrificing availability.</a:t>
            </a:r>
          </a:p>
        </p:txBody>
      </p:sp>
      <p:pic>
        <p:nvPicPr>
          <p:cNvPr id="5" name="Picture 4">
            <a:extLst>
              <a:ext uri="{FF2B5EF4-FFF2-40B4-BE49-F238E27FC236}">
                <a16:creationId xmlns:a16="http://schemas.microsoft.com/office/drawing/2014/main" id="{B2DB38EA-176E-4EA2-B33E-E03FA413AB9C}"/>
              </a:ext>
            </a:extLst>
          </p:cNvPr>
          <p:cNvPicPr>
            <a:picLocks noChangeAspect="1"/>
          </p:cNvPicPr>
          <p:nvPr/>
        </p:nvPicPr>
        <p:blipFill>
          <a:blip r:embed="rId2"/>
          <a:stretch>
            <a:fillRect/>
          </a:stretch>
        </p:blipFill>
        <p:spPr>
          <a:xfrm>
            <a:off x="778933" y="3796059"/>
            <a:ext cx="10314286" cy="2761905"/>
          </a:xfrm>
          <a:prstGeom prst="rect">
            <a:avLst/>
          </a:prstGeom>
        </p:spPr>
      </p:pic>
    </p:spTree>
    <p:extLst>
      <p:ext uri="{BB962C8B-B14F-4D97-AF65-F5344CB8AC3E}">
        <p14:creationId xmlns:p14="http://schemas.microsoft.com/office/powerpoint/2010/main" val="56935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CA75-273B-2A25-0ECE-226295CA959F}"/>
              </a:ext>
            </a:extLst>
          </p:cNvPr>
          <p:cNvSpPr>
            <a:spLocks noGrp="1"/>
          </p:cNvSpPr>
          <p:nvPr>
            <p:ph type="title"/>
          </p:nvPr>
        </p:nvSpPr>
        <p:spPr>
          <a:xfrm>
            <a:off x="838200" y="365125"/>
            <a:ext cx="10515600" cy="625475"/>
          </a:xfrm>
        </p:spPr>
        <p:txBody>
          <a:bodyPr>
            <a:normAutofit fontScale="90000"/>
          </a:bodyPr>
          <a:lstStyle/>
          <a:p>
            <a:r>
              <a:rPr lang="en-US" dirty="0">
                <a:effectLst/>
                <a:latin typeface="Arial" panose="020B0604020202020204" pitchFamily="34" charset="0"/>
              </a:rPr>
              <a:t>Possible solutions</a:t>
            </a:r>
            <a:endParaRPr lang="en-US" dirty="0"/>
          </a:p>
        </p:txBody>
      </p:sp>
      <p:sp>
        <p:nvSpPr>
          <p:cNvPr id="3" name="Content Placeholder 2">
            <a:extLst>
              <a:ext uri="{FF2B5EF4-FFF2-40B4-BE49-F238E27FC236}">
                <a16:creationId xmlns:a16="http://schemas.microsoft.com/office/drawing/2014/main" id="{B68B65C6-290B-775A-92C5-C39359F8B093}"/>
              </a:ext>
            </a:extLst>
          </p:cNvPr>
          <p:cNvSpPr>
            <a:spLocks noGrp="1"/>
          </p:cNvSpPr>
          <p:nvPr>
            <p:ph idx="1"/>
          </p:nvPr>
        </p:nvSpPr>
        <p:spPr>
          <a:xfrm>
            <a:off x="838200" y="1295400"/>
            <a:ext cx="10515600" cy="4881563"/>
          </a:xfrm>
        </p:spPr>
        <p:txBody>
          <a:bodyPr>
            <a:normAutofit fontScale="85000" lnSpcReduction="20000"/>
          </a:bodyPr>
          <a:lstStyle/>
          <a:p>
            <a:r>
              <a:rPr lang="en-US" dirty="0"/>
              <a:t>CA: Neither user can book any hotel room</a:t>
            </a:r>
          </a:p>
          <a:p>
            <a:r>
              <a:rPr lang="en-US" dirty="0"/>
              <a:t>CP: Designate Mumbai node as the master for Ace hotel</a:t>
            </a:r>
          </a:p>
          <a:p>
            <a:pPr lvl="1"/>
            <a:r>
              <a:rPr lang="en-US" dirty="0"/>
              <a:t>Peter can make the reservation</a:t>
            </a:r>
          </a:p>
          <a:p>
            <a:pPr lvl="1"/>
            <a:r>
              <a:rPr lang="en-US" dirty="0"/>
              <a:t>Ann can see the inconsistent room information</a:t>
            </a:r>
          </a:p>
          <a:p>
            <a:pPr lvl="1"/>
            <a:r>
              <a:rPr lang="en-US" dirty="0"/>
              <a:t>Ann cannot book the room</a:t>
            </a:r>
          </a:p>
          <a:p>
            <a:r>
              <a:rPr lang="en-US" dirty="0"/>
              <a:t>AP: both nodes accept the hotel reservation</a:t>
            </a:r>
          </a:p>
          <a:p>
            <a:pPr lvl="1"/>
            <a:r>
              <a:rPr lang="en-US" dirty="0"/>
              <a:t>Overbooking!</a:t>
            </a:r>
          </a:p>
          <a:p>
            <a:r>
              <a:rPr lang="en-US" dirty="0"/>
              <a:t>These situations are closely tied to the domain</a:t>
            </a:r>
          </a:p>
          <a:p>
            <a:pPr lvl="1"/>
            <a:r>
              <a:rPr lang="en-US" dirty="0"/>
              <a:t>Financial exchanges? Blogs? Shopping charts?</a:t>
            </a:r>
          </a:p>
          <a:p>
            <a:r>
              <a:rPr lang="en-US" dirty="0"/>
              <a:t>Issues:</a:t>
            </a:r>
          </a:p>
          <a:p>
            <a:pPr lvl="1"/>
            <a:r>
              <a:rPr lang="en-US" dirty="0"/>
              <a:t>how tolerant you are of stale reads</a:t>
            </a:r>
          </a:p>
          <a:p>
            <a:pPr lvl="1"/>
            <a:r>
              <a:rPr lang="en-US" dirty="0"/>
              <a:t>how long the inconsistency window can be</a:t>
            </a:r>
          </a:p>
          <a:p>
            <a:r>
              <a:rPr lang="en-US" dirty="0"/>
              <a:t>Common approach:</a:t>
            </a:r>
          </a:p>
          <a:p>
            <a:pPr lvl="1"/>
            <a:r>
              <a:rPr lang="en-US" dirty="0"/>
              <a:t>BASE (Basically Available, Soft state, Eventual consistency)</a:t>
            </a:r>
          </a:p>
        </p:txBody>
      </p:sp>
    </p:spTree>
    <p:extLst>
      <p:ext uri="{BB962C8B-B14F-4D97-AF65-F5344CB8AC3E}">
        <p14:creationId xmlns:p14="http://schemas.microsoft.com/office/powerpoint/2010/main" val="4185827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CA75-273B-2A25-0ECE-226295CA959F}"/>
              </a:ext>
            </a:extLst>
          </p:cNvPr>
          <p:cNvSpPr>
            <a:spLocks noGrp="1"/>
          </p:cNvSpPr>
          <p:nvPr>
            <p:ph type="title"/>
          </p:nvPr>
        </p:nvSpPr>
        <p:spPr>
          <a:xfrm>
            <a:off x="838200" y="365125"/>
            <a:ext cx="10515600" cy="625475"/>
          </a:xfrm>
        </p:spPr>
        <p:txBody>
          <a:bodyPr>
            <a:normAutofit fontScale="90000"/>
          </a:bodyPr>
          <a:lstStyle/>
          <a:p>
            <a:r>
              <a:rPr lang="en-US" dirty="0">
                <a:effectLst/>
                <a:latin typeface="Arial" panose="020B0604020202020204" pitchFamily="34" charset="0"/>
              </a:rPr>
              <a:t>Possible solutions</a:t>
            </a:r>
            <a:endParaRPr lang="en-US" dirty="0"/>
          </a:p>
        </p:txBody>
      </p:sp>
      <p:sp>
        <p:nvSpPr>
          <p:cNvPr id="3" name="Content Placeholder 2">
            <a:extLst>
              <a:ext uri="{FF2B5EF4-FFF2-40B4-BE49-F238E27FC236}">
                <a16:creationId xmlns:a16="http://schemas.microsoft.com/office/drawing/2014/main" id="{B68B65C6-290B-775A-92C5-C39359F8B093}"/>
              </a:ext>
            </a:extLst>
          </p:cNvPr>
          <p:cNvSpPr>
            <a:spLocks noGrp="1"/>
          </p:cNvSpPr>
          <p:nvPr>
            <p:ph idx="1"/>
          </p:nvPr>
        </p:nvSpPr>
        <p:spPr>
          <a:xfrm>
            <a:off x="838200" y="1295400"/>
            <a:ext cx="10515600" cy="4881563"/>
          </a:xfrm>
        </p:spPr>
        <p:txBody>
          <a:bodyPr>
            <a:normAutofit/>
          </a:bodyPr>
          <a:lstStyle/>
          <a:p>
            <a:r>
              <a:rPr lang="en-US" dirty="0"/>
              <a:t>CA: Neither user can book any hotel room</a:t>
            </a:r>
          </a:p>
          <a:p>
            <a:r>
              <a:rPr lang="en-US" dirty="0"/>
              <a:t>CP: Designate Mumbai node as the master for Ace hotel</a:t>
            </a:r>
          </a:p>
          <a:p>
            <a:pPr lvl="1"/>
            <a:r>
              <a:rPr lang="en-US" dirty="0"/>
              <a:t>Peter can make the reservation</a:t>
            </a:r>
          </a:p>
          <a:p>
            <a:pPr lvl="1"/>
            <a:r>
              <a:rPr lang="en-US" dirty="0"/>
              <a:t>Ann can see the inconsistent room information</a:t>
            </a:r>
          </a:p>
          <a:p>
            <a:pPr lvl="1"/>
            <a:r>
              <a:rPr lang="en-US" dirty="0"/>
              <a:t>Ann cannot book the room</a:t>
            </a:r>
          </a:p>
          <a:p>
            <a:r>
              <a:rPr lang="en-US" dirty="0"/>
              <a:t>AP: both nodes accept the hotel reservation</a:t>
            </a:r>
          </a:p>
          <a:p>
            <a:pPr lvl="1"/>
            <a:r>
              <a:rPr lang="en-US" dirty="0"/>
              <a:t>Overbooking!</a:t>
            </a:r>
          </a:p>
          <a:p>
            <a:endParaRPr lang="en-US" dirty="0"/>
          </a:p>
        </p:txBody>
      </p:sp>
    </p:spTree>
    <p:extLst>
      <p:ext uri="{BB962C8B-B14F-4D97-AF65-F5344CB8AC3E}">
        <p14:creationId xmlns:p14="http://schemas.microsoft.com/office/powerpoint/2010/main" val="49705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51C9F-CB6C-6BBD-82CB-5E477FDA0194}"/>
              </a:ext>
            </a:extLst>
          </p:cNvPr>
          <p:cNvSpPr>
            <a:spLocks noGrp="1"/>
          </p:cNvSpPr>
          <p:nvPr>
            <p:ph idx="1"/>
          </p:nvPr>
        </p:nvSpPr>
        <p:spPr>
          <a:xfrm>
            <a:off x="838200" y="618067"/>
            <a:ext cx="10515600" cy="5558896"/>
          </a:xfrm>
        </p:spPr>
        <p:txBody>
          <a:bodyPr>
            <a:normAutofit/>
          </a:bodyPr>
          <a:lstStyle/>
          <a:p>
            <a:r>
              <a:rPr lang="en-US" dirty="0"/>
              <a:t>The classic example of allowing inconsistent writes is the shopping cart.</a:t>
            </a:r>
          </a:p>
          <a:p>
            <a:r>
              <a:rPr lang="en-US" dirty="0"/>
              <a:t>In this case you are always allowed to write to your shopping cart, even if network failures mean you end up with multiple shopping carts. </a:t>
            </a:r>
          </a:p>
          <a:p>
            <a:r>
              <a:rPr lang="en-US" dirty="0"/>
              <a:t>The checkout process can merge the two shopping carts of the items from the carts into a single cart and returning that. </a:t>
            </a:r>
          </a:p>
          <a:p>
            <a:r>
              <a:rPr lang="en-US" dirty="0"/>
              <a:t>Almost always that’s the correct answer—but if not, the user gets the opportunity to look at the cart before completing the order.</a:t>
            </a:r>
          </a:p>
        </p:txBody>
      </p:sp>
    </p:spTree>
    <p:extLst>
      <p:ext uri="{BB962C8B-B14F-4D97-AF65-F5344CB8AC3E}">
        <p14:creationId xmlns:p14="http://schemas.microsoft.com/office/powerpoint/2010/main" val="1807407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CA75-273B-2A25-0ECE-226295CA959F}"/>
              </a:ext>
            </a:extLst>
          </p:cNvPr>
          <p:cNvSpPr>
            <a:spLocks noGrp="1"/>
          </p:cNvSpPr>
          <p:nvPr>
            <p:ph type="title"/>
          </p:nvPr>
        </p:nvSpPr>
        <p:spPr>
          <a:xfrm>
            <a:off x="838200" y="365125"/>
            <a:ext cx="10515600" cy="625475"/>
          </a:xfrm>
        </p:spPr>
        <p:txBody>
          <a:bodyPr>
            <a:normAutofit fontScale="90000"/>
          </a:bodyPr>
          <a:lstStyle/>
          <a:p>
            <a:r>
              <a:rPr lang="en-US" dirty="0">
                <a:effectLst/>
                <a:latin typeface="Arial" panose="020B0604020202020204" pitchFamily="34" charset="0"/>
              </a:rPr>
              <a:t>CA vs AP systems</a:t>
            </a:r>
            <a:endParaRPr lang="en-US" dirty="0"/>
          </a:p>
        </p:txBody>
      </p:sp>
      <p:sp>
        <p:nvSpPr>
          <p:cNvPr id="3" name="Content Placeholder 2">
            <a:extLst>
              <a:ext uri="{FF2B5EF4-FFF2-40B4-BE49-F238E27FC236}">
                <a16:creationId xmlns:a16="http://schemas.microsoft.com/office/drawing/2014/main" id="{B68B65C6-290B-775A-92C5-C39359F8B093}"/>
              </a:ext>
            </a:extLst>
          </p:cNvPr>
          <p:cNvSpPr>
            <a:spLocks noGrp="1"/>
          </p:cNvSpPr>
          <p:nvPr>
            <p:ph idx="1"/>
          </p:nvPr>
        </p:nvSpPr>
        <p:spPr>
          <a:xfrm>
            <a:off x="838200" y="1295400"/>
            <a:ext cx="10515600" cy="4881563"/>
          </a:xfrm>
        </p:spPr>
        <p:txBody>
          <a:bodyPr>
            <a:normAutofit lnSpcReduction="10000"/>
          </a:bodyPr>
          <a:lstStyle/>
          <a:p>
            <a:r>
              <a:rPr lang="en-US" dirty="0"/>
              <a:t>A single-server system is the obvious example of a CA system</a:t>
            </a:r>
          </a:p>
          <a:p>
            <a:pPr lvl="1"/>
            <a:r>
              <a:rPr lang="en-US" dirty="0"/>
              <a:t>Traditional RDBMS</a:t>
            </a:r>
          </a:p>
          <a:p>
            <a:r>
              <a:rPr lang="en-US" dirty="0"/>
              <a:t>CA cluster: if a partition occurs, all the nodes would go down</a:t>
            </a:r>
          </a:p>
          <a:p>
            <a:pPr lvl="1"/>
            <a:r>
              <a:rPr lang="en-US" dirty="0"/>
              <a:t>Data center (rare and partial partitions)</a:t>
            </a:r>
          </a:p>
          <a:p>
            <a:pPr lvl="1"/>
            <a:r>
              <a:rPr lang="en-US" dirty="0"/>
              <a:t>Availability in CAP: every request received by a non-failing node in the system must result in a response (a failed, unresponsive node doesn’t infer a lack of availability)</a:t>
            </a:r>
          </a:p>
          <a:p>
            <a:r>
              <a:rPr lang="en-US" dirty="0"/>
              <a:t>A system that suffer partitions:</a:t>
            </a:r>
          </a:p>
          <a:p>
            <a:pPr lvl="1"/>
            <a:r>
              <a:rPr lang="en-US" dirty="0"/>
              <a:t>Distributed cluster</a:t>
            </a:r>
          </a:p>
          <a:p>
            <a:pPr lvl="1"/>
            <a:r>
              <a:rPr lang="en-US" dirty="0"/>
              <a:t>Tradeoff between consistency VS availability</a:t>
            </a:r>
          </a:p>
          <a:p>
            <a:pPr lvl="1"/>
            <a:r>
              <a:rPr lang="en-US" dirty="0"/>
              <a:t>Give up to some consistency to get some availability</a:t>
            </a:r>
          </a:p>
          <a:p>
            <a:pPr lvl="1"/>
            <a:r>
              <a:rPr lang="en-US" dirty="0"/>
              <a:t>AP is usually the preferred choice since AC is less responsive</a:t>
            </a:r>
          </a:p>
        </p:txBody>
      </p:sp>
    </p:spTree>
    <p:extLst>
      <p:ext uri="{BB962C8B-B14F-4D97-AF65-F5344CB8AC3E}">
        <p14:creationId xmlns:p14="http://schemas.microsoft.com/office/powerpoint/2010/main" val="3000703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6093-3483-42EF-43B4-923BDBC05C7F}"/>
              </a:ext>
            </a:extLst>
          </p:cNvPr>
          <p:cNvSpPr>
            <a:spLocks noGrp="1"/>
          </p:cNvSpPr>
          <p:nvPr>
            <p:ph type="title"/>
          </p:nvPr>
        </p:nvSpPr>
        <p:spPr>
          <a:xfrm>
            <a:off x="838200" y="365125"/>
            <a:ext cx="10515600" cy="625475"/>
          </a:xfrm>
        </p:spPr>
        <p:txBody>
          <a:bodyPr>
            <a:normAutofit fontScale="90000"/>
          </a:bodyPr>
          <a:lstStyle/>
          <a:p>
            <a:r>
              <a:rPr lang="en-US" dirty="0">
                <a:effectLst/>
                <a:latin typeface="Arial" panose="020B0604020202020204" pitchFamily="34" charset="0"/>
              </a:rPr>
              <a:t> Relaxing Durability</a:t>
            </a:r>
            <a:endParaRPr lang="en-US" dirty="0"/>
          </a:p>
        </p:txBody>
      </p:sp>
      <p:sp>
        <p:nvSpPr>
          <p:cNvPr id="3" name="Content Placeholder 2">
            <a:extLst>
              <a:ext uri="{FF2B5EF4-FFF2-40B4-BE49-F238E27FC236}">
                <a16:creationId xmlns:a16="http://schemas.microsoft.com/office/drawing/2014/main" id="{145A353D-AB3C-E97E-538B-A0CBC2D6311F}"/>
              </a:ext>
            </a:extLst>
          </p:cNvPr>
          <p:cNvSpPr>
            <a:spLocks noGrp="1"/>
          </p:cNvSpPr>
          <p:nvPr>
            <p:ph idx="1"/>
          </p:nvPr>
        </p:nvSpPr>
        <p:spPr>
          <a:xfrm>
            <a:off x="838200" y="1244600"/>
            <a:ext cx="10515600" cy="4932363"/>
          </a:xfrm>
        </p:spPr>
        <p:txBody>
          <a:bodyPr>
            <a:normAutofit fontScale="85000" lnSpcReduction="10000"/>
          </a:bodyPr>
          <a:lstStyle/>
          <a:p>
            <a:r>
              <a:rPr lang="en-US" dirty="0"/>
              <a:t>By relaxing consistency, distributed systems can be highly available and durable.</a:t>
            </a:r>
          </a:p>
          <a:p>
            <a:r>
              <a:rPr lang="en-US" dirty="0"/>
              <a:t> It’s possible for data to be inconsistent; a query might return old or stale data.</a:t>
            </a:r>
            <a:r>
              <a:rPr lang="en-US" b="1" dirty="0"/>
              <a:t> </a:t>
            </a:r>
          </a:p>
          <a:p>
            <a:pPr>
              <a:lnSpc>
                <a:spcPct val="120000"/>
              </a:lnSpc>
            </a:pPr>
            <a:r>
              <a:rPr lang="en-US" dirty="0"/>
              <a:t>Over time, data that is spread across storage nodes will replicate and become consistent. </a:t>
            </a:r>
          </a:p>
          <a:p>
            <a:pPr>
              <a:lnSpc>
                <a:spcPct val="120000"/>
              </a:lnSpc>
            </a:pPr>
            <a:r>
              <a:rPr lang="en-US" dirty="0"/>
              <a:t>What makes this behavior acceptable is that developers can anticipate this eventual consistency and allow for it.</a:t>
            </a:r>
          </a:p>
          <a:p>
            <a:r>
              <a:rPr lang="en-US" dirty="0"/>
              <a:t>You may want to trade off durability for higher performance</a:t>
            </a:r>
          </a:p>
          <a:p>
            <a:pPr lvl="1"/>
            <a:r>
              <a:rPr lang="en-US" b="1" dirty="0"/>
              <a:t>Main memory database</a:t>
            </a:r>
            <a:r>
              <a:rPr lang="en-US" dirty="0"/>
              <a:t>: if the server crashes, any updates since the last flush will be lost.</a:t>
            </a:r>
          </a:p>
          <a:p>
            <a:pPr lvl="1"/>
            <a:r>
              <a:rPr lang="en-US" dirty="0"/>
              <a:t>Another example of relaxing durability is capturing telemetric data from physical devices. (sensor data)</a:t>
            </a:r>
          </a:p>
          <a:p>
            <a:pPr lvl="1"/>
            <a:r>
              <a:rPr lang="en-US" dirty="0"/>
              <a:t>It may be that you’d rather capture data at a faster rate, at the cost of missing the last updates should the server go down.</a:t>
            </a:r>
          </a:p>
        </p:txBody>
      </p:sp>
    </p:spTree>
    <p:extLst>
      <p:ext uri="{BB962C8B-B14F-4D97-AF65-F5344CB8AC3E}">
        <p14:creationId xmlns:p14="http://schemas.microsoft.com/office/powerpoint/2010/main" val="178973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6093-3483-42EF-43B4-923BDBC05C7F}"/>
              </a:ext>
            </a:extLst>
          </p:cNvPr>
          <p:cNvSpPr>
            <a:spLocks noGrp="1"/>
          </p:cNvSpPr>
          <p:nvPr>
            <p:ph type="title"/>
          </p:nvPr>
        </p:nvSpPr>
        <p:spPr>
          <a:xfrm>
            <a:off x="838200" y="365125"/>
            <a:ext cx="10515600" cy="625475"/>
          </a:xfrm>
        </p:spPr>
        <p:txBody>
          <a:bodyPr>
            <a:normAutofit fontScale="90000"/>
          </a:bodyPr>
          <a:lstStyle/>
          <a:p>
            <a:r>
              <a:rPr lang="en-US" b="1" dirty="0"/>
              <a:t>Replication durability</a:t>
            </a:r>
            <a:endParaRPr lang="en-US" dirty="0"/>
          </a:p>
        </p:txBody>
      </p:sp>
      <p:sp>
        <p:nvSpPr>
          <p:cNvPr id="3" name="Content Placeholder 2">
            <a:extLst>
              <a:ext uri="{FF2B5EF4-FFF2-40B4-BE49-F238E27FC236}">
                <a16:creationId xmlns:a16="http://schemas.microsoft.com/office/drawing/2014/main" id="{145A353D-AB3C-E97E-538B-A0CBC2D6311F}"/>
              </a:ext>
            </a:extLst>
          </p:cNvPr>
          <p:cNvSpPr>
            <a:spLocks noGrp="1"/>
          </p:cNvSpPr>
          <p:nvPr>
            <p:ph idx="1"/>
          </p:nvPr>
        </p:nvSpPr>
        <p:spPr>
          <a:xfrm>
            <a:off x="838200" y="1244600"/>
            <a:ext cx="10515600" cy="4932363"/>
          </a:xfrm>
        </p:spPr>
        <p:txBody>
          <a:bodyPr>
            <a:normAutofit lnSpcReduction="10000"/>
          </a:bodyPr>
          <a:lstStyle/>
          <a:p>
            <a:r>
              <a:rPr lang="en-US" b="1" dirty="0"/>
              <a:t>Replication durability: </a:t>
            </a:r>
            <a:r>
              <a:rPr lang="en-US" dirty="0"/>
              <a:t>occurs when a master processes an update but fails before that update is replicated to the other nodes.</a:t>
            </a:r>
          </a:p>
          <a:p>
            <a:r>
              <a:rPr lang="en-US" dirty="0"/>
              <a:t>A simple case of this may happen if you have a master-slave distribution model where the slaves appoint a new master automatically should the existing master fail. </a:t>
            </a:r>
          </a:p>
          <a:p>
            <a:r>
              <a:rPr lang="en-US" dirty="0"/>
              <a:t>If a master does fail, any writes not passed onto the replicas will effectively become lost. </a:t>
            </a:r>
          </a:p>
          <a:p>
            <a:r>
              <a:rPr lang="en-US" dirty="0"/>
              <a:t>Should the master come back online, those updates will conflict with updates that have happened since.</a:t>
            </a:r>
          </a:p>
          <a:p>
            <a:r>
              <a:rPr lang="en-US" dirty="0"/>
              <a:t>We think of this as a durability problem because you think your update has succeeded since the master acknowledged it, but a master node failure caused it to be lost.</a:t>
            </a:r>
          </a:p>
        </p:txBody>
      </p:sp>
    </p:spTree>
    <p:extLst>
      <p:ext uri="{BB962C8B-B14F-4D97-AF65-F5344CB8AC3E}">
        <p14:creationId xmlns:p14="http://schemas.microsoft.com/office/powerpoint/2010/main" val="3477795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4144-2432-80BD-9277-AA866FBD6D29}"/>
              </a:ext>
            </a:extLst>
          </p:cNvPr>
          <p:cNvSpPr>
            <a:spLocks noGrp="1"/>
          </p:cNvSpPr>
          <p:nvPr>
            <p:ph type="title"/>
          </p:nvPr>
        </p:nvSpPr>
        <p:spPr>
          <a:xfrm>
            <a:off x="838200" y="365126"/>
            <a:ext cx="10515600" cy="315912"/>
          </a:xfrm>
        </p:spPr>
        <p:txBody>
          <a:bodyPr>
            <a:normAutofit fontScale="90000"/>
          </a:bodyPr>
          <a:lstStyle/>
          <a:p>
            <a:r>
              <a:rPr lang="en-US" dirty="0">
                <a:effectLst/>
                <a:latin typeface="Arial" panose="020B0604020202020204" pitchFamily="34" charset="0"/>
              </a:rPr>
              <a:t>Quorums</a:t>
            </a:r>
            <a:endParaRPr lang="en-US" dirty="0"/>
          </a:p>
        </p:txBody>
      </p:sp>
      <p:sp>
        <p:nvSpPr>
          <p:cNvPr id="3" name="Content Placeholder 2">
            <a:extLst>
              <a:ext uri="{FF2B5EF4-FFF2-40B4-BE49-F238E27FC236}">
                <a16:creationId xmlns:a16="http://schemas.microsoft.com/office/drawing/2014/main" id="{77753AB2-9044-6176-D9C0-1B4CE62F8E57}"/>
              </a:ext>
            </a:extLst>
          </p:cNvPr>
          <p:cNvSpPr>
            <a:spLocks noGrp="1"/>
          </p:cNvSpPr>
          <p:nvPr>
            <p:ph idx="1"/>
          </p:nvPr>
        </p:nvSpPr>
        <p:spPr>
          <a:xfrm>
            <a:off x="838200" y="948267"/>
            <a:ext cx="10515600" cy="5228696"/>
          </a:xfrm>
        </p:spPr>
        <p:txBody>
          <a:bodyPr>
            <a:normAutofit/>
          </a:bodyPr>
          <a:lstStyle/>
          <a:p>
            <a:r>
              <a:rPr lang="en-US" sz="2400" dirty="0"/>
              <a:t>When you’re trading off consistency or durability, it’s not an all or nothing proposition. (</a:t>
            </a:r>
            <a:r>
              <a:rPr lang="en-US" sz="1600" b="1" dirty="0"/>
              <a:t>distribution, transactions, latency, scale, flexibility)</a:t>
            </a:r>
          </a:p>
          <a:p>
            <a:r>
              <a:rPr lang="en-US" sz="1600" dirty="0"/>
              <a:t>Quorum consistency is consistency in Cassandra for high mechanism and to ensure that how many nodes will respond when we will define the read and write consistency in Cassandra.</a:t>
            </a:r>
            <a:endParaRPr lang="en-US" sz="2400" dirty="0"/>
          </a:p>
          <a:p>
            <a:r>
              <a:rPr lang="en-US" sz="2400" dirty="0"/>
              <a:t>The more nodes you involve in a request, the higher is the chance of avoiding an inconsistency.</a:t>
            </a:r>
          </a:p>
          <a:p>
            <a:r>
              <a:rPr lang="en-US" sz="2400" dirty="0"/>
              <a:t>This naturally leads to the question: How many nodes need to be involved to get strong consistency?</a:t>
            </a:r>
          </a:p>
        </p:txBody>
      </p:sp>
    </p:spTree>
    <p:extLst>
      <p:ext uri="{BB962C8B-B14F-4D97-AF65-F5344CB8AC3E}">
        <p14:creationId xmlns:p14="http://schemas.microsoft.com/office/powerpoint/2010/main" val="1471416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4144-2432-80BD-9277-AA866FBD6D29}"/>
              </a:ext>
            </a:extLst>
          </p:cNvPr>
          <p:cNvSpPr>
            <a:spLocks noGrp="1"/>
          </p:cNvSpPr>
          <p:nvPr>
            <p:ph type="title"/>
          </p:nvPr>
        </p:nvSpPr>
        <p:spPr>
          <a:xfrm>
            <a:off x="838200" y="365126"/>
            <a:ext cx="10515600" cy="315912"/>
          </a:xfrm>
        </p:spPr>
        <p:txBody>
          <a:bodyPr>
            <a:normAutofit fontScale="90000"/>
          </a:bodyPr>
          <a:lstStyle/>
          <a:p>
            <a:r>
              <a:rPr lang="en-US" dirty="0">
                <a:effectLst/>
                <a:latin typeface="Arial" panose="020B0604020202020204" pitchFamily="34" charset="0"/>
              </a:rPr>
              <a:t>Practical approach: Quorums</a:t>
            </a:r>
            <a:endParaRPr lang="en-US" dirty="0"/>
          </a:p>
        </p:txBody>
      </p:sp>
      <p:sp>
        <p:nvSpPr>
          <p:cNvPr id="3" name="Content Placeholder 2">
            <a:extLst>
              <a:ext uri="{FF2B5EF4-FFF2-40B4-BE49-F238E27FC236}">
                <a16:creationId xmlns:a16="http://schemas.microsoft.com/office/drawing/2014/main" id="{77753AB2-9044-6176-D9C0-1B4CE62F8E57}"/>
              </a:ext>
            </a:extLst>
          </p:cNvPr>
          <p:cNvSpPr>
            <a:spLocks noGrp="1"/>
          </p:cNvSpPr>
          <p:nvPr>
            <p:ph idx="1"/>
          </p:nvPr>
        </p:nvSpPr>
        <p:spPr>
          <a:xfrm>
            <a:off x="838200" y="948267"/>
            <a:ext cx="10515600" cy="5228696"/>
          </a:xfrm>
        </p:spPr>
        <p:txBody>
          <a:bodyPr>
            <a:normAutofit/>
          </a:bodyPr>
          <a:lstStyle/>
          <a:p>
            <a:r>
              <a:rPr lang="en-US" sz="2400" b="1" dirty="0"/>
              <a:t>Problem</a:t>
            </a:r>
            <a:r>
              <a:rPr lang="en-US" sz="2400" dirty="0"/>
              <a:t>: how many nodes you need to contact to be sure you have the most up-to-date change?</a:t>
            </a:r>
          </a:p>
          <a:p>
            <a:r>
              <a:rPr lang="en-US" sz="2400" dirty="0"/>
              <a:t>N: replication factor, W: n. of confirmed writes, R: n. of reads that guarantees a correct answer</a:t>
            </a:r>
          </a:p>
          <a:p>
            <a:pPr lvl="1"/>
            <a:r>
              <a:rPr lang="en-US" sz="2000" dirty="0"/>
              <a:t>Read quorum: R + W &gt; N</a:t>
            </a:r>
          </a:p>
          <a:p>
            <a:pPr lvl="1"/>
            <a:r>
              <a:rPr lang="en-US" sz="2000" dirty="0"/>
              <a:t>Write quorum: W &gt; N/2</a:t>
            </a:r>
          </a:p>
          <a:p>
            <a:r>
              <a:rPr lang="en-US" sz="2400" dirty="0"/>
              <a:t>How many nodes need to be involved to get consistency?</a:t>
            </a:r>
          </a:p>
          <a:p>
            <a:pPr lvl="1"/>
            <a:r>
              <a:rPr lang="en-US" sz="2000" dirty="0"/>
              <a:t>Strong consistency: W = N</a:t>
            </a:r>
          </a:p>
          <a:p>
            <a:pPr lvl="1"/>
            <a:r>
              <a:rPr lang="en-US" sz="2000" dirty="0"/>
              <a:t>Eventual consistency: W &lt; N</a:t>
            </a:r>
          </a:p>
          <a:p>
            <a:r>
              <a:rPr lang="en-US" sz="2400" dirty="0"/>
              <a:t>In a master-slave distribution one W and one R (to the master!) is enough</a:t>
            </a:r>
          </a:p>
          <a:p>
            <a:r>
              <a:rPr lang="en-US" sz="2400" dirty="0"/>
              <a:t>A replication factor of 3 is usually enough to have good resilience</a:t>
            </a:r>
          </a:p>
        </p:txBody>
      </p:sp>
    </p:spTree>
    <p:extLst>
      <p:ext uri="{BB962C8B-B14F-4D97-AF65-F5344CB8AC3E}">
        <p14:creationId xmlns:p14="http://schemas.microsoft.com/office/powerpoint/2010/main" val="294329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4CB1-B4B5-06D5-8F4B-07970AC8D833}"/>
              </a:ext>
            </a:extLst>
          </p:cNvPr>
          <p:cNvSpPr>
            <a:spLocks noGrp="1"/>
          </p:cNvSpPr>
          <p:nvPr>
            <p:ph type="title"/>
          </p:nvPr>
        </p:nvSpPr>
        <p:spPr/>
        <p:txBody>
          <a:bodyPr/>
          <a:lstStyle/>
          <a:p>
            <a:r>
              <a:rPr lang="en-US" dirty="0">
                <a:effectLst/>
                <a:latin typeface="Arial" panose="020B0604020202020204" pitchFamily="34" charset="0"/>
              </a:rPr>
              <a:t>Consistency</a:t>
            </a:r>
            <a:endParaRPr lang="en-US" dirty="0"/>
          </a:p>
        </p:txBody>
      </p:sp>
      <p:sp>
        <p:nvSpPr>
          <p:cNvPr id="3" name="Content Placeholder 2">
            <a:extLst>
              <a:ext uri="{FF2B5EF4-FFF2-40B4-BE49-F238E27FC236}">
                <a16:creationId xmlns:a16="http://schemas.microsoft.com/office/drawing/2014/main" id="{A3FEF621-9CD8-29D9-DA67-C3A6E1F35328}"/>
              </a:ext>
            </a:extLst>
          </p:cNvPr>
          <p:cNvSpPr>
            <a:spLocks noGrp="1"/>
          </p:cNvSpPr>
          <p:nvPr>
            <p:ph idx="1"/>
          </p:nvPr>
        </p:nvSpPr>
        <p:spPr/>
        <p:txBody>
          <a:bodyPr/>
          <a:lstStyle/>
          <a:p>
            <a:r>
              <a:rPr lang="en-US" dirty="0">
                <a:effectLst/>
                <a:latin typeface="Arial" panose="020B0604020202020204" pitchFamily="34" charset="0"/>
              </a:rPr>
              <a:t>Update Consistency</a:t>
            </a:r>
          </a:p>
          <a:p>
            <a:r>
              <a:rPr lang="en-US" dirty="0">
                <a:effectLst/>
                <a:latin typeface="Arial" panose="020B0604020202020204" pitchFamily="34" charset="0"/>
              </a:rPr>
              <a:t>Read Consistency</a:t>
            </a:r>
            <a:endParaRPr lang="en-US" dirty="0">
              <a:latin typeface="Arial" panose="020B0604020202020204" pitchFamily="34" charset="0"/>
            </a:endParaRPr>
          </a:p>
          <a:p>
            <a:r>
              <a:rPr lang="en-US" dirty="0">
                <a:effectLst/>
                <a:latin typeface="Arial" panose="020B0604020202020204" pitchFamily="34" charset="0"/>
              </a:rPr>
              <a:t>Relaxing Consistency</a:t>
            </a:r>
          </a:p>
          <a:p>
            <a:r>
              <a:rPr lang="en-US" dirty="0">
                <a:effectLst/>
                <a:latin typeface="Arial" panose="020B0604020202020204" pitchFamily="34" charset="0"/>
              </a:rPr>
              <a:t>The CAP Theorem</a:t>
            </a:r>
            <a:endParaRPr lang="en-US" dirty="0">
              <a:latin typeface="Arial" panose="020B0604020202020204" pitchFamily="34" charset="0"/>
            </a:endParaRPr>
          </a:p>
          <a:p>
            <a:r>
              <a:rPr lang="en-US" dirty="0">
                <a:effectLst/>
                <a:latin typeface="Arial" panose="020B0604020202020204" pitchFamily="34" charset="0"/>
              </a:rPr>
              <a:t>Relaxing Durability</a:t>
            </a:r>
          </a:p>
          <a:p>
            <a:r>
              <a:rPr lang="en-US" dirty="0">
                <a:effectLst/>
                <a:latin typeface="Arial" panose="020B0604020202020204" pitchFamily="34" charset="0"/>
              </a:rPr>
              <a:t>Quorums</a:t>
            </a:r>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val="22862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7E02-1E53-32F2-708C-5A4E479705C6}"/>
              </a:ext>
            </a:extLst>
          </p:cNvPr>
          <p:cNvSpPr>
            <a:spLocks noGrp="1"/>
          </p:cNvSpPr>
          <p:nvPr>
            <p:ph type="title"/>
          </p:nvPr>
        </p:nvSpPr>
        <p:spPr/>
        <p:txBody>
          <a:bodyPr/>
          <a:lstStyle/>
          <a:p>
            <a:r>
              <a:rPr lang="en-US" dirty="0">
                <a:effectLst/>
                <a:latin typeface="Arial" panose="020B0604020202020204" pitchFamily="34" charset="0"/>
              </a:rPr>
              <a:t>Update Consistency</a:t>
            </a:r>
            <a:endParaRPr lang="en-US" dirty="0"/>
          </a:p>
        </p:txBody>
      </p:sp>
      <p:sp>
        <p:nvSpPr>
          <p:cNvPr id="3" name="Content Placeholder 2">
            <a:extLst>
              <a:ext uri="{FF2B5EF4-FFF2-40B4-BE49-F238E27FC236}">
                <a16:creationId xmlns:a16="http://schemas.microsoft.com/office/drawing/2014/main" id="{7ACF7721-BAB9-9C8A-9830-F1A4FBF2036B}"/>
              </a:ext>
            </a:extLst>
          </p:cNvPr>
          <p:cNvSpPr>
            <a:spLocks noGrp="1"/>
          </p:cNvSpPr>
          <p:nvPr>
            <p:ph idx="1"/>
          </p:nvPr>
        </p:nvSpPr>
        <p:spPr/>
        <p:txBody>
          <a:bodyPr>
            <a:normAutofit/>
          </a:bodyPr>
          <a:lstStyle/>
          <a:p>
            <a:r>
              <a:rPr lang="en-US" dirty="0"/>
              <a:t>Write-write conflict</a:t>
            </a:r>
          </a:p>
          <a:p>
            <a:pPr lvl="1"/>
            <a:r>
              <a:rPr lang="en-US" sz="1800" dirty="0">
                <a:latin typeface="Arial" panose="020B0604020202020204" pitchFamily="34" charset="0"/>
              </a:rPr>
              <a:t>Two people updating the same data item at the same time</a:t>
            </a:r>
          </a:p>
          <a:p>
            <a:pPr lvl="1"/>
            <a:r>
              <a:rPr lang="en-US" sz="1800" dirty="0">
                <a:latin typeface="Arial" panose="020B0604020202020204" pitchFamily="34" charset="0"/>
              </a:rPr>
              <a:t>If the server serialize them: one is applied and immediately overwritten by the other (lost update)</a:t>
            </a:r>
          </a:p>
          <a:p>
            <a:r>
              <a:rPr lang="en-US" dirty="0"/>
              <a:t>Pessimistic Approach:</a:t>
            </a:r>
          </a:p>
          <a:p>
            <a:pPr lvl="1"/>
            <a:r>
              <a:rPr lang="en-US" sz="1800" dirty="0">
                <a:latin typeface="Arial" panose="020B0604020202020204" pitchFamily="34" charset="0"/>
              </a:rPr>
              <a:t>It works by preventing conflicts from occurring;</a:t>
            </a:r>
          </a:p>
          <a:p>
            <a:r>
              <a:rPr lang="en-US" dirty="0"/>
              <a:t>Optimistic Approach:</a:t>
            </a:r>
          </a:p>
          <a:p>
            <a:pPr lvl="1"/>
            <a:r>
              <a:rPr lang="en-US" sz="1800" dirty="0">
                <a:latin typeface="Arial" panose="020B0604020202020204" pitchFamily="34" charset="0"/>
              </a:rPr>
              <a:t>lets conflicts occur, but detects them and takes action to sort them out.</a:t>
            </a:r>
          </a:p>
          <a:p>
            <a:pPr>
              <a:lnSpc>
                <a:spcPct val="100000"/>
              </a:lnSpc>
            </a:pPr>
            <a:r>
              <a:rPr lang="en-US" dirty="0"/>
              <a:t>Conditional update:</a:t>
            </a:r>
          </a:p>
          <a:p>
            <a:pPr lvl="1"/>
            <a:r>
              <a:rPr lang="en-US" sz="1800" dirty="0">
                <a:effectLst/>
                <a:latin typeface="Arial" panose="020B0604020202020204" pitchFamily="34" charset="0"/>
              </a:rPr>
              <a:t>Any client that does an update tests the value just before updating it to see if it’s changed since his last read</a:t>
            </a:r>
          </a:p>
        </p:txBody>
      </p:sp>
    </p:spTree>
    <p:extLst>
      <p:ext uri="{BB962C8B-B14F-4D97-AF65-F5344CB8AC3E}">
        <p14:creationId xmlns:p14="http://schemas.microsoft.com/office/powerpoint/2010/main" val="322579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C860-AFDA-729B-5536-AF4B47A284E2}"/>
              </a:ext>
            </a:extLst>
          </p:cNvPr>
          <p:cNvSpPr>
            <a:spLocks noGrp="1"/>
          </p:cNvSpPr>
          <p:nvPr>
            <p:ph type="title"/>
          </p:nvPr>
        </p:nvSpPr>
        <p:spPr/>
        <p:txBody>
          <a:bodyPr/>
          <a:lstStyle/>
          <a:p>
            <a:r>
              <a:rPr lang="en-US" dirty="0"/>
              <a:t>Pessimistic Approach:</a:t>
            </a:r>
            <a:br>
              <a:rPr lang="en-US" dirty="0"/>
            </a:br>
            <a:endParaRPr lang="en-US" dirty="0"/>
          </a:p>
        </p:txBody>
      </p:sp>
      <p:sp>
        <p:nvSpPr>
          <p:cNvPr id="3" name="Content Placeholder 2">
            <a:extLst>
              <a:ext uri="{FF2B5EF4-FFF2-40B4-BE49-F238E27FC236}">
                <a16:creationId xmlns:a16="http://schemas.microsoft.com/office/drawing/2014/main" id="{59BA41F0-74FC-A798-D72F-E0587EBDB90D}"/>
              </a:ext>
            </a:extLst>
          </p:cNvPr>
          <p:cNvSpPr>
            <a:spLocks noGrp="1"/>
          </p:cNvSpPr>
          <p:nvPr>
            <p:ph idx="1"/>
          </p:nvPr>
        </p:nvSpPr>
        <p:spPr>
          <a:xfrm>
            <a:off x="838200" y="1303867"/>
            <a:ext cx="10515600" cy="4873096"/>
          </a:xfrm>
        </p:spPr>
        <p:txBody>
          <a:bodyPr>
            <a:normAutofit/>
          </a:bodyPr>
          <a:lstStyle/>
          <a:p>
            <a:r>
              <a:rPr lang="en-US" dirty="0"/>
              <a:t>A pessimistic approach works by preventing conflicts from occurring; an optimistic approach lets conflicts occur, but detects them and takes action to sort them out. </a:t>
            </a:r>
          </a:p>
          <a:p>
            <a:r>
              <a:rPr lang="en-US" dirty="0"/>
              <a:t>For update conflicts, the most common pessimistic approach is to have write locks, so that in order to change a value you need to acquire a lock, and the system ensures that only one client can get a lock at a time. </a:t>
            </a:r>
          </a:p>
          <a:p>
            <a:r>
              <a:rPr lang="en-US" dirty="0"/>
              <a:t>So Martin and Pramod would both attempt to acquire the write lock, but only Martin (the first one) would succeed. Pramod would then see the result of Martin’s write before deciding whether to make his own update.</a:t>
            </a:r>
          </a:p>
        </p:txBody>
      </p:sp>
    </p:spTree>
    <p:extLst>
      <p:ext uri="{BB962C8B-B14F-4D97-AF65-F5344CB8AC3E}">
        <p14:creationId xmlns:p14="http://schemas.microsoft.com/office/powerpoint/2010/main" val="260377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D608-975C-8101-9F76-34F8241EC466}"/>
              </a:ext>
            </a:extLst>
          </p:cNvPr>
          <p:cNvSpPr>
            <a:spLocks noGrp="1"/>
          </p:cNvSpPr>
          <p:nvPr>
            <p:ph type="title"/>
          </p:nvPr>
        </p:nvSpPr>
        <p:spPr>
          <a:xfrm>
            <a:off x="838200" y="365126"/>
            <a:ext cx="10515600" cy="871008"/>
          </a:xfrm>
        </p:spPr>
        <p:txBody>
          <a:bodyPr/>
          <a:lstStyle/>
          <a:p>
            <a:pPr>
              <a:lnSpc>
                <a:spcPct val="100000"/>
              </a:lnSpc>
            </a:pPr>
            <a:r>
              <a:rPr lang="en-US" dirty="0"/>
              <a:t>Conditional update:</a:t>
            </a:r>
          </a:p>
        </p:txBody>
      </p:sp>
      <p:sp>
        <p:nvSpPr>
          <p:cNvPr id="3" name="Content Placeholder 2">
            <a:extLst>
              <a:ext uri="{FF2B5EF4-FFF2-40B4-BE49-F238E27FC236}">
                <a16:creationId xmlns:a16="http://schemas.microsoft.com/office/drawing/2014/main" id="{BC968F5E-3559-973B-828B-04548979556C}"/>
              </a:ext>
            </a:extLst>
          </p:cNvPr>
          <p:cNvSpPr>
            <a:spLocks noGrp="1"/>
          </p:cNvSpPr>
          <p:nvPr>
            <p:ph idx="1"/>
          </p:nvPr>
        </p:nvSpPr>
        <p:spPr>
          <a:xfrm>
            <a:off x="838200" y="1380067"/>
            <a:ext cx="10515600" cy="4796896"/>
          </a:xfrm>
        </p:spPr>
        <p:txBody>
          <a:bodyPr/>
          <a:lstStyle/>
          <a:p>
            <a:r>
              <a:rPr lang="en-US" dirty="0"/>
              <a:t>A common optimistic approach is a conditional update where any client that does an update tests the value just before updating it to see if it’s changed since his last read. </a:t>
            </a:r>
          </a:p>
          <a:p>
            <a:r>
              <a:rPr lang="en-US" dirty="0"/>
              <a:t>In this case, Martin’s update would succeed but Pramod’s would fail. </a:t>
            </a:r>
          </a:p>
          <a:p>
            <a:r>
              <a:rPr lang="en-US" dirty="0"/>
              <a:t>The error would let Pramod know that he should look at the value again and decide whether to attempt a further update.</a:t>
            </a:r>
          </a:p>
        </p:txBody>
      </p:sp>
    </p:spTree>
    <p:extLst>
      <p:ext uri="{BB962C8B-B14F-4D97-AF65-F5344CB8AC3E}">
        <p14:creationId xmlns:p14="http://schemas.microsoft.com/office/powerpoint/2010/main" val="29854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D608-975C-8101-9F76-34F8241EC466}"/>
              </a:ext>
            </a:extLst>
          </p:cNvPr>
          <p:cNvSpPr>
            <a:spLocks noGrp="1"/>
          </p:cNvSpPr>
          <p:nvPr>
            <p:ph type="title"/>
          </p:nvPr>
        </p:nvSpPr>
        <p:spPr>
          <a:xfrm>
            <a:off x="838200" y="365126"/>
            <a:ext cx="10515600" cy="760942"/>
          </a:xfrm>
        </p:spPr>
        <p:txBody>
          <a:bodyPr/>
          <a:lstStyle/>
          <a:p>
            <a:r>
              <a:rPr lang="en-US" dirty="0"/>
              <a:t>Optimistic Approach:</a:t>
            </a:r>
          </a:p>
        </p:txBody>
      </p:sp>
      <p:sp>
        <p:nvSpPr>
          <p:cNvPr id="3" name="Content Placeholder 2">
            <a:extLst>
              <a:ext uri="{FF2B5EF4-FFF2-40B4-BE49-F238E27FC236}">
                <a16:creationId xmlns:a16="http://schemas.microsoft.com/office/drawing/2014/main" id="{BC968F5E-3559-973B-828B-04548979556C}"/>
              </a:ext>
            </a:extLst>
          </p:cNvPr>
          <p:cNvSpPr>
            <a:spLocks noGrp="1"/>
          </p:cNvSpPr>
          <p:nvPr>
            <p:ph idx="1"/>
          </p:nvPr>
        </p:nvSpPr>
        <p:spPr>
          <a:xfrm>
            <a:off x="838200" y="1126068"/>
            <a:ext cx="10515600" cy="5050895"/>
          </a:xfrm>
        </p:spPr>
        <p:txBody>
          <a:bodyPr>
            <a:normAutofit lnSpcReduction="10000"/>
          </a:bodyPr>
          <a:lstStyle/>
          <a:p>
            <a:pPr>
              <a:lnSpc>
                <a:spcPct val="110000"/>
              </a:lnSpc>
            </a:pPr>
            <a:r>
              <a:rPr lang="en-US" sz="2400" dirty="0"/>
              <a:t>There is another optimistic way to handle a write-write conflict—save both updates and record that they are in conflict. </a:t>
            </a:r>
          </a:p>
          <a:p>
            <a:pPr>
              <a:lnSpc>
                <a:spcPct val="110000"/>
              </a:lnSpc>
            </a:pPr>
            <a:r>
              <a:rPr lang="en-US" sz="2400" dirty="0"/>
              <a:t>This approach is familiar to many programmers from version control systems, particularly distributed version control systems that by their nature will often have conflicting commits. </a:t>
            </a:r>
          </a:p>
          <a:p>
            <a:pPr>
              <a:lnSpc>
                <a:spcPct val="110000"/>
              </a:lnSpc>
            </a:pPr>
            <a:r>
              <a:rPr lang="en-US" sz="2400" dirty="0"/>
              <a:t>The next step again follows from version control: You have to merge the two updates somehow. </a:t>
            </a:r>
          </a:p>
          <a:p>
            <a:pPr>
              <a:lnSpc>
                <a:spcPct val="110000"/>
              </a:lnSpc>
            </a:pPr>
            <a:r>
              <a:rPr lang="en-US" sz="2400" dirty="0"/>
              <a:t>Maybe you show both values to the user and ask them to sort it out—this is what happens if you update the same contact on your phone and your computer</a:t>
            </a:r>
          </a:p>
          <a:p>
            <a:pPr>
              <a:lnSpc>
                <a:spcPct val="110000"/>
              </a:lnSpc>
            </a:pPr>
            <a:r>
              <a:rPr lang="en-US" sz="2400" dirty="0"/>
              <a:t> Alternatively, the computer may be able to perform the merge itself; if it was a phone formatting issue, it may be able to realize that and apply the new number with the standard format. </a:t>
            </a:r>
          </a:p>
        </p:txBody>
      </p:sp>
    </p:spTree>
    <p:extLst>
      <p:ext uri="{BB962C8B-B14F-4D97-AF65-F5344CB8AC3E}">
        <p14:creationId xmlns:p14="http://schemas.microsoft.com/office/powerpoint/2010/main" val="51840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7E02-1E53-32F2-708C-5A4E479705C6}"/>
              </a:ext>
            </a:extLst>
          </p:cNvPr>
          <p:cNvSpPr>
            <a:spLocks noGrp="1"/>
          </p:cNvSpPr>
          <p:nvPr>
            <p:ph type="title"/>
          </p:nvPr>
        </p:nvSpPr>
        <p:spPr/>
        <p:txBody>
          <a:bodyPr/>
          <a:lstStyle/>
          <a:p>
            <a:r>
              <a:rPr lang="en-US" dirty="0">
                <a:effectLst/>
                <a:latin typeface="Arial" panose="020B0604020202020204" pitchFamily="34" charset="0"/>
              </a:rPr>
              <a:t>Read Consistency</a:t>
            </a:r>
            <a:endParaRPr lang="en-US" dirty="0"/>
          </a:p>
        </p:txBody>
      </p:sp>
      <p:sp>
        <p:nvSpPr>
          <p:cNvPr id="3" name="Content Placeholder 2">
            <a:extLst>
              <a:ext uri="{FF2B5EF4-FFF2-40B4-BE49-F238E27FC236}">
                <a16:creationId xmlns:a16="http://schemas.microsoft.com/office/drawing/2014/main" id="{7ACF7721-BAB9-9C8A-9830-F1A4FBF2036B}"/>
              </a:ext>
            </a:extLst>
          </p:cNvPr>
          <p:cNvSpPr>
            <a:spLocks noGrp="1"/>
          </p:cNvSpPr>
          <p:nvPr>
            <p:ph idx="1"/>
          </p:nvPr>
        </p:nvSpPr>
        <p:spPr>
          <a:xfrm>
            <a:off x="838200" y="1825625"/>
            <a:ext cx="3479800" cy="4351338"/>
          </a:xfrm>
        </p:spPr>
        <p:txBody>
          <a:bodyPr>
            <a:normAutofit/>
          </a:bodyPr>
          <a:lstStyle/>
          <a:p>
            <a:r>
              <a:rPr lang="en-US" sz="1600" dirty="0">
                <a:effectLst/>
                <a:latin typeface="Times New Roman" panose="02020603050405020304" pitchFamily="18" charset="0"/>
              </a:rPr>
              <a:t>Replication is a source of inconsistency</a:t>
            </a:r>
            <a:endParaRPr lang="en-US" sz="2200" dirty="0"/>
          </a:p>
        </p:txBody>
      </p:sp>
      <p:pic>
        <p:nvPicPr>
          <p:cNvPr id="5" name="Picture 4">
            <a:extLst>
              <a:ext uri="{FF2B5EF4-FFF2-40B4-BE49-F238E27FC236}">
                <a16:creationId xmlns:a16="http://schemas.microsoft.com/office/drawing/2014/main" id="{E7B47735-A0FC-90E9-BB17-0BBDFEC07FC5}"/>
              </a:ext>
            </a:extLst>
          </p:cNvPr>
          <p:cNvPicPr>
            <a:picLocks noChangeAspect="1"/>
          </p:cNvPicPr>
          <p:nvPr/>
        </p:nvPicPr>
        <p:blipFill>
          <a:blip r:embed="rId2"/>
          <a:stretch>
            <a:fillRect/>
          </a:stretch>
        </p:blipFill>
        <p:spPr>
          <a:xfrm>
            <a:off x="3773477" y="1264973"/>
            <a:ext cx="8647123" cy="5078943"/>
          </a:xfrm>
          <a:prstGeom prst="rect">
            <a:avLst/>
          </a:prstGeom>
        </p:spPr>
      </p:pic>
    </p:spTree>
    <p:extLst>
      <p:ext uri="{BB962C8B-B14F-4D97-AF65-F5344CB8AC3E}">
        <p14:creationId xmlns:p14="http://schemas.microsoft.com/office/powerpoint/2010/main" val="334649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60F0-67BB-0B5A-8E5E-B63F146E574A}"/>
              </a:ext>
            </a:extLst>
          </p:cNvPr>
          <p:cNvSpPr>
            <a:spLocks noGrp="1"/>
          </p:cNvSpPr>
          <p:nvPr>
            <p:ph type="title"/>
          </p:nvPr>
        </p:nvSpPr>
        <p:spPr>
          <a:xfrm>
            <a:off x="838200" y="365126"/>
            <a:ext cx="5198533" cy="1268942"/>
          </a:xfrm>
        </p:spPr>
        <p:txBody>
          <a:bodyPr/>
          <a:lstStyle/>
          <a:p>
            <a:r>
              <a:rPr lang="en-US" dirty="0">
                <a:effectLst/>
                <a:latin typeface="Arial" panose="020B0604020202020204" pitchFamily="34" charset="0"/>
              </a:rPr>
              <a:t>Read-write conflict</a:t>
            </a:r>
            <a:endParaRPr lang="en-US" dirty="0"/>
          </a:p>
        </p:txBody>
      </p:sp>
      <p:sp>
        <p:nvSpPr>
          <p:cNvPr id="3" name="Content Placeholder 2">
            <a:extLst>
              <a:ext uri="{FF2B5EF4-FFF2-40B4-BE49-F238E27FC236}">
                <a16:creationId xmlns:a16="http://schemas.microsoft.com/office/drawing/2014/main" id="{FC064CDB-0A6F-5F6F-5E8F-1BD30550070B}"/>
              </a:ext>
            </a:extLst>
          </p:cNvPr>
          <p:cNvSpPr>
            <a:spLocks noGrp="1"/>
          </p:cNvSpPr>
          <p:nvPr>
            <p:ph idx="1"/>
          </p:nvPr>
        </p:nvSpPr>
        <p:spPr>
          <a:xfrm>
            <a:off x="274582" y="1834092"/>
            <a:ext cx="3928533" cy="4769908"/>
          </a:xfrm>
        </p:spPr>
        <p:txBody>
          <a:bodyPr>
            <a:normAutofit fontScale="92500" lnSpcReduction="10000"/>
          </a:bodyPr>
          <a:lstStyle/>
          <a:p>
            <a:r>
              <a:rPr lang="en-US" sz="2400" dirty="0">
                <a:effectLst/>
                <a:latin typeface="Times New Roman" panose="02020603050405020304" pitchFamily="18" charset="0"/>
              </a:rPr>
              <a:t>A read in the middle of two logically-related writes.</a:t>
            </a:r>
          </a:p>
          <a:p>
            <a:r>
              <a:rPr lang="en-US" sz="2400" dirty="0"/>
              <a:t>ensuring that different data items make sense together. </a:t>
            </a:r>
          </a:p>
          <a:p>
            <a:r>
              <a:rPr lang="en-US" sz="2400" dirty="0"/>
              <a:t>To avoid a logically inconsistent read-write conflict, relational databases support the notion of transactions. </a:t>
            </a:r>
          </a:p>
          <a:p>
            <a:r>
              <a:rPr lang="en-US" sz="2400" dirty="0"/>
              <a:t>Providing Martin wraps his two writes in a transaction, the system guarantees that Pramod will either read both data items before the update or both after the update.</a:t>
            </a:r>
          </a:p>
        </p:txBody>
      </p:sp>
      <p:pic>
        <p:nvPicPr>
          <p:cNvPr id="5" name="Picture 4">
            <a:extLst>
              <a:ext uri="{FF2B5EF4-FFF2-40B4-BE49-F238E27FC236}">
                <a16:creationId xmlns:a16="http://schemas.microsoft.com/office/drawing/2014/main" id="{E59C81D3-4417-C2AB-5660-D714ECCD855F}"/>
              </a:ext>
            </a:extLst>
          </p:cNvPr>
          <p:cNvPicPr>
            <a:picLocks noChangeAspect="1"/>
          </p:cNvPicPr>
          <p:nvPr/>
        </p:nvPicPr>
        <p:blipFill>
          <a:blip r:embed="rId2"/>
          <a:stretch>
            <a:fillRect/>
          </a:stretch>
        </p:blipFill>
        <p:spPr>
          <a:xfrm>
            <a:off x="4355513" y="1292874"/>
            <a:ext cx="7561905" cy="5200000"/>
          </a:xfrm>
          <a:prstGeom prst="rect">
            <a:avLst/>
          </a:prstGeom>
        </p:spPr>
      </p:pic>
    </p:spTree>
    <p:extLst>
      <p:ext uri="{BB962C8B-B14F-4D97-AF65-F5344CB8AC3E}">
        <p14:creationId xmlns:p14="http://schemas.microsoft.com/office/powerpoint/2010/main" val="239715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1985</Words>
  <Application>Microsoft Office PowerPoint</Application>
  <PresentationFormat>Widescreen</PresentationFormat>
  <Paragraphs>172</Paragraphs>
  <Slides>28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Consistency</vt:lpstr>
      <vt:lpstr>Consistency</vt:lpstr>
      <vt:lpstr>Consistency</vt:lpstr>
      <vt:lpstr>Update Consistency</vt:lpstr>
      <vt:lpstr>Pessimistic Approach: </vt:lpstr>
      <vt:lpstr>Conditional update:</vt:lpstr>
      <vt:lpstr>Optimistic Approach:</vt:lpstr>
      <vt:lpstr>Read Consistency</vt:lpstr>
      <vt:lpstr>Read-write conflict</vt:lpstr>
      <vt:lpstr>Solutions</vt:lpstr>
      <vt:lpstr>Pessimistic vs optimistic approach</vt:lpstr>
      <vt:lpstr>Forms of consistency</vt:lpstr>
      <vt:lpstr>Relaxing Consistency</vt:lpstr>
      <vt:lpstr>The CAP Theorem</vt:lpstr>
      <vt:lpstr>The CAP Theorem</vt:lpstr>
      <vt:lpstr>The CAP Theorem</vt:lpstr>
      <vt:lpstr>PowerPoint Presentation</vt:lpstr>
      <vt:lpstr>Network partition</vt:lpstr>
      <vt:lpstr>PowerPoint Presentation</vt:lpstr>
      <vt:lpstr>An example</vt:lpstr>
      <vt:lpstr>Possible solutions</vt:lpstr>
      <vt:lpstr>Possible solutions</vt:lpstr>
      <vt:lpstr>PowerPoint Presentation</vt:lpstr>
      <vt:lpstr>CA vs AP systems</vt:lpstr>
      <vt:lpstr> Relaxing Durability</vt:lpstr>
      <vt:lpstr>Replication durability</vt:lpstr>
      <vt:lpstr>Quorums</vt:lpstr>
      <vt:lpstr>Practical approach: Quorums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Consistency</dc:title>
  <dc:creator>Juhi  Patel</dc:creator>
  <cp:lastModifiedBy>Juhi  Patel</cp:lastModifiedBy>
  <cp:revision>28</cp:revision>
  <dcterms:created xsi:type="dcterms:W3CDTF">2023-06-07T17:42:19Z</dcterms:created>
  <dcterms:modified xsi:type="dcterms:W3CDTF">2023-08-21T05:38:28Z</dcterms:modified>
</cp:coreProperties>
</file>