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rgbClr val="CE181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rgbClr val="CE181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0" i="0">
                <a:solidFill>
                  <a:srgbClr val="CE181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32911" y="1887727"/>
            <a:ext cx="3764279" cy="361797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31800" y="381154"/>
            <a:ext cx="488315" cy="1049020"/>
          </a:xfrm>
          <a:custGeom>
            <a:avLst/>
            <a:gdLst/>
            <a:ahLst/>
            <a:cxnLst/>
            <a:rect l="l" t="t" r="r" b="b"/>
            <a:pathLst>
              <a:path w="488315" h="1049020">
                <a:moveTo>
                  <a:pt x="488216" y="0"/>
                </a:moveTo>
                <a:lnTo>
                  <a:pt x="0" y="0"/>
                </a:lnTo>
                <a:lnTo>
                  <a:pt x="0" y="1048856"/>
                </a:lnTo>
                <a:lnTo>
                  <a:pt x="488216" y="1048856"/>
                </a:lnTo>
                <a:lnTo>
                  <a:pt x="488216" y="0"/>
                </a:lnTo>
                <a:close/>
              </a:path>
            </a:pathLst>
          </a:custGeom>
          <a:solidFill>
            <a:srgbClr val="EF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2694" y="3692086"/>
            <a:ext cx="6108011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0" i="0">
                <a:solidFill>
                  <a:srgbClr val="CE181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081" y="1292323"/>
            <a:ext cx="9203236" cy="2573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09138" y="7203592"/>
            <a:ext cx="217932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800" y="381154"/>
            <a:ext cx="488315" cy="1049020"/>
          </a:xfrm>
          <a:custGeom>
            <a:avLst/>
            <a:gdLst/>
            <a:ahLst/>
            <a:cxnLst/>
            <a:rect l="l" t="t" r="r" b="b"/>
            <a:pathLst>
              <a:path w="488315" h="1049020">
                <a:moveTo>
                  <a:pt x="488216" y="0"/>
                </a:moveTo>
                <a:lnTo>
                  <a:pt x="0" y="0"/>
                </a:lnTo>
                <a:lnTo>
                  <a:pt x="0" y="1048856"/>
                </a:lnTo>
                <a:lnTo>
                  <a:pt x="488216" y="1048856"/>
                </a:lnTo>
                <a:lnTo>
                  <a:pt x="488216" y="0"/>
                </a:lnTo>
                <a:close/>
              </a:path>
            </a:pathLst>
          </a:custGeom>
          <a:solidFill>
            <a:srgbClr val="EF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9339" y="2551119"/>
            <a:ext cx="3527425" cy="2085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7160">
              <a:lnSpc>
                <a:spcPct val="138000"/>
              </a:lnSpc>
              <a:spcBef>
                <a:spcPts val="95"/>
              </a:spcBef>
            </a:pPr>
            <a:r>
              <a:rPr sz="4900" spc="-20" dirty="0">
                <a:latin typeface="Arial MT"/>
                <a:cs typeface="Arial MT"/>
              </a:rPr>
              <a:t>Chapter </a:t>
            </a:r>
            <a:r>
              <a:rPr sz="4900" dirty="0">
                <a:latin typeface="Arial MT"/>
                <a:cs typeface="Arial MT"/>
              </a:rPr>
              <a:t>– 7 </a:t>
            </a:r>
            <a:r>
              <a:rPr sz="4900" spc="-1350" dirty="0">
                <a:latin typeface="Arial MT"/>
                <a:cs typeface="Arial MT"/>
              </a:rPr>
              <a:t> </a:t>
            </a:r>
            <a:r>
              <a:rPr sz="4900" spc="-25" dirty="0">
                <a:latin typeface="Arial MT"/>
                <a:cs typeface="Arial MT"/>
              </a:rPr>
              <a:t>Map</a:t>
            </a:r>
            <a:r>
              <a:rPr sz="4900" spc="-114" dirty="0">
                <a:latin typeface="Arial MT"/>
                <a:cs typeface="Arial MT"/>
              </a:rPr>
              <a:t> </a:t>
            </a:r>
            <a:r>
              <a:rPr sz="4900" spc="-25" dirty="0">
                <a:latin typeface="Arial MT"/>
                <a:cs typeface="Arial MT"/>
              </a:rPr>
              <a:t>Reduce</a:t>
            </a:r>
            <a:endParaRPr sz="4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768" y="1423903"/>
            <a:ext cx="9104630" cy="3077845"/>
          </a:xfrm>
          <a:custGeom>
            <a:avLst/>
            <a:gdLst/>
            <a:ahLst/>
            <a:cxnLst/>
            <a:rect l="l" t="t" r="r" b="b"/>
            <a:pathLst>
              <a:path w="9104630" h="3077845">
                <a:moveTo>
                  <a:pt x="0" y="0"/>
                </a:moveTo>
                <a:lnTo>
                  <a:pt x="9104578" y="0"/>
                </a:lnTo>
                <a:lnTo>
                  <a:pt x="9104578" y="3077364"/>
                </a:lnTo>
                <a:lnTo>
                  <a:pt x="0" y="30773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665480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0" dirty="0">
                <a:solidFill>
                  <a:srgbClr val="CF181E"/>
                </a:solidFill>
              </a:rPr>
              <a:t>Partitioning</a:t>
            </a:r>
            <a:r>
              <a:rPr sz="4700" spc="-55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and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Combining</a:t>
            </a:r>
            <a:endParaRPr sz="47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807085" indent="-445134">
              <a:lnSpc>
                <a:spcPct val="100000"/>
              </a:lnSpc>
              <a:spcBef>
                <a:spcPts val="1490"/>
              </a:spcBef>
              <a:buSzPct val="72000"/>
              <a:buFont typeface="Arial MT"/>
              <a:buChar char="•"/>
              <a:tabLst>
                <a:tab pos="807085" algn="l"/>
                <a:tab pos="807720" algn="l"/>
              </a:tabLst>
            </a:pPr>
            <a:r>
              <a:rPr spc="-90" dirty="0"/>
              <a:t>We</a:t>
            </a:r>
            <a:r>
              <a:rPr spc="15" dirty="0"/>
              <a:t> </a:t>
            </a:r>
            <a:r>
              <a:rPr spc="10" dirty="0"/>
              <a:t>think</a:t>
            </a:r>
            <a:r>
              <a:rPr spc="20" dirty="0"/>
              <a:t> </a:t>
            </a:r>
            <a:r>
              <a:rPr spc="5" dirty="0"/>
              <a:t>of</a:t>
            </a:r>
            <a:r>
              <a:rPr spc="10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5" dirty="0"/>
              <a:t>map-reduce</a:t>
            </a:r>
            <a:r>
              <a:rPr spc="15" dirty="0"/>
              <a:t> </a:t>
            </a:r>
            <a:r>
              <a:rPr spc="5" dirty="0"/>
              <a:t>job</a:t>
            </a:r>
            <a:r>
              <a:rPr spc="20" dirty="0"/>
              <a:t> </a:t>
            </a:r>
            <a:r>
              <a:rPr dirty="0"/>
              <a:t>as</a:t>
            </a:r>
            <a:r>
              <a:rPr spc="15" dirty="0"/>
              <a:t> </a:t>
            </a:r>
            <a:r>
              <a:rPr spc="5" dirty="0"/>
              <a:t>having</a:t>
            </a:r>
            <a:r>
              <a:rPr spc="20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5" dirty="0"/>
              <a:t>single</a:t>
            </a:r>
            <a:r>
              <a:rPr spc="15" dirty="0"/>
              <a:t> </a:t>
            </a:r>
            <a:r>
              <a:rPr spc="5" dirty="0"/>
              <a:t>reduce</a:t>
            </a:r>
            <a:r>
              <a:rPr spc="15" dirty="0"/>
              <a:t> </a:t>
            </a:r>
            <a:r>
              <a:rPr spc="5" dirty="0"/>
              <a:t>function.</a:t>
            </a:r>
          </a:p>
          <a:p>
            <a:pPr marL="807085" marR="5715" indent="-445134">
              <a:lnSpc>
                <a:spcPct val="116799"/>
              </a:lnSpc>
              <a:spcBef>
                <a:spcPts val="890"/>
              </a:spcBef>
              <a:buSzPct val="72000"/>
              <a:buFont typeface="Arial MT"/>
              <a:buChar char="•"/>
              <a:tabLst>
                <a:tab pos="807085" algn="l"/>
                <a:tab pos="807720" algn="l"/>
              </a:tabLst>
            </a:pPr>
            <a:r>
              <a:rPr spc="5" dirty="0"/>
              <a:t>The</a:t>
            </a:r>
            <a:r>
              <a:rPr spc="90" dirty="0"/>
              <a:t> </a:t>
            </a:r>
            <a:r>
              <a:rPr spc="5" dirty="0"/>
              <a:t>outputs</a:t>
            </a:r>
            <a:r>
              <a:rPr spc="100" dirty="0"/>
              <a:t> </a:t>
            </a:r>
            <a:r>
              <a:rPr spc="5" dirty="0"/>
              <a:t>from</a:t>
            </a:r>
            <a:r>
              <a:rPr spc="114" dirty="0"/>
              <a:t> </a:t>
            </a:r>
            <a:r>
              <a:rPr spc="5" dirty="0"/>
              <a:t>all</a:t>
            </a:r>
            <a:r>
              <a:rPr spc="95" dirty="0"/>
              <a:t> </a:t>
            </a:r>
            <a:r>
              <a:rPr spc="5" dirty="0"/>
              <a:t>the</a:t>
            </a:r>
            <a:r>
              <a:rPr spc="95" dirty="0"/>
              <a:t> </a:t>
            </a:r>
            <a:r>
              <a:rPr spc="10" dirty="0"/>
              <a:t>map</a:t>
            </a:r>
            <a:r>
              <a:rPr spc="105" dirty="0"/>
              <a:t> </a:t>
            </a:r>
            <a:r>
              <a:rPr spc="5" dirty="0"/>
              <a:t>tasks</a:t>
            </a:r>
            <a:r>
              <a:rPr spc="100" dirty="0"/>
              <a:t> </a:t>
            </a:r>
            <a:r>
              <a:rPr spc="5" dirty="0"/>
              <a:t>running</a:t>
            </a:r>
            <a:r>
              <a:rPr spc="105" dirty="0"/>
              <a:t> </a:t>
            </a:r>
            <a:r>
              <a:rPr spc="5" dirty="0"/>
              <a:t>on</a:t>
            </a:r>
            <a:r>
              <a:rPr spc="100" dirty="0"/>
              <a:t> </a:t>
            </a:r>
            <a:r>
              <a:rPr spc="5" dirty="0"/>
              <a:t>the</a:t>
            </a:r>
            <a:r>
              <a:rPr spc="95" dirty="0"/>
              <a:t> </a:t>
            </a:r>
            <a:r>
              <a:rPr spc="5" dirty="0"/>
              <a:t>various</a:t>
            </a:r>
            <a:r>
              <a:rPr spc="100" dirty="0"/>
              <a:t> </a:t>
            </a:r>
            <a:r>
              <a:rPr spc="5" dirty="0"/>
              <a:t>nodes </a:t>
            </a:r>
            <a:r>
              <a:rPr spc="-610" dirty="0"/>
              <a:t> </a:t>
            </a:r>
            <a:r>
              <a:rPr dirty="0"/>
              <a:t>are</a:t>
            </a:r>
            <a:r>
              <a:rPr spc="15" dirty="0"/>
              <a:t> </a:t>
            </a:r>
            <a:r>
              <a:rPr spc="5" dirty="0"/>
              <a:t>concatenated</a:t>
            </a:r>
            <a:r>
              <a:rPr spc="15" dirty="0"/>
              <a:t> </a:t>
            </a:r>
            <a:r>
              <a:rPr spc="5" dirty="0"/>
              <a:t>together</a:t>
            </a:r>
            <a:r>
              <a:rPr spc="10" dirty="0"/>
              <a:t> </a:t>
            </a:r>
            <a:r>
              <a:rPr spc="5" dirty="0"/>
              <a:t>and</a:t>
            </a:r>
            <a:r>
              <a:rPr spc="15" dirty="0"/>
              <a:t> </a:t>
            </a:r>
            <a:r>
              <a:rPr spc="5" dirty="0"/>
              <a:t>sent</a:t>
            </a:r>
            <a:r>
              <a:rPr spc="15" dirty="0"/>
              <a:t> </a:t>
            </a:r>
            <a:r>
              <a:rPr spc="5" dirty="0"/>
              <a:t>into</a:t>
            </a:r>
            <a:r>
              <a:rPr spc="20" dirty="0"/>
              <a:t> </a:t>
            </a:r>
            <a:r>
              <a:rPr spc="5" dirty="0"/>
              <a:t>the</a:t>
            </a:r>
            <a:r>
              <a:rPr spc="15" dirty="0"/>
              <a:t> </a:t>
            </a:r>
            <a:r>
              <a:rPr spc="5" dirty="0"/>
              <a:t>reduce.</a:t>
            </a:r>
          </a:p>
          <a:p>
            <a:pPr marL="807085" marR="5080" indent="-445134">
              <a:lnSpc>
                <a:spcPct val="115999"/>
              </a:lnSpc>
              <a:spcBef>
                <a:spcPts val="815"/>
              </a:spcBef>
              <a:buSzPct val="72000"/>
              <a:buFont typeface="Arial MT"/>
              <a:buChar char="•"/>
              <a:tabLst>
                <a:tab pos="807085" algn="l"/>
                <a:tab pos="807720" algn="l"/>
                <a:tab pos="1689735" algn="l"/>
                <a:tab pos="2215515" algn="l"/>
                <a:tab pos="3136900" algn="l"/>
                <a:tab pos="3645535" algn="l"/>
                <a:tab pos="4225925" algn="l"/>
                <a:tab pos="4681855" algn="l"/>
                <a:tab pos="5067300" algn="l"/>
                <a:tab pos="6252845" algn="l"/>
                <a:tab pos="6779895" algn="l"/>
                <a:tab pos="8341995" algn="l"/>
                <a:tab pos="8940165" algn="l"/>
              </a:tabLst>
            </a:pPr>
            <a:r>
              <a:rPr spc="15" dirty="0"/>
              <a:t>T</a:t>
            </a:r>
            <a:r>
              <a:rPr spc="10" dirty="0"/>
              <a:t>h</a:t>
            </a:r>
            <a:r>
              <a:rPr spc="5" dirty="0"/>
              <a:t>er</a:t>
            </a:r>
            <a:r>
              <a:rPr dirty="0"/>
              <a:t>e	</a:t>
            </a:r>
            <a:r>
              <a:rPr spc="5" dirty="0"/>
              <a:t>ar</a:t>
            </a:r>
            <a:r>
              <a:rPr dirty="0"/>
              <a:t>e	</a:t>
            </a:r>
            <a:r>
              <a:rPr spc="10" dirty="0"/>
              <a:t>t</a:t>
            </a:r>
            <a:r>
              <a:rPr spc="15" dirty="0"/>
              <a:t>h</a:t>
            </a:r>
            <a:r>
              <a:rPr spc="10" dirty="0"/>
              <a:t>i</a:t>
            </a:r>
            <a:r>
              <a:rPr spc="15" dirty="0"/>
              <a:t>n</a:t>
            </a:r>
            <a:r>
              <a:rPr spc="10" dirty="0"/>
              <a:t>g</a:t>
            </a:r>
            <a:r>
              <a:rPr dirty="0"/>
              <a:t>s	</a:t>
            </a:r>
            <a:r>
              <a:rPr spc="15" dirty="0"/>
              <a:t>w</a:t>
            </a:r>
            <a:r>
              <a:rPr dirty="0"/>
              <a:t>e	</a:t>
            </a:r>
            <a:r>
              <a:rPr spc="5" dirty="0"/>
              <a:t>ca</a:t>
            </a:r>
            <a:r>
              <a:rPr dirty="0"/>
              <a:t>n	</a:t>
            </a:r>
            <a:r>
              <a:rPr spc="10" dirty="0"/>
              <a:t>d</a:t>
            </a:r>
            <a:r>
              <a:rPr dirty="0"/>
              <a:t>o	</a:t>
            </a:r>
            <a:r>
              <a:rPr spc="10" dirty="0"/>
              <a:t>t</a:t>
            </a:r>
            <a:r>
              <a:rPr dirty="0"/>
              <a:t>o	</a:t>
            </a:r>
            <a:r>
              <a:rPr spc="10" dirty="0"/>
              <a:t>i</a:t>
            </a:r>
            <a:r>
              <a:rPr spc="15" dirty="0"/>
              <a:t>n</a:t>
            </a:r>
            <a:r>
              <a:rPr spc="5" dirty="0"/>
              <a:t>crea</a:t>
            </a:r>
            <a:r>
              <a:rPr spc="10" dirty="0"/>
              <a:t>s</a:t>
            </a:r>
            <a:r>
              <a:rPr dirty="0"/>
              <a:t>e	</a:t>
            </a:r>
            <a:r>
              <a:rPr spc="10" dirty="0"/>
              <a:t>t</a:t>
            </a:r>
            <a:r>
              <a:rPr spc="15" dirty="0"/>
              <a:t>h</a:t>
            </a:r>
            <a:r>
              <a:rPr dirty="0"/>
              <a:t>e	</a:t>
            </a:r>
            <a:r>
              <a:rPr spc="10" dirty="0"/>
              <a:t>p</a:t>
            </a:r>
            <a:r>
              <a:rPr spc="5" dirty="0"/>
              <a:t>ara</a:t>
            </a:r>
            <a:r>
              <a:rPr spc="10" dirty="0"/>
              <a:t>ll</a:t>
            </a:r>
            <a:r>
              <a:rPr spc="5" dirty="0"/>
              <a:t>e</a:t>
            </a:r>
            <a:r>
              <a:rPr spc="10" dirty="0"/>
              <a:t>lis</a:t>
            </a:r>
            <a:r>
              <a:rPr dirty="0"/>
              <a:t>m	</a:t>
            </a:r>
            <a:r>
              <a:rPr spc="5" dirty="0"/>
              <a:t>a</a:t>
            </a:r>
            <a:r>
              <a:rPr spc="15" dirty="0"/>
              <a:t>n</a:t>
            </a:r>
            <a:r>
              <a:rPr dirty="0"/>
              <a:t>d	</a:t>
            </a:r>
            <a:r>
              <a:rPr spc="10" dirty="0"/>
              <a:t>to  </a:t>
            </a:r>
            <a:r>
              <a:rPr spc="5" dirty="0"/>
              <a:t>reduce</a:t>
            </a:r>
            <a:r>
              <a:rPr spc="10" dirty="0"/>
              <a:t> </a:t>
            </a:r>
            <a:r>
              <a:rPr spc="5" dirty="0"/>
              <a:t>the</a:t>
            </a:r>
            <a:r>
              <a:rPr spc="15" dirty="0"/>
              <a:t> </a:t>
            </a:r>
            <a:r>
              <a:rPr spc="5" dirty="0"/>
              <a:t>data</a:t>
            </a:r>
            <a:r>
              <a:rPr spc="15" dirty="0"/>
              <a:t> </a:t>
            </a:r>
            <a:r>
              <a:rPr spc="-10" dirty="0"/>
              <a:t>transfer.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768" y="1423903"/>
            <a:ext cx="9104630" cy="5511165"/>
          </a:xfrm>
          <a:custGeom>
            <a:avLst/>
            <a:gdLst/>
            <a:ahLst/>
            <a:cxnLst/>
            <a:rect l="l" t="t" r="r" b="b"/>
            <a:pathLst>
              <a:path w="9104630" h="5511165">
                <a:moveTo>
                  <a:pt x="0" y="0"/>
                </a:moveTo>
                <a:lnTo>
                  <a:pt x="9104578" y="0"/>
                </a:lnTo>
                <a:lnTo>
                  <a:pt x="9104578" y="5510616"/>
                </a:lnTo>
                <a:lnTo>
                  <a:pt x="0" y="5510616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665480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0" dirty="0">
                <a:solidFill>
                  <a:srgbClr val="CF181E"/>
                </a:solidFill>
              </a:rPr>
              <a:t>Partitioning</a:t>
            </a:r>
            <a:r>
              <a:rPr sz="4700" spc="-55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and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Combining</a:t>
            </a:r>
            <a:endParaRPr sz="4700"/>
          </a:p>
        </p:txBody>
      </p:sp>
      <p:sp>
        <p:nvSpPr>
          <p:cNvPr id="6" name="object 6"/>
          <p:cNvSpPr txBox="1"/>
          <p:nvPr/>
        </p:nvSpPr>
        <p:spPr>
          <a:xfrm>
            <a:off x="1310345" y="6456814"/>
            <a:ext cx="842391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5" dirty="0">
                <a:latin typeface="Times New Roman"/>
                <a:cs typeface="Times New Roman"/>
              </a:rPr>
              <a:t>Partitioning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allows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reduce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functions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to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run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parallel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on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different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keys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1433" y="1485751"/>
            <a:ext cx="6948627" cy="489395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768" y="1423903"/>
            <a:ext cx="9104630" cy="4868545"/>
          </a:xfrm>
          <a:custGeom>
            <a:avLst/>
            <a:gdLst/>
            <a:ahLst/>
            <a:cxnLst/>
            <a:rect l="l" t="t" r="r" b="b"/>
            <a:pathLst>
              <a:path w="9104630" h="4868545">
                <a:moveTo>
                  <a:pt x="0" y="0"/>
                </a:moveTo>
                <a:lnTo>
                  <a:pt x="9104578" y="0"/>
                </a:lnTo>
                <a:lnTo>
                  <a:pt x="9104578" y="4868375"/>
                </a:lnTo>
                <a:lnTo>
                  <a:pt x="0" y="4868375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665480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0" dirty="0">
                <a:solidFill>
                  <a:srgbClr val="CF181E"/>
                </a:solidFill>
              </a:rPr>
              <a:t>Partitioning</a:t>
            </a:r>
            <a:r>
              <a:rPr sz="4700" spc="-55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and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Combining</a:t>
            </a:r>
            <a:endParaRPr sz="47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5148" y="1408147"/>
            <a:ext cx="8854440" cy="47834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7200" marR="6350" indent="-445134" algn="just">
              <a:lnSpc>
                <a:spcPct val="116500"/>
              </a:lnSpc>
              <a:spcBef>
                <a:spcPts val="8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The first </a:t>
            </a:r>
            <a:r>
              <a:rPr sz="2500" spc="10" dirty="0">
                <a:latin typeface="Times New Roman"/>
                <a:cs typeface="Times New Roman"/>
              </a:rPr>
              <a:t>thing </a:t>
            </a:r>
            <a:r>
              <a:rPr sz="2500" spc="5" dirty="0">
                <a:latin typeface="Times New Roman"/>
                <a:cs typeface="Times New Roman"/>
              </a:rPr>
              <a:t>we </a:t>
            </a:r>
            <a:r>
              <a:rPr sz="2500" dirty="0">
                <a:latin typeface="Times New Roman"/>
                <a:cs typeface="Times New Roman"/>
              </a:rPr>
              <a:t>can </a:t>
            </a:r>
            <a:r>
              <a:rPr sz="2500" spc="5" dirty="0">
                <a:latin typeface="Times New Roman"/>
                <a:cs typeface="Times New Roman"/>
              </a:rPr>
              <a:t>do is increase </a:t>
            </a:r>
            <a:r>
              <a:rPr sz="2500" b="1" spc="5" dirty="0">
                <a:latin typeface="Times New Roman"/>
                <a:cs typeface="Times New Roman"/>
              </a:rPr>
              <a:t>parallelism</a:t>
            </a:r>
            <a:r>
              <a:rPr sz="2500" spc="5" dirty="0">
                <a:latin typeface="Times New Roman"/>
                <a:cs typeface="Times New Roman"/>
              </a:rPr>
              <a:t> is: </a:t>
            </a:r>
            <a:r>
              <a:rPr sz="2500" spc="10" dirty="0">
                <a:latin typeface="Times New Roman"/>
                <a:cs typeface="Times New Roman"/>
              </a:rPr>
              <a:t>Partitioning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 output of the </a:t>
            </a:r>
            <a:r>
              <a:rPr sz="2500" spc="10" dirty="0">
                <a:latin typeface="Times New Roman"/>
                <a:cs typeface="Times New Roman"/>
              </a:rPr>
              <a:t>mappers. </a:t>
            </a:r>
            <a:r>
              <a:rPr sz="2500" spc="5" dirty="0">
                <a:latin typeface="Times New Roman"/>
                <a:cs typeface="Times New Roman"/>
              </a:rPr>
              <a:t>Each reduce function operates on the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results of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5" dirty="0">
                <a:latin typeface="Times New Roman"/>
                <a:cs typeface="Times New Roman"/>
              </a:rPr>
              <a:t>single </a:t>
            </a:r>
            <a:r>
              <a:rPr sz="2500" spc="-35" dirty="0">
                <a:latin typeface="Times New Roman"/>
                <a:cs typeface="Times New Roman"/>
              </a:rPr>
              <a:t>key.</a:t>
            </a:r>
            <a:r>
              <a:rPr sz="2500" spc="55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This is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10" dirty="0">
                <a:latin typeface="Times New Roman"/>
                <a:cs typeface="Times New Roman"/>
              </a:rPr>
              <a:t>limitation </a:t>
            </a:r>
            <a:r>
              <a:rPr sz="2500" spc="5" dirty="0">
                <a:latin typeface="Times New Roman"/>
                <a:cs typeface="Times New Roman"/>
              </a:rPr>
              <a:t>but </a:t>
            </a:r>
            <a:r>
              <a:rPr sz="2500" spc="-30" dirty="0">
                <a:latin typeface="Times New Roman"/>
                <a:cs typeface="Times New Roman"/>
              </a:rPr>
              <a:t>it’s</a:t>
            </a:r>
            <a:r>
              <a:rPr sz="2500" spc="56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also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5" dirty="0">
                <a:latin typeface="Times New Roman"/>
                <a:cs typeface="Times New Roman"/>
              </a:rPr>
              <a:t>benefit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in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that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allows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you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run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multiple </a:t>
            </a:r>
            <a:r>
              <a:rPr sz="2500" spc="5" dirty="0">
                <a:latin typeface="Times New Roman"/>
                <a:cs typeface="Times New Roman"/>
              </a:rPr>
              <a:t>reducers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parallel.</a:t>
            </a:r>
            <a:endParaRPr sz="2500" dirty="0">
              <a:latin typeface="Times New Roman"/>
              <a:cs typeface="Times New Roman"/>
            </a:endParaRPr>
          </a:p>
          <a:p>
            <a:pPr marL="457200" marR="6350" indent="-445134" algn="just">
              <a:lnSpc>
                <a:spcPct val="116799"/>
              </a:lnSpc>
              <a:spcBef>
                <a:spcPts val="79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The results of the </a:t>
            </a:r>
            <a:r>
              <a:rPr sz="2500" spc="10" dirty="0">
                <a:latin typeface="Times New Roman"/>
                <a:cs typeface="Times New Roman"/>
              </a:rPr>
              <a:t>mapper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5" dirty="0">
                <a:latin typeface="Times New Roman"/>
                <a:cs typeface="Times New Roman"/>
              </a:rPr>
              <a:t>divided up based the key on each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processing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node.</a:t>
            </a:r>
            <a:endParaRPr sz="2500" dirty="0">
              <a:latin typeface="Times New Roman"/>
              <a:cs typeface="Times New Roman"/>
            </a:endParaRPr>
          </a:p>
          <a:p>
            <a:pPr marL="457200" indent="-445134" algn="just">
              <a:lnSpc>
                <a:spcPct val="100000"/>
              </a:lnSpc>
              <a:spcBef>
                <a:spcPts val="139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10" dirty="0">
                <a:latin typeface="Times New Roman"/>
                <a:cs typeface="Times New Roman"/>
              </a:rPr>
              <a:t>Multiple </a:t>
            </a:r>
            <a:r>
              <a:rPr sz="2500" spc="5" dirty="0">
                <a:latin typeface="Times New Roman"/>
                <a:cs typeface="Times New Roman"/>
              </a:rPr>
              <a:t>keys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grouped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together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into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partitions.</a:t>
            </a:r>
            <a:endParaRPr sz="2500" dirty="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5199"/>
              </a:lnSpc>
              <a:spcBef>
                <a:spcPts val="93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framework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takes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from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all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nodes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for  </a:t>
            </a:r>
            <a:r>
              <a:rPr sz="2500" spc="10" dirty="0">
                <a:latin typeface="Times New Roman"/>
                <a:cs typeface="Times New Roman"/>
              </a:rPr>
              <a:t>one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partition, </a:t>
            </a:r>
            <a:r>
              <a:rPr sz="2500" spc="10" dirty="0">
                <a:latin typeface="Times New Roman"/>
                <a:cs typeface="Times New Roman"/>
              </a:rPr>
              <a:t>combines </a:t>
            </a:r>
            <a:r>
              <a:rPr sz="2500" spc="5" dirty="0">
                <a:latin typeface="Times New Roman"/>
                <a:cs typeface="Times New Roman"/>
              </a:rPr>
              <a:t>it into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5" dirty="0">
                <a:latin typeface="Times New Roman"/>
                <a:cs typeface="Times New Roman"/>
              </a:rPr>
              <a:t>single group for that partition, and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sends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off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reducer.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768" y="1308560"/>
            <a:ext cx="9104630" cy="5876290"/>
          </a:xfrm>
          <a:custGeom>
            <a:avLst/>
            <a:gdLst/>
            <a:ahLst/>
            <a:cxnLst/>
            <a:rect l="l" t="t" r="r" b="b"/>
            <a:pathLst>
              <a:path w="9104630" h="5876290">
                <a:moveTo>
                  <a:pt x="0" y="0"/>
                </a:moveTo>
                <a:lnTo>
                  <a:pt x="9104578" y="0"/>
                </a:lnTo>
                <a:lnTo>
                  <a:pt x="9104578" y="5876193"/>
                </a:lnTo>
                <a:lnTo>
                  <a:pt x="0" y="5876193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665480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0" dirty="0">
                <a:solidFill>
                  <a:srgbClr val="CF181E"/>
                </a:solidFill>
              </a:rPr>
              <a:t>Partitioning</a:t>
            </a:r>
            <a:r>
              <a:rPr sz="4700" spc="-55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and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Combining</a:t>
            </a:r>
            <a:endParaRPr sz="47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5148" y="1289275"/>
            <a:ext cx="8854440" cy="578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6350" indent="-445134" algn="just">
              <a:lnSpc>
                <a:spcPct val="116799"/>
              </a:lnSpc>
              <a:spcBef>
                <a:spcPts val="10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10" dirty="0">
                <a:latin typeface="Times New Roman"/>
                <a:cs typeface="Times New Roman"/>
              </a:rPr>
              <a:t>Multiple </a:t>
            </a:r>
            <a:r>
              <a:rPr sz="2500" spc="5" dirty="0">
                <a:latin typeface="Times New Roman"/>
                <a:cs typeface="Times New Roman"/>
              </a:rPr>
              <a:t>reducers </a:t>
            </a:r>
            <a:r>
              <a:rPr sz="2500" dirty="0">
                <a:latin typeface="Times New Roman"/>
                <a:cs typeface="Times New Roman"/>
              </a:rPr>
              <a:t>can </a:t>
            </a:r>
            <a:r>
              <a:rPr sz="2500" spc="5" dirty="0">
                <a:latin typeface="Times New Roman"/>
                <a:cs typeface="Times New Roman"/>
              </a:rPr>
              <a:t>then operate on the partitions in parallel,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with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final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results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merged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together.</a:t>
            </a:r>
            <a:endParaRPr sz="2500" dirty="0">
              <a:latin typeface="Times New Roman"/>
              <a:cs typeface="Times New Roman"/>
            </a:endParaRPr>
          </a:p>
          <a:p>
            <a:pPr marL="457200" marR="6350" indent="-445134" algn="just">
              <a:lnSpc>
                <a:spcPct val="116799"/>
              </a:lnSpc>
              <a:spcBef>
                <a:spcPts val="88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This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step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also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called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“</a:t>
            </a:r>
            <a:r>
              <a:rPr sz="2500" b="1" i="1" spc="5" dirty="0">
                <a:latin typeface="Times New Roman"/>
                <a:cs typeface="Times New Roman"/>
              </a:rPr>
              <a:t>shuffling</a:t>
            </a:r>
            <a:r>
              <a:rPr sz="2500" spc="5" dirty="0">
                <a:latin typeface="Times New Roman"/>
                <a:cs typeface="Times New Roman"/>
              </a:rPr>
              <a:t>,”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partitions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sometimes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referred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“</a:t>
            </a:r>
            <a:r>
              <a:rPr sz="2500" b="1" i="1" spc="5" dirty="0">
                <a:latin typeface="Times New Roman"/>
                <a:cs typeface="Times New Roman"/>
              </a:rPr>
              <a:t>buckets</a:t>
            </a:r>
            <a:r>
              <a:rPr sz="2500" spc="5" dirty="0">
                <a:latin typeface="Times New Roman"/>
                <a:cs typeface="Times New Roman"/>
              </a:rPr>
              <a:t>”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“</a:t>
            </a:r>
            <a:r>
              <a:rPr sz="2500" b="1" i="1" spc="5" dirty="0">
                <a:latin typeface="Times New Roman"/>
                <a:cs typeface="Times New Roman"/>
              </a:rPr>
              <a:t>regions</a:t>
            </a:r>
            <a:r>
              <a:rPr sz="2500" spc="5" dirty="0">
                <a:latin typeface="Times New Roman"/>
                <a:cs typeface="Times New Roman"/>
              </a:rPr>
              <a:t>.”</a:t>
            </a:r>
            <a:endParaRPr sz="2500" dirty="0">
              <a:latin typeface="Times New Roman"/>
              <a:cs typeface="Times New Roman"/>
            </a:endParaRPr>
          </a:p>
          <a:p>
            <a:pPr marL="457200" marR="7620" indent="-445134" algn="just">
              <a:lnSpc>
                <a:spcPct val="115999"/>
              </a:lnSpc>
              <a:spcBef>
                <a:spcPts val="82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b="1" i="1" spc="10" dirty="0">
                <a:latin typeface="Times New Roman"/>
                <a:cs typeface="Times New Roman"/>
              </a:rPr>
              <a:t>The next </a:t>
            </a:r>
            <a:r>
              <a:rPr sz="2500" b="1" i="1" spc="5" dirty="0">
                <a:latin typeface="Times New Roman"/>
                <a:cs typeface="Times New Roman"/>
              </a:rPr>
              <a:t>problem </a:t>
            </a:r>
            <a:r>
              <a:rPr sz="2500" b="1" i="1" spc="10" dirty="0">
                <a:latin typeface="Times New Roman"/>
                <a:cs typeface="Times New Roman"/>
              </a:rPr>
              <a:t>we </a:t>
            </a:r>
            <a:r>
              <a:rPr sz="2500" b="1" i="1" spc="5" dirty="0">
                <a:latin typeface="Times New Roman"/>
                <a:cs typeface="Times New Roman"/>
              </a:rPr>
              <a:t>can deal </a:t>
            </a:r>
            <a:r>
              <a:rPr sz="2500" b="1" i="1" spc="10" dirty="0">
                <a:latin typeface="Times New Roman"/>
                <a:cs typeface="Times New Roman"/>
              </a:rPr>
              <a:t>with </a:t>
            </a:r>
            <a:r>
              <a:rPr sz="2500" b="1" i="1" spc="5" dirty="0">
                <a:latin typeface="Times New Roman"/>
                <a:cs typeface="Times New Roman"/>
              </a:rPr>
              <a:t>is </a:t>
            </a:r>
            <a:r>
              <a:rPr sz="2500" b="1" i="1" spc="10" dirty="0">
                <a:latin typeface="Times New Roman"/>
                <a:cs typeface="Times New Roman"/>
              </a:rPr>
              <a:t>the amount </a:t>
            </a:r>
            <a:r>
              <a:rPr sz="2500" b="1" i="1" spc="5" dirty="0">
                <a:latin typeface="Times New Roman"/>
                <a:cs typeface="Times New Roman"/>
              </a:rPr>
              <a:t>of data being </a:t>
            </a:r>
            <a:r>
              <a:rPr sz="2500" b="1" i="1" spc="10" dirty="0">
                <a:latin typeface="Times New Roman"/>
                <a:cs typeface="Times New Roman"/>
              </a:rPr>
              <a:t> moved</a:t>
            </a:r>
            <a:r>
              <a:rPr sz="2500" b="1" i="1" spc="1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from</a:t>
            </a:r>
            <a:r>
              <a:rPr sz="2500" b="1" i="1" spc="30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node </a:t>
            </a:r>
            <a:r>
              <a:rPr sz="2500" b="1" i="1" spc="5" dirty="0">
                <a:latin typeface="Times New Roman"/>
                <a:cs typeface="Times New Roman"/>
              </a:rPr>
              <a:t>to</a:t>
            </a:r>
            <a:r>
              <a:rPr sz="2500" b="1" i="1" spc="20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node </a:t>
            </a:r>
            <a:r>
              <a:rPr sz="2500" b="1" i="1" spc="5" dirty="0">
                <a:latin typeface="Times New Roman"/>
                <a:cs typeface="Times New Roman"/>
              </a:rPr>
              <a:t>between</a:t>
            </a:r>
            <a:r>
              <a:rPr sz="2500" b="1" i="1" spc="30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the</a:t>
            </a:r>
            <a:r>
              <a:rPr sz="2500" b="1" i="1" spc="15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map</a:t>
            </a:r>
            <a:r>
              <a:rPr sz="2500" b="1" i="1" spc="20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and</a:t>
            </a:r>
            <a:r>
              <a:rPr sz="2500" b="1" i="1" spc="20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reduce</a:t>
            </a:r>
            <a:r>
              <a:rPr sz="2500" b="1" i="1" spc="20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stages.</a:t>
            </a:r>
            <a:endParaRPr sz="2500" dirty="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5999"/>
              </a:lnSpc>
              <a:spcBef>
                <a:spcPts val="93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10" dirty="0">
                <a:latin typeface="Times New Roman"/>
                <a:cs typeface="Times New Roman"/>
              </a:rPr>
              <a:t>Much </a:t>
            </a:r>
            <a:r>
              <a:rPr sz="2500" spc="5" dirty="0">
                <a:latin typeface="Times New Roman"/>
                <a:cs typeface="Times New Roman"/>
              </a:rPr>
              <a:t>of this data is repetitive, </a:t>
            </a:r>
            <a:r>
              <a:rPr sz="2500" spc="10" dirty="0">
                <a:latin typeface="Times New Roman"/>
                <a:cs typeface="Times New Roman"/>
              </a:rPr>
              <a:t>consisting </a:t>
            </a:r>
            <a:r>
              <a:rPr sz="2500" spc="5" dirty="0">
                <a:latin typeface="Times New Roman"/>
                <a:cs typeface="Times New Roman"/>
              </a:rPr>
              <a:t>of </a:t>
            </a:r>
            <a:r>
              <a:rPr sz="2500" spc="10" dirty="0">
                <a:latin typeface="Times New Roman"/>
                <a:cs typeface="Times New Roman"/>
              </a:rPr>
              <a:t>multiple </a:t>
            </a:r>
            <a:r>
              <a:rPr sz="2500" spc="5" dirty="0">
                <a:latin typeface="Times New Roman"/>
                <a:cs typeface="Times New Roman"/>
              </a:rPr>
              <a:t>key-value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pairs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for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same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Times New Roman"/>
                <a:cs typeface="Times New Roman"/>
              </a:rPr>
              <a:t>key.</a:t>
            </a:r>
            <a:endParaRPr sz="2500" dirty="0">
              <a:latin typeface="Times New Roman"/>
              <a:cs typeface="Times New Roman"/>
            </a:endParaRPr>
          </a:p>
          <a:p>
            <a:pPr marL="457200" marR="6350" indent="-445134" algn="just">
              <a:lnSpc>
                <a:spcPct val="116500"/>
              </a:lnSpc>
              <a:spcBef>
                <a:spcPts val="82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b="1" i="1" dirty="0">
                <a:latin typeface="Times New Roman"/>
                <a:cs typeface="Times New Roman"/>
              </a:rPr>
              <a:t>A </a:t>
            </a:r>
            <a:r>
              <a:rPr sz="2500" b="1" i="1" spc="10" dirty="0">
                <a:latin typeface="Times New Roman"/>
                <a:cs typeface="Times New Roman"/>
              </a:rPr>
              <a:t>combiner </a:t>
            </a:r>
            <a:r>
              <a:rPr sz="2500" b="1" i="1" spc="5" dirty="0">
                <a:latin typeface="Times New Roman"/>
                <a:cs typeface="Times New Roman"/>
              </a:rPr>
              <a:t>function cuts </a:t>
            </a:r>
            <a:r>
              <a:rPr sz="2500" b="1" i="1" spc="10" dirty="0">
                <a:latin typeface="Times New Roman"/>
                <a:cs typeface="Times New Roman"/>
              </a:rPr>
              <a:t>this </a:t>
            </a:r>
            <a:r>
              <a:rPr sz="2500" b="1" i="1" spc="5" dirty="0">
                <a:latin typeface="Times New Roman"/>
                <a:cs typeface="Times New Roman"/>
              </a:rPr>
              <a:t>data </a:t>
            </a:r>
            <a:r>
              <a:rPr sz="2500" b="1" i="1" spc="10" dirty="0">
                <a:latin typeface="Times New Roman"/>
                <a:cs typeface="Times New Roman"/>
              </a:rPr>
              <a:t>down </a:t>
            </a:r>
            <a:r>
              <a:rPr sz="2500" b="1" i="1" spc="5" dirty="0">
                <a:latin typeface="Times New Roman"/>
                <a:cs typeface="Times New Roman"/>
              </a:rPr>
              <a:t>by </a:t>
            </a:r>
            <a:r>
              <a:rPr sz="2500" b="1" i="1" spc="10" dirty="0">
                <a:latin typeface="Times New Roman"/>
                <a:cs typeface="Times New Roman"/>
              </a:rPr>
              <a:t>combining </a:t>
            </a:r>
            <a:r>
              <a:rPr sz="2500" b="1" i="1" spc="5" dirty="0">
                <a:latin typeface="Times New Roman"/>
                <a:cs typeface="Times New Roman"/>
              </a:rPr>
              <a:t>all </a:t>
            </a:r>
            <a:r>
              <a:rPr sz="2500" b="1" i="1" spc="10" dirty="0">
                <a:latin typeface="Times New Roman"/>
                <a:cs typeface="Times New Roman"/>
              </a:rPr>
              <a:t>the </a:t>
            </a:r>
            <a:r>
              <a:rPr sz="2500" b="1" i="1" spc="1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data for </a:t>
            </a:r>
            <a:r>
              <a:rPr sz="2500" b="1" i="1" spc="10" dirty="0">
                <a:latin typeface="Times New Roman"/>
                <a:cs typeface="Times New Roman"/>
              </a:rPr>
              <a:t>the same </a:t>
            </a:r>
            <a:r>
              <a:rPr sz="2500" b="1" i="1" spc="5" dirty="0">
                <a:latin typeface="Times New Roman"/>
                <a:cs typeface="Times New Roman"/>
              </a:rPr>
              <a:t>key </a:t>
            </a:r>
            <a:r>
              <a:rPr sz="2500" b="1" i="1" spc="10" dirty="0">
                <a:latin typeface="Times New Roman"/>
                <a:cs typeface="Times New Roman"/>
              </a:rPr>
              <a:t>into </a:t>
            </a:r>
            <a:r>
              <a:rPr sz="2500" b="1" i="1" dirty="0">
                <a:latin typeface="Times New Roman"/>
                <a:cs typeface="Times New Roman"/>
              </a:rPr>
              <a:t>a </a:t>
            </a:r>
            <a:r>
              <a:rPr sz="2500" b="1" i="1" spc="5" dirty="0">
                <a:latin typeface="Times New Roman"/>
                <a:cs typeface="Times New Roman"/>
              </a:rPr>
              <a:t>single value</a:t>
            </a:r>
            <a:r>
              <a:rPr sz="2500" spc="5" dirty="0">
                <a:latin typeface="Times New Roman"/>
                <a:cs typeface="Times New Roman"/>
              </a:rPr>
              <a:t>.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10" dirty="0">
                <a:latin typeface="Times New Roman"/>
                <a:cs typeface="Times New Roman"/>
              </a:rPr>
              <a:t>combiner </a:t>
            </a:r>
            <a:r>
              <a:rPr sz="2500" spc="5" dirty="0">
                <a:latin typeface="Times New Roman"/>
                <a:cs typeface="Times New Roman"/>
              </a:rPr>
              <a:t>function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is, in essence,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5" dirty="0">
                <a:latin typeface="Times New Roman"/>
                <a:cs typeface="Times New Roman"/>
              </a:rPr>
              <a:t>reducer function—indeed, in </a:t>
            </a:r>
            <a:r>
              <a:rPr sz="2500" spc="10" dirty="0">
                <a:latin typeface="Times New Roman"/>
                <a:cs typeface="Times New Roman"/>
              </a:rPr>
              <a:t>many </a:t>
            </a:r>
            <a:r>
              <a:rPr sz="2500" spc="5" dirty="0">
                <a:latin typeface="Times New Roman"/>
                <a:cs typeface="Times New Roman"/>
              </a:rPr>
              <a:t>cases the </a:t>
            </a:r>
            <a:r>
              <a:rPr sz="2500" spc="10" dirty="0">
                <a:latin typeface="Times New Roman"/>
                <a:cs typeface="Times New Roman"/>
              </a:rPr>
              <a:t> same </a:t>
            </a:r>
            <a:r>
              <a:rPr sz="2500" spc="5" dirty="0">
                <a:latin typeface="Times New Roman"/>
                <a:cs typeface="Times New Roman"/>
              </a:rPr>
              <a:t>function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be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used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for</a:t>
            </a:r>
            <a:r>
              <a:rPr sz="2500" spc="10" dirty="0">
                <a:latin typeface="Times New Roman"/>
                <a:cs typeface="Times New Roman"/>
              </a:rPr>
              <a:t> combining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final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reduction.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768" y="1423903"/>
            <a:ext cx="9104630" cy="4951095"/>
          </a:xfrm>
          <a:custGeom>
            <a:avLst/>
            <a:gdLst/>
            <a:ahLst/>
            <a:cxnLst/>
            <a:rect l="l" t="t" r="r" b="b"/>
            <a:pathLst>
              <a:path w="9104630" h="4951095">
                <a:moveTo>
                  <a:pt x="0" y="0"/>
                </a:moveTo>
                <a:lnTo>
                  <a:pt x="9104578" y="0"/>
                </a:lnTo>
                <a:lnTo>
                  <a:pt x="9104578" y="4950551"/>
                </a:lnTo>
                <a:lnTo>
                  <a:pt x="0" y="4950551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665480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0" dirty="0">
                <a:solidFill>
                  <a:srgbClr val="CF181E"/>
                </a:solidFill>
              </a:rPr>
              <a:t>Partitioning</a:t>
            </a:r>
            <a:r>
              <a:rPr sz="4700" spc="-55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and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Combining</a:t>
            </a:r>
            <a:endParaRPr sz="4700"/>
          </a:p>
        </p:txBody>
      </p:sp>
      <p:sp>
        <p:nvSpPr>
          <p:cNvPr id="6" name="object 6"/>
          <p:cNvSpPr txBox="1"/>
          <p:nvPr/>
        </p:nvSpPr>
        <p:spPr>
          <a:xfrm>
            <a:off x="1095148" y="1469280"/>
            <a:ext cx="64700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ct val="100000"/>
              </a:lnSpc>
              <a:spcBef>
                <a:spcPts val="95"/>
              </a:spcBef>
              <a:buSzPct val="72000"/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500" spc="-90" dirty="0">
                <a:latin typeface="Times New Roman"/>
                <a:cs typeface="Times New Roman"/>
              </a:rPr>
              <a:t>We</a:t>
            </a:r>
            <a:r>
              <a:rPr sz="2500" spc="5" dirty="0">
                <a:latin typeface="Times New Roman"/>
                <a:cs typeface="Times New Roman"/>
              </a:rPr>
              <a:t> call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such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function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combinable</a:t>
            </a:r>
            <a:r>
              <a:rPr sz="2500" b="1" i="1" dirty="0">
                <a:latin typeface="Times New Roman"/>
                <a:cs typeface="Times New Roman"/>
              </a:rPr>
              <a:t> </a:t>
            </a:r>
            <a:r>
              <a:rPr sz="2500" b="1" i="1" spc="-10" dirty="0">
                <a:latin typeface="Times New Roman"/>
                <a:cs typeface="Times New Roman"/>
              </a:rPr>
              <a:t>reducer.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3191" y="5899030"/>
            <a:ext cx="733679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10" dirty="0">
                <a:latin typeface="Times New Roman"/>
                <a:cs typeface="Times New Roman"/>
              </a:rPr>
              <a:t>Combining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reduces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data</a:t>
            </a:r>
            <a:r>
              <a:rPr sz="2300" spc="10" dirty="0">
                <a:latin typeface="Times New Roman"/>
                <a:cs typeface="Times New Roman"/>
              </a:rPr>
              <a:t> before sending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it </a:t>
            </a:r>
            <a:r>
              <a:rPr sz="2300" spc="10" dirty="0">
                <a:latin typeface="Times New Roman"/>
                <a:cs typeface="Times New Roman"/>
              </a:rPr>
              <a:t>across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the</a:t>
            </a:r>
            <a:r>
              <a:rPr sz="2300" spc="10" dirty="0">
                <a:latin typeface="Times New Roman"/>
                <a:cs typeface="Times New Roman"/>
              </a:rPr>
              <a:t> network.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7806" y="2200992"/>
            <a:ext cx="8610098" cy="33383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768" y="1308560"/>
            <a:ext cx="9104630" cy="3300729"/>
          </a:xfrm>
          <a:custGeom>
            <a:avLst/>
            <a:gdLst/>
            <a:ahLst/>
            <a:cxnLst/>
            <a:rect l="l" t="t" r="r" b="b"/>
            <a:pathLst>
              <a:path w="9104630" h="3300729">
                <a:moveTo>
                  <a:pt x="0" y="0"/>
                </a:moveTo>
                <a:lnTo>
                  <a:pt x="9104578" y="0"/>
                </a:lnTo>
                <a:lnTo>
                  <a:pt x="9104578" y="3300492"/>
                </a:lnTo>
                <a:lnTo>
                  <a:pt x="0" y="33004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665480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0" dirty="0">
                <a:solidFill>
                  <a:srgbClr val="CF181E"/>
                </a:solidFill>
              </a:rPr>
              <a:t>Partitioning</a:t>
            </a:r>
            <a:r>
              <a:rPr sz="4700" spc="-55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and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Combining</a:t>
            </a:r>
            <a:endParaRPr sz="47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5148" y="1289275"/>
            <a:ext cx="8853170" cy="3238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57200" marR="5080" indent="-445134" algn="just">
              <a:lnSpc>
                <a:spcPct val="116399"/>
              </a:lnSpc>
              <a:spcBef>
                <a:spcPts val="11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Not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all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reduce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functions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62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combinable. Consider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62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function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that</a:t>
            </a:r>
            <a:r>
              <a:rPr sz="2500" spc="10" dirty="0">
                <a:latin typeface="Times New Roman"/>
                <a:cs typeface="Times New Roman"/>
              </a:rPr>
              <a:t> counts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number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unique</a:t>
            </a:r>
            <a:r>
              <a:rPr sz="2500" spc="10" dirty="0">
                <a:latin typeface="Times New Roman"/>
                <a:cs typeface="Times New Roman"/>
              </a:rPr>
              <a:t> customers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for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5" dirty="0">
                <a:latin typeface="Times New Roman"/>
                <a:cs typeface="Times New Roman"/>
              </a:rPr>
              <a:t> particular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product.</a:t>
            </a:r>
            <a:endParaRPr sz="250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5500"/>
              </a:lnSpc>
              <a:spcBef>
                <a:spcPts val="95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The </a:t>
            </a:r>
            <a:r>
              <a:rPr sz="2500" spc="10" dirty="0">
                <a:latin typeface="Times New Roman"/>
                <a:cs typeface="Times New Roman"/>
              </a:rPr>
              <a:t>map </a:t>
            </a:r>
            <a:r>
              <a:rPr sz="2500" spc="5" dirty="0">
                <a:latin typeface="Times New Roman"/>
                <a:cs typeface="Times New Roman"/>
              </a:rPr>
              <a:t>function for such </a:t>
            </a:r>
            <a:r>
              <a:rPr sz="2500" dirty="0">
                <a:latin typeface="Times New Roman"/>
                <a:cs typeface="Times New Roman"/>
              </a:rPr>
              <a:t>an </a:t>
            </a:r>
            <a:r>
              <a:rPr sz="2500" spc="5" dirty="0">
                <a:latin typeface="Times New Roman"/>
                <a:cs typeface="Times New Roman"/>
              </a:rPr>
              <a:t>operation would need to </a:t>
            </a:r>
            <a:r>
              <a:rPr sz="2500" spc="10" dirty="0">
                <a:latin typeface="Times New Roman"/>
                <a:cs typeface="Times New Roman"/>
              </a:rPr>
              <a:t>emit </a:t>
            </a:r>
            <a:r>
              <a:rPr sz="2500" spc="5" dirty="0">
                <a:latin typeface="Times New Roman"/>
                <a:cs typeface="Times New Roman"/>
              </a:rPr>
              <a:t>the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product and the </a:t>
            </a:r>
            <a:r>
              <a:rPr sz="2500" spc="-10" dirty="0">
                <a:latin typeface="Times New Roman"/>
                <a:cs typeface="Times New Roman"/>
              </a:rPr>
              <a:t>customer. </a:t>
            </a:r>
            <a:r>
              <a:rPr sz="2500" spc="5" dirty="0">
                <a:latin typeface="Times New Roman"/>
                <a:cs typeface="Times New Roman"/>
              </a:rPr>
              <a:t>The reducer </a:t>
            </a:r>
            <a:r>
              <a:rPr sz="2500" dirty="0">
                <a:latin typeface="Times New Roman"/>
                <a:cs typeface="Times New Roman"/>
              </a:rPr>
              <a:t>can </a:t>
            </a:r>
            <a:r>
              <a:rPr sz="2500" spc="5" dirty="0">
                <a:latin typeface="Times New Roman"/>
                <a:cs typeface="Times New Roman"/>
              </a:rPr>
              <a:t>then </a:t>
            </a:r>
            <a:r>
              <a:rPr sz="2500" spc="10" dirty="0">
                <a:latin typeface="Times New Roman"/>
                <a:cs typeface="Times New Roman"/>
              </a:rPr>
              <a:t>combine </a:t>
            </a:r>
            <a:r>
              <a:rPr sz="2500" spc="5" dirty="0">
                <a:latin typeface="Times New Roman"/>
                <a:cs typeface="Times New Roman"/>
              </a:rPr>
              <a:t>them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count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how</a:t>
            </a:r>
            <a:r>
              <a:rPr sz="2500" spc="10" dirty="0">
                <a:latin typeface="Times New Roman"/>
                <a:cs typeface="Times New Roman"/>
              </a:rPr>
              <a:t> many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times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each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customer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appears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for 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5" dirty="0">
                <a:latin typeface="Times New Roman"/>
                <a:cs typeface="Times New Roman"/>
              </a:rPr>
              <a:t> particular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product,</a:t>
            </a:r>
            <a:r>
              <a:rPr sz="2500" spc="10" dirty="0">
                <a:latin typeface="Times New Roman"/>
                <a:cs typeface="Times New Roman"/>
              </a:rPr>
              <a:t> emitting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product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count.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665480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0" dirty="0">
                <a:solidFill>
                  <a:srgbClr val="CF181E"/>
                </a:solidFill>
              </a:rPr>
              <a:t>Partitioning</a:t>
            </a:r>
            <a:r>
              <a:rPr sz="4700" spc="-55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and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Combining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539247"/>
            <a:ext cx="9104630" cy="5430520"/>
          </a:xfrm>
          <a:custGeom>
            <a:avLst/>
            <a:gdLst/>
            <a:ahLst/>
            <a:cxnLst/>
            <a:rect l="l" t="t" r="r" b="b"/>
            <a:pathLst>
              <a:path w="9104630" h="5430520">
                <a:moveTo>
                  <a:pt x="0" y="0"/>
                </a:moveTo>
                <a:lnTo>
                  <a:pt x="9104578" y="0"/>
                </a:lnTo>
                <a:lnTo>
                  <a:pt x="9104578" y="5429938"/>
                </a:lnTo>
                <a:lnTo>
                  <a:pt x="0" y="542993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35480" y="5959830"/>
            <a:ext cx="8572500" cy="836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6960" marR="5080" indent="-2334895">
              <a:lnSpc>
                <a:spcPct val="115700"/>
              </a:lnSpc>
              <a:spcBef>
                <a:spcPts val="95"/>
              </a:spcBef>
            </a:pPr>
            <a:r>
              <a:rPr sz="2300" spc="5" dirty="0">
                <a:latin typeface="Times New Roman"/>
                <a:cs typeface="Times New Roman"/>
              </a:rPr>
              <a:t>This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reduce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function,</a:t>
            </a:r>
            <a:r>
              <a:rPr sz="2300" spc="10" dirty="0">
                <a:latin typeface="Times New Roman"/>
                <a:cs typeface="Times New Roman"/>
              </a:rPr>
              <a:t> which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counts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how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many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unique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customers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order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particular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tea,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is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not combinable.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4652" y="1829288"/>
            <a:ext cx="8077127" cy="398290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665480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0" dirty="0">
                <a:solidFill>
                  <a:srgbClr val="CF181E"/>
                </a:solidFill>
              </a:rPr>
              <a:t>Partitioning</a:t>
            </a:r>
            <a:r>
              <a:rPr sz="4700" spc="-55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and</a:t>
            </a:r>
            <a:r>
              <a:rPr sz="4700" spc="-50" dirty="0">
                <a:solidFill>
                  <a:srgbClr val="CF181E"/>
                </a:solidFill>
              </a:rPr>
              <a:t> </a:t>
            </a:r>
            <a:r>
              <a:rPr sz="4700" spc="-15" dirty="0">
                <a:solidFill>
                  <a:srgbClr val="CF181E"/>
                </a:solidFill>
              </a:rPr>
              <a:t>Combining</a:t>
            </a:r>
            <a:endParaRPr sz="4700"/>
          </a:p>
        </p:txBody>
      </p:sp>
      <p:sp>
        <p:nvSpPr>
          <p:cNvPr id="5" name="object 5"/>
          <p:cNvSpPr/>
          <p:nvPr/>
        </p:nvSpPr>
        <p:spPr>
          <a:xfrm>
            <a:off x="921768" y="1489816"/>
            <a:ext cx="9104630" cy="1845310"/>
          </a:xfrm>
          <a:custGeom>
            <a:avLst/>
            <a:gdLst/>
            <a:ahLst/>
            <a:cxnLst/>
            <a:rect l="l" t="t" r="r" b="b"/>
            <a:pathLst>
              <a:path w="9104630" h="1845310">
                <a:moveTo>
                  <a:pt x="0" y="0"/>
                </a:moveTo>
                <a:lnTo>
                  <a:pt x="9104578" y="0"/>
                </a:lnTo>
                <a:lnTo>
                  <a:pt x="9104578" y="1844921"/>
                </a:lnTo>
                <a:lnTo>
                  <a:pt x="0" y="184492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7848" y="1469107"/>
            <a:ext cx="8840470" cy="1805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 marR="5080" indent="-445134" algn="just">
              <a:lnSpc>
                <a:spcPct val="116799"/>
              </a:lnSpc>
              <a:spcBef>
                <a:spcPts val="100"/>
              </a:spcBef>
              <a:buSzPct val="72000"/>
              <a:buFont typeface="Arial MT"/>
              <a:buChar char="•"/>
              <a:tabLst>
                <a:tab pos="445134" algn="l"/>
              </a:tabLst>
            </a:pPr>
            <a:r>
              <a:rPr sz="2500" spc="5" dirty="0">
                <a:latin typeface="Times New Roman"/>
                <a:cs typeface="Times New Roman"/>
              </a:rPr>
              <a:t>When you have </a:t>
            </a:r>
            <a:r>
              <a:rPr sz="2500" spc="10" dirty="0">
                <a:latin typeface="Times New Roman"/>
                <a:cs typeface="Times New Roman"/>
              </a:rPr>
              <a:t>combining </a:t>
            </a:r>
            <a:r>
              <a:rPr sz="2500" spc="5" dirty="0">
                <a:latin typeface="Times New Roman"/>
                <a:cs typeface="Times New Roman"/>
              </a:rPr>
              <a:t>reducers, the map-reduce framework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can </a:t>
            </a:r>
            <a:r>
              <a:rPr sz="2500" spc="5" dirty="0">
                <a:latin typeface="Times New Roman"/>
                <a:cs typeface="Times New Roman"/>
              </a:rPr>
              <a:t>safely run not only in parallel </a:t>
            </a:r>
            <a:r>
              <a:rPr sz="2500" dirty="0">
                <a:latin typeface="Times New Roman"/>
                <a:cs typeface="Times New Roman"/>
              </a:rPr>
              <a:t>(to </a:t>
            </a:r>
            <a:r>
              <a:rPr sz="2500" spc="5" dirty="0">
                <a:latin typeface="Times New Roman"/>
                <a:cs typeface="Times New Roman"/>
              </a:rPr>
              <a:t>reduce </a:t>
            </a:r>
            <a:r>
              <a:rPr sz="2500" dirty="0">
                <a:latin typeface="Times New Roman"/>
                <a:cs typeface="Times New Roman"/>
              </a:rPr>
              <a:t>different </a:t>
            </a:r>
            <a:r>
              <a:rPr sz="2500" spc="5" dirty="0">
                <a:latin typeface="Times New Roman"/>
                <a:cs typeface="Times New Roman"/>
              </a:rPr>
              <a:t>partitions),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but also in series to reduce the </a:t>
            </a:r>
            <a:r>
              <a:rPr sz="2500" spc="10" dirty="0">
                <a:latin typeface="Times New Roman"/>
                <a:cs typeface="Times New Roman"/>
              </a:rPr>
              <a:t>same </a:t>
            </a:r>
            <a:r>
              <a:rPr sz="2500" spc="5" dirty="0">
                <a:latin typeface="Times New Roman"/>
                <a:cs typeface="Times New Roman"/>
              </a:rPr>
              <a:t>partition </a:t>
            </a:r>
            <a:r>
              <a:rPr sz="2500" dirty="0">
                <a:latin typeface="Times New Roman"/>
                <a:cs typeface="Times New Roman"/>
              </a:rPr>
              <a:t>at different </a:t>
            </a:r>
            <a:r>
              <a:rPr sz="2500" spc="10" dirty="0">
                <a:latin typeface="Times New Roman"/>
                <a:cs typeface="Times New Roman"/>
              </a:rPr>
              <a:t>times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places.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2924" y="505178"/>
            <a:ext cx="757682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00" spc="-10" dirty="0">
                <a:solidFill>
                  <a:srgbClr val="CF181E"/>
                </a:solidFill>
              </a:rPr>
              <a:t>Composing</a:t>
            </a:r>
            <a:r>
              <a:rPr sz="3900" dirty="0">
                <a:solidFill>
                  <a:srgbClr val="CF181E"/>
                </a:solidFill>
              </a:rPr>
              <a:t> </a:t>
            </a:r>
            <a:r>
              <a:rPr sz="3900" spc="-10" dirty="0">
                <a:solidFill>
                  <a:srgbClr val="CF181E"/>
                </a:solidFill>
              </a:rPr>
              <a:t>Map-Reduce</a:t>
            </a:r>
            <a:r>
              <a:rPr sz="3900" spc="-5" dirty="0">
                <a:solidFill>
                  <a:srgbClr val="CF181E"/>
                </a:solidFill>
              </a:rPr>
              <a:t> </a:t>
            </a:r>
            <a:r>
              <a:rPr sz="3900" spc="-10" dirty="0">
                <a:solidFill>
                  <a:srgbClr val="CF181E"/>
                </a:solidFill>
              </a:rPr>
              <a:t>Calculations</a:t>
            </a:r>
            <a:endParaRPr sz="3900"/>
          </a:p>
        </p:txBody>
      </p:sp>
      <p:sp>
        <p:nvSpPr>
          <p:cNvPr id="5" name="object 5"/>
          <p:cNvSpPr/>
          <p:nvPr/>
        </p:nvSpPr>
        <p:spPr>
          <a:xfrm>
            <a:off x="921768" y="1489816"/>
            <a:ext cx="9104630" cy="4533265"/>
          </a:xfrm>
          <a:custGeom>
            <a:avLst/>
            <a:gdLst/>
            <a:ahLst/>
            <a:cxnLst/>
            <a:rect l="l" t="t" r="r" b="b"/>
            <a:pathLst>
              <a:path w="9104630" h="4533265">
                <a:moveTo>
                  <a:pt x="0" y="0"/>
                </a:moveTo>
                <a:lnTo>
                  <a:pt x="9104578" y="0"/>
                </a:lnTo>
                <a:lnTo>
                  <a:pt x="9104578" y="4532935"/>
                </a:lnTo>
                <a:lnTo>
                  <a:pt x="0" y="4532935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5148" y="1469107"/>
            <a:ext cx="8855075" cy="445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6985" indent="-445134">
              <a:lnSpc>
                <a:spcPct val="116799"/>
              </a:lnSpc>
              <a:spcBef>
                <a:spcPts val="100"/>
              </a:spcBef>
              <a:buSzPct val="72000"/>
              <a:buFont typeface="Arial MT"/>
              <a:buChar char="•"/>
              <a:tabLst>
                <a:tab pos="457200" algn="l"/>
                <a:tab pos="457834" algn="l"/>
                <a:tab pos="1097915" algn="l"/>
                <a:tab pos="2752725" algn="l"/>
                <a:tab pos="4069715" algn="l"/>
                <a:tab pos="4425950" algn="l"/>
                <a:tab pos="4870450" algn="l"/>
                <a:tab pos="6187440" algn="l"/>
                <a:tab pos="6702425" algn="l"/>
                <a:tab pos="8448675" algn="l"/>
              </a:tabLst>
            </a:pPr>
            <a:r>
              <a:rPr sz="2500" spc="15" dirty="0">
                <a:latin typeface="Times New Roman"/>
                <a:cs typeface="Times New Roman"/>
              </a:rPr>
              <a:t>T</a:t>
            </a:r>
            <a:r>
              <a:rPr sz="2500" spc="10" dirty="0">
                <a:latin typeface="Times New Roman"/>
                <a:cs typeface="Times New Roman"/>
              </a:rPr>
              <a:t>h</a:t>
            </a:r>
            <a:r>
              <a:rPr sz="2500" dirty="0">
                <a:latin typeface="Times New Roman"/>
                <a:cs typeface="Times New Roman"/>
              </a:rPr>
              <a:t>e	</a:t>
            </a:r>
            <a:r>
              <a:rPr sz="2500" spc="25" dirty="0">
                <a:latin typeface="Times New Roman"/>
                <a:cs typeface="Times New Roman"/>
              </a:rPr>
              <a:t>m</a:t>
            </a:r>
            <a:r>
              <a:rPr sz="2500" spc="5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p</a:t>
            </a:r>
            <a:r>
              <a:rPr sz="2500" spc="5" dirty="0">
                <a:latin typeface="Times New Roman"/>
                <a:cs typeface="Times New Roman"/>
              </a:rPr>
              <a:t>-re</a:t>
            </a:r>
            <a:r>
              <a:rPr sz="2500" spc="10" dirty="0">
                <a:latin typeface="Times New Roman"/>
                <a:cs typeface="Times New Roman"/>
              </a:rPr>
              <a:t>du</a:t>
            </a:r>
            <a:r>
              <a:rPr sz="2500" spc="5" dirty="0">
                <a:latin typeface="Times New Roman"/>
                <a:cs typeface="Times New Roman"/>
              </a:rPr>
              <a:t>c</a:t>
            </a:r>
            <a:r>
              <a:rPr sz="2500" dirty="0">
                <a:latin typeface="Times New Roman"/>
                <a:cs typeface="Times New Roman"/>
              </a:rPr>
              <a:t>e	</a:t>
            </a:r>
            <a:r>
              <a:rPr sz="2500" spc="5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pp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spc="15" dirty="0">
                <a:latin typeface="Times New Roman"/>
                <a:cs typeface="Times New Roman"/>
              </a:rPr>
              <a:t>o</a:t>
            </a:r>
            <a:r>
              <a:rPr sz="2500" spc="5" dirty="0">
                <a:latin typeface="Times New Roman"/>
                <a:cs typeface="Times New Roman"/>
              </a:rPr>
              <a:t>ac</a:t>
            </a:r>
            <a:r>
              <a:rPr sz="2500" dirty="0">
                <a:latin typeface="Times New Roman"/>
                <a:cs typeface="Times New Roman"/>
              </a:rPr>
              <a:t>h	</a:t>
            </a:r>
            <a:r>
              <a:rPr sz="2500" spc="10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s	</a:t>
            </a:r>
            <a:r>
              <a:rPr sz="2500" spc="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n	</a:t>
            </a:r>
            <a:r>
              <a:rPr sz="2500" spc="5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pp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spc="15" dirty="0">
                <a:latin typeface="Times New Roman"/>
                <a:cs typeface="Times New Roman"/>
              </a:rPr>
              <a:t>o</a:t>
            </a:r>
            <a:r>
              <a:rPr sz="2500" spc="5" dirty="0">
                <a:latin typeface="Times New Roman"/>
                <a:cs typeface="Times New Roman"/>
              </a:rPr>
              <a:t>ac</a:t>
            </a:r>
            <a:r>
              <a:rPr sz="2500" dirty="0">
                <a:latin typeface="Times New Roman"/>
                <a:cs typeface="Times New Roman"/>
              </a:rPr>
              <a:t>h	</a:t>
            </a:r>
            <a:r>
              <a:rPr sz="2500" spc="5" dirty="0">
                <a:latin typeface="Times New Roman"/>
                <a:cs typeface="Times New Roman"/>
              </a:rPr>
              <a:t>f</a:t>
            </a:r>
            <a:r>
              <a:rPr sz="2500" spc="10" dirty="0">
                <a:latin typeface="Times New Roman"/>
                <a:cs typeface="Times New Roman"/>
              </a:rPr>
              <a:t>o</a:t>
            </a:r>
            <a:r>
              <a:rPr sz="2500" dirty="0">
                <a:latin typeface="Times New Roman"/>
                <a:cs typeface="Times New Roman"/>
              </a:rPr>
              <a:t>r	</a:t>
            </a:r>
            <a:r>
              <a:rPr sz="2500" spc="10" dirty="0">
                <a:latin typeface="Times New Roman"/>
                <a:cs typeface="Times New Roman"/>
              </a:rPr>
              <a:t>p</a:t>
            </a:r>
            <a:r>
              <a:rPr sz="2500" spc="5" dirty="0">
                <a:latin typeface="Times New Roman"/>
                <a:cs typeface="Times New Roman"/>
              </a:rPr>
              <a:t>ara</a:t>
            </a:r>
            <a:r>
              <a:rPr sz="2500" spc="10" dirty="0">
                <a:latin typeface="Times New Roman"/>
                <a:cs typeface="Times New Roman"/>
              </a:rPr>
              <a:t>ll</a:t>
            </a:r>
            <a:r>
              <a:rPr sz="2500" spc="5" dirty="0">
                <a:latin typeface="Times New Roman"/>
                <a:cs typeface="Times New Roman"/>
              </a:rPr>
              <a:t>e</a:t>
            </a:r>
            <a:r>
              <a:rPr sz="2500" spc="10" dirty="0">
                <a:latin typeface="Times New Roman"/>
                <a:cs typeface="Times New Roman"/>
              </a:rPr>
              <a:t>li</a:t>
            </a:r>
            <a:r>
              <a:rPr sz="2500" spc="5" dirty="0">
                <a:latin typeface="Times New Roman"/>
                <a:cs typeface="Times New Roman"/>
              </a:rPr>
              <a:t>z</a:t>
            </a:r>
            <a:r>
              <a:rPr sz="2500" spc="10" dirty="0">
                <a:latin typeface="Times New Roman"/>
                <a:cs typeface="Times New Roman"/>
              </a:rPr>
              <a:t>in</a:t>
            </a:r>
            <a:r>
              <a:rPr sz="2500" dirty="0">
                <a:latin typeface="Times New Roman"/>
                <a:cs typeface="Times New Roman"/>
              </a:rPr>
              <a:t>g	</a:t>
            </a:r>
            <a:r>
              <a:rPr sz="2500" spc="10" dirty="0">
                <a:latin typeface="Times New Roman"/>
                <a:cs typeface="Times New Roman"/>
              </a:rPr>
              <a:t>t</a:t>
            </a:r>
            <a:r>
              <a:rPr sz="2500" spc="15" dirty="0">
                <a:latin typeface="Times New Roman"/>
                <a:cs typeface="Times New Roman"/>
              </a:rPr>
              <a:t>h</a:t>
            </a:r>
            <a:r>
              <a:rPr sz="2500" dirty="0">
                <a:latin typeface="Times New Roman"/>
                <a:cs typeface="Times New Roman"/>
              </a:rPr>
              <a:t>e  </a:t>
            </a:r>
            <a:r>
              <a:rPr sz="2500" spc="10" dirty="0">
                <a:latin typeface="Times New Roman"/>
                <a:cs typeface="Times New Roman"/>
              </a:rPr>
              <a:t>computation</a:t>
            </a:r>
            <a:r>
              <a:rPr sz="2500" spc="5" dirty="0">
                <a:latin typeface="Times New Roman"/>
                <a:cs typeface="Times New Roman"/>
              </a:rPr>
              <a:t> over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cluster.</a:t>
            </a:r>
            <a:endParaRPr sz="2500">
              <a:latin typeface="Times New Roman"/>
              <a:cs typeface="Times New Roman"/>
            </a:endParaRPr>
          </a:p>
          <a:p>
            <a:pPr marL="457200" indent="-445134">
              <a:lnSpc>
                <a:spcPct val="100000"/>
              </a:lnSpc>
              <a:spcBef>
                <a:spcPts val="1390"/>
              </a:spcBef>
              <a:buSzPct val="72000"/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There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constraints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what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you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do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in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your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calculations:</a:t>
            </a:r>
            <a:endParaRPr sz="2500">
              <a:latin typeface="Times New Roman"/>
              <a:cs typeface="Times New Roman"/>
            </a:endParaRPr>
          </a:p>
          <a:p>
            <a:pPr marL="513080" indent="-501015">
              <a:lnSpc>
                <a:spcPct val="100000"/>
              </a:lnSpc>
              <a:spcBef>
                <a:spcPts val="1295"/>
              </a:spcBef>
              <a:buSzPct val="72000"/>
              <a:buAutoNum type="arabicPeriod"/>
              <a:tabLst>
                <a:tab pos="513080" algn="l"/>
                <a:tab pos="513715" algn="l"/>
              </a:tabLst>
            </a:pPr>
            <a:r>
              <a:rPr sz="2500" spc="-10" dirty="0">
                <a:latin typeface="Times New Roman"/>
                <a:cs typeface="Times New Roman"/>
              </a:rPr>
              <a:t>Within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b="1" spc="10" dirty="0">
                <a:latin typeface="Times New Roman"/>
                <a:cs typeface="Times New Roman"/>
              </a:rPr>
              <a:t>map</a:t>
            </a:r>
            <a:r>
              <a:rPr sz="2500" b="1" spc="25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task</a:t>
            </a:r>
            <a:r>
              <a:rPr sz="2500" spc="5" dirty="0">
                <a:latin typeface="Times New Roman"/>
                <a:cs typeface="Times New Roman"/>
              </a:rPr>
              <a:t>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you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only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operate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on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single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aggregate.</a:t>
            </a:r>
            <a:endParaRPr sz="2500">
              <a:latin typeface="Times New Roman"/>
              <a:cs typeface="Times New Roman"/>
            </a:endParaRPr>
          </a:p>
          <a:p>
            <a:pPr marL="513080" indent="-501015">
              <a:lnSpc>
                <a:spcPct val="100000"/>
              </a:lnSpc>
              <a:spcBef>
                <a:spcPts val="1420"/>
              </a:spcBef>
              <a:buSzPct val="72000"/>
              <a:buAutoNum type="arabicPeriod"/>
              <a:tabLst>
                <a:tab pos="513080" algn="l"/>
                <a:tab pos="513715" algn="l"/>
              </a:tabLst>
            </a:pPr>
            <a:r>
              <a:rPr sz="2500" spc="-10" dirty="0">
                <a:latin typeface="Times New Roman"/>
                <a:cs typeface="Times New Roman"/>
              </a:rPr>
              <a:t>Within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reduce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task</a:t>
            </a:r>
            <a:r>
              <a:rPr sz="2500" spc="5" dirty="0">
                <a:latin typeface="Times New Roman"/>
                <a:cs typeface="Times New Roman"/>
              </a:rPr>
              <a:t>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you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only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operate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single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Times New Roman"/>
                <a:cs typeface="Times New Roman"/>
              </a:rPr>
              <a:t>key.</a:t>
            </a:r>
            <a:endParaRPr sz="250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5500"/>
              </a:lnSpc>
              <a:spcBef>
                <a:spcPts val="92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One</a:t>
            </a:r>
            <a:r>
              <a:rPr sz="2500" spc="10" dirty="0">
                <a:latin typeface="Times New Roman"/>
                <a:cs typeface="Times New Roman"/>
              </a:rPr>
              <a:t> simple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limitation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that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you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have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structure</a:t>
            </a:r>
            <a:r>
              <a:rPr sz="2500" spc="10" dirty="0">
                <a:latin typeface="Times New Roman"/>
                <a:cs typeface="Times New Roman"/>
              </a:rPr>
              <a:t> your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calculations</a:t>
            </a:r>
            <a:r>
              <a:rPr sz="2500" spc="16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around</a:t>
            </a:r>
            <a:r>
              <a:rPr sz="2500" spc="17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operations</a:t>
            </a:r>
            <a:r>
              <a:rPr sz="2500" spc="18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that</a:t>
            </a:r>
            <a:r>
              <a:rPr sz="2500" spc="1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fit</a:t>
            </a:r>
            <a:r>
              <a:rPr sz="2500" spc="17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in</a:t>
            </a:r>
            <a:r>
              <a:rPr sz="2500" spc="18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well</a:t>
            </a:r>
            <a:r>
              <a:rPr sz="2500" spc="17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with</a:t>
            </a:r>
            <a:r>
              <a:rPr sz="2500" spc="18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7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notion</a:t>
            </a:r>
            <a:r>
              <a:rPr sz="2500" spc="18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of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5" dirty="0">
                <a:latin typeface="Times New Roman"/>
                <a:cs typeface="Times New Roman"/>
              </a:rPr>
              <a:t> reduce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operation.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A</a:t>
            </a:r>
            <a:r>
              <a:rPr sz="2500" b="1" spc="5" dirty="0">
                <a:latin typeface="Times New Roman"/>
                <a:cs typeface="Times New Roman"/>
              </a:rPr>
              <a:t> good</a:t>
            </a:r>
            <a:r>
              <a:rPr sz="2500" b="1" spc="10" dirty="0">
                <a:latin typeface="Times New Roman"/>
                <a:cs typeface="Times New Roman"/>
              </a:rPr>
              <a:t> example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of</a:t>
            </a:r>
            <a:r>
              <a:rPr sz="2500" b="1" spc="10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this</a:t>
            </a:r>
            <a:r>
              <a:rPr sz="2500" b="1" spc="10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is</a:t>
            </a:r>
            <a:r>
              <a:rPr sz="2500" b="1" spc="10" dirty="0">
                <a:latin typeface="Times New Roman"/>
                <a:cs typeface="Times New Roman"/>
              </a:rPr>
              <a:t> calculating 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spc="5" dirty="0">
                <a:latin typeface="Times New Roman"/>
                <a:cs typeface="Times New Roman"/>
              </a:rPr>
              <a:t>averages.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2924" y="505178"/>
            <a:ext cx="757682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00" spc="-10" dirty="0">
                <a:solidFill>
                  <a:srgbClr val="CF181E"/>
                </a:solidFill>
              </a:rPr>
              <a:t>Composing</a:t>
            </a:r>
            <a:r>
              <a:rPr sz="3900" dirty="0">
                <a:solidFill>
                  <a:srgbClr val="CF181E"/>
                </a:solidFill>
              </a:rPr>
              <a:t> </a:t>
            </a:r>
            <a:r>
              <a:rPr sz="3900" spc="-10" dirty="0">
                <a:solidFill>
                  <a:srgbClr val="CF181E"/>
                </a:solidFill>
              </a:rPr>
              <a:t>Map-Reduce</a:t>
            </a:r>
            <a:r>
              <a:rPr sz="3900" spc="-5" dirty="0">
                <a:solidFill>
                  <a:srgbClr val="CF181E"/>
                </a:solidFill>
              </a:rPr>
              <a:t> </a:t>
            </a:r>
            <a:r>
              <a:rPr sz="3900" spc="-10" dirty="0">
                <a:solidFill>
                  <a:srgbClr val="CF181E"/>
                </a:solidFill>
              </a:rPr>
              <a:t>Calculations</a:t>
            </a:r>
            <a:endParaRPr sz="3900"/>
          </a:p>
        </p:txBody>
      </p:sp>
      <p:sp>
        <p:nvSpPr>
          <p:cNvPr id="5" name="object 5"/>
          <p:cNvSpPr/>
          <p:nvPr/>
        </p:nvSpPr>
        <p:spPr>
          <a:xfrm>
            <a:off x="921768" y="1489816"/>
            <a:ext cx="9104630" cy="3860800"/>
          </a:xfrm>
          <a:custGeom>
            <a:avLst/>
            <a:gdLst/>
            <a:ahLst/>
            <a:cxnLst/>
            <a:rect l="l" t="t" r="r" b="b"/>
            <a:pathLst>
              <a:path w="9104630" h="3860800">
                <a:moveTo>
                  <a:pt x="0" y="0"/>
                </a:moveTo>
                <a:lnTo>
                  <a:pt x="9104578" y="0"/>
                </a:lnTo>
                <a:lnTo>
                  <a:pt x="9104578" y="3860557"/>
                </a:lnTo>
                <a:lnTo>
                  <a:pt x="0" y="386055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5148" y="1469107"/>
            <a:ext cx="8854440" cy="3796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6350" indent="-445134" algn="just">
              <a:lnSpc>
                <a:spcPct val="116799"/>
              </a:lnSpc>
              <a:spcBef>
                <a:spcPts val="10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-25" dirty="0">
                <a:latin typeface="Times New Roman"/>
                <a:cs typeface="Times New Roman"/>
              </a:rPr>
              <a:t>Let’s </a:t>
            </a:r>
            <a:r>
              <a:rPr sz="2500" spc="5" dirty="0">
                <a:latin typeface="Times New Roman"/>
                <a:cs typeface="Times New Roman"/>
              </a:rPr>
              <a:t>consider the kind of orders we’ve been </a:t>
            </a:r>
            <a:r>
              <a:rPr sz="2500" spc="10" dirty="0">
                <a:latin typeface="Times New Roman"/>
                <a:cs typeface="Times New Roman"/>
              </a:rPr>
              <a:t>looking </a:t>
            </a:r>
            <a:r>
              <a:rPr sz="2500" dirty="0">
                <a:latin typeface="Times New Roman"/>
                <a:cs typeface="Times New Roman"/>
              </a:rPr>
              <a:t>at </a:t>
            </a:r>
            <a:r>
              <a:rPr sz="2500" spc="5" dirty="0">
                <a:latin typeface="Times New Roman"/>
                <a:cs typeface="Times New Roman"/>
              </a:rPr>
              <a:t>so </a:t>
            </a:r>
            <a:r>
              <a:rPr sz="2500" dirty="0">
                <a:latin typeface="Times New Roman"/>
                <a:cs typeface="Times New Roman"/>
              </a:rPr>
              <a:t>far; </a:t>
            </a:r>
            <a:r>
              <a:rPr sz="2500" spc="5" dirty="0">
                <a:latin typeface="Times New Roman"/>
                <a:cs typeface="Times New Roman"/>
              </a:rPr>
              <a:t> suppose we want to know the average ordered quantity of each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product.</a:t>
            </a:r>
            <a:endParaRPr sz="250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3599"/>
              </a:lnSpc>
              <a:spcBef>
                <a:spcPts val="98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An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important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property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averages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that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they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63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not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composable</a:t>
            </a:r>
            <a:r>
              <a:rPr sz="2500" dirty="0">
                <a:latin typeface="Times New Roman"/>
                <a:cs typeface="Times New Roman"/>
              </a:rPr>
              <a:t> —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that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is, if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take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two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groups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orders,</a:t>
            </a:r>
            <a:endParaRPr sz="2500">
              <a:latin typeface="Times New Roman"/>
              <a:cs typeface="Times New Roman"/>
            </a:endParaRPr>
          </a:p>
          <a:p>
            <a:pPr marL="457200" marR="8890" indent="-445134" algn="just">
              <a:lnSpc>
                <a:spcPct val="116399"/>
              </a:lnSpc>
              <a:spcBef>
                <a:spcPts val="90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Instead, </a:t>
            </a:r>
            <a:r>
              <a:rPr sz="2500" dirty="0">
                <a:latin typeface="Times New Roman"/>
                <a:cs typeface="Times New Roman"/>
              </a:rPr>
              <a:t>I </a:t>
            </a:r>
            <a:r>
              <a:rPr sz="2500" spc="5" dirty="0">
                <a:latin typeface="Times New Roman"/>
                <a:cs typeface="Times New Roman"/>
              </a:rPr>
              <a:t>need to take total </a:t>
            </a:r>
            <a:r>
              <a:rPr sz="2500" spc="10" dirty="0">
                <a:latin typeface="Times New Roman"/>
                <a:cs typeface="Times New Roman"/>
              </a:rPr>
              <a:t>amount </a:t>
            </a:r>
            <a:r>
              <a:rPr sz="2500" spc="5" dirty="0">
                <a:latin typeface="Times New Roman"/>
                <a:cs typeface="Times New Roman"/>
              </a:rPr>
              <a:t>and the </a:t>
            </a:r>
            <a:r>
              <a:rPr sz="2500" spc="10" dirty="0">
                <a:latin typeface="Times New Roman"/>
                <a:cs typeface="Times New Roman"/>
              </a:rPr>
              <a:t>count </a:t>
            </a:r>
            <a:r>
              <a:rPr sz="2500" spc="5" dirty="0">
                <a:latin typeface="Times New Roman"/>
                <a:cs typeface="Times New Roman"/>
              </a:rPr>
              <a:t>of orders from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each </a:t>
            </a:r>
            <a:r>
              <a:rPr sz="2500" spc="5" dirty="0">
                <a:latin typeface="Times New Roman"/>
                <a:cs typeface="Times New Roman"/>
              </a:rPr>
              <a:t>group, </a:t>
            </a:r>
            <a:r>
              <a:rPr sz="2500" spc="10" dirty="0">
                <a:latin typeface="Times New Roman"/>
                <a:cs typeface="Times New Roman"/>
              </a:rPr>
              <a:t>combine </a:t>
            </a:r>
            <a:r>
              <a:rPr sz="2500" spc="5" dirty="0">
                <a:latin typeface="Times New Roman"/>
                <a:cs typeface="Times New Roman"/>
              </a:rPr>
              <a:t>those, and then calculate the average from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combined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sum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count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296227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Introduction</a:t>
            </a:r>
            <a:endParaRPr sz="47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5148" y="1408147"/>
            <a:ext cx="8888095" cy="56705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7200" marR="5080" indent="-445134" algn="just">
              <a:lnSpc>
                <a:spcPct val="116500"/>
              </a:lnSpc>
              <a:spcBef>
                <a:spcPts val="8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35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rise</a:t>
            </a:r>
            <a:r>
              <a:rPr sz="2500" spc="36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35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aggregate-oriented</a:t>
            </a:r>
            <a:r>
              <a:rPr sz="2500" spc="37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databases</a:t>
            </a:r>
            <a:r>
              <a:rPr sz="2500" spc="36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is</a:t>
            </a:r>
            <a:r>
              <a:rPr sz="2500" spc="36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in</a:t>
            </a:r>
            <a:r>
              <a:rPr sz="2500" spc="3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large</a:t>
            </a:r>
            <a:r>
              <a:rPr sz="2500" spc="36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part</a:t>
            </a:r>
            <a:r>
              <a:rPr sz="2500" spc="35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due</a:t>
            </a:r>
            <a:r>
              <a:rPr sz="2500" spc="36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to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 growth of clusters. </a:t>
            </a:r>
            <a:r>
              <a:rPr sz="2500" spc="10" dirty="0">
                <a:latin typeface="Times New Roman"/>
                <a:cs typeface="Times New Roman"/>
              </a:rPr>
              <a:t>Running </a:t>
            </a:r>
            <a:r>
              <a:rPr sz="2500" spc="5" dirty="0">
                <a:latin typeface="Times New Roman"/>
                <a:cs typeface="Times New Roman"/>
              </a:rPr>
              <a:t>on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5" dirty="0">
                <a:latin typeface="Times New Roman"/>
                <a:cs typeface="Times New Roman"/>
              </a:rPr>
              <a:t>cluster </a:t>
            </a:r>
            <a:r>
              <a:rPr sz="2500" spc="10" dirty="0">
                <a:latin typeface="Times New Roman"/>
                <a:cs typeface="Times New Roman"/>
              </a:rPr>
              <a:t>means </a:t>
            </a:r>
            <a:r>
              <a:rPr sz="2500" spc="5" dirty="0">
                <a:latin typeface="Times New Roman"/>
                <a:cs typeface="Times New Roman"/>
              </a:rPr>
              <a:t>you have </a:t>
            </a:r>
            <a:r>
              <a:rPr sz="2500" spc="10" dirty="0">
                <a:latin typeface="Times New Roman"/>
                <a:cs typeface="Times New Roman"/>
              </a:rPr>
              <a:t>to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make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your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trade-offs</a:t>
            </a:r>
            <a:r>
              <a:rPr sz="2500" spc="5" dirty="0">
                <a:latin typeface="Times New Roman"/>
                <a:cs typeface="Times New Roman"/>
              </a:rPr>
              <a:t> in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storage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differently</a:t>
            </a:r>
            <a:r>
              <a:rPr sz="2500" spc="5" dirty="0">
                <a:latin typeface="Times New Roman"/>
                <a:cs typeface="Times New Roman"/>
              </a:rPr>
              <a:t> than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when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running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single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machine.</a:t>
            </a:r>
            <a:endParaRPr sz="250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6799"/>
              </a:lnSpc>
              <a:spcBef>
                <a:spcPts val="79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dirty="0">
                <a:latin typeface="Times New Roman"/>
                <a:cs typeface="Times New Roman"/>
              </a:rPr>
              <a:t>If</a:t>
            </a:r>
            <a:r>
              <a:rPr sz="2500" spc="5" dirty="0">
                <a:latin typeface="Times New Roman"/>
                <a:cs typeface="Times New Roman"/>
              </a:rPr>
              <a:t> you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store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lots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on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cluster,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processing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that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efficiently </a:t>
            </a:r>
            <a:r>
              <a:rPr sz="2500" spc="10" dirty="0">
                <a:latin typeface="Times New Roman"/>
                <a:cs typeface="Times New Roman"/>
              </a:rPr>
              <a:t>means </a:t>
            </a:r>
            <a:r>
              <a:rPr sz="2500" spc="5" dirty="0">
                <a:latin typeface="Times New Roman"/>
                <a:cs typeface="Times New Roman"/>
              </a:rPr>
              <a:t>you have to </a:t>
            </a:r>
            <a:r>
              <a:rPr sz="2500" spc="10" dirty="0">
                <a:latin typeface="Times New Roman"/>
                <a:cs typeface="Times New Roman"/>
              </a:rPr>
              <a:t>think </a:t>
            </a:r>
            <a:r>
              <a:rPr sz="2500" dirty="0">
                <a:latin typeface="Times New Roman"/>
                <a:cs typeface="Times New Roman"/>
              </a:rPr>
              <a:t>differently </a:t>
            </a:r>
            <a:r>
              <a:rPr sz="2500" spc="10" dirty="0">
                <a:latin typeface="Times New Roman"/>
                <a:cs typeface="Times New Roman"/>
              </a:rPr>
              <a:t>about </a:t>
            </a:r>
            <a:r>
              <a:rPr sz="2500" spc="5" dirty="0">
                <a:latin typeface="Times New Roman"/>
                <a:cs typeface="Times New Roman"/>
              </a:rPr>
              <a:t>how </a:t>
            </a:r>
            <a:r>
              <a:rPr sz="2500" spc="10" dirty="0">
                <a:latin typeface="Times New Roman"/>
                <a:cs typeface="Times New Roman"/>
              </a:rPr>
              <a:t>you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organize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your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processing.</a:t>
            </a:r>
            <a:endParaRPr sz="250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6399"/>
              </a:lnSpc>
              <a:spcBef>
                <a:spcPts val="90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-15" dirty="0">
                <a:latin typeface="Times New Roman"/>
                <a:cs typeface="Times New Roman"/>
              </a:rPr>
              <a:t>With</a:t>
            </a:r>
            <a:r>
              <a:rPr sz="2500" spc="43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434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centralized</a:t>
            </a:r>
            <a:r>
              <a:rPr sz="2500" spc="434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database,</a:t>
            </a:r>
            <a:r>
              <a:rPr sz="2500" spc="44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there</a:t>
            </a:r>
            <a:r>
              <a:rPr sz="2500" spc="4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434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generally</a:t>
            </a:r>
            <a:r>
              <a:rPr sz="2500" spc="44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two</a:t>
            </a:r>
            <a:r>
              <a:rPr sz="2500" spc="44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ways</a:t>
            </a:r>
            <a:r>
              <a:rPr sz="2500" spc="44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you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can </a:t>
            </a:r>
            <a:r>
              <a:rPr sz="2500" spc="5" dirty="0">
                <a:latin typeface="Times New Roman"/>
                <a:cs typeface="Times New Roman"/>
              </a:rPr>
              <a:t>run the processing logic against it: either on the database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server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itself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client</a:t>
            </a:r>
            <a:r>
              <a:rPr sz="2500" spc="10" dirty="0">
                <a:latin typeface="Times New Roman"/>
                <a:cs typeface="Times New Roman"/>
              </a:rPr>
              <a:t> machine.</a:t>
            </a:r>
            <a:endParaRPr sz="250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6799"/>
              </a:lnSpc>
              <a:spcBef>
                <a:spcPts val="79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When you have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-5" dirty="0">
                <a:latin typeface="Times New Roman"/>
                <a:cs typeface="Times New Roman"/>
              </a:rPr>
              <a:t>cluster, </a:t>
            </a:r>
            <a:r>
              <a:rPr sz="2500" spc="5" dirty="0">
                <a:latin typeface="Times New Roman"/>
                <a:cs typeface="Times New Roman"/>
              </a:rPr>
              <a:t>there is good news </a:t>
            </a:r>
            <a:r>
              <a:rPr sz="2500" spc="10" dirty="0">
                <a:latin typeface="Times New Roman"/>
                <a:cs typeface="Times New Roman"/>
              </a:rPr>
              <a:t>immediately—you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have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lots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machines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spread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computation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over.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2924" y="505178"/>
            <a:ext cx="757682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00" spc="-10" dirty="0">
                <a:solidFill>
                  <a:srgbClr val="CF181E"/>
                </a:solidFill>
              </a:rPr>
              <a:t>Composing</a:t>
            </a:r>
            <a:r>
              <a:rPr sz="3900" dirty="0">
                <a:solidFill>
                  <a:srgbClr val="CF181E"/>
                </a:solidFill>
              </a:rPr>
              <a:t> </a:t>
            </a:r>
            <a:r>
              <a:rPr sz="3900" spc="-10" dirty="0">
                <a:solidFill>
                  <a:srgbClr val="CF181E"/>
                </a:solidFill>
              </a:rPr>
              <a:t>Map-Reduce</a:t>
            </a:r>
            <a:r>
              <a:rPr sz="3900" spc="-5" dirty="0">
                <a:solidFill>
                  <a:srgbClr val="CF181E"/>
                </a:solidFill>
              </a:rPr>
              <a:t> </a:t>
            </a:r>
            <a:r>
              <a:rPr sz="3900" spc="-10" dirty="0">
                <a:solidFill>
                  <a:srgbClr val="CF181E"/>
                </a:solidFill>
              </a:rPr>
              <a:t>Calculations</a:t>
            </a:r>
            <a:endParaRPr sz="3900"/>
          </a:p>
        </p:txBody>
      </p:sp>
      <p:sp>
        <p:nvSpPr>
          <p:cNvPr id="5" name="object 5"/>
          <p:cNvSpPr/>
          <p:nvPr/>
        </p:nvSpPr>
        <p:spPr>
          <a:xfrm>
            <a:off x="921768" y="1489816"/>
            <a:ext cx="9104630" cy="5248910"/>
          </a:xfrm>
          <a:custGeom>
            <a:avLst/>
            <a:gdLst/>
            <a:ahLst/>
            <a:cxnLst/>
            <a:rect l="l" t="t" r="r" b="b"/>
            <a:pathLst>
              <a:path w="9104630" h="5248909">
                <a:moveTo>
                  <a:pt x="0" y="0"/>
                </a:moveTo>
                <a:lnTo>
                  <a:pt x="9104578" y="0"/>
                </a:lnTo>
                <a:lnTo>
                  <a:pt x="9104578" y="5248740"/>
                </a:lnTo>
                <a:lnTo>
                  <a:pt x="0" y="5248740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9983" y="5359374"/>
            <a:ext cx="8741410" cy="12725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065" marR="5080" indent="-635" algn="ctr">
              <a:lnSpc>
                <a:spcPct val="119600"/>
              </a:lnSpc>
              <a:spcBef>
                <a:spcPts val="15"/>
              </a:spcBef>
            </a:pPr>
            <a:r>
              <a:rPr sz="2300" spc="10" dirty="0">
                <a:latin typeface="Times New Roman"/>
                <a:cs typeface="Times New Roman"/>
              </a:rPr>
              <a:t>When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calculating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averages,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the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sum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and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count </a:t>
            </a:r>
            <a:r>
              <a:rPr sz="2300" spc="5" dirty="0">
                <a:latin typeface="Times New Roman"/>
                <a:cs typeface="Times New Roman"/>
              </a:rPr>
              <a:t>can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be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combined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the </a:t>
            </a:r>
            <a:r>
              <a:rPr sz="2300" spc="10" dirty="0">
                <a:latin typeface="Times New Roman"/>
                <a:cs typeface="Times New Roman"/>
              </a:rPr>
              <a:t> reduce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calculation,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but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the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average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must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be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calculated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from</a:t>
            </a:r>
            <a:r>
              <a:rPr sz="2300" spc="3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the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combined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sum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and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count.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6180" y="1699446"/>
            <a:ext cx="8737413" cy="354328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2924" y="505178"/>
            <a:ext cx="757682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00" spc="-10" dirty="0">
                <a:solidFill>
                  <a:srgbClr val="CF181E"/>
                </a:solidFill>
              </a:rPr>
              <a:t>Composing</a:t>
            </a:r>
            <a:r>
              <a:rPr sz="3900" dirty="0">
                <a:solidFill>
                  <a:srgbClr val="CF181E"/>
                </a:solidFill>
              </a:rPr>
              <a:t> </a:t>
            </a:r>
            <a:r>
              <a:rPr sz="3900" spc="-10" dirty="0">
                <a:solidFill>
                  <a:srgbClr val="CF181E"/>
                </a:solidFill>
              </a:rPr>
              <a:t>Map-Reduce</a:t>
            </a:r>
            <a:r>
              <a:rPr sz="3900" spc="-5" dirty="0">
                <a:solidFill>
                  <a:srgbClr val="CF181E"/>
                </a:solidFill>
              </a:rPr>
              <a:t> </a:t>
            </a:r>
            <a:r>
              <a:rPr sz="3900" spc="-10" dirty="0">
                <a:solidFill>
                  <a:srgbClr val="CF181E"/>
                </a:solidFill>
              </a:rPr>
              <a:t>Calculations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921768" y="1489816"/>
            <a:ext cx="9104630" cy="3847207"/>
          </a:xfrm>
          <a:prstGeom prst="rect">
            <a:avLst/>
          </a:prstGeom>
          <a:ln w="12701">
            <a:solidFill>
              <a:srgbClr val="CF181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9405" y="1656078"/>
            <a:ext cx="8473714" cy="355673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768" y="1456861"/>
            <a:ext cx="9104630" cy="5671185"/>
          </a:xfrm>
          <a:custGeom>
            <a:avLst/>
            <a:gdLst/>
            <a:ahLst/>
            <a:cxnLst/>
            <a:rect l="l" t="t" r="r" b="b"/>
            <a:pathLst>
              <a:path w="9104630" h="5671184">
                <a:moveTo>
                  <a:pt x="0" y="0"/>
                </a:moveTo>
                <a:lnTo>
                  <a:pt x="9104578" y="0"/>
                </a:lnTo>
                <a:lnTo>
                  <a:pt x="9104578" y="5670974"/>
                </a:lnTo>
                <a:lnTo>
                  <a:pt x="0" y="567097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2924" y="505178"/>
            <a:ext cx="711962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00" dirty="0">
                <a:solidFill>
                  <a:srgbClr val="CF181E"/>
                </a:solidFill>
              </a:rPr>
              <a:t>A</a:t>
            </a:r>
            <a:r>
              <a:rPr sz="3900" spc="-295" dirty="0">
                <a:solidFill>
                  <a:srgbClr val="CF181E"/>
                </a:solidFill>
              </a:rPr>
              <a:t> </a:t>
            </a:r>
            <a:r>
              <a:rPr sz="3900" spc="-285" dirty="0">
                <a:solidFill>
                  <a:srgbClr val="CF181E"/>
                </a:solidFill>
              </a:rPr>
              <a:t>T</a:t>
            </a:r>
            <a:r>
              <a:rPr sz="3900" spc="-10" dirty="0">
                <a:solidFill>
                  <a:srgbClr val="CF181E"/>
                </a:solidFill>
              </a:rPr>
              <a:t>w</a:t>
            </a:r>
            <a:r>
              <a:rPr sz="3900" dirty="0">
                <a:solidFill>
                  <a:srgbClr val="CF181E"/>
                </a:solidFill>
              </a:rPr>
              <a:t>o</a:t>
            </a:r>
            <a:r>
              <a:rPr sz="3900" spc="-5" dirty="0">
                <a:solidFill>
                  <a:srgbClr val="CF181E"/>
                </a:solidFill>
              </a:rPr>
              <a:t> St</a:t>
            </a:r>
            <a:r>
              <a:rPr sz="3900" spc="-10" dirty="0">
                <a:solidFill>
                  <a:srgbClr val="CF181E"/>
                </a:solidFill>
              </a:rPr>
              <a:t>a</a:t>
            </a:r>
            <a:r>
              <a:rPr sz="3900" spc="-5" dirty="0">
                <a:solidFill>
                  <a:srgbClr val="CF181E"/>
                </a:solidFill>
              </a:rPr>
              <a:t>g</a:t>
            </a:r>
            <a:r>
              <a:rPr sz="3900" dirty="0">
                <a:solidFill>
                  <a:srgbClr val="CF181E"/>
                </a:solidFill>
              </a:rPr>
              <a:t>e</a:t>
            </a:r>
            <a:r>
              <a:rPr sz="3900" spc="-10" dirty="0">
                <a:solidFill>
                  <a:srgbClr val="CF181E"/>
                </a:solidFill>
              </a:rPr>
              <a:t> </a:t>
            </a:r>
            <a:r>
              <a:rPr sz="3900" dirty="0">
                <a:solidFill>
                  <a:srgbClr val="CF181E"/>
                </a:solidFill>
              </a:rPr>
              <a:t>M</a:t>
            </a:r>
            <a:r>
              <a:rPr sz="3900" spc="-10" dirty="0">
                <a:solidFill>
                  <a:srgbClr val="CF181E"/>
                </a:solidFill>
              </a:rPr>
              <a:t>ap</a:t>
            </a:r>
            <a:r>
              <a:rPr sz="3900" dirty="0">
                <a:solidFill>
                  <a:srgbClr val="CF181E"/>
                </a:solidFill>
              </a:rPr>
              <a:t>-</a:t>
            </a:r>
            <a:r>
              <a:rPr sz="3900" spc="-15" dirty="0">
                <a:solidFill>
                  <a:srgbClr val="CF181E"/>
                </a:solidFill>
              </a:rPr>
              <a:t>R</a:t>
            </a:r>
            <a:r>
              <a:rPr sz="3900" spc="-10" dirty="0">
                <a:solidFill>
                  <a:srgbClr val="CF181E"/>
                </a:solidFill>
              </a:rPr>
              <a:t>e</a:t>
            </a:r>
            <a:r>
              <a:rPr sz="3900" spc="-5" dirty="0">
                <a:solidFill>
                  <a:srgbClr val="CF181E"/>
                </a:solidFill>
              </a:rPr>
              <a:t>du</a:t>
            </a:r>
            <a:r>
              <a:rPr sz="3900" spc="-10" dirty="0">
                <a:solidFill>
                  <a:srgbClr val="CF181E"/>
                </a:solidFill>
              </a:rPr>
              <a:t>c</a:t>
            </a:r>
            <a:r>
              <a:rPr sz="3900" dirty="0">
                <a:solidFill>
                  <a:srgbClr val="CF181E"/>
                </a:solidFill>
              </a:rPr>
              <a:t>e</a:t>
            </a:r>
            <a:r>
              <a:rPr sz="3900" spc="-10" dirty="0">
                <a:solidFill>
                  <a:srgbClr val="CF181E"/>
                </a:solidFill>
              </a:rPr>
              <a:t> </a:t>
            </a:r>
            <a:r>
              <a:rPr sz="3900" spc="-15" dirty="0">
                <a:solidFill>
                  <a:srgbClr val="CF181E"/>
                </a:solidFill>
              </a:rPr>
              <a:t>E</a:t>
            </a:r>
            <a:r>
              <a:rPr sz="3900" spc="-5" dirty="0">
                <a:solidFill>
                  <a:srgbClr val="CF181E"/>
                </a:solidFill>
              </a:rPr>
              <a:t>xa</a:t>
            </a:r>
            <a:r>
              <a:rPr sz="3900" spc="-10" dirty="0">
                <a:solidFill>
                  <a:srgbClr val="CF181E"/>
                </a:solidFill>
              </a:rPr>
              <a:t>m</a:t>
            </a:r>
            <a:r>
              <a:rPr sz="3900" spc="-5" dirty="0">
                <a:solidFill>
                  <a:srgbClr val="CF181E"/>
                </a:solidFill>
              </a:rPr>
              <a:t>pl</a:t>
            </a:r>
            <a:r>
              <a:rPr sz="3900" dirty="0">
                <a:solidFill>
                  <a:srgbClr val="CF181E"/>
                </a:solidFill>
              </a:rPr>
              <a:t>e</a:t>
            </a:r>
            <a:endParaRPr sz="39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5148" y="1433040"/>
            <a:ext cx="8854440" cy="55880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57200" marR="5080" indent="-445134" algn="just">
              <a:lnSpc>
                <a:spcPct val="116900"/>
              </a:lnSpc>
              <a:spcBef>
                <a:spcPts val="140"/>
              </a:spcBef>
              <a:buSzPct val="70833"/>
              <a:buFont typeface="Arial MT"/>
              <a:buChar char="•"/>
              <a:tabLst>
                <a:tab pos="457834" algn="l"/>
              </a:tabLst>
            </a:pPr>
            <a:r>
              <a:rPr sz="2400" spc="5" dirty="0">
                <a:latin typeface="Times New Roman"/>
                <a:cs typeface="Times New Roman"/>
              </a:rPr>
              <a:t>As </a:t>
            </a:r>
            <a:r>
              <a:rPr sz="2400" spc="15" dirty="0">
                <a:latin typeface="Times New Roman"/>
                <a:cs typeface="Times New Roman"/>
              </a:rPr>
              <a:t>map-reduce </a:t>
            </a:r>
            <a:r>
              <a:rPr sz="2400" spc="10" dirty="0">
                <a:latin typeface="Times New Roman"/>
                <a:cs typeface="Times New Roman"/>
              </a:rPr>
              <a:t>calculations get </a:t>
            </a:r>
            <a:r>
              <a:rPr sz="2400" spc="15" dirty="0">
                <a:latin typeface="Times New Roman"/>
                <a:cs typeface="Times New Roman"/>
              </a:rPr>
              <a:t>more </a:t>
            </a:r>
            <a:r>
              <a:rPr sz="2400" spc="10" dirty="0">
                <a:latin typeface="Times New Roman"/>
                <a:cs typeface="Times New Roman"/>
              </a:rPr>
              <a:t>complex, </a:t>
            </a:r>
            <a:r>
              <a:rPr sz="2400" spc="-25" dirty="0">
                <a:latin typeface="Times New Roman"/>
                <a:cs typeface="Times New Roman"/>
              </a:rPr>
              <a:t>it’s </a:t>
            </a:r>
            <a:r>
              <a:rPr sz="2400" spc="10" dirty="0">
                <a:latin typeface="Times New Roman"/>
                <a:cs typeface="Times New Roman"/>
              </a:rPr>
              <a:t>useful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15" dirty="0">
                <a:latin typeface="Times New Roman"/>
                <a:cs typeface="Times New Roman"/>
              </a:rPr>
              <a:t>break 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them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down </a:t>
            </a:r>
            <a:r>
              <a:rPr sz="2400" spc="5" dirty="0">
                <a:latin typeface="Times New Roman"/>
                <a:cs typeface="Times New Roman"/>
              </a:rPr>
              <a:t>into </a:t>
            </a:r>
            <a:r>
              <a:rPr sz="2400" spc="10" dirty="0">
                <a:latin typeface="Times New Roman"/>
                <a:cs typeface="Times New Roman"/>
              </a:rPr>
              <a:t>stages using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pipes-and-filters </a:t>
            </a:r>
            <a:r>
              <a:rPr sz="2400" b="1" spc="5" dirty="0">
                <a:latin typeface="Times New Roman"/>
                <a:cs typeface="Times New Roman"/>
              </a:rPr>
              <a:t>approach</a:t>
            </a:r>
            <a:r>
              <a:rPr sz="2400" spc="5" dirty="0">
                <a:latin typeface="Times New Roman"/>
                <a:cs typeface="Times New Roman"/>
              </a:rPr>
              <a:t>, with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 </a:t>
            </a:r>
            <a:r>
              <a:rPr sz="2400" spc="10" dirty="0">
                <a:latin typeface="Times New Roman"/>
                <a:cs typeface="Times New Roman"/>
              </a:rPr>
              <a:t>output </a:t>
            </a:r>
            <a:r>
              <a:rPr sz="2400" spc="5" dirty="0">
                <a:latin typeface="Times New Roman"/>
                <a:cs typeface="Times New Roman"/>
              </a:rPr>
              <a:t>of </a:t>
            </a:r>
            <a:r>
              <a:rPr sz="2400" spc="10" dirty="0">
                <a:latin typeface="Times New Roman"/>
                <a:cs typeface="Times New Roman"/>
              </a:rPr>
              <a:t>one stage serving </a:t>
            </a:r>
            <a:r>
              <a:rPr sz="2400" spc="5" dirty="0">
                <a:latin typeface="Times New Roman"/>
                <a:cs typeface="Times New Roman"/>
              </a:rPr>
              <a:t>as </a:t>
            </a:r>
            <a:r>
              <a:rPr sz="2400" spc="10" dirty="0">
                <a:latin typeface="Times New Roman"/>
                <a:cs typeface="Times New Roman"/>
              </a:rPr>
              <a:t>input </a:t>
            </a:r>
            <a:r>
              <a:rPr sz="2400" spc="5" dirty="0">
                <a:latin typeface="Times New Roman"/>
                <a:cs typeface="Times New Roman"/>
              </a:rPr>
              <a:t>to the </a:t>
            </a:r>
            <a:r>
              <a:rPr sz="2400" spc="10" dirty="0">
                <a:latin typeface="Times New Roman"/>
                <a:cs typeface="Times New Roman"/>
              </a:rPr>
              <a:t>next, rather </a:t>
            </a:r>
            <a:r>
              <a:rPr sz="2400" spc="5" dirty="0">
                <a:latin typeface="Times New Roman"/>
                <a:cs typeface="Times New Roman"/>
              </a:rPr>
              <a:t>like the </a:t>
            </a:r>
            <a:r>
              <a:rPr sz="2400" spc="10" dirty="0">
                <a:latin typeface="Times New Roman"/>
                <a:cs typeface="Times New Roman"/>
              </a:rPr>
              <a:t> pipelines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UNIX.</a:t>
            </a:r>
            <a:endParaRPr sz="2400" dirty="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7500"/>
              </a:lnSpc>
              <a:spcBef>
                <a:spcPts val="815"/>
              </a:spcBef>
              <a:buSzPct val="70833"/>
              <a:buFont typeface="Arial MT"/>
              <a:buChar char="•"/>
              <a:tabLst>
                <a:tab pos="457834" algn="l"/>
              </a:tabLst>
            </a:pPr>
            <a:r>
              <a:rPr sz="2400" spc="10" dirty="0">
                <a:latin typeface="Times New Roman"/>
                <a:cs typeface="Times New Roman"/>
              </a:rPr>
              <a:t>Consider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an</a:t>
            </a:r>
            <a:r>
              <a:rPr sz="2400" spc="10" dirty="0">
                <a:latin typeface="Times New Roman"/>
                <a:cs typeface="Times New Roman"/>
              </a:rPr>
              <a:t> example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where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we</a:t>
            </a:r>
            <a:r>
              <a:rPr sz="2400" spc="10" dirty="0">
                <a:latin typeface="Times New Roman"/>
                <a:cs typeface="Times New Roman"/>
              </a:rPr>
              <a:t> want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compare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sales</a:t>
            </a:r>
            <a:r>
              <a:rPr sz="2400" spc="15" dirty="0">
                <a:latin typeface="Times New Roman"/>
                <a:cs typeface="Times New Roman"/>
              </a:rPr>
              <a:t> of 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products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for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each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month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2011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prior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year.</a:t>
            </a:r>
            <a:endParaRPr sz="2400" dirty="0">
              <a:latin typeface="Times New Roman"/>
              <a:cs typeface="Times New Roman"/>
            </a:endParaRPr>
          </a:p>
          <a:p>
            <a:pPr marL="457200" indent="-445134" algn="just">
              <a:lnSpc>
                <a:spcPct val="100000"/>
              </a:lnSpc>
              <a:spcBef>
                <a:spcPts val="1320"/>
              </a:spcBef>
              <a:buSzPct val="70833"/>
              <a:buFont typeface="Arial MT"/>
              <a:buChar char="•"/>
              <a:tabLst>
                <a:tab pos="457834" algn="l"/>
              </a:tabLst>
            </a:pPr>
            <a:r>
              <a:rPr sz="2400" spc="-80" dirty="0">
                <a:latin typeface="Times New Roman"/>
                <a:cs typeface="Times New Roman"/>
              </a:rPr>
              <a:t>To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do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this, we’ll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break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calculations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down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into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two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stages:</a:t>
            </a:r>
            <a:endParaRPr sz="2400" dirty="0">
              <a:latin typeface="Times New Roman"/>
              <a:cs typeface="Times New Roman"/>
            </a:endParaRPr>
          </a:p>
          <a:p>
            <a:pPr marL="457200" marR="6985" indent="-445134" algn="just">
              <a:lnSpc>
                <a:spcPct val="118300"/>
              </a:lnSpc>
              <a:spcBef>
                <a:spcPts val="795"/>
              </a:spcBef>
              <a:buSzPct val="70833"/>
              <a:buFont typeface="Arial MT"/>
              <a:buChar char="•"/>
              <a:tabLst>
                <a:tab pos="457834" algn="l"/>
              </a:tabLst>
            </a:pPr>
            <a:r>
              <a:rPr sz="2400" b="1" spc="10" dirty="0">
                <a:latin typeface="Times New Roman"/>
                <a:cs typeface="Times New Roman"/>
              </a:rPr>
              <a:t>Stage1: </a:t>
            </a:r>
            <a:r>
              <a:rPr sz="2400" spc="10" dirty="0">
                <a:latin typeface="Times New Roman"/>
                <a:cs typeface="Times New Roman"/>
              </a:rPr>
              <a:t>Produce records showing </a:t>
            </a:r>
            <a:r>
              <a:rPr sz="2400" spc="5" dirty="0">
                <a:latin typeface="Times New Roman"/>
                <a:cs typeface="Times New Roman"/>
              </a:rPr>
              <a:t>the </a:t>
            </a:r>
            <a:r>
              <a:rPr sz="2400" spc="10" dirty="0">
                <a:latin typeface="Times New Roman"/>
                <a:cs typeface="Times New Roman"/>
              </a:rPr>
              <a:t>aggregate figures for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10" dirty="0">
                <a:latin typeface="Times New Roman"/>
                <a:cs typeface="Times New Roman"/>
              </a:rPr>
              <a:t>single 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product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single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month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of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year.</a:t>
            </a:r>
            <a:endParaRPr sz="2400" dirty="0">
              <a:latin typeface="Times New Roman"/>
              <a:cs typeface="Times New Roman"/>
            </a:endParaRPr>
          </a:p>
          <a:p>
            <a:pPr marL="457200" marR="6985" indent="-445134" algn="just">
              <a:lnSpc>
                <a:spcPct val="116199"/>
              </a:lnSpc>
              <a:spcBef>
                <a:spcPts val="850"/>
              </a:spcBef>
              <a:buSzPct val="70833"/>
              <a:buFont typeface="Arial MT"/>
              <a:buChar char="•"/>
              <a:tabLst>
                <a:tab pos="457834" algn="l"/>
              </a:tabLst>
            </a:pPr>
            <a:r>
              <a:rPr sz="2400" b="1" spc="10" dirty="0">
                <a:latin typeface="Times New Roman"/>
                <a:cs typeface="Times New Roman"/>
              </a:rPr>
              <a:t>Stage2: </a:t>
            </a:r>
            <a:r>
              <a:rPr sz="2400" spc="10" dirty="0">
                <a:latin typeface="Times New Roman"/>
                <a:cs typeface="Times New Roman"/>
              </a:rPr>
              <a:t>Uses </a:t>
            </a:r>
            <a:r>
              <a:rPr sz="2400" spc="5" dirty="0">
                <a:latin typeface="Times New Roman"/>
                <a:cs typeface="Times New Roman"/>
              </a:rPr>
              <a:t>the  </a:t>
            </a:r>
            <a:r>
              <a:rPr sz="2400" spc="10" dirty="0">
                <a:latin typeface="Times New Roman"/>
                <a:cs typeface="Times New Roman"/>
              </a:rPr>
              <a:t>stage1 output </a:t>
            </a:r>
            <a:r>
              <a:rPr sz="2400" spc="5" dirty="0">
                <a:latin typeface="Times New Roman"/>
                <a:cs typeface="Times New Roman"/>
              </a:rPr>
              <a:t>as </a:t>
            </a:r>
            <a:r>
              <a:rPr sz="2400" spc="10" dirty="0">
                <a:latin typeface="Times New Roman"/>
                <a:cs typeface="Times New Roman"/>
              </a:rPr>
              <a:t>inputs and produces </a:t>
            </a:r>
            <a:r>
              <a:rPr sz="2400" spc="5" dirty="0">
                <a:latin typeface="Times New Roman"/>
                <a:cs typeface="Times New Roman"/>
              </a:rPr>
              <a:t>the  </a:t>
            </a:r>
            <a:r>
              <a:rPr sz="2400" spc="10" dirty="0">
                <a:latin typeface="Times New Roman"/>
                <a:cs typeface="Times New Roman"/>
              </a:rPr>
              <a:t>result 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for</a:t>
            </a:r>
            <a:r>
              <a:rPr sz="2400" spc="5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0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single</a:t>
            </a:r>
            <a:r>
              <a:rPr sz="2400" spc="50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product</a:t>
            </a:r>
            <a:r>
              <a:rPr sz="2400" spc="5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by</a:t>
            </a:r>
            <a:r>
              <a:rPr sz="2400" spc="50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comparing</a:t>
            </a:r>
            <a:r>
              <a:rPr sz="2400" spc="50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one</a:t>
            </a:r>
            <a:r>
              <a:rPr sz="2400" spc="5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month’s</a:t>
            </a:r>
            <a:r>
              <a:rPr sz="2400" spc="50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results</a:t>
            </a:r>
            <a:r>
              <a:rPr sz="2400" spc="50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with</a:t>
            </a:r>
            <a:r>
              <a:rPr sz="2400" spc="50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same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month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prior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year.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768" y="1456861"/>
            <a:ext cx="9104630" cy="5259705"/>
          </a:xfrm>
          <a:custGeom>
            <a:avLst/>
            <a:gdLst/>
            <a:ahLst/>
            <a:cxnLst/>
            <a:rect l="l" t="t" r="r" b="b"/>
            <a:pathLst>
              <a:path w="9104630" h="5259705">
                <a:moveTo>
                  <a:pt x="0" y="0"/>
                </a:moveTo>
                <a:lnTo>
                  <a:pt x="9104578" y="0"/>
                </a:lnTo>
                <a:lnTo>
                  <a:pt x="9104578" y="5259161"/>
                </a:lnTo>
                <a:lnTo>
                  <a:pt x="0" y="5259161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2924" y="505178"/>
            <a:ext cx="711962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00" dirty="0">
                <a:solidFill>
                  <a:srgbClr val="CF181E"/>
                </a:solidFill>
              </a:rPr>
              <a:t>A</a:t>
            </a:r>
            <a:r>
              <a:rPr sz="3900" spc="-295" dirty="0">
                <a:solidFill>
                  <a:srgbClr val="CF181E"/>
                </a:solidFill>
              </a:rPr>
              <a:t> </a:t>
            </a:r>
            <a:r>
              <a:rPr sz="3900" spc="-285" dirty="0">
                <a:solidFill>
                  <a:srgbClr val="CF181E"/>
                </a:solidFill>
              </a:rPr>
              <a:t>T</a:t>
            </a:r>
            <a:r>
              <a:rPr sz="3900" spc="-10" dirty="0">
                <a:solidFill>
                  <a:srgbClr val="CF181E"/>
                </a:solidFill>
              </a:rPr>
              <a:t>w</a:t>
            </a:r>
            <a:r>
              <a:rPr sz="3900" dirty="0">
                <a:solidFill>
                  <a:srgbClr val="CF181E"/>
                </a:solidFill>
              </a:rPr>
              <a:t>o</a:t>
            </a:r>
            <a:r>
              <a:rPr sz="3900" spc="-5" dirty="0">
                <a:solidFill>
                  <a:srgbClr val="CF181E"/>
                </a:solidFill>
              </a:rPr>
              <a:t> St</a:t>
            </a:r>
            <a:r>
              <a:rPr sz="3900" spc="-10" dirty="0">
                <a:solidFill>
                  <a:srgbClr val="CF181E"/>
                </a:solidFill>
              </a:rPr>
              <a:t>a</a:t>
            </a:r>
            <a:r>
              <a:rPr sz="3900" spc="-5" dirty="0">
                <a:solidFill>
                  <a:srgbClr val="CF181E"/>
                </a:solidFill>
              </a:rPr>
              <a:t>g</a:t>
            </a:r>
            <a:r>
              <a:rPr sz="3900" dirty="0">
                <a:solidFill>
                  <a:srgbClr val="CF181E"/>
                </a:solidFill>
              </a:rPr>
              <a:t>e</a:t>
            </a:r>
            <a:r>
              <a:rPr sz="3900" spc="-10" dirty="0">
                <a:solidFill>
                  <a:srgbClr val="CF181E"/>
                </a:solidFill>
              </a:rPr>
              <a:t> </a:t>
            </a:r>
            <a:r>
              <a:rPr sz="3900" dirty="0">
                <a:solidFill>
                  <a:srgbClr val="CF181E"/>
                </a:solidFill>
              </a:rPr>
              <a:t>M</a:t>
            </a:r>
            <a:r>
              <a:rPr sz="3900" spc="-10" dirty="0">
                <a:solidFill>
                  <a:srgbClr val="CF181E"/>
                </a:solidFill>
              </a:rPr>
              <a:t>ap</a:t>
            </a:r>
            <a:r>
              <a:rPr sz="3900" dirty="0">
                <a:solidFill>
                  <a:srgbClr val="CF181E"/>
                </a:solidFill>
              </a:rPr>
              <a:t>-</a:t>
            </a:r>
            <a:r>
              <a:rPr sz="3900" spc="-15" dirty="0">
                <a:solidFill>
                  <a:srgbClr val="CF181E"/>
                </a:solidFill>
              </a:rPr>
              <a:t>R</a:t>
            </a:r>
            <a:r>
              <a:rPr sz="3900" spc="-10" dirty="0">
                <a:solidFill>
                  <a:srgbClr val="CF181E"/>
                </a:solidFill>
              </a:rPr>
              <a:t>e</a:t>
            </a:r>
            <a:r>
              <a:rPr sz="3900" spc="-5" dirty="0">
                <a:solidFill>
                  <a:srgbClr val="CF181E"/>
                </a:solidFill>
              </a:rPr>
              <a:t>du</a:t>
            </a:r>
            <a:r>
              <a:rPr sz="3900" spc="-10" dirty="0">
                <a:solidFill>
                  <a:srgbClr val="CF181E"/>
                </a:solidFill>
              </a:rPr>
              <a:t>c</a:t>
            </a:r>
            <a:r>
              <a:rPr sz="3900" dirty="0">
                <a:solidFill>
                  <a:srgbClr val="CF181E"/>
                </a:solidFill>
              </a:rPr>
              <a:t>e</a:t>
            </a:r>
            <a:r>
              <a:rPr sz="3900" spc="-10" dirty="0">
                <a:solidFill>
                  <a:srgbClr val="CF181E"/>
                </a:solidFill>
              </a:rPr>
              <a:t> </a:t>
            </a:r>
            <a:r>
              <a:rPr sz="3900" spc="-15" dirty="0">
                <a:solidFill>
                  <a:srgbClr val="CF181E"/>
                </a:solidFill>
              </a:rPr>
              <a:t>E</a:t>
            </a:r>
            <a:r>
              <a:rPr sz="3900" spc="-5" dirty="0">
                <a:solidFill>
                  <a:srgbClr val="CF181E"/>
                </a:solidFill>
              </a:rPr>
              <a:t>xa</a:t>
            </a:r>
            <a:r>
              <a:rPr sz="3900" spc="-10" dirty="0">
                <a:solidFill>
                  <a:srgbClr val="CF181E"/>
                </a:solidFill>
              </a:rPr>
              <a:t>m</a:t>
            </a:r>
            <a:r>
              <a:rPr sz="3900" spc="-5" dirty="0">
                <a:solidFill>
                  <a:srgbClr val="CF181E"/>
                </a:solidFill>
              </a:rPr>
              <a:t>pl</a:t>
            </a:r>
            <a:r>
              <a:rPr sz="3900" dirty="0">
                <a:solidFill>
                  <a:srgbClr val="CF181E"/>
                </a:solidFill>
              </a:rPr>
              <a:t>e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1433677" y="5725135"/>
            <a:ext cx="8174355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0385" marR="5080" indent="-3068320">
              <a:lnSpc>
                <a:spcPct val="119100"/>
              </a:lnSpc>
              <a:spcBef>
                <a:spcPts val="100"/>
              </a:spcBef>
            </a:pP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calculation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broken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down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into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two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map-reduce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steps, which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will </a:t>
            </a:r>
            <a:r>
              <a:rPr sz="2300" spc="5" dirty="0">
                <a:latin typeface="Times New Roman"/>
                <a:cs typeface="Times New Roman"/>
              </a:rPr>
              <a:t>be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expanded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further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7725" y="1621634"/>
            <a:ext cx="8874239" cy="38353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768" y="1456861"/>
            <a:ext cx="9104630" cy="5128260"/>
          </a:xfrm>
          <a:custGeom>
            <a:avLst/>
            <a:gdLst/>
            <a:ahLst/>
            <a:cxnLst/>
            <a:rect l="l" t="t" r="r" b="b"/>
            <a:pathLst>
              <a:path w="9104630" h="5128259">
                <a:moveTo>
                  <a:pt x="0" y="0"/>
                </a:moveTo>
                <a:lnTo>
                  <a:pt x="9104578" y="0"/>
                </a:lnTo>
                <a:lnTo>
                  <a:pt x="9104578" y="5128130"/>
                </a:lnTo>
                <a:lnTo>
                  <a:pt x="0" y="5128130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2924" y="505178"/>
            <a:ext cx="506476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00" spc="-5" dirty="0">
                <a:solidFill>
                  <a:srgbClr val="CF181E"/>
                </a:solidFill>
              </a:rPr>
              <a:t>Incremental</a:t>
            </a:r>
            <a:r>
              <a:rPr sz="3900" spc="-95" dirty="0">
                <a:solidFill>
                  <a:srgbClr val="CF181E"/>
                </a:solidFill>
              </a:rPr>
              <a:t> </a:t>
            </a:r>
            <a:r>
              <a:rPr sz="3900" spc="-5" dirty="0">
                <a:solidFill>
                  <a:srgbClr val="CF181E"/>
                </a:solidFill>
              </a:rPr>
              <a:t>Map-Reduce</a:t>
            </a:r>
            <a:endParaRPr sz="39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5148" y="1433040"/>
            <a:ext cx="8854440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 indent="-445134" algn="just">
              <a:lnSpc>
                <a:spcPct val="118300"/>
              </a:lnSpc>
              <a:spcBef>
                <a:spcPts val="100"/>
              </a:spcBef>
              <a:buSzPct val="70833"/>
              <a:buFont typeface="Arial MT"/>
              <a:buChar char="•"/>
              <a:tabLst>
                <a:tab pos="457834" algn="l"/>
              </a:tabLst>
            </a:pPr>
            <a:r>
              <a:rPr sz="2400" spc="-25" dirty="0">
                <a:latin typeface="Times New Roman"/>
                <a:cs typeface="Times New Roman"/>
              </a:rPr>
              <a:t>We’ve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discussed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so</a:t>
            </a:r>
            <a:r>
              <a:rPr sz="2400" spc="10" dirty="0">
                <a:latin typeface="Times New Roman"/>
                <a:cs typeface="Times New Roman"/>
              </a:rPr>
              <a:t> far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are</a:t>
            </a:r>
            <a:r>
              <a:rPr sz="2400" spc="10" dirty="0">
                <a:latin typeface="Times New Roman"/>
                <a:cs typeface="Times New Roman"/>
              </a:rPr>
              <a:t> complete</a:t>
            </a:r>
            <a:r>
              <a:rPr sz="2400" spc="15" dirty="0">
                <a:latin typeface="Times New Roman"/>
                <a:cs typeface="Times New Roman"/>
              </a:rPr>
              <a:t> map-reduce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computations,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where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we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start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with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raw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inputs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and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create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final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output.</a:t>
            </a:r>
            <a:endParaRPr sz="240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6300"/>
              </a:lnSpc>
              <a:spcBef>
                <a:spcPts val="850"/>
              </a:spcBef>
              <a:buSzPct val="70833"/>
              <a:buFont typeface="Arial MT"/>
              <a:buChar char="•"/>
              <a:tabLst>
                <a:tab pos="457834" algn="l"/>
              </a:tabLst>
            </a:pPr>
            <a:r>
              <a:rPr sz="2400" spc="15" dirty="0">
                <a:latin typeface="Times New Roman"/>
                <a:cs typeface="Times New Roman"/>
              </a:rPr>
              <a:t>Many map-reduce </a:t>
            </a:r>
            <a:r>
              <a:rPr sz="2400" spc="10" dirty="0">
                <a:latin typeface="Times New Roman"/>
                <a:cs typeface="Times New Roman"/>
              </a:rPr>
              <a:t>computations take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10" dirty="0">
                <a:latin typeface="Times New Roman"/>
                <a:cs typeface="Times New Roman"/>
              </a:rPr>
              <a:t>while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15" dirty="0">
                <a:latin typeface="Times New Roman"/>
                <a:cs typeface="Times New Roman"/>
              </a:rPr>
              <a:t>perform, </a:t>
            </a:r>
            <a:r>
              <a:rPr sz="2400" spc="10" dirty="0">
                <a:latin typeface="Times New Roman"/>
                <a:cs typeface="Times New Roman"/>
              </a:rPr>
              <a:t>even </a:t>
            </a:r>
            <a:r>
              <a:rPr sz="2400" spc="5" dirty="0">
                <a:latin typeface="Times New Roman"/>
                <a:cs typeface="Times New Roman"/>
              </a:rPr>
              <a:t>with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clustered hardware, and new data keeps coming </a:t>
            </a:r>
            <a:r>
              <a:rPr sz="2400" spc="5" dirty="0">
                <a:latin typeface="Times New Roman"/>
                <a:cs typeface="Times New Roman"/>
              </a:rPr>
              <a:t>in </a:t>
            </a:r>
            <a:r>
              <a:rPr sz="2400" spc="10" dirty="0">
                <a:latin typeface="Times New Roman"/>
                <a:cs typeface="Times New Roman"/>
              </a:rPr>
              <a:t>which </a:t>
            </a:r>
            <a:r>
              <a:rPr sz="2400" spc="15" dirty="0">
                <a:latin typeface="Times New Roman"/>
                <a:cs typeface="Times New Roman"/>
              </a:rPr>
              <a:t>means we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need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rerun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computation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keep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output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up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date.</a:t>
            </a:r>
            <a:endParaRPr sz="2400">
              <a:latin typeface="Times New Roman"/>
              <a:cs typeface="Times New Roman"/>
            </a:endParaRPr>
          </a:p>
          <a:p>
            <a:pPr marL="457200" marR="6985" indent="-445134" algn="just">
              <a:lnSpc>
                <a:spcPct val="116199"/>
              </a:lnSpc>
              <a:spcBef>
                <a:spcPts val="855"/>
              </a:spcBef>
              <a:buSzPct val="70833"/>
              <a:buFont typeface="Arial MT"/>
              <a:buChar char="•"/>
              <a:tabLst>
                <a:tab pos="457834" algn="l"/>
              </a:tabLst>
            </a:pPr>
            <a:r>
              <a:rPr sz="2400" spc="10" dirty="0">
                <a:latin typeface="Times New Roman"/>
                <a:cs typeface="Times New Roman"/>
              </a:rPr>
              <a:t>Starting from scratch each time can take </a:t>
            </a:r>
            <a:r>
              <a:rPr sz="2400" spc="5" dirty="0">
                <a:latin typeface="Times New Roman"/>
                <a:cs typeface="Times New Roman"/>
              </a:rPr>
              <a:t>too </a:t>
            </a:r>
            <a:r>
              <a:rPr sz="2400" spc="10" dirty="0">
                <a:latin typeface="Times New Roman"/>
                <a:cs typeface="Times New Roman"/>
              </a:rPr>
              <a:t>long, </a:t>
            </a:r>
            <a:r>
              <a:rPr sz="2400" spc="5" dirty="0">
                <a:latin typeface="Times New Roman"/>
                <a:cs typeface="Times New Roman"/>
              </a:rPr>
              <a:t>so </a:t>
            </a:r>
            <a:r>
              <a:rPr sz="2400" spc="10" dirty="0">
                <a:latin typeface="Times New Roman"/>
                <a:cs typeface="Times New Roman"/>
              </a:rPr>
              <a:t>often </a:t>
            </a:r>
            <a:r>
              <a:rPr sz="2400" spc="-25" dirty="0">
                <a:latin typeface="Times New Roman"/>
                <a:cs typeface="Times New Roman"/>
              </a:rPr>
              <a:t>it’s 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useful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10" dirty="0">
                <a:latin typeface="Times New Roman"/>
                <a:cs typeface="Times New Roman"/>
              </a:rPr>
              <a:t>structure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15" dirty="0">
                <a:latin typeface="Times New Roman"/>
                <a:cs typeface="Times New Roman"/>
              </a:rPr>
              <a:t>map-reduce </a:t>
            </a:r>
            <a:r>
              <a:rPr sz="2400" spc="10" dirty="0">
                <a:latin typeface="Times New Roman"/>
                <a:cs typeface="Times New Roman"/>
              </a:rPr>
              <a:t>computation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10" dirty="0">
                <a:latin typeface="Times New Roman"/>
                <a:cs typeface="Times New Roman"/>
              </a:rPr>
              <a:t>allow incremental 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updates, </a:t>
            </a:r>
            <a:r>
              <a:rPr sz="2400" spc="5" dirty="0">
                <a:latin typeface="Times New Roman"/>
                <a:cs typeface="Times New Roman"/>
              </a:rPr>
              <a:t>so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that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only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minimum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computation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needs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be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done.</a:t>
            </a:r>
            <a:endParaRPr sz="2400">
              <a:latin typeface="Times New Roman"/>
              <a:cs typeface="Times New Roman"/>
            </a:endParaRPr>
          </a:p>
          <a:p>
            <a:pPr marL="457200" marR="6985" indent="-445134" algn="just">
              <a:lnSpc>
                <a:spcPct val="116199"/>
              </a:lnSpc>
              <a:spcBef>
                <a:spcPts val="950"/>
              </a:spcBef>
              <a:buSzPct val="70833"/>
              <a:buFont typeface="Arial MT"/>
              <a:buChar char="•"/>
              <a:tabLst>
                <a:tab pos="457834" algn="l"/>
              </a:tabLst>
            </a:pPr>
            <a:r>
              <a:rPr sz="2400" spc="10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map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stages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map-reduce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are</a:t>
            </a:r>
            <a:r>
              <a:rPr sz="2400" spc="10" dirty="0">
                <a:latin typeface="Times New Roman"/>
                <a:cs typeface="Times New Roman"/>
              </a:rPr>
              <a:t> easy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handle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incrementally—only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input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data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changes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does  </a:t>
            </a:r>
            <a:r>
              <a:rPr sz="2400" spc="5" dirty="0">
                <a:latin typeface="Times New Roman"/>
                <a:cs typeface="Times New Roman"/>
              </a:rPr>
              <a:t>the  </a:t>
            </a:r>
            <a:r>
              <a:rPr sz="2400" spc="15" dirty="0">
                <a:latin typeface="Times New Roman"/>
                <a:cs typeface="Times New Roman"/>
              </a:rPr>
              <a:t>mapper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need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be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rerun.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2911" y="1887727"/>
            <a:ext cx="3764279" cy="361797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31800" y="381154"/>
            <a:ext cx="488315" cy="1049020"/>
          </a:xfrm>
          <a:custGeom>
            <a:avLst/>
            <a:gdLst/>
            <a:ahLst/>
            <a:cxnLst/>
            <a:rect l="l" t="t" r="r" b="b"/>
            <a:pathLst>
              <a:path w="488315" h="1049020">
                <a:moveTo>
                  <a:pt x="488216" y="0"/>
                </a:moveTo>
                <a:lnTo>
                  <a:pt x="0" y="0"/>
                </a:lnTo>
                <a:lnTo>
                  <a:pt x="0" y="1048856"/>
                </a:lnTo>
                <a:lnTo>
                  <a:pt x="488216" y="1048856"/>
                </a:lnTo>
                <a:lnTo>
                  <a:pt x="488216" y="0"/>
                </a:lnTo>
                <a:close/>
              </a:path>
            </a:pathLst>
          </a:custGeom>
          <a:solidFill>
            <a:srgbClr val="EF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12183" y="1621285"/>
            <a:ext cx="9323070" cy="5346700"/>
          </a:xfrm>
          <a:custGeom>
            <a:avLst/>
            <a:gdLst/>
            <a:ahLst/>
            <a:cxnLst/>
            <a:rect l="l" t="t" r="r" b="b"/>
            <a:pathLst>
              <a:path w="9323070" h="5346700">
                <a:moveTo>
                  <a:pt x="0" y="0"/>
                </a:moveTo>
                <a:lnTo>
                  <a:pt x="9322730" y="0"/>
                </a:lnTo>
                <a:lnTo>
                  <a:pt x="9322730" y="5346573"/>
                </a:lnTo>
                <a:lnTo>
                  <a:pt x="0" y="5346573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THANK</a:t>
            </a:r>
            <a:r>
              <a:rPr spc="-390" dirty="0"/>
              <a:t> </a:t>
            </a:r>
            <a:r>
              <a:rPr spc="-10" dirty="0"/>
              <a:t>YOU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2962275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15" dirty="0">
                <a:solidFill>
                  <a:srgbClr val="CF181E"/>
                </a:solidFill>
              </a:rPr>
              <a:t>Introduction</a:t>
            </a:r>
            <a:endParaRPr sz="47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7848" y="1408147"/>
            <a:ext cx="8876030" cy="179958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44500" marR="5080" indent="-445134" algn="just">
              <a:lnSpc>
                <a:spcPct val="116500"/>
              </a:lnSpc>
              <a:spcBef>
                <a:spcPts val="85"/>
              </a:spcBef>
              <a:buSzPct val="72000"/>
              <a:buFont typeface="Arial MT"/>
              <a:buChar char="•"/>
              <a:tabLst>
                <a:tab pos="445134" algn="l"/>
              </a:tabLst>
            </a:pP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70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map-reduce</a:t>
            </a:r>
            <a:r>
              <a:rPr sz="2500" b="1" i="1" spc="17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pattern</a:t>
            </a:r>
            <a:r>
              <a:rPr sz="2500" spc="18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is</a:t>
            </a:r>
            <a:r>
              <a:rPr sz="2500" spc="1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17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way</a:t>
            </a:r>
            <a:r>
              <a:rPr sz="2500" spc="17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1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organize</a:t>
            </a:r>
            <a:r>
              <a:rPr sz="2500" spc="17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processing</a:t>
            </a:r>
            <a:r>
              <a:rPr sz="2500" spc="18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in</a:t>
            </a:r>
            <a:r>
              <a:rPr sz="2500" spc="17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such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5" dirty="0">
                <a:latin typeface="Times New Roman"/>
                <a:cs typeface="Times New Roman"/>
              </a:rPr>
              <a:t>way </a:t>
            </a:r>
            <a:r>
              <a:rPr sz="2500" dirty="0">
                <a:latin typeface="Times New Roman"/>
                <a:cs typeface="Times New Roman"/>
              </a:rPr>
              <a:t>as </a:t>
            </a:r>
            <a:r>
              <a:rPr sz="2500" spc="5" dirty="0">
                <a:latin typeface="Times New Roman"/>
                <a:cs typeface="Times New Roman"/>
              </a:rPr>
              <a:t>to take advantage of </a:t>
            </a:r>
            <a:r>
              <a:rPr sz="2500" spc="10" dirty="0">
                <a:latin typeface="Times New Roman"/>
                <a:cs typeface="Times New Roman"/>
              </a:rPr>
              <a:t>multiple machines </a:t>
            </a:r>
            <a:r>
              <a:rPr sz="2500" spc="5" dirty="0">
                <a:latin typeface="Times New Roman"/>
                <a:cs typeface="Times New Roman"/>
              </a:rPr>
              <a:t>on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5" dirty="0">
                <a:latin typeface="Times New Roman"/>
                <a:cs typeface="Times New Roman"/>
              </a:rPr>
              <a:t>cluster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while keeping </a:t>
            </a:r>
            <a:r>
              <a:rPr sz="2500" dirty="0">
                <a:latin typeface="Times New Roman"/>
                <a:cs typeface="Times New Roman"/>
              </a:rPr>
              <a:t>as </a:t>
            </a:r>
            <a:r>
              <a:rPr sz="2500" spc="10" dirty="0">
                <a:latin typeface="Times New Roman"/>
                <a:cs typeface="Times New Roman"/>
              </a:rPr>
              <a:t>much </a:t>
            </a:r>
            <a:r>
              <a:rPr sz="2500" spc="5" dirty="0">
                <a:latin typeface="Times New Roman"/>
                <a:cs typeface="Times New Roman"/>
              </a:rPr>
              <a:t>processing and the data it needs together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on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same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machine.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454914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Basic</a:t>
            </a:r>
            <a:r>
              <a:rPr sz="4700" spc="-65" dirty="0">
                <a:solidFill>
                  <a:srgbClr val="CF181E"/>
                </a:solidFill>
              </a:rPr>
              <a:t> </a:t>
            </a:r>
            <a:r>
              <a:rPr sz="4700" spc="-25" dirty="0">
                <a:solidFill>
                  <a:srgbClr val="CF181E"/>
                </a:solidFill>
              </a:rPr>
              <a:t>Map-Reduce</a:t>
            </a:r>
            <a:endParaRPr sz="47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5148" y="1408147"/>
            <a:ext cx="8889365" cy="555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 indent="-445134" algn="just">
              <a:lnSpc>
                <a:spcPct val="115999"/>
              </a:lnSpc>
              <a:spcBef>
                <a:spcPts val="10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-80" dirty="0">
                <a:latin typeface="Times New Roman"/>
                <a:cs typeface="Times New Roman"/>
              </a:rPr>
              <a:t>To </a:t>
            </a:r>
            <a:r>
              <a:rPr sz="2500" spc="5" dirty="0">
                <a:latin typeface="Times New Roman"/>
                <a:cs typeface="Times New Roman"/>
              </a:rPr>
              <a:t>explain the basic idea, we’ll start from </a:t>
            </a:r>
            <a:r>
              <a:rPr sz="2500" dirty="0">
                <a:latin typeface="Times New Roman"/>
                <a:cs typeface="Times New Roman"/>
              </a:rPr>
              <a:t>an </a:t>
            </a:r>
            <a:r>
              <a:rPr sz="2500" spc="10" dirty="0">
                <a:latin typeface="Times New Roman"/>
                <a:cs typeface="Times New Roman"/>
              </a:rPr>
              <a:t>example—that of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customers </a:t>
            </a:r>
            <a:r>
              <a:rPr sz="2500" spc="5" dirty="0">
                <a:latin typeface="Times New Roman"/>
                <a:cs typeface="Times New Roman"/>
              </a:rPr>
              <a:t>and orders. </a:t>
            </a:r>
            <a:r>
              <a:rPr sz="2500" spc="-25" dirty="0">
                <a:latin typeface="Times New Roman"/>
                <a:cs typeface="Times New Roman"/>
              </a:rPr>
              <a:t>Let’s </a:t>
            </a:r>
            <a:r>
              <a:rPr sz="2500" spc="10" dirty="0">
                <a:latin typeface="Times New Roman"/>
                <a:cs typeface="Times New Roman"/>
              </a:rPr>
              <a:t>assume </a:t>
            </a:r>
            <a:r>
              <a:rPr sz="2500" spc="5" dirty="0">
                <a:latin typeface="Times New Roman"/>
                <a:cs typeface="Times New Roman"/>
              </a:rPr>
              <a:t>we have chosen orders </a:t>
            </a:r>
            <a:r>
              <a:rPr sz="2500" dirty="0">
                <a:latin typeface="Times New Roman"/>
                <a:cs typeface="Times New Roman"/>
              </a:rPr>
              <a:t>as </a:t>
            </a:r>
            <a:r>
              <a:rPr sz="2500" spc="10" dirty="0">
                <a:latin typeface="Times New Roman"/>
                <a:cs typeface="Times New Roman"/>
              </a:rPr>
              <a:t>our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aggregate, with </a:t>
            </a:r>
            <a:r>
              <a:rPr sz="2500" dirty="0">
                <a:latin typeface="Times New Roman"/>
                <a:cs typeface="Times New Roman"/>
              </a:rPr>
              <a:t>each </a:t>
            </a:r>
            <a:r>
              <a:rPr sz="2500" spc="5" dirty="0">
                <a:latin typeface="Times New Roman"/>
                <a:cs typeface="Times New Roman"/>
              </a:rPr>
              <a:t>order having line </a:t>
            </a:r>
            <a:r>
              <a:rPr sz="2500" spc="10" dirty="0">
                <a:latin typeface="Times New Roman"/>
                <a:cs typeface="Times New Roman"/>
              </a:rPr>
              <a:t>items. </a:t>
            </a:r>
            <a:r>
              <a:rPr sz="2500" b="1" spc="10" dirty="0">
                <a:latin typeface="Times New Roman"/>
                <a:cs typeface="Times New Roman"/>
              </a:rPr>
              <a:t>Each line </a:t>
            </a:r>
            <a:r>
              <a:rPr sz="2500" b="1" spc="5" dirty="0">
                <a:latin typeface="Times New Roman"/>
                <a:cs typeface="Times New Roman"/>
              </a:rPr>
              <a:t>item </a:t>
            </a:r>
            <a:r>
              <a:rPr sz="2500" b="1" spc="10" dirty="0">
                <a:latin typeface="Times New Roman"/>
                <a:cs typeface="Times New Roman"/>
              </a:rPr>
              <a:t>has </a:t>
            </a:r>
            <a:r>
              <a:rPr sz="2500" b="1" spc="15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a </a:t>
            </a:r>
            <a:r>
              <a:rPr sz="2500" b="1" spc="5" dirty="0">
                <a:latin typeface="Times New Roman"/>
                <a:cs typeface="Times New Roman"/>
              </a:rPr>
              <a:t>product ID, </a:t>
            </a:r>
            <a:r>
              <a:rPr sz="2500" b="1" spc="-5" dirty="0">
                <a:latin typeface="Times New Roman"/>
                <a:cs typeface="Times New Roman"/>
              </a:rPr>
              <a:t>quantity, </a:t>
            </a:r>
            <a:r>
              <a:rPr sz="2500" b="1" spc="5" dirty="0">
                <a:latin typeface="Times New Roman"/>
                <a:cs typeface="Times New Roman"/>
              </a:rPr>
              <a:t>and the price </a:t>
            </a:r>
            <a:r>
              <a:rPr sz="2500" b="1" spc="10" dirty="0">
                <a:latin typeface="Times New Roman"/>
                <a:cs typeface="Times New Roman"/>
              </a:rPr>
              <a:t>charged. </a:t>
            </a:r>
            <a:r>
              <a:rPr sz="2500" spc="5" dirty="0">
                <a:latin typeface="Times New Roman"/>
                <a:cs typeface="Times New Roman"/>
              </a:rPr>
              <a:t>This aggregate </a:t>
            </a:r>
            <a:r>
              <a:rPr sz="2500" spc="10" dirty="0">
                <a:latin typeface="Times New Roman"/>
                <a:cs typeface="Times New Roman"/>
              </a:rPr>
              <a:t> makes</a:t>
            </a:r>
            <a:r>
              <a:rPr sz="2500" spc="4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459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lot</a:t>
            </a:r>
            <a:r>
              <a:rPr sz="2500" spc="459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of</a:t>
            </a:r>
            <a:r>
              <a:rPr sz="2500" spc="45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sense</a:t>
            </a:r>
            <a:r>
              <a:rPr sz="2500" spc="459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as</a:t>
            </a:r>
            <a:r>
              <a:rPr sz="2500" spc="46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usually</a:t>
            </a:r>
            <a:r>
              <a:rPr sz="2500" spc="459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people</a:t>
            </a:r>
            <a:r>
              <a:rPr sz="2500" spc="459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want</a:t>
            </a:r>
            <a:r>
              <a:rPr sz="2500" spc="459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46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see</a:t>
            </a:r>
            <a:r>
              <a:rPr sz="2500" spc="459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459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whole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order in one access. </a:t>
            </a:r>
            <a:r>
              <a:rPr sz="2500" spc="-90" dirty="0">
                <a:latin typeface="Times New Roman"/>
                <a:cs typeface="Times New Roman"/>
              </a:rPr>
              <a:t>We </a:t>
            </a:r>
            <a:r>
              <a:rPr sz="2500" spc="5" dirty="0">
                <a:latin typeface="Times New Roman"/>
                <a:cs typeface="Times New Roman"/>
              </a:rPr>
              <a:t>have lots of orders, so we’ve sharded the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dataset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over</a:t>
            </a:r>
            <a:r>
              <a:rPr sz="2500" spc="10" dirty="0">
                <a:latin typeface="Times New Roman"/>
                <a:cs typeface="Times New Roman"/>
              </a:rPr>
              <a:t> many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machines.</a:t>
            </a:r>
            <a:endParaRPr sz="250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6799"/>
              </a:lnSpc>
              <a:spcBef>
                <a:spcPts val="88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-5" dirty="0">
                <a:latin typeface="Times New Roman"/>
                <a:cs typeface="Times New Roman"/>
              </a:rPr>
              <a:t>However, </a:t>
            </a:r>
            <a:r>
              <a:rPr sz="2500" spc="5" dirty="0">
                <a:latin typeface="Times New Roman"/>
                <a:cs typeface="Times New Roman"/>
              </a:rPr>
              <a:t>sales analysis people want to see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5" dirty="0">
                <a:latin typeface="Times New Roman"/>
                <a:cs typeface="Times New Roman"/>
              </a:rPr>
              <a:t>product and its total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revenue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for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last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seven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days.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</a:t>
            </a:r>
            <a:r>
              <a:rPr sz="2500" spc="5" dirty="0">
                <a:latin typeface="Times New Roman"/>
                <a:cs typeface="Times New Roman"/>
              </a:rPr>
              <a:t> order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get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product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revenue report, you’ll have to visit every </a:t>
            </a:r>
            <a:r>
              <a:rPr sz="2500" spc="10" dirty="0">
                <a:latin typeface="Times New Roman"/>
                <a:cs typeface="Times New Roman"/>
              </a:rPr>
              <a:t>machine </a:t>
            </a:r>
            <a:r>
              <a:rPr sz="2500" spc="5" dirty="0">
                <a:latin typeface="Times New Roman"/>
                <a:cs typeface="Times New Roman"/>
              </a:rPr>
              <a:t>in the cluster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examine many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records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each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machine.</a:t>
            </a:r>
            <a:endParaRPr sz="2500">
              <a:latin typeface="Times New Roman"/>
              <a:cs typeface="Times New Roman"/>
            </a:endParaRPr>
          </a:p>
          <a:p>
            <a:pPr marL="457200" indent="-445134" algn="just">
              <a:lnSpc>
                <a:spcPct val="100000"/>
              </a:lnSpc>
              <a:spcBef>
                <a:spcPts val="1300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b="1" i="1" spc="10" dirty="0">
                <a:latin typeface="Times New Roman"/>
                <a:cs typeface="Times New Roman"/>
              </a:rPr>
              <a:t>This </a:t>
            </a:r>
            <a:r>
              <a:rPr sz="2500" b="1" i="1" spc="5" dirty="0">
                <a:latin typeface="Times New Roman"/>
                <a:cs typeface="Times New Roman"/>
              </a:rPr>
              <a:t>is</a:t>
            </a:r>
            <a:r>
              <a:rPr sz="2500" b="1" i="1" spc="1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exactly</a:t>
            </a:r>
            <a:r>
              <a:rPr sz="2500" b="1" i="1" spc="10" dirty="0">
                <a:latin typeface="Times New Roman"/>
                <a:cs typeface="Times New Roman"/>
              </a:rPr>
              <a:t> the </a:t>
            </a:r>
            <a:r>
              <a:rPr sz="2500" b="1" i="1" spc="5" dirty="0">
                <a:latin typeface="Times New Roman"/>
                <a:cs typeface="Times New Roman"/>
              </a:rPr>
              <a:t>kind</a:t>
            </a:r>
            <a:r>
              <a:rPr sz="2500" b="1" i="1" spc="20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of</a:t>
            </a:r>
            <a:r>
              <a:rPr sz="2500" b="1" i="1" spc="10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situation</a:t>
            </a:r>
            <a:r>
              <a:rPr sz="2500" b="1" i="1" spc="25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that </a:t>
            </a:r>
            <a:r>
              <a:rPr sz="2500" b="1" i="1" spc="5" dirty="0">
                <a:latin typeface="Times New Roman"/>
                <a:cs typeface="Times New Roman"/>
              </a:rPr>
              <a:t>calls</a:t>
            </a:r>
            <a:r>
              <a:rPr sz="2500" b="1" i="1" spc="10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for</a:t>
            </a:r>
            <a:r>
              <a:rPr sz="2500" b="1" i="1" spc="15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map-reduce.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454914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Basic</a:t>
            </a:r>
            <a:r>
              <a:rPr sz="4700" spc="-65" dirty="0">
                <a:solidFill>
                  <a:srgbClr val="CF181E"/>
                </a:solidFill>
              </a:rPr>
              <a:t> </a:t>
            </a:r>
            <a:r>
              <a:rPr sz="4700" spc="-25" dirty="0">
                <a:solidFill>
                  <a:srgbClr val="CF181E"/>
                </a:solidFill>
              </a:rPr>
              <a:t>Map-Reduce</a:t>
            </a:r>
            <a:endParaRPr sz="47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5148" y="1408147"/>
            <a:ext cx="8887460" cy="26866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7200" marR="5080" indent="-445134" algn="just">
              <a:lnSpc>
                <a:spcPct val="116500"/>
              </a:lnSpc>
              <a:spcBef>
                <a:spcPts val="8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first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stage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in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5" dirty="0">
                <a:latin typeface="Times New Roman"/>
                <a:cs typeface="Times New Roman"/>
              </a:rPr>
              <a:t> map-reduce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job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map</a:t>
            </a:r>
            <a:r>
              <a:rPr sz="2500" spc="10" dirty="0">
                <a:latin typeface="Times New Roman"/>
                <a:cs typeface="Times New Roman"/>
              </a:rPr>
              <a:t>.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b="1" i="1" dirty="0">
                <a:latin typeface="Times New Roman"/>
                <a:cs typeface="Times New Roman"/>
              </a:rPr>
              <a:t>A </a:t>
            </a:r>
            <a:r>
              <a:rPr sz="2500" b="1" i="1" spc="10" dirty="0">
                <a:latin typeface="Times New Roman"/>
                <a:cs typeface="Times New Roman"/>
              </a:rPr>
              <a:t>map</a:t>
            </a:r>
            <a:r>
              <a:rPr sz="2500" b="1" i="1" spc="1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is</a:t>
            </a:r>
            <a:r>
              <a:rPr sz="2500" b="1" i="1" spc="10" dirty="0">
                <a:latin typeface="Times New Roman"/>
                <a:cs typeface="Times New Roman"/>
              </a:rPr>
              <a:t> </a:t>
            </a:r>
            <a:r>
              <a:rPr sz="2500" b="1" i="1" dirty="0">
                <a:latin typeface="Times New Roman"/>
                <a:cs typeface="Times New Roman"/>
              </a:rPr>
              <a:t>a </a:t>
            </a:r>
            <a:r>
              <a:rPr sz="2500" b="1" i="1" spc="-610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function</a:t>
            </a:r>
            <a:r>
              <a:rPr sz="2500" b="1" i="1" spc="114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whose</a:t>
            </a:r>
            <a:r>
              <a:rPr sz="2500" b="1" i="1" spc="100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input</a:t>
            </a:r>
            <a:r>
              <a:rPr sz="2500" b="1" i="1" spc="110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is</a:t>
            </a:r>
            <a:r>
              <a:rPr sz="2500" b="1" i="1" spc="105" dirty="0">
                <a:latin typeface="Times New Roman"/>
                <a:cs typeface="Times New Roman"/>
              </a:rPr>
              <a:t> </a:t>
            </a:r>
            <a:r>
              <a:rPr sz="2500" b="1" i="1" dirty="0">
                <a:latin typeface="Times New Roman"/>
                <a:cs typeface="Times New Roman"/>
              </a:rPr>
              <a:t>a</a:t>
            </a:r>
            <a:r>
              <a:rPr sz="2500" b="1" i="1" spc="10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single</a:t>
            </a:r>
            <a:r>
              <a:rPr sz="2500" b="1" i="1" spc="110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aggregate</a:t>
            </a:r>
            <a:r>
              <a:rPr sz="2500" b="1" i="1" spc="100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and</a:t>
            </a:r>
            <a:r>
              <a:rPr sz="2500" b="1" i="1" spc="114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whose</a:t>
            </a:r>
            <a:r>
              <a:rPr sz="2500" b="1" i="1" spc="100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output</a:t>
            </a:r>
            <a:r>
              <a:rPr sz="2500" b="1" i="1" spc="105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is </a:t>
            </a:r>
            <a:r>
              <a:rPr sz="2500" b="1" i="1" spc="-610" dirty="0">
                <a:latin typeface="Times New Roman"/>
                <a:cs typeface="Times New Roman"/>
              </a:rPr>
              <a:t> </a:t>
            </a:r>
            <a:r>
              <a:rPr sz="2500" b="1" i="1" dirty="0">
                <a:latin typeface="Times New Roman"/>
                <a:cs typeface="Times New Roman"/>
              </a:rPr>
              <a:t>a </a:t>
            </a:r>
            <a:r>
              <a:rPr sz="2500" b="1" i="1" spc="5" dirty="0">
                <a:latin typeface="Times New Roman"/>
                <a:cs typeface="Times New Roman"/>
              </a:rPr>
              <a:t>bunch of key-value pairs. </a:t>
            </a:r>
            <a:r>
              <a:rPr sz="2500" dirty="0">
                <a:latin typeface="Times New Roman"/>
                <a:cs typeface="Times New Roman"/>
              </a:rPr>
              <a:t>In </a:t>
            </a:r>
            <a:r>
              <a:rPr sz="2500" spc="5" dirty="0">
                <a:latin typeface="Times New Roman"/>
                <a:cs typeface="Times New Roman"/>
              </a:rPr>
              <a:t>this case, the input would be an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order. </a:t>
            </a:r>
            <a:r>
              <a:rPr sz="2500" spc="5" dirty="0">
                <a:latin typeface="Times New Roman"/>
                <a:cs typeface="Times New Roman"/>
              </a:rPr>
              <a:t>The output would be key-value pairs </a:t>
            </a:r>
            <a:r>
              <a:rPr sz="2500" spc="10" dirty="0">
                <a:latin typeface="Times New Roman"/>
                <a:cs typeface="Times New Roman"/>
              </a:rPr>
              <a:t>corresponding </a:t>
            </a:r>
            <a:r>
              <a:rPr sz="2500" spc="5" dirty="0">
                <a:latin typeface="Times New Roman"/>
                <a:cs typeface="Times New Roman"/>
              </a:rPr>
              <a:t>to the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line </a:t>
            </a:r>
            <a:r>
              <a:rPr sz="2500" spc="10" dirty="0">
                <a:latin typeface="Times New Roman"/>
                <a:cs typeface="Times New Roman"/>
              </a:rPr>
              <a:t>items. </a:t>
            </a:r>
            <a:r>
              <a:rPr sz="2500" spc="5" dirty="0">
                <a:latin typeface="Times New Roman"/>
                <a:cs typeface="Times New Roman"/>
              </a:rPr>
              <a:t>Each one would have the product </a:t>
            </a:r>
            <a:r>
              <a:rPr sz="2500" dirty="0">
                <a:latin typeface="Times New Roman"/>
                <a:cs typeface="Times New Roman"/>
              </a:rPr>
              <a:t>ID as </a:t>
            </a:r>
            <a:r>
              <a:rPr sz="2500" spc="5" dirty="0">
                <a:latin typeface="Times New Roman"/>
                <a:cs typeface="Times New Roman"/>
              </a:rPr>
              <a:t>the key and an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embedded map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with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quantity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price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values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454914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Basic</a:t>
            </a:r>
            <a:r>
              <a:rPr sz="4700" spc="-65" dirty="0">
                <a:solidFill>
                  <a:srgbClr val="CF181E"/>
                </a:solidFill>
              </a:rPr>
              <a:t> </a:t>
            </a:r>
            <a:r>
              <a:rPr sz="4700" spc="-25" dirty="0">
                <a:solidFill>
                  <a:srgbClr val="CF181E"/>
                </a:solidFill>
              </a:rPr>
              <a:t>Map-Reduce</a:t>
            </a:r>
            <a:endParaRPr sz="4700"/>
          </a:p>
        </p:txBody>
      </p:sp>
      <p:sp>
        <p:nvSpPr>
          <p:cNvPr id="6" name="object 6"/>
          <p:cNvSpPr txBox="1"/>
          <p:nvPr/>
        </p:nvSpPr>
        <p:spPr>
          <a:xfrm>
            <a:off x="1275045" y="6420238"/>
            <a:ext cx="860298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10" dirty="0">
                <a:latin typeface="Times New Roman"/>
                <a:cs typeface="Times New Roman"/>
              </a:rPr>
              <a:t>map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function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reads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records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from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the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database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and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emits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key-value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pairs.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500" y="1631844"/>
            <a:ext cx="8690429" cy="456660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768" y="1423903"/>
            <a:ext cx="9104630" cy="4196080"/>
          </a:xfrm>
          <a:custGeom>
            <a:avLst/>
            <a:gdLst/>
            <a:ahLst/>
            <a:cxnLst/>
            <a:rect l="l" t="t" r="r" b="b"/>
            <a:pathLst>
              <a:path w="9104630" h="4196080">
                <a:moveTo>
                  <a:pt x="0" y="0"/>
                </a:moveTo>
                <a:lnTo>
                  <a:pt x="9104578" y="0"/>
                </a:lnTo>
                <a:lnTo>
                  <a:pt x="9104578" y="4195997"/>
                </a:lnTo>
                <a:lnTo>
                  <a:pt x="0" y="4195997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454914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Basic</a:t>
            </a:r>
            <a:r>
              <a:rPr sz="4700" spc="-65" dirty="0">
                <a:solidFill>
                  <a:srgbClr val="CF181E"/>
                </a:solidFill>
              </a:rPr>
              <a:t> </a:t>
            </a:r>
            <a:r>
              <a:rPr sz="4700" spc="-25" dirty="0">
                <a:solidFill>
                  <a:srgbClr val="CF181E"/>
                </a:solidFill>
              </a:rPr>
              <a:t>Map-Reduce</a:t>
            </a:r>
            <a:endParaRPr sz="47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5148" y="1408147"/>
            <a:ext cx="8853805" cy="41224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7200" marR="5715" indent="-445134" algn="just">
              <a:lnSpc>
                <a:spcPct val="116399"/>
              </a:lnSpc>
              <a:spcBef>
                <a:spcPts val="8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b="1" i="1" dirty="0">
                <a:latin typeface="Times New Roman"/>
                <a:cs typeface="Times New Roman"/>
              </a:rPr>
              <a:t>A </a:t>
            </a:r>
            <a:r>
              <a:rPr sz="2500" b="1" i="1" spc="10" dirty="0">
                <a:latin typeface="Times New Roman"/>
                <a:cs typeface="Times New Roman"/>
              </a:rPr>
              <a:t>map </a:t>
            </a:r>
            <a:r>
              <a:rPr sz="2500" b="1" i="1" spc="5" dirty="0">
                <a:latin typeface="Times New Roman"/>
                <a:cs typeface="Times New Roman"/>
              </a:rPr>
              <a:t>operation only operates on </a:t>
            </a:r>
            <a:r>
              <a:rPr sz="2500" b="1" i="1" dirty="0">
                <a:latin typeface="Times New Roman"/>
                <a:cs typeface="Times New Roman"/>
              </a:rPr>
              <a:t>a </a:t>
            </a:r>
            <a:r>
              <a:rPr sz="2500" b="1" i="1" spc="5" dirty="0">
                <a:latin typeface="Times New Roman"/>
                <a:cs typeface="Times New Roman"/>
              </a:rPr>
              <a:t>single record; </a:t>
            </a:r>
            <a:r>
              <a:rPr sz="2500" spc="5" dirty="0">
                <a:latin typeface="Times New Roman"/>
                <a:cs typeface="Times New Roman"/>
              </a:rPr>
              <a:t>the reduce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function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takes</a:t>
            </a:r>
            <a:r>
              <a:rPr sz="2500" spc="10" dirty="0">
                <a:latin typeface="Times New Roman"/>
                <a:cs typeface="Times New Roman"/>
              </a:rPr>
              <a:t> multiple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map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outputs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with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same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key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and </a:t>
            </a:r>
            <a:r>
              <a:rPr sz="2500" spc="10" dirty="0">
                <a:latin typeface="Times New Roman"/>
                <a:cs typeface="Times New Roman"/>
              </a:rPr>
              <a:t> combines</a:t>
            </a:r>
            <a:r>
              <a:rPr sz="2500" spc="5" dirty="0">
                <a:latin typeface="Times New Roman"/>
                <a:cs typeface="Times New Roman"/>
              </a:rPr>
              <a:t> their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values.</a:t>
            </a:r>
            <a:endParaRPr sz="2500">
              <a:latin typeface="Times New Roman"/>
              <a:cs typeface="Times New Roman"/>
            </a:endParaRPr>
          </a:p>
          <a:p>
            <a:pPr marL="457200" marR="5080" indent="-445134" algn="just">
              <a:lnSpc>
                <a:spcPct val="115999"/>
              </a:lnSpc>
              <a:spcBef>
                <a:spcPts val="91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10" dirty="0">
                <a:latin typeface="Times New Roman"/>
                <a:cs typeface="Times New Roman"/>
              </a:rPr>
              <a:t>So, </a:t>
            </a:r>
            <a:r>
              <a:rPr sz="2500" b="1" i="1" dirty="0">
                <a:latin typeface="Times New Roman"/>
                <a:cs typeface="Times New Roman"/>
              </a:rPr>
              <a:t>a </a:t>
            </a:r>
            <a:r>
              <a:rPr sz="2500" b="1" i="1" spc="10" dirty="0">
                <a:latin typeface="Times New Roman"/>
                <a:cs typeface="Times New Roman"/>
              </a:rPr>
              <a:t>map </a:t>
            </a:r>
            <a:r>
              <a:rPr sz="2500" b="1" i="1" spc="5" dirty="0">
                <a:latin typeface="Times New Roman"/>
                <a:cs typeface="Times New Roman"/>
              </a:rPr>
              <a:t>function </a:t>
            </a:r>
            <a:r>
              <a:rPr sz="2500" b="1" i="1" spc="10" dirty="0">
                <a:latin typeface="Times New Roman"/>
                <a:cs typeface="Times New Roman"/>
              </a:rPr>
              <a:t>might </a:t>
            </a:r>
            <a:r>
              <a:rPr sz="2500" b="1" i="1" spc="5" dirty="0">
                <a:latin typeface="Times New Roman"/>
                <a:cs typeface="Times New Roman"/>
              </a:rPr>
              <a:t>yield 1000 </a:t>
            </a:r>
            <a:r>
              <a:rPr sz="2500" b="1" i="1" spc="10" dirty="0">
                <a:latin typeface="Times New Roman"/>
                <a:cs typeface="Times New Roman"/>
              </a:rPr>
              <a:t>line items </a:t>
            </a:r>
            <a:r>
              <a:rPr sz="2500" b="1" i="1" spc="5" dirty="0">
                <a:latin typeface="Times New Roman"/>
                <a:cs typeface="Times New Roman"/>
              </a:rPr>
              <a:t>from orders for </a:t>
            </a:r>
            <a:r>
              <a:rPr sz="2500" b="1" i="1" spc="10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“Database</a:t>
            </a:r>
            <a:r>
              <a:rPr sz="2500" b="1" i="1" spc="10" dirty="0">
                <a:latin typeface="Times New Roman"/>
                <a:cs typeface="Times New Roman"/>
              </a:rPr>
              <a:t> Refactoring”</a:t>
            </a:r>
            <a:r>
              <a:rPr sz="2500" spc="10" dirty="0">
                <a:latin typeface="Times New Roman"/>
                <a:cs typeface="Times New Roman"/>
              </a:rPr>
              <a:t>;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b="1" i="1" spc="10" dirty="0">
                <a:latin typeface="Times New Roman"/>
                <a:cs typeface="Times New Roman"/>
              </a:rPr>
              <a:t>the</a:t>
            </a:r>
            <a:r>
              <a:rPr sz="2500" b="1" i="1" spc="1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reduce</a:t>
            </a:r>
            <a:r>
              <a:rPr sz="2500" b="1" i="1" spc="10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function</a:t>
            </a:r>
            <a:r>
              <a:rPr sz="2500" b="1" i="1" spc="10" dirty="0">
                <a:latin typeface="Times New Roman"/>
                <a:cs typeface="Times New Roman"/>
              </a:rPr>
              <a:t> would</a:t>
            </a:r>
            <a:r>
              <a:rPr sz="2500" b="1" i="1" spc="15" dirty="0">
                <a:latin typeface="Times New Roman"/>
                <a:cs typeface="Times New Roman"/>
              </a:rPr>
              <a:t> </a:t>
            </a:r>
            <a:r>
              <a:rPr sz="2500" b="1" i="1" spc="5" dirty="0">
                <a:latin typeface="Times New Roman"/>
                <a:cs typeface="Times New Roman"/>
              </a:rPr>
              <a:t>reduce </a:t>
            </a:r>
            <a:r>
              <a:rPr sz="2500" b="1" i="1" spc="10" dirty="0">
                <a:latin typeface="Times New Roman"/>
                <a:cs typeface="Times New Roman"/>
              </a:rPr>
              <a:t> down </a:t>
            </a:r>
            <a:r>
              <a:rPr sz="2500" b="1" i="1" spc="5" dirty="0">
                <a:latin typeface="Times New Roman"/>
                <a:cs typeface="Times New Roman"/>
              </a:rPr>
              <a:t>to one, </a:t>
            </a:r>
            <a:r>
              <a:rPr sz="2500" spc="5" dirty="0">
                <a:latin typeface="Times New Roman"/>
                <a:cs typeface="Times New Roman"/>
              </a:rPr>
              <a:t>with the totals for the quantity and revenue. While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6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map</a:t>
            </a:r>
            <a:r>
              <a:rPr sz="2500" spc="6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function</a:t>
            </a:r>
            <a:r>
              <a:rPr sz="2500" spc="62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is</a:t>
            </a:r>
            <a:r>
              <a:rPr sz="2500" spc="6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limited</a:t>
            </a:r>
            <a:r>
              <a:rPr sz="2500" spc="62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6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working</a:t>
            </a:r>
            <a:r>
              <a:rPr sz="2500" spc="6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only</a:t>
            </a:r>
            <a:r>
              <a:rPr sz="2500" spc="6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on</a:t>
            </a:r>
            <a:r>
              <a:rPr sz="2500" spc="6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data</a:t>
            </a:r>
            <a:r>
              <a:rPr sz="2500" spc="6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from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single aggregate, the reduce function </a:t>
            </a:r>
            <a:r>
              <a:rPr sz="2500" dirty="0">
                <a:latin typeface="Times New Roman"/>
                <a:cs typeface="Times New Roman"/>
              </a:rPr>
              <a:t>can </a:t>
            </a:r>
            <a:r>
              <a:rPr sz="2500" spc="5" dirty="0">
                <a:latin typeface="Times New Roman"/>
                <a:cs typeface="Times New Roman"/>
              </a:rPr>
              <a:t>use all values </a:t>
            </a:r>
            <a:r>
              <a:rPr sz="2500" spc="10" dirty="0">
                <a:latin typeface="Times New Roman"/>
                <a:cs typeface="Times New Roman"/>
              </a:rPr>
              <a:t>emitted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for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single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Times New Roman"/>
                <a:cs typeface="Times New Roman"/>
              </a:rPr>
              <a:t>key.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454914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Basic</a:t>
            </a:r>
            <a:r>
              <a:rPr sz="4700" spc="-65" dirty="0">
                <a:solidFill>
                  <a:srgbClr val="CF181E"/>
                </a:solidFill>
              </a:rPr>
              <a:t> </a:t>
            </a:r>
            <a:r>
              <a:rPr sz="4700" spc="-25" dirty="0">
                <a:solidFill>
                  <a:srgbClr val="CF181E"/>
                </a:solidFill>
              </a:rPr>
              <a:t>Map-Reduce</a:t>
            </a:r>
            <a:endParaRPr sz="4700"/>
          </a:p>
        </p:txBody>
      </p:sp>
      <p:sp>
        <p:nvSpPr>
          <p:cNvPr id="5" name="object 5"/>
          <p:cNvSpPr txBox="1"/>
          <p:nvPr/>
        </p:nvSpPr>
        <p:spPr>
          <a:xfrm>
            <a:off x="921768" y="1423903"/>
            <a:ext cx="9137650" cy="4563110"/>
          </a:xfrm>
          <a:prstGeom prst="rect">
            <a:avLst/>
          </a:prstGeom>
          <a:ln w="12701">
            <a:solidFill>
              <a:srgbClr val="CF181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185285" marR="214629" indent="-3872865">
              <a:lnSpc>
                <a:spcPct val="117900"/>
              </a:lnSpc>
            </a:pP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reduce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function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takes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several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key-value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pairs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with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the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same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key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and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aggregates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them </a:t>
            </a:r>
            <a:r>
              <a:rPr sz="1900" spc="-459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into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one.</a:t>
            </a:r>
            <a:endParaRPr sz="19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787" y="1979788"/>
            <a:ext cx="8796842" cy="308168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768" y="1423903"/>
            <a:ext cx="9104630" cy="3300729"/>
          </a:xfrm>
          <a:custGeom>
            <a:avLst/>
            <a:gdLst/>
            <a:ahLst/>
            <a:cxnLst/>
            <a:rect l="l" t="t" r="r" b="b"/>
            <a:pathLst>
              <a:path w="9104630" h="3300729">
                <a:moveTo>
                  <a:pt x="0" y="0"/>
                </a:moveTo>
                <a:lnTo>
                  <a:pt x="9104578" y="0"/>
                </a:lnTo>
                <a:lnTo>
                  <a:pt x="9104578" y="3300492"/>
                </a:lnTo>
                <a:lnTo>
                  <a:pt x="0" y="33004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F18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90" y="108256"/>
            <a:ext cx="1465701" cy="764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864" y="507256"/>
            <a:ext cx="4549140" cy="74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00" spc="-20" dirty="0">
                <a:solidFill>
                  <a:srgbClr val="CF181E"/>
                </a:solidFill>
              </a:rPr>
              <a:t>Basic</a:t>
            </a:r>
            <a:r>
              <a:rPr sz="4700" spc="-65" dirty="0">
                <a:solidFill>
                  <a:srgbClr val="CF181E"/>
                </a:solidFill>
              </a:rPr>
              <a:t> </a:t>
            </a:r>
            <a:r>
              <a:rPr sz="4700" spc="-25" dirty="0">
                <a:solidFill>
                  <a:srgbClr val="CF181E"/>
                </a:solidFill>
              </a:rPr>
              <a:t>Map-Reduce</a:t>
            </a:r>
            <a:endParaRPr sz="47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70154" y="7182256"/>
            <a:ext cx="27400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Prepared</a:t>
            </a:r>
            <a:r>
              <a:rPr spc="-50" dirty="0"/>
              <a:t> </a:t>
            </a:r>
            <a:r>
              <a:rPr spc="-15" dirty="0"/>
              <a:t>by</a:t>
            </a:r>
            <a:r>
              <a:rPr spc="-4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spc="-20" dirty="0"/>
              <a:t>Prof.</a:t>
            </a:r>
            <a:r>
              <a:rPr spc="-40" dirty="0"/>
              <a:t> </a:t>
            </a:r>
            <a:r>
              <a:rPr lang="en-US" spc="-25" dirty="0"/>
              <a:t>Juhi Patel</a:t>
            </a:r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25" dirty="0"/>
              <a:t>Su</a:t>
            </a:r>
            <a:r>
              <a:rPr spc="-30" dirty="0"/>
              <a:t>b</a:t>
            </a:r>
            <a:r>
              <a:rPr spc="-10" dirty="0"/>
              <a:t>j</a:t>
            </a:r>
            <a:r>
              <a:rPr spc="-30" dirty="0"/>
              <a:t>e</a:t>
            </a:r>
            <a:r>
              <a:rPr spc="-2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spc="-30" dirty="0"/>
              <a:t>No</a:t>
            </a:r>
            <a:r>
              <a:rPr spc="-25" dirty="0"/>
              <a:t>S</a:t>
            </a:r>
            <a:r>
              <a:rPr spc="-35" dirty="0"/>
              <a:t>Q</a:t>
            </a:r>
            <a:r>
              <a:rPr dirty="0"/>
              <a:t>L</a:t>
            </a:r>
            <a:r>
              <a:rPr spc="-90" dirty="0"/>
              <a:t> </a:t>
            </a:r>
            <a:r>
              <a:rPr spc="-30" dirty="0"/>
              <a:t>Da</a:t>
            </a:r>
            <a:r>
              <a:rPr spc="-15" dirty="0"/>
              <a:t>t</a:t>
            </a:r>
            <a:r>
              <a:rPr spc="-30" dirty="0"/>
              <a:t>aba</a:t>
            </a:r>
            <a:r>
              <a:rPr spc="-20" dirty="0"/>
              <a:t>s</a:t>
            </a:r>
            <a:r>
              <a:rPr spc="-3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5148" y="1408147"/>
            <a:ext cx="8854440" cy="32353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7200" marR="5080" indent="-445134" algn="just">
              <a:lnSpc>
                <a:spcPct val="116399"/>
              </a:lnSpc>
              <a:spcBef>
                <a:spcPts val="8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5" dirty="0">
                <a:latin typeface="Times New Roman"/>
                <a:cs typeface="Times New Roman"/>
              </a:rPr>
              <a:t>The map-reduce framework arranges for </a:t>
            </a:r>
            <a:r>
              <a:rPr sz="2500" spc="10" dirty="0">
                <a:latin typeface="Times New Roman"/>
                <a:cs typeface="Times New Roman"/>
              </a:rPr>
              <a:t>map </a:t>
            </a:r>
            <a:r>
              <a:rPr sz="2500" spc="5" dirty="0">
                <a:latin typeface="Times New Roman"/>
                <a:cs typeface="Times New Roman"/>
              </a:rPr>
              <a:t>tasks to be run </a:t>
            </a:r>
            <a:r>
              <a:rPr sz="2500" spc="10" dirty="0">
                <a:latin typeface="Times New Roman"/>
                <a:cs typeface="Times New Roman"/>
              </a:rPr>
              <a:t>on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 correct nodes to process all the documents and for data to </a:t>
            </a:r>
            <a:r>
              <a:rPr sz="2500" spc="10" dirty="0">
                <a:latin typeface="Times New Roman"/>
                <a:cs typeface="Times New Roman"/>
              </a:rPr>
              <a:t>be 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moved </a:t>
            </a:r>
            <a:r>
              <a:rPr sz="2500" spc="5" dirty="0">
                <a:latin typeface="Times New Roman"/>
                <a:cs typeface="Times New Roman"/>
              </a:rPr>
              <a:t>to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reduce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function.</a:t>
            </a:r>
            <a:endParaRPr sz="2500">
              <a:latin typeface="Times New Roman"/>
              <a:cs typeface="Times New Roman"/>
            </a:endParaRPr>
          </a:p>
          <a:p>
            <a:pPr marL="457200" marR="6350" indent="-445134" algn="just">
              <a:lnSpc>
                <a:spcPct val="115700"/>
              </a:lnSpc>
              <a:spcBef>
                <a:spcPts val="925"/>
              </a:spcBef>
              <a:buSzPct val="72000"/>
              <a:buFont typeface="Arial MT"/>
              <a:buChar char="•"/>
              <a:tabLst>
                <a:tab pos="457834" algn="l"/>
              </a:tabLst>
            </a:pPr>
            <a:r>
              <a:rPr sz="2500" spc="-80" dirty="0">
                <a:latin typeface="Times New Roman"/>
                <a:cs typeface="Times New Roman"/>
              </a:rPr>
              <a:t>To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make </a:t>
            </a:r>
            <a:r>
              <a:rPr sz="2500" spc="5" dirty="0">
                <a:latin typeface="Times New Roman"/>
                <a:cs typeface="Times New Roman"/>
              </a:rPr>
              <a:t>it easier to write the reduce function, the framework 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collects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all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values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for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5" dirty="0">
                <a:latin typeface="Times New Roman"/>
                <a:cs typeface="Times New Roman"/>
              </a:rPr>
              <a:t> single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pair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calls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reduce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function once with the key and the collection of all the values for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that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Times New Roman"/>
                <a:cs typeface="Times New Roman"/>
              </a:rPr>
              <a:t>key.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1816</Words>
  <Application>Microsoft Office PowerPoint</Application>
  <PresentationFormat>Custom</PresentationFormat>
  <Paragraphs>146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 MT</vt:lpstr>
      <vt:lpstr>Calibri</vt:lpstr>
      <vt:lpstr>Times New Roman</vt:lpstr>
      <vt:lpstr>Office Theme</vt:lpstr>
      <vt:lpstr>Chapter – 7  Map Reduce</vt:lpstr>
      <vt:lpstr>Introduction</vt:lpstr>
      <vt:lpstr>Introduction</vt:lpstr>
      <vt:lpstr>Basic Map-Reduce</vt:lpstr>
      <vt:lpstr>Basic Map-Reduce</vt:lpstr>
      <vt:lpstr>Basic Map-Reduce</vt:lpstr>
      <vt:lpstr>Basic Map-Reduce</vt:lpstr>
      <vt:lpstr>Basic Map-Reduce</vt:lpstr>
      <vt:lpstr>Basic Map-Reduce</vt:lpstr>
      <vt:lpstr>Partitioning and Combining</vt:lpstr>
      <vt:lpstr>Partitioning and Combining</vt:lpstr>
      <vt:lpstr>Partitioning and Combining</vt:lpstr>
      <vt:lpstr>Partitioning and Combining</vt:lpstr>
      <vt:lpstr>Partitioning and Combining</vt:lpstr>
      <vt:lpstr>Partitioning and Combining</vt:lpstr>
      <vt:lpstr>Partitioning and Combining</vt:lpstr>
      <vt:lpstr>Partitioning and Combining</vt:lpstr>
      <vt:lpstr>Composing Map-Reduce Calculations</vt:lpstr>
      <vt:lpstr>Composing Map-Reduce Calculations</vt:lpstr>
      <vt:lpstr>Composing Map-Reduce Calculations</vt:lpstr>
      <vt:lpstr>Composing Map-Reduce Calculations</vt:lpstr>
      <vt:lpstr>A Two Stage Map-Reduce Example</vt:lpstr>
      <vt:lpstr>A Two Stage Map-Reduce Example</vt:lpstr>
      <vt:lpstr>Incremental Map-Reduce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Ch7</dc:title>
  <dc:creator>Jenny Kasudiya</dc:creator>
  <cp:lastModifiedBy>Juhi  Patel</cp:lastModifiedBy>
  <cp:revision>7</cp:revision>
  <dcterms:created xsi:type="dcterms:W3CDTF">2023-06-20T05:32:59Z</dcterms:created>
  <dcterms:modified xsi:type="dcterms:W3CDTF">2023-10-04T08:14:13Z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2022-11-16T00:00:00Z</vt:filetime>
  </property>
  <property fmtid="{D5CDD505-2E9C-101B-9397-08002B2CF9AE}" pid="3" name="Creator">
    <vt:lpwstr>PowerPoint</vt:lpwstr>
  </property>
  <property fmtid="{D5CDD505-2E9C-101B-9397-08002B2CF9AE}" pid="4" name="LastSaved">
    <vt:filetime>2023-06-20T00:00:00Z</vt:filetime>
  </property>
</Properties>
</file>