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80" r:id="rId6"/>
    <p:sldId id="275" r:id="rId7"/>
    <p:sldId id="276" r:id="rId8"/>
    <p:sldId id="277" r:id="rId9"/>
    <p:sldId id="278" r:id="rId10"/>
    <p:sldId id="279" r:id="rId11"/>
    <p:sldId id="282" r:id="rId12"/>
    <p:sldId id="258" r:id="rId13"/>
    <p:sldId id="259" r:id="rId14"/>
    <p:sldId id="265" r:id="rId15"/>
    <p:sldId id="260" r:id="rId16"/>
    <p:sldId id="264" r:id="rId17"/>
    <p:sldId id="262" r:id="rId18"/>
    <p:sldId id="263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373D8-B817-482D-9611-78CB9272C0D0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161CB2-8DA2-41E2-AE99-5FDC8E2F0C23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i="0" dirty="0"/>
            <a:t>A graph database is a type of database that stores data as nodes and relationships</a:t>
          </a:r>
          <a:endParaRPr lang="en-IN" dirty="0"/>
        </a:p>
      </dgm:t>
    </dgm:pt>
    <dgm:pt modelId="{3DDDF53F-4AA5-4C65-B26C-9D1F82E174BE}" type="parTrans" cxnId="{C7665EE3-2237-46AE-B2D2-AF34F7685DBB}">
      <dgm:prSet/>
      <dgm:spPr/>
      <dgm:t>
        <a:bodyPr/>
        <a:lstStyle/>
        <a:p>
          <a:endParaRPr lang="en-IN"/>
        </a:p>
      </dgm:t>
    </dgm:pt>
    <dgm:pt modelId="{67CC620E-175A-48A8-9FAC-2DC67D2C5433}" type="sibTrans" cxnId="{C7665EE3-2237-46AE-B2D2-AF34F7685DBB}">
      <dgm:prSet/>
      <dgm:spPr/>
      <dgm:t>
        <a:bodyPr/>
        <a:lstStyle/>
        <a:p>
          <a:endParaRPr lang="en-IN"/>
        </a:p>
      </dgm:t>
    </dgm:pt>
    <dgm:pt modelId="{5916C028-20B3-44A1-816F-0E52DCE1ECD8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i="0" dirty="0"/>
            <a:t>The nodes represent entities, such as people, products, or events</a:t>
          </a:r>
          <a:endParaRPr lang="en-IN" dirty="0"/>
        </a:p>
      </dgm:t>
    </dgm:pt>
    <dgm:pt modelId="{B2B30DD8-D8B7-4CCE-B355-54B2D9D3E5A2}" type="parTrans" cxnId="{DB85A608-8397-47D6-B7E5-E7A1B9119D2E}">
      <dgm:prSet/>
      <dgm:spPr/>
      <dgm:t>
        <a:bodyPr/>
        <a:lstStyle/>
        <a:p>
          <a:endParaRPr lang="en-IN"/>
        </a:p>
      </dgm:t>
    </dgm:pt>
    <dgm:pt modelId="{79D189D8-489C-4E00-8AAA-389381E166A2}" type="sibTrans" cxnId="{DB85A608-8397-47D6-B7E5-E7A1B9119D2E}">
      <dgm:prSet/>
      <dgm:spPr/>
      <dgm:t>
        <a:bodyPr/>
        <a:lstStyle/>
        <a:p>
          <a:endParaRPr lang="en-IN"/>
        </a:p>
      </dgm:t>
    </dgm:pt>
    <dgm:pt modelId="{EDCBA199-B3D6-4A9F-BF64-4DE43E2CB89E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i="0" dirty="0"/>
            <a:t>The relationships represent the connections between entities, such as friendships, purchases, or events</a:t>
          </a:r>
          <a:endParaRPr lang="en-IN" dirty="0"/>
        </a:p>
      </dgm:t>
    </dgm:pt>
    <dgm:pt modelId="{95A0C907-D102-49D5-A63F-D661AD2C46A3}" type="parTrans" cxnId="{81798E56-CCE2-420C-A0ED-423C47675F7A}">
      <dgm:prSet/>
      <dgm:spPr/>
      <dgm:t>
        <a:bodyPr/>
        <a:lstStyle/>
        <a:p>
          <a:endParaRPr lang="en-IN"/>
        </a:p>
      </dgm:t>
    </dgm:pt>
    <dgm:pt modelId="{CE0C8571-0BCC-4EDE-B4F8-2D554D42D75C}" type="sibTrans" cxnId="{81798E56-CCE2-420C-A0ED-423C47675F7A}">
      <dgm:prSet/>
      <dgm:spPr/>
      <dgm:t>
        <a:bodyPr/>
        <a:lstStyle/>
        <a:p>
          <a:endParaRPr lang="en-IN"/>
        </a:p>
      </dgm:t>
    </dgm:pt>
    <dgm:pt modelId="{9D77BCD0-05C7-4083-B05C-4A57D29A58F2}" type="pres">
      <dgm:prSet presAssocID="{8FE373D8-B817-482D-9611-78CB9272C0D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119352-D894-4580-9CB8-7FBE3DC13E2B}" type="pres">
      <dgm:prSet presAssocID="{FB161CB2-8DA2-41E2-AE99-5FDC8E2F0C23}" presName="vertOne" presStyleCnt="0"/>
      <dgm:spPr/>
    </dgm:pt>
    <dgm:pt modelId="{5ECF0450-0573-4C80-96EF-197611449BEC}" type="pres">
      <dgm:prSet presAssocID="{FB161CB2-8DA2-41E2-AE99-5FDC8E2F0C23}" presName="txOne" presStyleLbl="node0" presStyleIdx="0" presStyleCnt="3">
        <dgm:presLayoutVars>
          <dgm:chPref val="3"/>
        </dgm:presLayoutVars>
      </dgm:prSet>
      <dgm:spPr/>
    </dgm:pt>
    <dgm:pt modelId="{11840E9B-4807-4EF0-B477-E64597E5CCEF}" type="pres">
      <dgm:prSet presAssocID="{FB161CB2-8DA2-41E2-AE99-5FDC8E2F0C23}" presName="horzOne" presStyleCnt="0"/>
      <dgm:spPr/>
    </dgm:pt>
    <dgm:pt modelId="{46160233-7D6E-45C6-BB5F-2F3517B34DCA}" type="pres">
      <dgm:prSet presAssocID="{67CC620E-175A-48A8-9FAC-2DC67D2C5433}" presName="sibSpaceOne" presStyleCnt="0"/>
      <dgm:spPr/>
    </dgm:pt>
    <dgm:pt modelId="{E3F25016-8FAF-4A8D-BCA7-05174B6BE41A}" type="pres">
      <dgm:prSet presAssocID="{5916C028-20B3-44A1-816F-0E52DCE1ECD8}" presName="vertOne" presStyleCnt="0"/>
      <dgm:spPr/>
    </dgm:pt>
    <dgm:pt modelId="{AC1D9CF2-A803-4775-8228-42087E835B0A}" type="pres">
      <dgm:prSet presAssocID="{5916C028-20B3-44A1-816F-0E52DCE1ECD8}" presName="txOne" presStyleLbl="node0" presStyleIdx="1" presStyleCnt="3">
        <dgm:presLayoutVars>
          <dgm:chPref val="3"/>
        </dgm:presLayoutVars>
      </dgm:prSet>
      <dgm:spPr/>
    </dgm:pt>
    <dgm:pt modelId="{58AF4750-265F-4F41-BDDF-B93117F92F6C}" type="pres">
      <dgm:prSet presAssocID="{5916C028-20B3-44A1-816F-0E52DCE1ECD8}" presName="horzOne" presStyleCnt="0"/>
      <dgm:spPr/>
    </dgm:pt>
    <dgm:pt modelId="{8F739391-5BD9-4D04-9679-0FD57355C5A1}" type="pres">
      <dgm:prSet presAssocID="{79D189D8-489C-4E00-8AAA-389381E166A2}" presName="sibSpaceOne" presStyleCnt="0"/>
      <dgm:spPr/>
    </dgm:pt>
    <dgm:pt modelId="{846884D4-172D-469F-967B-DC3D447F6EEC}" type="pres">
      <dgm:prSet presAssocID="{EDCBA199-B3D6-4A9F-BF64-4DE43E2CB89E}" presName="vertOne" presStyleCnt="0"/>
      <dgm:spPr/>
    </dgm:pt>
    <dgm:pt modelId="{AB473351-19FC-4FC8-8238-5CD001E17F7F}" type="pres">
      <dgm:prSet presAssocID="{EDCBA199-B3D6-4A9F-BF64-4DE43E2CB89E}" presName="txOne" presStyleLbl="node0" presStyleIdx="2" presStyleCnt="3">
        <dgm:presLayoutVars>
          <dgm:chPref val="3"/>
        </dgm:presLayoutVars>
      </dgm:prSet>
      <dgm:spPr/>
    </dgm:pt>
    <dgm:pt modelId="{41D28269-5D0D-46D6-8FA1-6EE3988BCDC3}" type="pres">
      <dgm:prSet presAssocID="{EDCBA199-B3D6-4A9F-BF64-4DE43E2CB89E}" presName="horzOne" presStyleCnt="0"/>
      <dgm:spPr/>
    </dgm:pt>
  </dgm:ptLst>
  <dgm:cxnLst>
    <dgm:cxn modelId="{DB85A608-8397-47D6-B7E5-E7A1B9119D2E}" srcId="{8FE373D8-B817-482D-9611-78CB9272C0D0}" destId="{5916C028-20B3-44A1-816F-0E52DCE1ECD8}" srcOrd="1" destOrd="0" parTransId="{B2B30DD8-D8B7-4CCE-B355-54B2D9D3E5A2}" sibTransId="{79D189D8-489C-4E00-8AAA-389381E166A2}"/>
    <dgm:cxn modelId="{2D8C8745-69AB-4223-A6FE-E2ED9F795408}" type="presOf" srcId="{EDCBA199-B3D6-4A9F-BF64-4DE43E2CB89E}" destId="{AB473351-19FC-4FC8-8238-5CD001E17F7F}" srcOrd="0" destOrd="0" presId="urn:microsoft.com/office/officeart/2005/8/layout/architecture"/>
    <dgm:cxn modelId="{9B6B7D4A-2788-4D58-9110-5AB274A5BB5B}" type="presOf" srcId="{5916C028-20B3-44A1-816F-0E52DCE1ECD8}" destId="{AC1D9CF2-A803-4775-8228-42087E835B0A}" srcOrd="0" destOrd="0" presId="urn:microsoft.com/office/officeart/2005/8/layout/architecture"/>
    <dgm:cxn modelId="{3301D34C-B40E-4B93-8E3D-E8E5EC97DDE8}" type="presOf" srcId="{FB161CB2-8DA2-41E2-AE99-5FDC8E2F0C23}" destId="{5ECF0450-0573-4C80-96EF-197611449BEC}" srcOrd="0" destOrd="0" presId="urn:microsoft.com/office/officeart/2005/8/layout/architecture"/>
    <dgm:cxn modelId="{B36FF773-6F2C-44C8-8391-01A34442DA79}" type="presOf" srcId="{8FE373D8-B817-482D-9611-78CB9272C0D0}" destId="{9D77BCD0-05C7-4083-B05C-4A57D29A58F2}" srcOrd="0" destOrd="0" presId="urn:microsoft.com/office/officeart/2005/8/layout/architecture"/>
    <dgm:cxn modelId="{81798E56-CCE2-420C-A0ED-423C47675F7A}" srcId="{8FE373D8-B817-482D-9611-78CB9272C0D0}" destId="{EDCBA199-B3D6-4A9F-BF64-4DE43E2CB89E}" srcOrd="2" destOrd="0" parTransId="{95A0C907-D102-49D5-A63F-D661AD2C46A3}" sibTransId="{CE0C8571-0BCC-4EDE-B4F8-2D554D42D75C}"/>
    <dgm:cxn modelId="{C7665EE3-2237-46AE-B2D2-AF34F7685DBB}" srcId="{8FE373D8-B817-482D-9611-78CB9272C0D0}" destId="{FB161CB2-8DA2-41E2-AE99-5FDC8E2F0C23}" srcOrd="0" destOrd="0" parTransId="{3DDDF53F-4AA5-4C65-B26C-9D1F82E174BE}" sibTransId="{67CC620E-175A-48A8-9FAC-2DC67D2C5433}"/>
    <dgm:cxn modelId="{F135A325-8045-47ED-A890-0C0D5973D1F1}" type="presParOf" srcId="{9D77BCD0-05C7-4083-B05C-4A57D29A58F2}" destId="{56119352-D894-4580-9CB8-7FBE3DC13E2B}" srcOrd="0" destOrd="0" presId="urn:microsoft.com/office/officeart/2005/8/layout/architecture"/>
    <dgm:cxn modelId="{7CFED6F9-7762-4B7F-A136-15C8C50B4CB8}" type="presParOf" srcId="{56119352-D894-4580-9CB8-7FBE3DC13E2B}" destId="{5ECF0450-0573-4C80-96EF-197611449BEC}" srcOrd="0" destOrd="0" presId="urn:microsoft.com/office/officeart/2005/8/layout/architecture"/>
    <dgm:cxn modelId="{0A5E694C-247B-430F-83AF-644329670E3E}" type="presParOf" srcId="{56119352-D894-4580-9CB8-7FBE3DC13E2B}" destId="{11840E9B-4807-4EF0-B477-E64597E5CCEF}" srcOrd="1" destOrd="0" presId="urn:microsoft.com/office/officeart/2005/8/layout/architecture"/>
    <dgm:cxn modelId="{326E38D9-2FA2-43CB-9CFD-7E1D4645DF18}" type="presParOf" srcId="{9D77BCD0-05C7-4083-B05C-4A57D29A58F2}" destId="{46160233-7D6E-45C6-BB5F-2F3517B34DCA}" srcOrd="1" destOrd="0" presId="urn:microsoft.com/office/officeart/2005/8/layout/architecture"/>
    <dgm:cxn modelId="{5F1AE15F-2118-47FB-84A1-5DC6AC4E9864}" type="presParOf" srcId="{9D77BCD0-05C7-4083-B05C-4A57D29A58F2}" destId="{E3F25016-8FAF-4A8D-BCA7-05174B6BE41A}" srcOrd="2" destOrd="0" presId="urn:microsoft.com/office/officeart/2005/8/layout/architecture"/>
    <dgm:cxn modelId="{195EB204-045B-489F-B06D-1FFDCB7A3ED1}" type="presParOf" srcId="{E3F25016-8FAF-4A8D-BCA7-05174B6BE41A}" destId="{AC1D9CF2-A803-4775-8228-42087E835B0A}" srcOrd="0" destOrd="0" presId="urn:microsoft.com/office/officeart/2005/8/layout/architecture"/>
    <dgm:cxn modelId="{E28D4500-25BD-4720-9697-BCBA0EA359BD}" type="presParOf" srcId="{E3F25016-8FAF-4A8D-BCA7-05174B6BE41A}" destId="{58AF4750-265F-4F41-BDDF-B93117F92F6C}" srcOrd="1" destOrd="0" presId="urn:microsoft.com/office/officeart/2005/8/layout/architecture"/>
    <dgm:cxn modelId="{8C15DABB-8B39-49CA-830F-FFD02C7C6E97}" type="presParOf" srcId="{9D77BCD0-05C7-4083-B05C-4A57D29A58F2}" destId="{8F739391-5BD9-4D04-9679-0FD57355C5A1}" srcOrd="3" destOrd="0" presId="urn:microsoft.com/office/officeart/2005/8/layout/architecture"/>
    <dgm:cxn modelId="{158EDD03-2A69-4F87-BB2A-7FCD52E8BB2B}" type="presParOf" srcId="{9D77BCD0-05C7-4083-B05C-4A57D29A58F2}" destId="{846884D4-172D-469F-967B-DC3D447F6EEC}" srcOrd="4" destOrd="0" presId="urn:microsoft.com/office/officeart/2005/8/layout/architecture"/>
    <dgm:cxn modelId="{C2A44603-F8E0-476B-ADD6-B50CF800BD2D}" type="presParOf" srcId="{846884D4-172D-469F-967B-DC3D447F6EEC}" destId="{AB473351-19FC-4FC8-8238-5CD001E17F7F}" srcOrd="0" destOrd="0" presId="urn:microsoft.com/office/officeart/2005/8/layout/architecture"/>
    <dgm:cxn modelId="{ABA675B8-0BFD-42F8-B83D-228CE9C46CE0}" type="presParOf" srcId="{846884D4-172D-469F-967B-DC3D447F6EEC}" destId="{41D28269-5D0D-46D6-8FA1-6EE3988BCDC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F0450-0573-4C80-96EF-197611449BEC}">
      <dsp:nvSpPr>
        <dsp:cNvPr id="0" name=""/>
        <dsp:cNvSpPr/>
      </dsp:nvSpPr>
      <dsp:spPr>
        <a:xfrm>
          <a:off x="8164" y="0"/>
          <a:ext cx="3301444" cy="3633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000" b="0" i="0" kern="1200" dirty="0"/>
            <a:t>A graph database is a type of database that stores data as nodes and relationships</a:t>
          </a:r>
          <a:endParaRPr lang="en-IN" sz="3000" kern="1200" dirty="0"/>
        </a:p>
      </dsp:txBody>
      <dsp:txXfrm>
        <a:off x="104860" y="96696"/>
        <a:ext cx="3108052" cy="3440395"/>
      </dsp:txXfrm>
    </dsp:sp>
    <dsp:sp modelId="{AC1D9CF2-A803-4775-8228-42087E835B0A}">
      <dsp:nvSpPr>
        <dsp:cNvPr id="0" name=""/>
        <dsp:cNvSpPr/>
      </dsp:nvSpPr>
      <dsp:spPr>
        <a:xfrm>
          <a:off x="3864252" y="0"/>
          <a:ext cx="3301444" cy="3633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000" b="0" i="0" kern="1200" dirty="0"/>
            <a:t>The nodes represent entities, such as people, products, or events</a:t>
          </a:r>
          <a:endParaRPr lang="en-IN" sz="3000" kern="1200" dirty="0"/>
        </a:p>
      </dsp:txBody>
      <dsp:txXfrm>
        <a:off x="3960948" y="96696"/>
        <a:ext cx="3108052" cy="3440395"/>
      </dsp:txXfrm>
    </dsp:sp>
    <dsp:sp modelId="{AB473351-19FC-4FC8-8238-5CD001E17F7F}">
      <dsp:nvSpPr>
        <dsp:cNvPr id="0" name=""/>
        <dsp:cNvSpPr/>
      </dsp:nvSpPr>
      <dsp:spPr>
        <a:xfrm>
          <a:off x="7720340" y="0"/>
          <a:ext cx="3301444" cy="3633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000" b="0" i="0" kern="1200" dirty="0"/>
            <a:t>The relationships represent the connections between entities, such as friendships, purchases, or events</a:t>
          </a:r>
          <a:endParaRPr lang="en-IN" sz="3000" kern="1200" dirty="0"/>
        </a:p>
      </dsp:txBody>
      <dsp:txXfrm>
        <a:off x="7817036" y="96696"/>
        <a:ext cx="3108052" cy="3440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einfoway.com/blog/top-most-popular-databas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imetraveler.github.io/2016/11/10/%E4%BD%BF%E7%94%A8Neo4j%E8%BF%9B%E8%A1%8C%E5%85%A8%E6%A0%88Web%E5%BC%80%E5%8F%9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hyperlink" Target="https://www.pluginsxbmc.com/2019/06/cuanto-datos-gastamos-consumiendo-audio.html" TargetMode="External"/><Relationship Id="rId7" Type="http://schemas.openxmlformats.org/officeDocument/2006/relationships/hyperlink" Target="https://www.pngall.com/uber-png/" TargetMode="External"/><Relationship Id="rId12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s://commons.wikimedia.org/wiki/File:Logo_of_the_United_States_Army.svg" TargetMode="External"/><Relationship Id="rId5" Type="http://schemas.openxmlformats.org/officeDocument/2006/relationships/hyperlink" Target="https://teknodiot.com/spotify-kisisellestirilmis-ana-sayfa-guncellemesi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3.jpg"/><Relationship Id="rId9" Type="http://schemas.openxmlformats.org/officeDocument/2006/relationships/hyperlink" Target="https://pixabay.com/en/nasa-kennedy-space-center-561973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style-guid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7755985" cy="803184"/>
          </a:xfrm>
        </p:spPr>
        <p:txBody>
          <a:bodyPr>
            <a:normAutofit/>
          </a:bodyPr>
          <a:lstStyle/>
          <a:p>
            <a:r>
              <a:rPr lang="en-US" cap="none" dirty="0"/>
              <a:t>NeoDatis &amp; neo4j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806890"/>
            <a:ext cx="7363959" cy="803184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chemeClr val="accent1">
                    <a:lumMod val="50000"/>
                  </a:schemeClr>
                </a:solidFill>
              </a:rPr>
              <a:t>NeoDatis</a:t>
            </a:r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cap="none" dirty="0"/>
              <a:t>: An object oriented database </a:t>
            </a:r>
          </a:p>
          <a:p>
            <a:r>
              <a:rPr lang="en-US" b="1" cap="none" dirty="0">
                <a:solidFill>
                  <a:schemeClr val="accent1">
                    <a:lumMod val="50000"/>
                  </a:schemeClr>
                </a:solidFill>
              </a:rPr>
              <a:t>neo4j </a:t>
            </a:r>
            <a:r>
              <a:rPr lang="en-US" cap="none" dirty="0"/>
              <a:t>: a </a:t>
            </a:r>
            <a:r>
              <a:rPr lang="en-IN" cap="none" dirty="0"/>
              <a:t>Powerful Graph Database</a:t>
            </a:r>
            <a:endParaRPr lang="en-US" cap="non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299" b="21299"/>
          <a:stretch/>
        </p:blipFill>
        <p:spPr>
          <a:xfrm>
            <a:off x="446534" y="3081867"/>
            <a:ext cx="11298933" cy="3318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D5C309-EEE9-B139-1043-5A9C27D09982}"/>
              </a:ext>
            </a:extLst>
          </p:cNvPr>
          <p:cNvSpPr txBox="1"/>
          <p:nvPr/>
        </p:nvSpPr>
        <p:spPr>
          <a:xfrm>
            <a:off x="8337176" y="1093694"/>
            <a:ext cx="323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Presented By</a:t>
            </a:r>
          </a:p>
          <a:p>
            <a:r>
              <a:rPr lang="en-IN" dirty="0" err="1"/>
              <a:t>Nixan</a:t>
            </a:r>
            <a:r>
              <a:rPr lang="en-IN" dirty="0"/>
              <a:t> Parmar(31) </a:t>
            </a:r>
          </a:p>
          <a:p>
            <a:r>
              <a:rPr lang="en-IN" dirty="0"/>
              <a:t>Tejasv Modi (27)</a:t>
            </a:r>
          </a:p>
          <a:p>
            <a:r>
              <a:rPr lang="en-IN" dirty="0"/>
              <a:t>Smit Joshi (18)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CB557-5AF1-1056-6479-4EAE3250E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0B93-429F-1A7B-AAA0-AA9D412E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graph database?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DFD07-D504-8394-825C-585C4E278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Graph databases are well-suited for storing and querying data with complex relationships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They are also efficient for tasks such as pathfinding, social network analysis, and fraud detection</a:t>
            </a:r>
            <a:endParaRPr lang="en-IN" dirty="0"/>
          </a:p>
        </p:txBody>
      </p:sp>
      <p:pic>
        <p:nvPicPr>
          <p:cNvPr id="1030" name="Picture 6" descr="What is a Graph Database? {Definition, Use Cases &amp; Benefits}">
            <a:extLst>
              <a:ext uri="{FF2B5EF4-FFF2-40B4-BE49-F238E27FC236}">
                <a16:creationId xmlns:a16="http://schemas.microsoft.com/office/drawing/2014/main" id="{768EEB2D-37D9-9F12-5123-99101C33DB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970981"/>
            <a:ext cx="6651625" cy="30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126E4F-91F1-E6D0-F4D1-431E7400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2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5D63-FD78-551F-54F9-BB146C9A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691403"/>
            <a:ext cx="3031852" cy="1137397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cap="none" dirty="0"/>
              <a:t>neo4j 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7AB62D-E715-F183-8F06-C1066975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0613" y="1661495"/>
            <a:ext cx="6651625" cy="3695347"/>
          </a:xfr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F3A99-D2C8-2EFC-8519-928370ACF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142699"/>
            <a:ext cx="3031852" cy="3695347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Neo4j is a graph database management system developed by </a:t>
            </a:r>
            <a:r>
              <a:rPr lang="en-US" sz="1800" b="1" dirty="0"/>
              <a:t>Neo4j, Inc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Neo4j is used by a wide range of organizations, including financial services, retail, telecommunications, manufacturing, government, healthcare, energy, media and entertainment, and logistics and transportation.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FB8FC-1DE6-F137-5948-F6BFAA913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3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D2CD-29BD-5B35-BE0A-E7B16C7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Neo4j ECOSYSTEM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C74FC-349D-4C6C-49EB-9DFEB756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358" y="2341563"/>
            <a:ext cx="6737284" cy="3633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A27CAD-95C9-2DF8-FE7B-B05EFCEC3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DAB20-8125-4C8C-F6BE-A4B344A0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neo4j</a:t>
            </a:r>
            <a:r>
              <a:rPr lang="en-IN" dirty="0"/>
              <a:t> Products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41049-7ADC-C85E-DF34-B6C93EAE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97001" cy="557784"/>
          </a:xfrm>
        </p:spPr>
        <p:txBody>
          <a:bodyPr/>
          <a:lstStyle/>
          <a:p>
            <a:r>
              <a:rPr lang="en-IN" dirty="0"/>
              <a:t>Neo4j Graph Database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876104B-16D8-4E47-E2BE-96B154B19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1" y="2926052"/>
            <a:ext cx="3297001" cy="293528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E32E07-F4B2-C022-33D7-DFBC7FE0B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0350" y="2251641"/>
            <a:ext cx="3363000" cy="553373"/>
          </a:xfrm>
        </p:spPr>
        <p:txBody>
          <a:bodyPr/>
          <a:lstStyle/>
          <a:p>
            <a:r>
              <a:rPr lang="en-IN" dirty="0"/>
              <a:t>Neo4j Graph Data Science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C94DB03-A833-2961-AE31-9F4293851B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50350" y="2926052"/>
            <a:ext cx="3363000" cy="2935287"/>
          </a:xfrm>
        </p:spPr>
      </p:pic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8021694-FFCD-86F9-7632-BD2D74E24188}"/>
              </a:ext>
            </a:extLst>
          </p:cNvPr>
          <p:cNvSpPr txBox="1">
            <a:spLocks/>
          </p:cNvSpPr>
          <p:nvPr/>
        </p:nvSpPr>
        <p:spPr>
          <a:xfrm>
            <a:off x="8479157" y="2250891"/>
            <a:ext cx="3363000" cy="553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neo4j </a:t>
            </a:r>
            <a:r>
              <a:rPr lang="en-IN" dirty="0" err="1"/>
              <a:t>auraDB</a:t>
            </a:r>
            <a:endParaRPr lang="en-IN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FFB92B41-EB06-6A65-0325-FEEFE8261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9157" y="2909019"/>
            <a:ext cx="2413020" cy="29523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6B875E-6AD0-A5E9-B3D8-36B70091E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4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0CE3-DDDE-AEAC-332F-1EB999AB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Organizations Which Use </a:t>
            </a:r>
            <a:r>
              <a:rPr lang="en-IN" cap="none" dirty="0"/>
              <a:t>neo4j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1FDD80-EE2F-23BB-8BE1-DAEF255F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190" y="2142566"/>
            <a:ext cx="2318272" cy="2318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642FEA-6641-669D-967B-1DC5871F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31520" y="2189046"/>
            <a:ext cx="3917577" cy="22134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329210-5E57-37CF-C7A3-FA563A793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29626" y="4538467"/>
            <a:ext cx="2499365" cy="23195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E36295-75A6-EA9E-322B-F412C991B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95764" y="2189046"/>
            <a:ext cx="2951243" cy="22134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721AA5-C94A-AEE4-1C99-8190E0E9A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00131" y="4626127"/>
            <a:ext cx="1605149" cy="2144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C026C9-A5DF-9F0B-6B4C-D4B6A5B631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96AF-42F5-299D-2C7C-4373654D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Neo4j Cypher Query Language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AC5AC-8E86-F460-4AEC-F4175168DD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Cypher is a declarative graph query language that is used by developers worldwide. Created by Neo4j, Cypher provides expressive and efficient queries for property graphs.</a:t>
            </a:r>
            <a:endParaRPr lang="en-IN" sz="2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9F89D2-0C85-986D-7496-474B68E3EA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07207" y="2925763"/>
            <a:ext cx="4213235" cy="2935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595F08-DBDD-461A-F689-0FF7A037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7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D1C88-87B2-07B1-7E32-D1C9D2D9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A329EA-90D9-9574-6371-247F385E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4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6FD58-BAF7-9EB8-4B03-2752D704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544B4C-18FA-DA79-DBE9-BF7AF2A9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0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CAC2B-792F-D614-44AE-60341942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3B233D-32C5-8442-8097-AFA32B790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6174F-3829-7546-8488-B8131D0C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6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9CAF-E291-C4BD-BDC8-4C680E51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9115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F92F-4B9B-76AD-EE6F-0677B407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8824"/>
            <a:ext cx="11029615" cy="47740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NeoDatis – </a:t>
            </a:r>
            <a:r>
              <a:rPr lang="en-IN" dirty="0" err="1"/>
              <a:t>Nixan</a:t>
            </a:r>
            <a:r>
              <a:rPr lang="en-IN" dirty="0"/>
              <a:t> Parmar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What is NeoDatis 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Features – NeoDatis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Benefits –NeoDatis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Steps To Use NeoDatis In Your Project &amp; Simple 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Neo4j –Tejasv Modi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What is Graph Database ? , Why To Use It 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What is neo4j 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Overview of Ecosystem &amp; Features of neo4j.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Products of neo4j.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Organizations Which use neo4j.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Practical Demo –Smit Joshi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How to Create, Update , Delete Nodes &amp; Relationships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86E0A-A23E-F376-574A-AED8EB51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6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A1A1C7-43AD-34C2-0903-7B4F7E09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3CA66-7977-29CD-2D3E-9AE2D0E0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83DA8-41CB-CF21-88BB-1DBD1C8CD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5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C7D80-3D37-27DF-4AB8-0C3F47B2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71D9E-A874-9AC0-31AB-088B9A94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50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4F0C-87D5-53E1-4ED9-25BA6230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28" y="5354450"/>
            <a:ext cx="11029616" cy="566738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0032F-1006-4A69-E931-E39AFBEE20DC}"/>
              </a:ext>
            </a:extLst>
          </p:cNvPr>
          <p:cNvSpPr txBox="1"/>
          <p:nvPr/>
        </p:nvSpPr>
        <p:spPr>
          <a:xfrm>
            <a:off x="267428" y="3258884"/>
            <a:ext cx="110296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</a:rPr>
              <a:t>Presented By</a:t>
            </a:r>
          </a:p>
          <a:p>
            <a:pPr algn="ctr"/>
            <a:r>
              <a:rPr lang="en-IN" sz="2400" dirty="0" err="1"/>
              <a:t>Nixan</a:t>
            </a:r>
            <a:r>
              <a:rPr lang="en-IN" sz="2400" dirty="0"/>
              <a:t> Parmar (31)</a:t>
            </a:r>
          </a:p>
          <a:p>
            <a:pPr algn="ctr"/>
            <a:r>
              <a:rPr lang="en-IN" sz="2400" dirty="0"/>
              <a:t>Tejasv Modi (27)</a:t>
            </a:r>
          </a:p>
          <a:p>
            <a:pPr algn="ctr"/>
            <a:r>
              <a:rPr lang="en-IN" sz="2400" dirty="0"/>
              <a:t>Smit Joshi (18)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B96BCE-F6D4-E1C8-A8A9-F3BEFD9F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683" y="1575187"/>
            <a:ext cx="2259106" cy="11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6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1A68-5D1C-683F-949F-FCE04B27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3873"/>
            <a:ext cx="11029616" cy="911491"/>
          </a:xfrm>
        </p:spPr>
        <p:txBody>
          <a:bodyPr anchor="b"/>
          <a:lstStyle/>
          <a:p>
            <a:r>
              <a:rPr lang="en-IN" cap="none" dirty="0"/>
              <a:t>NeoDatis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51D0-6FEC-0FDD-565B-072703E9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NeoDatis ODB is an object-oriented database for Java, .NET, Groovy, Scala, and Google Android.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is a native and transparent persistence layer that allows you to store and retrieve objects without any mapping or conversion.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NeoDatis is a light-weight and easy to use database that is well suited for small and </a:t>
            </a:r>
            <a:r>
              <a:rPr lang="en-IN" sz="2400" dirty="0"/>
              <a:t>medium size applications.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F2CB2-1F2F-9343-2D64-1B8D4C58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1A68-5D1C-683F-949F-FCE04B2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 Features of NeoDatis 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51D0-6FEC-0FDD-565B-072703E958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Native and transparent persistence.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Simple and easy to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Powerful Query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High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Scalable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Open source</a:t>
            </a:r>
          </a:p>
        </p:txBody>
      </p:sp>
      <p:pic>
        <p:nvPicPr>
          <p:cNvPr id="1026" name="Picture 2" descr="NeoDatis ODB - Database of Databases">
            <a:extLst>
              <a:ext uri="{FF2B5EF4-FFF2-40B4-BE49-F238E27FC236}">
                <a16:creationId xmlns:a16="http://schemas.microsoft.com/office/drawing/2014/main" id="{DB774019-1422-D32D-FB58-7E82331840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3579458"/>
            <a:ext cx="5194300" cy="9293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1590D-0057-14E8-1096-A06B63B18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1A68-5D1C-683F-949F-FCE04B2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Benefits of using NeoDatis ODB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51D0-6FEC-0FDD-565B-072703E958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Increased productivity.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Improved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Reduced complexity.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Increased scalability.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Reduced costs.</a:t>
            </a:r>
          </a:p>
        </p:txBody>
      </p:sp>
      <p:pic>
        <p:nvPicPr>
          <p:cNvPr id="1026" name="Picture 2" descr="NeoDatis ODB - Database of Databases">
            <a:extLst>
              <a:ext uri="{FF2B5EF4-FFF2-40B4-BE49-F238E27FC236}">
                <a16:creationId xmlns:a16="http://schemas.microsoft.com/office/drawing/2014/main" id="{DB774019-1422-D32D-FB58-7E82331840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3579458"/>
            <a:ext cx="5194300" cy="9293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96D2C-FEC2-8BD8-7919-D4534C13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6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1A68-5D1C-683F-949F-FCE04B2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Steps to use NeoDatis in your Project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51D0-6FEC-0FDD-565B-072703E958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Import the NeoDatis ODB library.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Create a database instance.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objects in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Retrieve objects from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Close the database instance.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CC04B-235D-9883-67F4-2FBDFBD60A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err="1"/>
              <a:t>NeoDatis.open</a:t>
            </a:r>
            <a:r>
              <a:rPr lang="en-IN" sz="2400" b="1" dirty="0"/>
              <a:t>()</a:t>
            </a:r>
          </a:p>
          <a:p>
            <a:pPr marL="0" indent="0">
              <a:buNone/>
            </a:pPr>
            <a:r>
              <a:rPr lang="en-IN" sz="2400" b="1" dirty="0" err="1"/>
              <a:t>ODB.store</a:t>
            </a:r>
            <a:r>
              <a:rPr lang="en-IN" sz="2400" b="1" dirty="0"/>
              <a:t>()</a:t>
            </a:r>
          </a:p>
          <a:p>
            <a:pPr marL="0" indent="0">
              <a:buNone/>
            </a:pPr>
            <a:r>
              <a:rPr lang="en-IN" sz="2400" b="1" dirty="0" err="1"/>
              <a:t>ODB.query</a:t>
            </a:r>
            <a:r>
              <a:rPr lang="en-IN" sz="2400" b="1" dirty="0"/>
              <a:t>()</a:t>
            </a:r>
          </a:p>
          <a:p>
            <a:pPr marL="0" indent="0">
              <a:buNone/>
            </a:pPr>
            <a:r>
              <a:rPr lang="en-IN" sz="2400" b="1" dirty="0" err="1"/>
              <a:t>ODB.close</a:t>
            </a:r>
            <a:r>
              <a:rPr lang="en-IN" sz="2400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D3055-A9E6-BFA1-D16C-2406F2CAF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1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0FDF20-6639-11F9-AFED-AD3CF2B1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 store and retrieve a simple object : NeoDatis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D34-CA0C-7DEF-D9DF-5D3E698477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600" b="1" dirty="0"/>
              <a:t>// Import the NeoDatis ODB library.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import </a:t>
            </a:r>
            <a:r>
              <a:rPr lang="en-IN" sz="1600" dirty="0" err="1"/>
              <a:t>org.neodatis.odb.ODB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import </a:t>
            </a:r>
            <a:r>
              <a:rPr lang="en-IN" sz="1600" dirty="0" err="1"/>
              <a:t>org.neodatis.odb.ODBFactory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/>
              <a:t>// Create a database instance.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ODB </a:t>
            </a:r>
            <a:r>
              <a:rPr lang="en-IN" sz="1600" dirty="0" err="1"/>
              <a:t>odb</a:t>
            </a:r>
            <a:r>
              <a:rPr lang="en-IN" sz="1600" dirty="0"/>
              <a:t> = </a:t>
            </a:r>
            <a:r>
              <a:rPr lang="en-IN" sz="1600" dirty="0" err="1"/>
              <a:t>ODBFactory.open</a:t>
            </a:r>
            <a:r>
              <a:rPr lang="en-IN" sz="1600" dirty="0"/>
              <a:t>("</a:t>
            </a:r>
            <a:r>
              <a:rPr lang="en-IN" sz="1600" dirty="0" err="1"/>
              <a:t>mydatabase.odb</a:t>
            </a:r>
            <a:r>
              <a:rPr lang="en-IN" sz="1600" dirty="0"/>
              <a:t>");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/>
              <a:t>// Create an object to store.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Person </a:t>
            </a:r>
            <a:r>
              <a:rPr lang="en-IN" sz="1600" dirty="0" err="1"/>
              <a:t>person</a:t>
            </a:r>
            <a:r>
              <a:rPr lang="en-IN" sz="1600" dirty="0"/>
              <a:t> = new Person("John Doe");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10A9CA-4BF1-F492-F6BF-40762C9DD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600" b="1" dirty="0"/>
              <a:t>// Store the object in the database.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 err="1"/>
              <a:t>odb.store</a:t>
            </a:r>
            <a:r>
              <a:rPr lang="en-IN" sz="1600" dirty="0"/>
              <a:t>(person);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/>
              <a:t>// Retrieve the object from the database.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Person </a:t>
            </a:r>
            <a:r>
              <a:rPr lang="en-IN" sz="1600" dirty="0" err="1"/>
              <a:t>retrievedPerson</a:t>
            </a:r>
            <a:r>
              <a:rPr lang="en-IN" sz="1600" dirty="0"/>
              <a:t> = (Person) </a:t>
            </a:r>
            <a:r>
              <a:rPr lang="en-IN" sz="1600" dirty="0" err="1"/>
              <a:t>odb.query</a:t>
            </a:r>
            <a:r>
              <a:rPr lang="en-IN" sz="1600" dirty="0"/>
              <a:t>(</a:t>
            </a:r>
            <a:r>
              <a:rPr lang="en-IN" sz="1600" dirty="0" err="1"/>
              <a:t>Person.class</a:t>
            </a:r>
            <a:r>
              <a:rPr lang="en-IN" sz="1600" dirty="0"/>
              <a:t>).</a:t>
            </a:r>
            <a:r>
              <a:rPr lang="en-IN" sz="1600" dirty="0" err="1"/>
              <a:t>uniqueResult</a:t>
            </a:r>
            <a:r>
              <a:rPr lang="en-IN" sz="16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/>
              <a:t>// Close the database instance.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 err="1"/>
              <a:t>odb.close</a:t>
            </a:r>
            <a:r>
              <a:rPr lang="en-IN" sz="1600" dirty="0"/>
              <a:t>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948E9-6447-5E2F-BDE1-A4ED9E50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E1404-0D67-34B0-94A2-01FB63C6E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11547" y="1612106"/>
            <a:ext cx="6968906" cy="3633787"/>
          </a:xfrm>
        </p:spPr>
      </p:pic>
    </p:spTree>
    <p:extLst>
      <p:ext uri="{BB962C8B-B14F-4D97-AF65-F5344CB8AC3E}">
        <p14:creationId xmlns:p14="http://schemas.microsoft.com/office/powerpoint/2010/main" val="113827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 database?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9F011D-57D1-79D3-A656-D73E446A1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26687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A60917D-231A-838D-CCEF-B96819E7E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5529" y="0"/>
            <a:ext cx="896471" cy="4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{7445F88E-723B-4389-961A-41AF14C53F6C}tf33552983_win32</Template>
  <TotalTime>186</TotalTime>
  <Words>588</Words>
  <Application>Microsoft Office PowerPoint</Application>
  <PresentationFormat>Widescreen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Franklin Gothic Book</vt:lpstr>
      <vt:lpstr>Franklin Gothic Demi</vt:lpstr>
      <vt:lpstr>Wingdings</vt:lpstr>
      <vt:lpstr>Wingdings 2</vt:lpstr>
      <vt:lpstr>DividendVTI</vt:lpstr>
      <vt:lpstr>NeoDatis &amp; neo4j</vt:lpstr>
      <vt:lpstr>Topics Covered</vt:lpstr>
      <vt:lpstr>NeoDatis</vt:lpstr>
      <vt:lpstr> Features of NeoDatis ODB</vt:lpstr>
      <vt:lpstr>Benefits of using NeoDatis ODB</vt:lpstr>
      <vt:lpstr>Steps to use NeoDatis in your Project</vt:lpstr>
      <vt:lpstr>Example store and retrieve a simple object : NeoDatis</vt:lpstr>
      <vt:lpstr>PowerPoint Presentation</vt:lpstr>
      <vt:lpstr>What is a graph database?</vt:lpstr>
      <vt:lpstr>Why use a graph database?</vt:lpstr>
      <vt:lpstr>What is neo4j ?</vt:lpstr>
      <vt:lpstr>OVERVIEW of Neo4j ECOSYSTEM</vt:lpstr>
      <vt:lpstr>neo4j Products</vt:lpstr>
      <vt:lpstr>Organizations Which Use neo4j</vt:lpstr>
      <vt:lpstr>Neo4j Cypher Query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Graph Database for the Real World</dc:title>
  <dc:creator>smit</dc:creator>
  <cp:lastModifiedBy>smit joshi</cp:lastModifiedBy>
  <cp:revision>93</cp:revision>
  <dcterms:created xsi:type="dcterms:W3CDTF">2023-08-17T10:55:55Z</dcterms:created>
  <dcterms:modified xsi:type="dcterms:W3CDTF">2023-09-11T07:09:23Z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