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4"/>
  </p:notesMasterIdLst>
  <p:sldIdLst>
    <p:sldId id="271" r:id="rId2"/>
    <p:sldId id="264" r:id="rId3"/>
    <p:sldId id="326" r:id="rId4"/>
    <p:sldId id="272" r:id="rId5"/>
    <p:sldId id="334" r:id="rId6"/>
    <p:sldId id="328" r:id="rId7"/>
    <p:sldId id="395" r:id="rId8"/>
    <p:sldId id="333" r:id="rId9"/>
    <p:sldId id="331" r:id="rId10"/>
    <p:sldId id="332" r:id="rId11"/>
    <p:sldId id="330" r:id="rId12"/>
    <p:sldId id="396" r:id="rId13"/>
    <p:sldId id="276" r:id="rId14"/>
    <p:sldId id="269" r:id="rId15"/>
    <p:sldId id="257" r:id="rId16"/>
    <p:sldId id="339" r:id="rId17"/>
    <p:sldId id="338" r:id="rId18"/>
    <p:sldId id="341" r:id="rId19"/>
    <p:sldId id="342" r:id="rId20"/>
    <p:sldId id="349" r:id="rId21"/>
    <p:sldId id="343" r:id="rId22"/>
    <p:sldId id="397" r:id="rId23"/>
    <p:sldId id="344" r:id="rId24"/>
    <p:sldId id="360" r:id="rId25"/>
    <p:sldId id="259" r:id="rId26"/>
    <p:sldId id="361" r:id="rId27"/>
    <p:sldId id="260" r:id="rId28"/>
    <p:sldId id="350" r:id="rId29"/>
    <p:sldId id="261" r:id="rId30"/>
    <p:sldId id="353" r:id="rId31"/>
    <p:sldId id="277" r:id="rId32"/>
    <p:sldId id="278" r:id="rId33"/>
    <p:sldId id="289" r:id="rId34"/>
    <p:sldId id="356" r:id="rId35"/>
    <p:sldId id="384" r:id="rId36"/>
    <p:sldId id="357" r:id="rId37"/>
    <p:sldId id="358" r:id="rId38"/>
    <p:sldId id="376" r:id="rId39"/>
    <p:sldId id="283" r:id="rId40"/>
    <p:sldId id="359" r:id="rId41"/>
    <p:sldId id="363" r:id="rId42"/>
    <p:sldId id="364" r:id="rId43"/>
    <p:sldId id="365" r:id="rId44"/>
    <p:sldId id="285" r:id="rId45"/>
    <p:sldId id="366" r:id="rId46"/>
    <p:sldId id="290" r:id="rId47"/>
    <p:sldId id="292" r:id="rId48"/>
    <p:sldId id="294" r:id="rId49"/>
    <p:sldId id="368" r:id="rId50"/>
    <p:sldId id="371" r:id="rId51"/>
    <p:sldId id="369" r:id="rId52"/>
    <p:sldId id="372" r:id="rId53"/>
    <p:sldId id="370" r:id="rId54"/>
    <p:sldId id="367" r:id="rId55"/>
    <p:sldId id="374" r:id="rId56"/>
    <p:sldId id="298" r:id="rId57"/>
    <p:sldId id="377" r:id="rId58"/>
    <p:sldId id="300" r:id="rId59"/>
    <p:sldId id="302" r:id="rId60"/>
    <p:sldId id="306" r:id="rId61"/>
    <p:sldId id="304" r:id="rId62"/>
    <p:sldId id="305" r:id="rId63"/>
    <p:sldId id="307" r:id="rId64"/>
    <p:sldId id="308" r:id="rId65"/>
    <p:sldId id="309" r:id="rId66"/>
    <p:sldId id="310" r:id="rId67"/>
    <p:sldId id="313" r:id="rId68"/>
    <p:sldId id="314" r:id="rId69"/>
    <p:sldId id="315" r:id="rId70"/>
    <p:sldId id="316" r:id="rId71"/>
    <p:sldId id="398" r:id="rId72"/>
    <p:sldId id="318" r:id="rId73"/>
    <p:sldId id="319" r:id="rId74"/>
    <p:sldId id="321" r:id="rId75"/>
    <p:sldId id="320" r:id="rId76"/>
    <p:sldId id="322" r:id="rId77"/>
    <p:sldId id="323" r:id="rId78"/>
    <p:sldId id="386" r:id="rId79"/>
    <p:sldId id="394" r:id="rId80"/>
    <p:sldId id="387" r:id="rId81"/>
    <p:sldId id="324" r:id="rId82"/>
    <p:sldId id="325" r:id="rId8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DDFA98A-F159-4642-BD7A-B1928F20CF17}">
          <p14:sldIdLst>
            <p14:sldId id="271"/>
            <p14:sldId id="264"/>
            <p14:sldId id="326"/>
            <p14:sldId id="272"/>
            <p14:sldId id="334"/>
            <p14:sldId id="328"/>
            <p14:sldId id="395"/>
          </p14:sldIdLst>
        </p14:section>
        <p14:section name="Untitled Section" id="{CBAE991B-89F3-48A7-A3C1-2EBB61B1B65F}">
          <p14:sldIdLst>
            <p14:sldId id="333"/>
            <p14:sldId id="331"/>
            <p14:sldId id="332"/>
            <p14:sldId id="330"/>
            <p14:sldId id="396"/>
            <p14:sldId id="276"/>
            <p14:sldId id="269"/>
            <p14:sldId id="257"/>
            <p14:sldId id="339"/>
            <p14:sldId id="338"/>
            <p14:sldId id="341"/>
            <p14:sldId id="342"/>
            <p14:sldId id="349"/>
            <p14:sldId id="343"/>
            <p14:sldId id="397"/>
            <p14:sldId id="344"/>
            <p14:sldId id="360"/>
            <p14:sldId id="259"/>
            <p14:sldId id="361"/>
            <p14:sldId id="260"/>
            <p14:sldId id="350"/>
            <p14:sldId id="261"/>
            <p14:sldId id="353"/>
            <p14:sldId id="277"/>
            <p14:sldId id="278"/>
            <p14:sldId id="289"/>
            <p14:sldId id="356"/>
            <p14:sldId id="384"/>
            <p14:sldId id="357"/>
            <p14:sldId id="358"/>
            <p14:sldId id="376"/>
            <p14:sldId id="283"/>
            <p14:sldId id="359"/>
            <p14:sldId id="363"/>
            <p14:sldId id="364"/>
            <p14:sldId id="365"/>
            <p14:sldId id="285"/>
            <p14:sldId id="366"/>
            <p14:sldId id="290"/>
            <p14:sldId id="292"/>
            <p14:sldId id="294"/>
            <p14:sldId id="368"/>
            <p14:sldId id="371"/>
            <p14:sldId id="369"/>
            <p14:sldId id="372"/>
            <p14:sldId id="370"/>
            <p14:sldId id="367"/>
            <p14:sldId id="374"/>
            <p14:sldId id="298"/>
            <p14:sldId id="377"/>
            <p14:sldId id="300"/>
            <p14:sldId id="302"/>
            <p14:sldId id="306"/>
            <p14:sldId id="304"/>
            <p14:sldId id="305"/>
            <p14:sldId id="307"/>
            <p14:sldId id="308"/>
            <p14:sldId id="309"/>
            <p14:sldId id="310"/>
            <p14:sldId id="313"/>
            <p14:sldId id="314"/>
            <p14:sldId id="315"/>
            <p14:sldId id="316"/>
            <p14:sldId id="398"/>
            <p14:sldId id="318"/>
            <p14:sldId id="319"/>
            <p14:sldId id="321"/>
            <p14:sldId id="320"/>
            <p14:sldId id="322"/>
            <p14:sldId id="323"/>
            <p14:sldId id="386"/>
            <p14:sldId id="394"/>
            <p14:sldId id="387"/>
            <p14:sldId id="324"/>
            <p14:sldId id="32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hi  Patel" initials="JP" lastIdx="1" clrIdx="0">
    <p:extLst>
      <p:ext uri="{19B8F6BF-5375-455C-9EA6-DF929625EA0E}">
        <p15:presenceInfo xmlns:p15="http://schemas.microsoft.com/office/powerpoint/2012/main" userId="S::juhi@thecaway.com::ef43ad46-699c-4951-8b43-67200f2bda5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173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notesMaster" Target="notesMasters/notesMaster1.xml"/><Relationship Id="rId89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commentAuthors" Target="commentAuthor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9-24T20:41:17.359" idx="1">
    <p:pos x="5336" y="1028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9A817E-9089-4C67-BF35-E3E6A9E71622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EF4C24-8741-4EBE-B839-F0FD0734FC7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EF4C24-8741-4EBE-B839-F0FD0734FC7A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04800"/>
            <a:ext cx="8763000" cy="6400800"/>
          </a:xfrm>
        </p:spPr>
        <p:txBody>
          <a:bodyPr>
            <a:normAutofit/>
          </a:bodyPr>
          <a:lstStyle/>
          <a:p>
            <a:endParaRPr lang="en-US" dirty="0">
              <a:solidFill>
                <a:srgbClr val="002060"/>
              </a:solidFill>
              <a:latin typeface="Rockwell" panose="02060603020205020403" pitchFamily="18" charset="0"/>
            </a:endParaRPr>
          </a:p>
          <a:p>
            <a:endParaRPr lang="en-US" sz="2000" dirty="0">
              <a:solidFill>
                <a:srgbClr val="002060"/>
              </a:solidFill>
              <a:latin typeface="Rockwell" panose="02060603020205020403" pitchFamily="18" charset="0"/>
            </a:endParaRPr>
          </a:p>
          <a:p>
            <a:r>
              <a:rPr lang="en-US" sz="6600" dirty="0">
                <a:solidFill>
                  <a:srgbClr val="002060"/>
                </a:solidFill>
                <a:latin typeface="Rockwell" panose="02060603020205020403" pitchFamily="18" charset="0"/>
              </a:rPr>
              <a:t>Programming using NoSQL</a:t>
            </a:r>
          </a:p>
          <a:p>
            <a:r>
              <a:rPr lang="en-US" sz="6600" dirty="0">
                <a:solidFill>
                  <a:srgbClr val="002060"/>
                </a:solidFill>
                <a:latin typeface="Rockwell" panose="02060603020205020403" pitchFamily="18" charset="0"/>
              </a:rPr>
              <a:t>(Not Only SQL)</a:t>
            </a:r>
            <a:endParaRPr lang="en-US" dirty="0">
              <a:solidFill>
                <a:srgbClr val="002060"/>
              </a:solidFill>
              <a:latin typeface="Rockwell" panose="02060603020205020403" pitchFamily="18" charset="0"/>
            </a:endParaRPr>
          </a:p>
          <a:p>
            <a:r>
              <a:rPr lang="en-US" sz="4000" dirty="0">
                <a:solidFill>
                  <a:srgbClr val="7030A0"/>
                </a:solidFill>
                <a:latin typeface="Rockwell" panose="02060603020205020403" pitchFamily="18" charset="0"/>
              </a:rPr>
              <a:t>[MongoDB]</a:t>
            </a:r>
          </a:p>
          <a:p>
            <a:endParaRPr lang="en-US" sz="4000" dirty="0">
              <a:solidFill>
                <a:srgbClr val="7030A0"/>
              </a:solidFill>
              <a:latin typeface="Rockwell" panose="02060603020205020403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04800"/>
            <a:ext cx="8382000" cy="6400800"/>
          </a:xfrm>
        </p:spPr>
        <p:txBody>
          <a:bodyPr>
            <a:normAutofit/>
          </a:bodyPr>
          <a:lstStyle/>
          <a:p>
            <a:r>
              <a:rPr lang="en-IN" b="1" dirty="0">
                <a:solidFill>
                  <a:schemeClr val="tx1"/>
                </a:solidFill>
              </a:rPr>
              <a:t>Display Collection Records</a:t>
            </a:r>
            <a:endParaRPr lang="en-US" b="1" u="sng" dirty="0">
              <a:solidFill>
                <a:schemeClr val="tx1"/>
              </a:solidFill>
            </a:endParaRPr>
          </a:p>
          <a:p>
            <a:pPr algn="just"/>
            <a:r>
              <a:rPr lang="en-US" dirty="0">
                <a:solidFill>
                  <a:schemeClr val="tx1"/>
                </a:solidFill>
              </a:rPr>
              <a:t>To query data from MongoDB collection, you need to use MongoDB's  </a:t>
            </a:r>
            <a:r>
              <a:rPr lang="en-US" b="1" dirty="0">
                <a:solidFill>
                  <a:schemeClr val="tx1"/>
                </a:solidFill>
              </a:rPr>
              <a:t>find() </a:t>
            </a:r>
            <a:r>
              <a:rPr lang="en-US" dirty="0">
                <a:solidFill>
                  <a:schemeClr val="tx1"/>
                </a:solidFill>
              </a:rPr>
              <a:t>method.</a:t>
            </a:r>
          </a:p>
          <a:p>
            <a:pPr algn="l"/>
            <a:endParaRPr lang="en-US" u="sng" dirty="0">
              <a:solidFill>
                <a:schemeClr val="accent6">
                  <a:lumMod val="75000"/>
                </a:schemeClr>
              </a:solidFill>
            </a:endParaRPr>
          </a:p>
          <a:p>
            <a:pPr algn="l"/>
            <a:r>
              <a:rPr lang="en-US" dirty="0">
                <a:solidFill>
                  <a:srgbClr val="002060"/>
                </a:solidFill>
              </a:rPr>
              <a:t>&gt;</a:t>
            </a:r>
            <a:r>
              <a:rPr lang="en-US" dirty="0" err="1">
                <a:solidFill>
                  <a:srgbClr val="7030A0"/>
                </a:solidFill>
              </a:rPr>
              <a:t>db.COLLECTION_NAME.find</a:t>
            </a:r>
            <a:r>
              <a:rPr lang="en-US" dirty="0">
                <a:solidFill>
                  <a:srgbClr val="7030A0"/>
                </a:solidFill>
              </a:rPr>
              <a:t>() (All the documents of collection)</a:t>
            </a:r>
          </a:p>
          <a:p>
            <a:pPr algn="l"/>
            <a:endParaRPr lang="en-US" dirty="0">
              <a:solidFill>
                <a:srgbClr val="7030A0"/>
              </a:solidFill>
            </a:endParaRP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dirty="0" err="1">
                <a:solidFill>
                  <a:srgbClr val="7030A0"/>
                </a:solidFill>
              </a:rPr>
              <a:t>db.employee.find</a:t>
            </a:r>
            <a:r>
              <a:rPr lang="en-US" dirty="0">
                <a:solidFill>
                  <a:srgbClr val="7030A0"/>
                </a:solidFill>
              </a:rPr>
              <a:t>().pretty()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IN" b="1" dirty="0"/>
            </a:br>
            <a:r>
              <a:rPr lang="en-IN" b="1" dirty="0"/>
              <a:t>Display Collection Records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Using condition </a:t>
            </a:r>
          </a:p>
          <a:p>
            <a:pPr marL="0" indent="0">
              <a:buNone/>
            </a:pPr>
            <a:endParaRPr lang="en-IN" dirty="0"/>
          </a:p>
          <a:p>
            <a:r>
              <a:rPr lang="en-US" dirty="0" err="1">
                <a:solidFill>
                  <a:srgbClr val="002060"/>
                </a:solidFill>
              </a:rPr>
              <a:t>db.collection_name.find</a:t>
            </a:r>
            <a:r>
              <a:rPr lang="en-US" dirty="0">
                <a:solidFill>
                  <a:srgbClr val="002060"/>
                </a:solidFill>
              </a:rPr>
              <a:t>({“name":“</a:t>
            </a:r>
            <a:r>
              <a:rPr lang="en-US" dirty="0" err="1">
                <a:solidFill>
                  <a:srgbClr val="002060"/>
                </a:solidFill>
              </a:rPr>
              <a:t>anand</a:t>
            </a:r>
            <a:r>
              <a:rPr lang="en-US" dirty="0">
                <a:solidFill>
                  <a:srgbClr val="002060"/>
                </a:solidFill>
              </a:rPr>
              <a:t>"})</a:t>
            </a:r>
          </a:p>
          <a:p>
            <a:r>
              <a:rPr lang="en-US" dirty="0" err="1">
                <a:solidFill>
                  <a:srgbClr val="002060"/>
                </a:solidFill>
              </a:rPr>
              <a:t>db.collection_name.find</a:t>
            </a:r>
            <a:r>
              <a:rPr lang="en-US" dirty="0">
                <a:solidFill>
                  <a:srgbClr val="002060"/>
                </a:solidFill>
              </a:rPr>
              <a:t>({name:“</a:t>
            </a:r>
            <a:r>
              <a:rPr lang="en-US" dirty="0" err="1">
                <a:solidFill>
                  <a:srgbClr val="002060"/>
                </a:solidFill>
              </a:rPr>
              <a:t>anand</a:t>
            </a:r>
            <a:r>
              <a:rPr lang="en-US" dirty="0">
                <a:solidFill>
                  <a:srgbClr val="002060"/>
                </a:solidFill>
              </a:rPr>
              <a:t>"}) .pretty()</a:t>
            </a:r>
            <a:endParaRPr lang="en-IN" dirty="0"/>
          </a:p>
          <a:p>
            <a:pPr lvl="1"/>
            <a:r>
              <a:rPr lang="en-IN" dirty="0"/>
              <a:t>With better formatting </a:t>
            </a:r>
          </a:p>
          <a:p>
            <a:pPr lvl="1"/>
            <a:r>
              <a:rPr lang="en-US" dirty="0" err="1">
                <a:solidFill>
                  <a:srgbClr val="002060"/>
                </a:solidFill>
              </a:rPr>
              <a:t>db.loan.find</a:t>
            </a:r>
            <a:r>
              <a:rPr lang="en-US" dirty="0">
                <a:solidFill>
                  <a:srgbClr val="002060"/>
                </a:solidFill>
              </a:rPr>
              <a:t>({</a:t>
            </a:r>
            <a:r>
              <a:rPr lang="en-US" dirty="0" err="1">
                <a:solidFill>
                  <a:srgbClr val="002060"/>
                </a:solidFill>
              </a:rPr>
              <a:t>type:“vehicle</a:t>
            </a:r>
            <a:r>
              <a:rPr lang="en-US" dirty="0">
                <a:solidFill>
                  <a:srgbClr val="002060"/>
                </a:solidFill>
              </a:rPr>
              <a:t>"})</a:t>
            </a:r>
          </a:p>
          <a:p>
            <a:pPr lvl="1"/>
            <a:endParaRPr lang="en-IN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574D3-1871-4230-8418-05F2C68A1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9EB62F-1C17-47DB-9B66-E98534FEDC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db.collection.find</a:t>
            </a:r>
            <a:r>
              <a:rPr lang="en-IN" dirty="0"/>
              <a:t>({},{key:1})</a:t>
            </a:r>
          </a:p>
          <a:p>
            <a:r>
              <a:rPr lang="en-IN" dirty="0" err="1"/>
              <a:t>db.collection.find</a:t>
            </a:r>
            <a:r>
              <a:rPr lang="en-IN" dirty="0"/>
              <a:t>({},{key:1, _id:0})</a:t>
            </a:r>
          </a:p>
          <a:p>
            <a:r>
              <a:rPr lang="en-IN" dirty="0"/>
              <a:t>First parameter : {} – indicates that you have not put any condition (no filtration criteria is set) </a:t>
            </a:r>
          </a:p>
          <a:p>
            <a:r>
              <a:rPr lang="en-IN" dirty="0"/>
              <a:t>Example</a:t>
            </a:r>
          </a:p>
          <a:p>
            <a:r>
              <a:rPr lang="en-IN" dirty="0" err="1"/>
              <a:t>db.student.find</a:t>
            </a:r>
            <a:r>
              <a:rPr lang="en-IN" dirty="0"/>
              <a:t>({</a:t>
            </a:r>
            <a:r>
              <a:rPr lang="en-IN" dirty="0" err="1"/>
              <a:t>S_name:”ram</a:t>
            </a:r>
            <a:r>
              <a:rPr lang="en-IN" dirty="0"/>
              <a:t>”}, {S_name:1,_id:0} )</a:t>
            </a:r>
          </a:p>
        </p:txBody>
      </p:sp>
    </p:spTree>
    <p:extLst>
      <p:ext uri="{BB962C8B-B14F-4D97-AF65-F5344CB8AC3E}">
        <p14:creationId xmlns:p14="http://schemas.microsoft.com/office/powerpoint/2010/main" val="12214734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04800"/>
            <a:ext cx="8915400" cy="6400800"/>
          </a:xfrm>
        </p:spPr>
        <p:txBody>
          <a:bodyPr>
            <a:normAutofit/>
          </a:bodyPr>
          <a:lstStyle/>
          <a:p>
            <a:r>
              <a:rPr lang="en-US" b="1" u="sng" dirty="0">
                <a:solidFill>
                  <a:srgbClr val="002060"/>
                </a:solidFill>
              </a:rPr>
              <a:t>Comparison Operators in Querying document</a:t>
            </a:r>
          </a:p>
          <a:p>
            <a:endParaRPr lang="en-US" b="1" u="sng" dirty="0">
              <a:solidFill>
                <a:srgbClr val="002060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9801166"/>
              </p:ext>
            </p:extLst>
          </p:nvPr>
        </p:nvGraphicFramePr>
        <p:xfrm>
          <a:off x="76200" y="914402"/>
          <a:ext cx="8946358" cy="5791197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551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434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27857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dirty="0">
                          <a:effectLst/>
                        </a:rPr>
                        <a:t>Operation</a:t>
                      </a:r>
                      <a:endParaRPr lang="en-US" sz="2400" b="1" dirty="0">
                        <a:effectLst/>
                      </a:endParaRPr>
                    </a:p>
                  </a:txBody>
                  <a:tcPr marL="48562" marR="48562" marT="48562" marB="48562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dirty="0">
                          <a:effectLst/>
                        </a:rPr>
                        <a:t>Syntax</a:t>
                      </a:r>
                      <a:endParaRPr lang="en-US" sz="2400" b="1" dirty="0">
                        <a:effectLst/>
                      </a:endParaRPr>
                    </a:p>
                  </a:txBody>
                  <a:tcPr marL="48562" marR="48562" marT="48562" marB="48562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dirty="0">
                          <a:effectLst/>
                        </a:rPr>
                        <a:t>Example</a:t>
                      </a:r>
                      <a:endParaRPr lang="en-US" sz="2400" b="1" dirty="0">
                        <a:effectLst/>
                      </a:endParaRPr>
                    </a:p>
                  </a:txBody>
                  <a:tcPr marL="48562" marR="48562" marT="48562" marB="4856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12668">
                <a:tc>
                  <a:txBody>
                    <a:bodyPr/>
                    <a:lstStyle/>
                    <a:p>
                      <a:pPr fontAlgn="t"/>
                      <a:r>
                        <a:rPr lang="en-US" sz="2000" b="1" dirty="0">
                          <a:solidFill>
                            <a:srgbClr val="FF0000"/>
                          </a:solidFill>
                          <a:effectLst/>
                        </a:rPr>
                        <a:t>L</a:t>
                      </a:r>
                      <a:r>
                        <a:rPr lang="en-US" sz="2000" b="1" dirty="0">
                          <a:effectLst/>
                        </a:rPr>
                        <a:t>ess </a:t>
                      </a:r>
                      <a:r>
                        <a:rPr lang="en-US" sz="2000" b="1" dirty="0">
                          <a:solidFill>
                            <a:srgbClr val="FF0000"/>
                          </a:solidFill>
                          <a:effectLst/>
                        </a:rPr>
                        <a:t>T</a:t>
                      </a:r>
                      <a:r>
                        <a:rPr lang="en-US" sz="2000" b="1" dirty="0">
                          <a:effectLst/>
                        </a:rPr>
                        <a:t>han</a:t>
                      </a:r>
                    </a:p>
                  </a:txBody>
                  <a:tcPr marL="48562" marR="48562" marT="48562" marB="48562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 b="1" dirty="0">
                          <a:effectLst/>
                        </a:rPr>
                        <a:t>{&lt;key&gt;:{$</a:t>
                      </a:r>
                      <a:r>
                        <a:rPr lang="en-US" sz="2400" b="1" dirty="0" err="1">
                          <a:effectLst/>
                        </a:rPr>
                        <a:t>lt</a:t>
                      </a:r>
                      <a:r>
                        <a:rPr lang="en-US" sz="2400" b="1" dirty="0">
                          <a:effectLst/>
                        </a:rPr>
                        <a:t>:&lt;value&gt;}}</a:t>
                      </a:r>
                    </a:p>
                    <a:p>
                      <a:pPr fontAlgn="t"/>
                      <a:endParaRPr lang="en-US" sz="2400" b="1" dirty="0">
                        <a:effectLst/>
                      </a:endParaRPr>
                    </a:p>
                  </a:txBody>
                  <a:tcPr marL="48562" marR="48562" marT="48562" marB="48562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 err="1">
                          <a:effectLst/>
                        </a:rPr>
                        <a:t>db.employee.find</a:t>
                      </a:r>
                      <a:r>
                        <a:rPr lang="en-US" sz="2000" dirty="0">
                          <a:effectLst/>
                        </a:rPr>
                        <a:t>({salary</a:t>
                      </a:r>
                      <a:r>
                        <a:rPr lang="en-US" sz="3200" dirty="0">
                          <a:effectLst/>
                        </a:rPr>
                        <a:t>:</a:t>
                      </a:r>
                      <a:r>
                        <a:rPr lang="en-US" sz="3200" b="1" dirty="0">
                          <a:solidFill>
                            <a:srgbClr val="FF0000"/>
                          </a:solidFill>
                          <a:effectLst/>
                        </a:rPr>
                        <a:t>{$lt:</a:t>
                      </a:r>
                      <a:r>
                        <a:rPr lang="en-US" sz="2000" b="1" dirty="0">
                          <a:solidFill>
                            <a:srgbClr val="FF0000"/>
                          </a:solidFill>
                          <a:effectLst/>
                        </a:rPr>
                        <a:t>50}</a:t>
                      </a:r>
                      <a:r>
                        <a:rPr lang="en-US" sz="2000" dirty="0">
                          <a:effectLst/>
                        </a:rPr>
                        <a:t>}).pretty()</a:t>
                      </a:r>
                    </a:p>
                  </a:txBody>
                  <a:tcPr marL="48562" marR="48562" marT="48562" marB="48562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12668"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</a:rPr>
                        <a:t>L</a:t>
                      </a:r>
                      <a:r>
                        <a:rPr lang="en-US" sz="2000" dirty="0">
                          <a:effectLst/>
                        </a:rPr>
                        <a:t>ess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</a:rPr>
                        <a:t>T</a:t>
                      </a:r>
                      <a:r>
                        <a:rPr lang="en-US" sz="2000" dirty="0">
                          <a:effectLst/>
                        </a:rPr>
                        <a:t>han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</a:rPr>
                        <a:t>E</a:t>
                      </a:r>
                      <a:r>
                        <a:rPr lang="en-US" sz="2000" dirty="0">
                          <a:effectLst/>
                        </a:rPr>
                        <a:t>quals</a:t>
                      </a:r>
                    </a:p>
                  </a:txBody>
                  <a:tcPr marL="48562" marR="48562" marT="48562" marB="48562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{&lt;key&gt;:{$</a:t>
                      </a:r>
                      <a:r>
                        <a:rPr lang="en-US" sz="2000" dirty="0" err="1">
                          <a:effectLst/>
                        </a:rPr>
                        <a:t>lte</a:t>
                      </a:r>
                      <a:r>
                        <a:rPr lang="en-US" sz="2000" dirty="0">
                          <a:effectLst/>
                        </a:rPr>
                        <a:t>:&lt;value&gt;}}</a:t>
                      </a:r>
                    </a:p>
                  </a:txBody>
                  <a:tcPr marL="48562" marR="48562" marT="48562" marB="48562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db. </a:t>
                      </a:r>
                      <a:r>
                        <a:rPr lang="en-US" sz="2000" dirty="0" err="1">
                          <a:effectLst/>
                        </a:rPr>
                        <a:t>collection_name.find</a:t>
                      </a:r>
                      <a:r>
                        <a:rPr lang="en-US" sz="2000" dirty="0">
                          <a:effectLst/>
                        </a:rPr>
                        <a:t>({salary:</a:t>
                      </a:r>
                      <a:r>
                        <a:rPr lang="en-US" sz="2000" b="1" dirty="0">
                          <a:solidFill>
                            <a:srgbClr val="FF0000"/>
                          </a:solidFill>
                          <a:effectLst/>
                        </a:rPr>
                        <a:t>{$lte:50}</a:t>
                      </a:r>
                      <a:r>
                        <a:rPr lang="en-US" sz="2000" dirty="0">
                          <a:effectLst/>
                        </a:rPr>
                        <a:t>}).pretty()</a:t>
                      </a:r>
                    </a:p>
                  </a:txBody>
                  <a:tcPr marL="48562" marR="48562" marT="48562" marB="48562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12668"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Greater Than</a:t>
                      </a:r>
                    </a:p>
                  </a:txBody>
                  <a:tcPr marL="48562" marR="48562" marT="48562" marB="48562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{&lt;key&gt;:{$</a:t>
                      </a:r>
                      <a:r>
                        <a:rPr lang="en-US" sz="2000" dirty="0" err="1">
                          <a:effectLst/>
                        </a:rPr>
                        <a:t>gt</a:t>
                      </a:r>
                      <a:r>
                        <a:rPr lang="en-US" sz="2000" dirty="0">
                          <a:effectLst/>
                        </a:rPr>
                        <a:t>:&lt;value&gt;}}</a:t>
                      </a:r>
                    </a:p>
                  </a:txBody>
                  <a:tcPr marL="48562" marR="48562" marT="48562" marB="48562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db. </a:t>
                      </a:r>
                      <a:r>
                        <a:rPr lang="en-US" sz="2000" dirty="0" err="1">
                          <a:effectLst/>
                        </a:rPr>
                        <a:t>collection_name.find</a:t>
                      </a:r>
                      <a:r>
                        <a:rPr lang="en-US" sz="2000" dirty="0">
                          <a:effectLst/>
                        </a:rPr>
                        <a:t>({salary:</a:t>
                      </a:r>
                      <a:r>
                        <a:rPr lang="en-US" sz="2000" b="1" dirty="0">
                          <a:solidFill>
                            <a:srgbClr val="FF0000"/>
                          </a:solidFill>
                          <a:effectLst/>
                        </a:rPr>
                        <a:t>{$gt:50}</a:t>
                      </a:r>
                      <a:r>
                        <a:rPr lang="en-US" sz="2000" dirty="0">
                          <a:effectLst/>
                        </a:rPr>
                        <a:t>}).pretty()</a:t>
                      </a:r>
                    </a:p>
                  </a:txBody>
                  <a:tcPr marL="48562" marR="48562" marT="48562" marB="48562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12668"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Greater Than Equals</a:t>
                      </a:r>
                    </a:p>
                  </a:txBody>
                  <a:tcPr marL="48562" marR="48562" marT="48562" marB="48562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{&lt;key&gt;:{$</a:t>
                      </a:r>
                      <a:r>
                        <a:rPr lang="en-US" sz="2000" dirty="0" err="1">
                          <a:effectLst/>
                        </a:rPr>
                        <a:t>gte</a:t>
                      </a:r>
                      <a:r>
                        <a:rPr lang="en-US" sz="2000" dirty="0">
                          <a:effectLst/>
                        </a:rPr>
                        <a:t>:&lt;value&gt;}}</a:t>
                      </a:r>
                    </a:p>
                  </a:txBody>
                  <a:tcPr marL="48562" marR="48562" marT="48562" marB="48562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db. </a:t>
                      </a:r>
                      <a:r>
                        <a:rPr lang="en-US" sz="2000" dirty="0" err="1">
                          <a:effectLst/>
                        </a:rPr>
                        <a:t>collection_name.find</a:t>
                      </a:r>
                      <a:r>
                        <a:rPr lang="en-US" sz="2000" dirty="0">
                          <a:effectLst/>
                        </a:rPr>
                        <a:t>({salary:</a:t>
                      </a:r>
                      <a:r>
                        <a:rPr lang="en-US" sz="2000" b="1" dirty="0">
                          <a:solidFill>
                            <a:srgbClr val="FF0000"/>
                          </a:solidFill>
                          <a:effectLst/>
                        </a:rPr>
                        <a:t>{$gte:50}</a:t>
                      </a:r>
                      <a:r>
                        <a:rPr lang="en-US" sz="2000" dirty="0">
                          <a:effectLst/>
                        </a:rPr>
                        <a:t>}).pretty()</a:t>
                      </a:r>
                    </a:p>
                  </a:txBody>
                  <a:tcPr marL="48562" marR="48562" marT="48562" marB="48562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12668"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Not Equals</a:t>
                      </a:r>
                    </a:p>
                  </a:txBody>
                  <a:tcPr marL="48562" marR="48562" marT="48562" marB="48562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{&lt;key&gt;:{$ne:&lt;value&gt;}} </a:t>
                      </a:r>
                      <a:endParaRPr lang="en-US" sz="2000" b="1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48562" marR="48562" marT="48562" marB="48562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db. </a:t>
                      </a:r>
                      <a:r>
                        <a:rPr lang="en-US" sz="2000" dirty="0" err="1">
                          <a:effectLst/>
                        </a:rPr>
                        <a:t>collection_name.find</a:t>
                      </a:r>
                      <a:r>
                        <a:rPr lang="en-US" sz="2000" dirty="0">
                          <a:effectLst/>
                        </a:rPr>
                        <a:t>({salary:</a:t>
                      </a:r>
                      <a:r>
                        <a:rPr lang="en-US" sz="2000" b="1" dirty="0">
                          <a:solidFill>
                            <a:srgbClr val="FF0000"/>
                          </a:solidFill>
                          <a:effectLst/>
                        </a:rPr>
                        <a:t>{$ne:50}</a:t>
                      </a:r>
                      <a:r>
                        <a:rPr lang="en-US" sz="2000" dirty="0">
                          <a:effectLst/>
                        </a:rPr>
                        <a:t>}).pretty()</a:t>
                      </a:r>
                    </a:p>
                  </a:txBody>
                  <a:tcPr marL="48562" marR="48562" marT="48562" marB="48562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304800"/>
            <a:ext cx="8534400" cy="6248400"/>
          </a:xfrm>
        </p:spPr>
        <p:txBody>
          <a:bodyPr/>
          <a:lstStyle/>
          <a:p>
            <a:r>
              <a:rPr lang="en-US" b="1" u="sng" dirty="0">
                <a:solidFill>
                  <a:srgbClr val="002060"/>
                </a:solidFill>
              </a:rPr>
              <a:t>AND operator</a:t>
            </a:r>
          </a:p>
          <a:p>
            <a:pPr algn="l"/>
            <a:r>
              <a:rPr lang="en-US" u="sng" dirty="0">
                <a:solidFill>
                  <a:schemeClr val="accent6">
                    <a:lumMod val="75000"/>
                  </a:schemeClr>
                </a:solidFill>
              </a:rPr>
              <a:t>Syntax:</a:t>
            </a:r>
            <a:endParaRPr lang="en-US" b="1" u="sng" dirty="0">
              <a:solidFill>
                <a:srgbClr val="002060"/>
              </a:solidFill>
            </a:endParaRPr>
          </a:p>
          <a:p>
            <a:pPr algn="just"/>
            <a:r>
              <a:rPr lang="en-US" dirty="0">
                <a:solidFill>
                  <a:srgbClr val="002060"/>
                </a:solidFill>
              </a:rPr>
              <a:t>&gt;</a:t>
            </a:r>
            <a:r>
              <a:rPr lang="en-US" dirty="0" err="1">
                <a:solidFill>
                  <a:srgbClr val="002060"/>
                </a:solidFill>
              </a:rPr>
              <a:t>db.mycol.find</a:t>
            </a:r>
            <a:r>
              <a:rPr lang="en-US" dirty="0">
                <a:solidFill>
                  <a:srgbClr val="002060"/>
                </a:solidFill>
              </a:rPr>
              <a:t>(</a:t>
            </a:r>
          </a:p>
          <a:p>
            <a:pPr algn="just"/>
            <a:r>
              <a:rPr lang="en-US" dirty="0">
                <a:solidFill>
                  <a:srgbClr val="002060"/>
                </a:solidFill>
              </a:rPr>
              <a:t>   {</a:t>
            </a:r>
          </a:p>
          <a:p>
            <a:pPr algn="just"/>
            <a:r>
              <a:rPr lang="en-US" dirty="0">
                <a:solidFill>
                  <a:srgbClr val="002060"/>
                </a:solidFill>
              </a:rPr>
              <a:t>      $and: [</a:t>
            </a:r>
          </a:p>
          <a:p>
            <a:pPr algn="just"/>
            <a:r>
              <a:rPr lang="en-US" dirty="0">
                <a:solidFill>
                  <a:srgbClr val="002060"/>
                </a:solidFill>
              </a:rPr>
              <a:t>         {key1: value1}, {key2:value2}</a:t>
            </a:r>
          </a:p>
          <a:p>
            <a:pPr algn="just"/>
            <a:r>
              <a:rPr lang="en-US" dirty="0">
                <a:solidFill>
                  <a:srgbClr val="002060"/>
                </a:solidFill>
              </a:rPr>
              <a:t>      ]</a:t>
            </a:r>
          </a:p>
          <a:p>
            <a:pPr algn="just"/>
            <a:r>
              <a:rPr lang="en-US" dirty="0">
                <a:solidFill>
                  <a:srgbClr val="002060"/>
                </a:solidFill>
              </a:rPr>
              <a:t>   }</a:t>
            </a:r>
          </a:p>
          <a:p>
            <a:pPr algn="just"/>
            <a:r>
              <a:rPr lang="en-US" dirty="0">
                <a:solidFill>
                  <a:srgbClr val="002060"/>
                </a:solidFill>
              </a:rPr>
              <a:t>).pretty()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304800"/>
            <a:ext cx="8534400" cy="6248400"/>
          </a:xfrm>
        </p:spPr>
        <p:txBody>
          <a:bodyPr/>
          <a:lstStyle/>
          <a:p>
            <a:r>
              <a:rPr lang="en-US" b="1" u="sng" dirty="0">
                <a:solidFill>
                  <a:srgbClr val="002060"/>
                </a:solidFill>
              </a:rPr>
              <a:t>OR operator</a:t>
            </a:r>
          </a:p>
          <a:p>
            <a:pPr algn="l"/>
            <a:r>
              <a:rPr lang="en-US" u="sng" dirty="0">
                <a:solidFill>
                  <a:schemeClr val="accent6">
                    <a:lumMod val="75000"/>
                  </a:schemeClr>
                </a:solidFill>
              </a:rPr>
              <a:t>Syntax:</a:t>
            </a:r>
            <a:endParaRPr lang="en-US" b="1" u="sng" dirty="0">
              <a:solidFill>
                <a:srgbClr val="002060"/>
              </a:solidFill>
            </a:endParaRPr>
          </a:p>
          <a:p>
            <a:pPr algn="just"/>
            <a:r>
              <a:rPr lang="en-US" dirty="0">
                <a:solidFill>
                  <a:srgbClr val="002060"/>
                </a:solidFill>
              </a:rPr>
              <a:t>&gt;</a:t>
            </a:r>
            <a:r>
              <a:rPr lang="en-US" dirty="0" err="1">
                <a:solidFill>
                  <a:srgbClr val="002060"/>
                </a:solidFill>
              </a:rPr>
              <a:t>db.mycol.find</a:t>
            </a:r>
            <a:r>
              <a:rPr lang="en-US" dirty="0">
                <a:solidFill>
                  <a:srgbClr val="002060"/>
                </a:solidFill>
              </a:rPr>
              <a:t>(</a:t>
            </a:r>
          </a:p>
          <a:p>
            <a:pPr algn="just"/>
            <a:r>
              <a:rPr lang="en-US" dirty="0">
                <a:solidFill>
                  <a:srgbClr val="002060"/>
                </a:solidFill>
              </a:rPr>
              <a:t>   {</a:t>
            </a:r>
          </a:p>
          <a:p>
            <a:pPr algn="just"/>
            <a:r>
              <a:rPr lang="en-US" dirty="0">
                <a:solidFill>
                  <a:srgbClr val="002060"/>
                </a:solidFill>
              </a:rPr>
              <a:t>      $or: [</a:t>
            </a:r>
          </a:p>
          <a:p>
            <a:pPr algn="just"/>
            <a:r>
              <a:rPr lang="en-US" dirty="0">
                <a:solidFill>
                  <a:srgbClr val="002060"/>
                </a:solidFill>
              </a:rPr>
              <a:t>         {key1: value1}, {key2:value2}</a:t>
            </a:r>
          </a:p>
          <a:p>
            <a:pPr algn="just"/>
            <a:r>
              <a:rPr lang="en-US" dirty="0">
                <a:solidFill>
                  <a:srgbClr val="002060"/>
                </a:solidFill>
              </a:rPr>
              <a:t>      ]</a:t>
            </a:r>
          </a:p>
          <a:p>
            <a:pPr algn="just"/>
            <a:r>
              <a:rPr lang="en-US" dirty="0">
                <a:solidFill>
                  <a:srgbClr val="002060"/>
                </a:solidFill>
              </a:rPr>
              <a:t>   }</a:t>
            </a:r>
          </a:p>
          <a:p>
            <a:pPr algn="just"/>
            <a:r>
              <a:rPr lang="en-US" dirty="0">
                <a:solidFill>
                  <a:srgbClr val="002060"/>
                </a:solidFill>
              </a:rPr>
              <a:t>).pretty()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NOT Operator 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457200" y="3356992"/>
            <a:ext cx="8229600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Source Code Pro"/>
              </a:rPr>
              <a:t>db.inventory.find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Source Code Pro"/>
              </a:rPr>
              <a:t>( { price</a:t>
            </a:r>
            <a:r>
              <a:rPr kumimoji="0" lang="en-US" altLang="en-US" sz="4800" b="1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Source Code Pro"/>
              </a:rPr>
              <a:t> { $not</a:t>
            </a:r>
            <a:r>
              <a:rPr kumimoji="0" lang="en-US" altLang="en-US" sz="4800" b="1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Source Code Pro"/>
              </a:rPr>
              <a:t> { $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Source Code Pro"/>
              </a:rPr>
              <a:t>gt</a:t>
            </a:r>
            <a:r>
              <a:rPr kumimoji="0" lang="en-US" altLang="en-US" sz="4800" b="1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Source Code Pro"/>
              </a:rPr>
              <a:t>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208050"/>
                </a:solidFill>
                <a:effectLst/>
                <a:latin typeface="Source Code Pro"/>
              </a:rPr>
              <a:t>1.99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Source Code Pro"/>
              </a:rPr>
              <a:t> } } } )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NIN Operator (Not In)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operator is used to select those documents where the value of the field is not equal to any of the given value in the array</a:t>
            </a:r>
          </a:p>
          <a:p>
            <a:r>
              <a:rPr lang="en-US" dirty="0"/>
              <a:t>{ field: { $</a:t>
            </a:r>
            <a:r>
              <a:rPr lang="en-US" dirty="0" err="1"/>
              <a:t>nin</a:t>
            </a:r>
            <a:r>
              <a:rPr lang="en-US" dirty="0"/>
              <a:t>: [ &lt;value1&gt;, &lt;value2&gt; ... &lt;</a:t>
            </a:r>
            <a:r>
              <a:rPr lang="en-US" dirty="0" err="1"/>
              <a:t>valueN</a:t>
            </a:r>
            <a:r>
              <a:rPr lang="en-US" dirty="0"/>
              <a:t>&gt; ]} }</a:t>
            </a:r>
          </a:p>
          <a:p>
            <a:r>
              <a:rPr lang="en-IN" dirty="0" err="1"/>
              <a:t>Db.inventory.find</a:t>
            </a:r>
            <a:r>
              <a:rPr lang="en-IN" dirty="0"/>
              <a:t>({qty:{$</a:t>
            </a:r>
            <a:r>
              <a:rPr lang="en-IN" dirty="0" err="1"/>
              <a:t>nin</a:t>
            </a:r>
            <a:r>
              <a:rPr lang="en-IN" dirty="0"/>
              <a:t>:[5,15]}})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 Operator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{field:{$in:[value1,value2…]}}</a:t>
            </a:r>
          </a:p>
          <a:p>
            <a:r>
              <a:rPr lang="en-IN" dirty="0"/>
              <a:t>Example:</a:t>
            </a:r>
          </a:p>
          <a:p>
            <a:r>
              <a:rPr lang="en-IN" dirty="0" err="1"/>
              <a:t>db.inventory.find</a:t>
            </a:r>
            <a:r>
              <a:rPr lang="en-IN" dirty="0"/>
              <a:t>({qty:{$in:[100,300]}})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NOR Operator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db.demo.find</a:t>
            </a:r>
            <a:r>
              <a:rPr lang="en-IN" dirty="0"/>
              <a:t>({$nor:[{Course Duration:"80 days"},{</a:t>
            </a:r>
            <a:r>
              <a:rPr lang="en-IN" dirty="0" err="1"/>
              <a:t>tutorial:"Java</a:t>
            </a:r>
            <a:r>
              <a:rPr lang="en-IN" dirty="0"/>
              <a:t>"}]}).pretty();</a:t>
            </a:r>
          </a:p>
          <a:p>
            <a:r>
              <a:rPr lang="en-IN" dirty="0" err="1"/>
              <a:t>db.demo.find</a:t>
            </a:r>
            <a:r>
              <a:rPr lang="en-IN" dirty="0"/>
              <a:t>({$nor:[{age:43},{age:28}]}).pretty();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332656"/>
            <a:ext cx="8668072" cy="6372944"/>
          </a:xfrm>
        </p:spPr>
        <p:txBody>
          <a:bodyPr>
            <a:normAutofit fontScale="92500" lnSpcReduction="10000"/>
          </a:bodyPr>
          <a:lstStyle/>
          <a:p>
            <a:endParaRPr lang="en-US" b="1" u="sng" dirty="0">
              <a:solidFill>
                <a:srgbClr val="002060"/>
              </a:solidFill>
            </a:endParaRPr>
          </a:p>
          <a:p>
            <a:pPr algn="l"/>
            <a:r>
              <a:rPr lang="en-US" dirty="0">
                <a:solidFill>
                  <a:schemeClr val="tx1"/>
                </a:solidFill>
              </a:rPr>
              <a:t>Create a collection named </a:t>
            </a:r>
            <a:r>
              <a:rPr lang="en-US" b="1" dirty="0">
                <a:solidFill>
                  <a:schemeClr val="tx1"/>
                </a:solidFill>
              </a:rPr>
              <a:t>"Employee" </a:t>
            </a:r>
            <a:r>
              <a:rPr lang="en-US" dirty="0">
                <a:solidFill>
                  <a:schemeClr val="tx1"/>
                </a:solidFill>
              </a:rPr>
              <a:t>and insert 5 records with following document schema: </a:t>
            </a:r>
          </a:p>
          <a:p>
            <a:pPr algn="l"/>
            <a:r>
              <a:rPr lang="en-US" b="1" dirty="0" err="1">
                <a:solidFill>
                  <a:schemeClr val="tx1"/>
                </a:solidFill>
              </a:rPr>
              <a:t>emp_No</a:t>
            </a:r>
            <a:r>
              <a:rPr lang="en-US" b="1" dirty="0">
                <a:solidFill>
                  <a:schemeClr val="tx1"/>
                </a:solidFill>
              </a:rPr>
              <a:t>, name, </a:t>
            </a:r>
          </a:p>
          <a:p>
            <a:pPr algn="l"/>
            <a:r>
              <a:rPr lang="en-US" b="1" dirty="0">
                <a:solidFill>
                  <a:schemeClr val="tx1"/>
                </a:solidFill>
              </a:rPr>
              <a:t>address , </a:t>
            </a:r>
            <a:r>
              <a:rPr lang="en-US" b="1" dirty="0" err="1">
                <a:solidFill>
                  <a:schemeClr val="tx1"/>
                </a:solidFill>
              </a:rPr>
              <a:t>zipcode</a:t>
            </a:r>
            <a:r>
              <a:rPr lang="en-US" b="1" dirty="0">
                <a:solidFill>
                  <a:schemeClr val="tx1"/>
                </a:solidFill>
              </a:rPr>
              <a:t>, department : either IT, Finance </a:t>
            </a:r>
          </a:p>
          <a:p>
            <a:pPr algn="l"/>
            <a:r>
              <a:rPr lang="en-US" b="1" dirty="0">
                <a:solidFill>
                  <a:schemeClr val="tx1"/>
                </a:solidFill>
              </a:rPr>
              <a:t>or Purchase, </a:t>
            </a:r>
          </a:p>
          <a:p>
            <a:pPr algn="l"/>
            <a:r>
              <a:rPr lang="en-US" b="1" dirty="0" err="1">
                <a:solidFill>
                  <a:schemeClr val="tx1"/>
                </a:solidFill>
              </a:rPr>
              <a:t>db.employee.insert</a:t>
            </a:r>
            <a:r>
              <a:rPr lang="en-US" b="1" dirty="0">
                <a:solidFill>
                  <a:schemeClr val="tx1"/>
                </a:solidFill>
              </a:rPr>
              <a:t>(department : [“IT”, “</a:t>
            </a:r>
            <a:r>
              <a:rPr lang="en-US" b="1" dirty="0" err="1">
                <a:solidFill>
                  <a:schemeClr val="tx1"/>
                </a:solidFill>
              </a:rPr>
              <a:t>Finance”,”Purchase</a:t>
            </a:r>
            <a:r>
              <a:rPr lang="en-US" b="1" dirty="0">
                <a:solidFill>
                  <a:schemeClr val="tx1"/>
                </a:solidFill>
              </a:rPr>
              <a:t>”]</a:t>
            </a:r>
          </a:p>
          <a:p>
            <a:pPr algn="l"/>
            <a:r>
              <a:rPr lang="en-US" b="1" dirty="0">
                <a:solidFill>
                  <a:schemeClr val="tx1"/>
                </a:solidFill>
              </a:rPr>
              <a:t>designation: either Developer, Designer, QA ,BA,BD</a:t>
            </a:r>
          </a:p>
          <a:p>
            <a:pPr algn="l"/>
            <a:r>
              <a:rPr lang="en-US" b="1" dirty="0" err="1">
                <a:solidFill>
                  <a:schemeClr val="tx1"/>
                </a:solidFill>
              </a:rPr>
              <a:t>Job_Profile</a:t>
            </a:r>
            <a:r>
              <a:rPr lang="en-US" b="1" dirty="0">
                <a:solidFill>
                  <a:schemeClr val="tx1"/>
                </a:solidFill>
              </a:rPr>
              <a:t>:  PM ,</a:t>
            </a:r>
            <a:r>
              <a:rPr lang="en-US" b="1" dirty="0" err="1">
                <a:solidFill>
                  <a:schemeClr val="tx1"/>
                </a:solidFill>
              </a:rPr>
              <a:t>TL,ML,Other</a:t>
            </a:r>
            <a:r>
              <a:rPr lang="en-US" b="1" dirty="0">
                <a:solidFill>
                  <a:schemeClr val="tx1"/>
                </a:solidFill>
              </a:rPr>
              <a:t> </a:t>
            </a:r>
          </a:p>
          <a:p>
            <a:pPr algn="l"/>
            <a:r>
              <a:rPr lang="en-US" b="1" dirty="0">
                <a:solidFill>
                  <a:schemeClr val="tx1"/>
                </a:solidFill>
              </a:rPr>
              <a:t>Hobbies: chess, </a:t>
            </a:r>
            <a:r>
              <a:rPr lang="en-US" b="1" dirty="0" err="1">
                <a:solidFill>
                  <a:schemeClr val="tx1"/>
                </a:solidFill>
              </a:rPr>
              <a:t>basketball,football</a:t>
            </a:r>
            <a:endParaRPr lang="en-US" b="1" dirty="0">
              <a:solidFill>
                <a:schemeClr val="tx1"/>
              </a:solidFill>
            </a:endParaRPr>
          </a:p>
          <a:p>
            <a:pPr algn="l"/>
            <a:r>
              <a:rPr lang="en-US" b="1" dirty="0">
                <a:solidFill>
                  <a:schemeClr val="tx1"/>
                </a:solidFill>
              </a:rPr>
              <a:t>salary, </a:t>
            </a:r>
            <a:r>
              <a:rPr lang="en-US" b="1" dirty="0" err="1">
                <a:solidFill>
                  <a:schemeClr val="tx1"/>
                </a:solidFill>
              </a:rPr>
              <a:t>total_experience</a:t>
            </a:r>
            <a:r>
              <a:rPr lang="en-US" b="1" dirty="0">
                <a:solidFill>
                  <a:schemeClr val="tx1"/>
                </a:solidFill>
              </a:rPr>
              <a:t>(in years) </a:t>
            </a:r>
            <a:r>
              <a:rPr lang="en-US" dirty="0">
                <a:solidFill>
                  <a:schemeClr val="tx1"/>
                </a:solidFill>
              </a:rPr>
              <a:t>	</a:t>
            </a:r>
          </a:p>
          <a:p>
            <a:endParaRPr lang="en-US" b="1" u="sng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NOR Operator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db.employee.find</a:t>
            </a:r>
            <a:r>
              <a:rPr lang="en-IN" dirty="0"/>
              <a:t>({$nor:[{</a:t>
            </a:r>
            <a:r>
              <a:rPr lang="en-IN" dirty="0" err="1"/>
              <a:t>designation:“analyst</a:t>
            </a:r>
            <a:r>
              <a:rPr lang="en-IN" dirty="0"/>
              <a:t>"}]}).pretty();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Distinct Operator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Gives unique field values</a:t>
            </a:r>
          </a:p>
          <a:p>
            <a:r>
              <a:rPr lang="en-IN" dirty="0"/>
              <a:t>Example</a:t>
            </a:r>
          </a:p>
          <a:p>
            <a:r>
              <a:rPr lang="en-IN" dirty="0" err="1"/>
              <a:t>db.students.distinct</a:t>
            </a:r>
            <a:r>
              <a:rPr lang="en-IN" dirty="0"/>
              <a:t>(“</a:t>
            </a:r>
            <a:r>
              <a:rPr lang="en-IN" dirty="0" err="1"/>
              <a:t>s_id</a:t>
            </a:r>
            <a:r>
              <a:rPr lang="en-IN" dirty="0"/>
              <a:t>”)</a:t>
            </a:r>
          </a:p>
          <a:p>
            <a:r>
              <a:rPr lang="en-IN" dirty="0" err="1"/>
              <a:t>db.emp.distinct</a:t>
            </a:r>
            <a:r>
              <a:rPr lang="en-IN" dirty="0"/>
              <a:t>(“designation”)</a:t>
            </a:r>
          </a:p>
          <a:p>
            <a:endParaRPr lang="en-IN" dirty="0"/>
          </a:p>
          <a:p>
            <a:endParaRPr lang="en-IN" dirty="0"/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C03E6-24F8-4C43-9710-0FBC5C64B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0E7487-5C86-4ECA-8DC4-C126C5257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u="sng" dirty="0">
                <a:solidFill>
                  <a:schemeClr val="accent6">
                    <a:lumMod val="75000"/>
                  </a:schemeClr>
                </a:solidFill>
              </a:rPr>
              <a:t>Syntax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: (dropping collection)</a:t>
            </a:r>
          </a:p>
          <a:p>
            <a:pPr algn="l"/>
            <a:r>
              <a:rPr lang="en-US" dirty="0">
                <a:solidFill>
                  <a:srgbClr val="002060"/>
                </a:solidFill>
              </a:rPr>
              <a:t>&gt;</a:t>
            </a:r>
            <a:r>
              <a:rPr lang="en-US" dirty="0" err="1">
                <a:solidFill>
                  <a:srgbClr val="002060"/>
                </a:solidFill>
              </a:rPr>
              <a:t>db.COLLECTION_NAME.drop</a:t>
            </a:r>
            <a:r>
              <a:rPr lang="en-US" dirty="0">
                <a:solidFill>
                  <a:srgbClr val="002060"/>
                </a:solidFill>
              </a:rPr>
              <a:t>()</a:t>
            </a:r>
          </a:p>
          <a:p>
            <a:pPr algn="l"/>
            <a:r>
              <a:rPr lang="en-US" u="sng" dirty="0">
                <a:solidFill>
                  <a:schemeClr val="accent6">
                    <a:lumMod val="75000"/>
                  </a:schemeClr>
                </a:solidFill>
              </a:rPr>
              <a:t>Example:</a:t>
            </a:r>
          </a:p>
          <a:p>
            <a:pPr algn="l"/>
            <a:r>
              <a:rPr lang="en-US" dirty="0">
                <a:solidFill>
                  <a:srgbClr val="002060"/>
                </a:solidFill>
              </a:rPr>
              <a:t>&gt;</a:t>
            </a:r>
            <a:r>
              <a:rPr lang="en-US" dirty="0" err="1">
                <a:solidFill>
                  <a:srgbClr val="002060"/>
                </a:solidFill>
              </a:rPr>
              <a:t>db.mycollection.drop</a:t>
            </a:r>
            <a:r>
              <a:rPr lang="en-US" dirty="0">
                <a:solidFill>
                  <a:srgbClr val="002060"/>
                </a:solidFill>
              </a:rPr>
              <a:t>()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775726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IN" dirty="0"/>
            </a:br>
            <a:r>
              <a:rPr lang="en-IN" dirty="0"/>
              <a:t>The sort() Method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specify sorting order 1 and -1 are used. </a:t>
            </a:r>
          </a:p>
          <a:p>
            <a:r>
              <a:rPr lang="en-US" dirty="0"/>
              <a:t>1 is used for ascending order while -1 is used for descending order</a:t>
            </a:r>
          </a:p>
          <a:p>
            <a:r>
              <a:rPr lang="en-IN" dirty="0" err="1"/>
              <a:t>Db.collection_name.find</a:t>
            </a:r>
            <a:r>
              <a:rPr lang="en-IN" dirty="0"/>
              <a:t>().sort({KEY:-1})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db.emp.find</a:t>
            </a:r>
            <a:r>
              <a:rPr lang="en-IN" dirty="0"/>
              <a:t>().sort({salary:-1})</a:t>
            </a:r>
          </a:p>
          <a:p>
            <a:endParaRPr lang="en-IN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304800"/>
            <a:ext cx="8534400" cy="6248400"/>
          </a:xfrm>
        </p:spPr>
        <p:txBody>
          <a:bodyPr>
            <a:normAutofit/>
          </a:bodyPr>
          <a:lstStyle/>
          <a:p>
            <a:r>
              <a:rPr lang="en-US" b="1" u="sng" dirty="0">
                <a:solidFill>
                  <a:srgbClr val="002060"/>
                </a:solidFill>
              </a:rPr>
              <a:t>UPDATE command</a:t>
            </a:r>
          </a:p>
          <a:p>
            <a:pPr algn="l"/>
            <a:r>
              <a:rPr lang="en-US" u="sng" dirty="0">
                <a:solidFill>
                  <a:schemeClr val="accent6">
                    <a:lumMod val="75000"/>
                  </a:schemeClr>
                </a:solidFill>
              </a:rPr>
              <a:t>Syntax:</a:t>
            </a:r>
          </a:p>
          <a:p>
            <a:pPr algn="l"/>
            <a:r>
              <a:rPr lang="en-US" dirty="0">
                <a:solidFill>
                  <a:srgbClr val="002060"/>
                </a:solidFill>
              </a:rPr>
              <a:t>&gt;</a:t>
            </a:r>
            <a:r>
              <a:rPr lang="en-US" sz="4000" b="1" dirty="0" err="1">
                <a:solidFill>
                  <a:srgbClr val="002060"/>
                </a:solidFill>
              </a:rPr>
              <a:t>db.COLLECTION_NAME.update</a:t>
            </a:r>
            <a:r>
              <a:rPr lang="en-US" sz="4000" b="1" dirty="0">
                <a:solidFill>
                  <a:srgbClr val="002060"/>
                </a:solidFill>
              </a:rPr>
              <a:t>(SELECTION_CRITERIA, UPDATED_DATA)</a:t>
            </a:r>
          </a:p>
          <a:p>
            <a:pPr algn="l"/>
            <a:endParaRPr lang="en-US" dirty="0">
              <a:solidFill>
                <a:srgbClr val="002060"/>
              </a:solidFill>
            </a:endParaRPr>
          </a:p>
          <a:p>
            <a:pPr algn="l"/>
            <a:r>
              <a:rPr lang="en-US" u="sng" dirty="0">
                <a:solidFill>
                  <a:schemeClr val="accent6">
                    <a:lumMod val="75000"/>
                  </a:schemeClr>
                </a:solidFill>
              </a:rPr>
              <a:t>Example:</a:t>
            </a:r>
          </a:p>
          <a:p>
            <a:pPr algn="l"/>
            <a:endParaRPr lang="en-US" dirty="0">
              <a:solidFill>
                <a:srgbClr val="002060"/>
              </a:solidFill>
            </a:endParaRPr>
          </a:p>
          <a:p>
            <a:pPr algn="l"/>
            <a:r>
              <a:rPr lang="en-US" dirty="0">
                <a:solidFill>
                  <a:srgbClr val="002060"/>
                </a:solidFill>
              </a:rPr>
              <a:t>&gt;</a:t>
            </a:r>
            <a:r>
              <a:rPr lang="en-US" sz="4000" b="1" dirty="0" err="1">
                <a:solidFill>
                  <a:srgbClr val="002060"/>
                </a:solidFill>
              </a:rPr>
              <a:t>db.account.update</a:t>
            </a:r>
            <a:r>
              <a:rPr lang="en-US" sz="4000" b="1" dirty="0">
                <a:solidFill>
                  <a:srgbClr val="002060"/>
                </a:solidFill>
              </a:rPr>
              <a:t>({</a:t>
            </a:r>
            <a:r>
              <a:rPr lang="en-US" sz="4000" b="1" dirty="0" err="1">
                <a:solidFill>
                  <a:srgbClr val="002060"/>
                </a:solidFill>
              </a:rPr>
              <a:t>name:john</a:t>
            </a:r>
            <a:r>
              <a:rPr lang="en-US" sz="4000" b="1" dirty="0">
                <a:solidFill>
                  <a:srgbClr val="002060"/>
                </a:solidFill>
              </a:rPr>
              <a:t>},{$set:{amount:1000}})</a:t>
            </a:r>
          </a:p>
          <a:p>
            <a:pPr algn="l"/>
            <a:endParaRPr lang="en-US" b="1" dirty="0">
              <a:solidFill>
                <a:srgbClr val="002060"/>
              </a:solidFill>
            </a:endParaRPr>
          </a:p>
          <a:p>
            <a:pPr algn="just"/>
            <a:endParaRPr lang="en-US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b="1" dirty="0" err="1">
                <a:solidFill>
                  <a:srgbClr val="002060"/>
                </a:solidFill>
              </a:rPr>
              <a:t>db.account.update</a:t>
            </a:r>
            <a:r>
              <a:rPr lang="en-US" sz="3200" b="1" dirty="0">
                <a:solidFill>
                  <a:srgbClr val="002060"/>
                </a:solidFill>
              </a:rPr>
              <a:t>({</a:t>
            </a:r>
            <a:r>
              <a:rPr lang="en-US" sz="3200" b="1" dirty="0" err="1">
                <a:solidFill>
                  <a:srgbClr val="002060"/>
                </a:solidFill>
              </a:rPr>
              <a:t>name:john</a:t>
            </a:r>
            <a:r>
              <a:rPr lang="en-US" sz="3200" b="1" dirty="0">
                <a:solidFill>
                  <a:srgbClr val="002060"/>
                </a:solidFill>
              </a:rPr>
              <a:t>},{$set:{amount:1000}})</a:t>
            </a:r>
          </a:p>
          <a:p>
            <a:r>
              <a:rPr lang="en-US" b="1" dirty="0" err="1">
                <a:solidFill>
                  <a:srgbClr val="002060"/>
                </a:solidFill>
              </a:rPr>
              <a:t>db.emp.update</a:t>
            </a:r>
            <a:r>
              <a:rPr lang="en-US" b="1" dirty="0">
                <a:solidFill>
                  <a:srgbClr val="002060"/>
                </a:solidFill>
              </a:rPr>
              <a:t>({</a:t>
            </a:r>
            <a:r>
              <a:rPr lang="en-US" b="1" dirty="0" err="1">
                <a:solidFill>
                  <a:srgbClr val="002060"/>
                </a:solidFill>
              </a:rPr>
              <a:t>designation:”programmer</a:t>
            </a:r>
            <a:r>
              <a:rPr lang="en-US" b="1" dirty="0">
                <a:solidFill>
                  <a:srgbClr val="002060"/>
                </a:solidFill>
              </a:rPr>
              <a:t>”},{$set:{salary:40000}}, {</a:t>
            </a:r>
            <a:r>
              <a:rPr lang="en-US" b="1" dirty="0" err="1">
                <a:solidFill>
                  <a:srgbClr val="002060"/>
                </a:solidFill>
              </a:rPr>
              <a:t>multi:true</a:t>
            </a:r>
            <a:r>
              <a:rPr lang="en-US" b="1" dirty="0">
                <a:solidFill>
                  <a:srgbClr val="002060"/>
                </a:solidFill>
              </a:rPr>
              <a:t>})</a:t>
            </a:r>
            <a:endParaRPr lang="en-IN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304800"/>
            <a:ext cx="8534400" cy="6248400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002060"/>
                </a:solidFill>
              </a:rPr>
              <a:t>By default, </a:t>
            </a:r>
            <a:r>
              <a:rPr lang="en-US" dirty="0" err="1">
                <a:solidFill>
                  <a:srgbClr val="002060"/>
                </a:solidFill>
              </a:rPr>
              <a:t>MongoDB</a:t>
            </a:r>
            <a:r>
              <a:rPr lang="en-US" dirty="0">
                <a:solidFill>
                  <a:srgbClr val="002060"/>
                </a:solidFill>
              </a:rPr>
              <a:t> will update only a single document. To update multiple documents, you need to set a parameter 'multi' to true.</a:t>
            </a:r>
          </a:p>
          <a:p>
            <a:pPr algn="l"/>
            <a:endParaRPr lang="en-US" dirty="0">
              <a:solidFill>
                <a:srgbClr val="002060"/>
              </a:solidFill>
            </a:endParaRPr>
          </a:p>
          <a:p>
            <a:pPr algn="l"/>
            <a:r>
              <a:rPr lang="en-US" b="1" u="sng" dirty="0">
                <a:solidFill>
                  <a:srgbClr val="002060"/>
                </a:solidFill>
              </a:rPr>
              <a:t>Example:</a:t>
            </a:r>
          </a:p>
          <a:p>
            <a:pPr algn="l"/>
            <a:r>
              <a:rPr lang="en-US" dirty="0">
                <a:solidFill>
                  <a:srgbClr val="002060"/>
                </a:solidFill>
              </a:rPr>
              <a:t>&gt;</a:t>
            </a:r>
            <a:r>
              <a:rPr lang="en-US" dirty="0" err="1">
                <a:solidFill>
                  <a:srgbClr val="002060"/>
                </a:solidFill>
              </a:rPr>
              <a:t>db.mycol.update</a:t>
            </a:r>
            <a:r>
              <a:rPr lang="en-US" dirty="0">
                <a:solidFill>
                  <a:srgbClr val="002060"/>
                </a:solidFill>
              </a:rPr>
              <a:t>({'</a:t>
            </a:r>
            <a:r>
              <a:rPr lang="en-US" dirty="0" err="1">
                <a:solidFill>
                  <a:srgbClr val="002060"/>
                </a:solidFill>
              </a:rPr>
              <a:t>title':'MongoDB</a:t>
            </a:r>
            <a:r>
              <a:rPr lang="en-US" dirty="0">
                <a:solidFill>
                  <a:srgbClr val="002060"/>
                </a:solidFill>
              </a:rPr>
              <a:t>'}, {$set:{'</a:t>
            </a:r>
            <a:r>
              <a:rPr lang="en-US" dirty="0" err="1">
                <a:solidFill>
                  <a:srgbClr val="002060"/>
                </a:solidFill>
              </a:rPr>
              <a:t>title':'New</a:t>
            </a:r>
            <a:r>
              <a:rPr lang="en-US" dirty="0">
                <a:solidFill>
                  <a:srgbClr val="002060"/>
                </a:solidFill>
              </a:rPr>
              <a:t> MongoDB Tutorial’}} ,</a:t>
            </a:r>
          </a:p>
          <a:p>
            <a:pPr algn="l"/>
            <a:r>
              <a:rPr lang="en-US" dirty="0">
                <a:solidFill>
                  <a:srgbClr val="002060"/>
                </a:solidFill>
              </a:rPr>
              <a:t>{</a:t>
            </a:r>
            <a:r>
              <a:rPr lang="en-US" dirty="0" err="1">
                <a:solidFill>
                  <a:srgbClr val="002060"/>
                </a:solidFill>
              </a:rPr>
              <a:t>multi:true</a:t>
            </a:r>
            <a:r>
              <a:rPr lang="en-US" dirty="0">
                <a:solidFill>
                  <a:srgbClr val="002060"/>
                </a:solidFill>
              </a:rPr>
              <a:t>})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58655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4800" b="1" dirty="0" err="1"/>
              <a:t>db.stock.find</a:t>
            </a:r>
            <a:r>
              <a:rPr lang="en-IN" sz="4800" b="1" dirty="0"/>
              <a:t>({price:{$</a:t>
            </a:r>
            <a:r>
              <a:rPr lang="en-IN" sz="4800" b="1" dirty="0" err="1"/>
              <a:t>nin</a:t>
            </a:r>
            <a:r>
              <a:rPr lang="en-IN" sz="4800" b="1" dirty="0"/>
              <a:t>:[1000,3000]}},{sname:1,price:1}).pretty() 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304800"/>
            <a:ext cx="8534400" cy="6248400"/>
          </a:xfrm>
        </p:spPr>
        <p:txBody>
          <a:bodyPr>
            <a:normAutofit fontScale="92500" lnSpcReduction="20000"/>
          </a:bodyPr>
          <a:lstStyle/>
          <a:p>
            <a:r>
              <a:rPr lang="en-US" b="1" u="sng" dirty="0">
                <a:solidFill>
                  <a:srgbClr val="002060"/>
                </a:solidFill>
              </a:rPr>
              <a:t>DELETE DOCUMENT</a:t>
            </a:r>
          </a:p>
          <a:p>
            <a:pPr algn="l"/>
            <a:r>
              <a:rPr lang="en-US" u="sng" dirty="0">
                <a:solidFill>
                  <a:schemeClr val="accent6">
                    <a:lumMod val="75000"/>
                  </a:schemeClr>
                </a:solidFill>
              </a:rPr>
              <a:t>Syntax:</a:t>
            </a:r>
            <a:endParaRPr lang="en-US" b="1" u="sng" dirty="0">
              <a:solidFill>
                <a:srgbClr val="002060"/>
              </a:solidFill>
            </a:endParaRPr>
          </a:p>
          <a:p>
            <a:pPr algn="l"/>
            <a:r>
              <a:rPr lang="en-US" dirty="0">
                <a:solidFill>
                  <a:srgbClr val="002060"/>
                </a:solidFill>
              </a:rPr>
              <a:t>&gt;</a:t>
            </a:r>
            <a:r>
              <a:rPr lang="en-US" dirty="0" err="1">
                <a:solidFill>
                  <a:srgbClr val="002060"/>
                </a:solidFill>
              </a:rPr>
              <a:t>db.COLLECTION_NAME.remove</a:t>
            </a:r>
            <a:r>
              <a:rPr lang="en-US" dirty="0">
                <a:solidFill>
                  <a:srgbClr val="002060"/>
                </a:solidFill>
              </a:rPr>
              <a:t>(DELLETION_CRITTERIA)</a:t>
            </a:r>
          </a:p>
          <a:p>
            <a:pPr algn="l"/>
            <a:endParaRPr lang="en-US" dirty="0">
              <a:solidFill>
                <a:srgbClr val="002060"/>
              </a:solidFill>
            </a:endParaRPr>
          </a:p>
          <a:p>
            <a:pPr algn="l"/>
            <a:r>
              <a:rPr lang="en-US" dirty="0" err="1">
                <a:solidFill>
                  <a:srgbClr val="002060"/>
                </a:solidFill>
              </a:rPr>
              <a:t>db.stock.remove</a:t>
            </a:r>
            <a:r>
              <a:rPr lang="en-US" dirty="0">
                <a:solidFill>
                  <a:srgbClr val="002060"/>
                </a:solidFill>
              </a:rPr>
              <a:t>({price:{$lt:1100}},1)</a:t>
            </a:r>
          </a:p>
          <a:p>
            <a:pPr algn="l"/>
            <a:endParaRPr lang="en-US" dirty="0">
              <a:solidFill>
                <a:srgbClr val="002060"/>
              </a:solidFill>
            </a:endParaRPr>
          </a:p>
          <a:p>
            <a:pPr algn="l"/>
            <a:endParaRPr lang="en-US" dirty="0">
              <a:solidFill>
                <a:srgbClr val="002060"/>
              </a:solidFill>
            </a:endParaRPr>
          </a:p>
          <a:p>
            <a:pPr algn="l"/>
            <a:endParaRPr lang="en-US" b="1" u="sng" dirty="0">
              <a:solidFill>
                <a:srgbClr val="002060"/>
              </a:solidFill>
            </a:endParaRPr>
          </a:p>
          <a:p>
            <a:pPr algn="l"/>
            <a:r>
              <a:rPr lang="en-US" b="1" dirty="0">
                <a:solidFill>
                  <a:srgbClr val="002060"/>
                </a:solidFill>
              </a:rPr>
              <a:t>To delete only first record, set </a:t>
            </a:r>
            <a:r>
              <a:rPr lang="en-US" b="1" dirty="0" err="1">
                <a:solidFill>
                  <a:srgbClr val="002060"/>
                </a:solidFill>
              </a:rPr>
              <a:t>justOne</a:t>
            </a:r>
            <a:r>
              <a:rPr lang="en-US" b="1" dirty="0">
                <a:solidFill>
                  <a:srgbClr val="002060"/>
                </a:solidFill>
              </a:rPr>
              <a:t> property	</a:t>
            </a:r>
          </a:p>
          <a:p>
            <a:pPr algn="l"/>
            <a:endParaRPr lang="en-US" b="1" u="sng" dirty="0">
              <a:solidFill>
                <a:srgbClr val="002060"/>
              </a:solidFill>
            </a:endParaRPr>
          </a:p>
          <a:p>
            <a:pPr algn="l"/>
            <a:r>
              <a:rPr lang="en-US" dirty="0">
                <a:solidFill>
                  <a:srgbClr val="002060"/>
                </a:solidFill>
              </a:rPr>
              <a:t>&gt;</a:t>
            </a:r>
            <a:r>
              <a:rPr lang="en-US" dirty="0" err="1">
                <a:solidFill>
                  <a:srgbClr val="002060"/>
                </a:solidFill>
              </a:rPr>
              <a:t>db.COLLECTION_NAME.remove</a:t>
            </a:r>
            <a:r>
              <a:rPr lang="en-US" dirty="0">
                <a:solidFill>
                  <a:srgbClr val="002060"/>
                </a:solidFill>
              </a:rPr>
              <a:t>(DELETION_CRITERIA,1)</a:t>
            </a:r>
            <a:endParaRPr lang="en-US" b="1" u="sng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04800"/>
            <a:ext cx="8763000" cy="6400800"/>
          </a:xfrm>
        </p:spPr>
        <p:txBody>
          <a:bodyPr>
            <a:normAutofit/>
          </a:bodyPr>
          <a:lstStyle/>
          <a:p>
            <a:r>
              <a:rPr lang="en-US" b="1" u="sng" dirty="0">
                <a:solidFill>
                  <a:srgbClr val="002060"/>
                </a:solidFill>
              </a:rPr>
              <a:t> Database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7030A0"/>
                </a:solidFill>
              </a:rPr>
              <a:t>Type </a:t>
            </a:r>
            <a:r>
              <a:rPr lang="en-US" sz="4400" b="1" dirty="0">
                <a:solidFill>
                  <a:srgbClr val="7030A0"/>
                </a:solidFill>
              </a:rPr>
              <a:t>mongo</a:t>
            </a:r>
            <a:r>
              <a:rPr lang="en-US" dirty="0">
                <a:solidFill>
                  <a:srgbClr val="7030A0"/>
                </a:solidFill>
              </a:rPr>
              <a:t> in terminal 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7030A0"/>
                </a:solidFill>
              </a:rPr>
              <a:t>To start working with a particular database, the following command can be executed</a:t>
            </a:r>
          </a:p>
          <a:p>
            <a:pPr algn="l"/>
            <a:r>
              <a:rPr lang="en-US" dirty="0">
                <a:solidFill>
                  <a:srgbClr val="002060"/>
                </a:solidFill>
              </a:rPr>
              <a:t>&gt;</a:t>
            </a:r>
            <a:r>
              <a:rPr lang="en-US" dirty="0">
                <a:solidFill>
                  <a:schemeClr val="tx1"/>
                </a:solidFill>
              </a:rPr>
              <a:t>use DATABASE_NAME</a:t>
            </a:r>
            <a:endParaRPr lang="en-US" u="sng" dirty="0">
              <a:solidFill>
                <a:schemeClr val="tx1"/>
              </a:solidFill>
            </a:endParaRPr>
          </a:p>
          <a:p>
            <a:pPr algn="l"/>
            <a:r>
              <a:rPr lang="en-US" dirty="0">
                <a:solidFill>
                  <a:schemeClr val="tx1"/>
                </a:solidFill>
              </a:rPr>
              <a:t>&gt;use </a:t>
            </a:r>
            <a:r>
              <a:rPr lang="en-US" dirty="0" err="1">
                <a:solidFill>
                  <a:schemeClr val="tx1"/>
                </a:solidFill>
              </a:rPr>
              <a:t>mydb</a:t>
            </a:r>
            <a:r>
              <a:rPr lang="en-US" dirty="0">
                <a:solidFill>
                  <a:schemeClr val="tx1"/>
                </a:solidFill>
              </a:rPr>
              <a:t> (</a:t>
            </a:r>
            <a:r>
              <a:rPr lang="en-US" dirty="0" err="1">
                <a:solidFill>
                  <a:schemeClr val="tx1"/>
                </a:solidFill>
              </a:rPr>
              <a:t>mydb</a:t>
            </a:r>
            <a:r>
              <a:rPr lang="en-US" dirty="0">
                <a:solidFill>
                  <a:schemeClr val="tx1"/>
                </a:solidFill>
              </a:rPr>
              <a:t> is name of your database)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7030A0"/>
                </a:solidFill>
              </a:rPr>
              <a:t>To check the database list, the command is</a:t>
            </a:r>
          </a:p>
          <a:p>
            <a:pPr algn="l"/>
            <a:r>
              <a:rPr lang="en-US" dirty="0">
                <a:solidFill>
                  <a:srgbClr val="002060"/>
                </a:solidFill>
              </a:rPr>
              <a:t>&gt;</a:t>
            </a:r>
            <a:r>
              <a:rPr lang="en-US" dirty="0">
                <a:solidFill>
                  <a:schemeClr val="tx1"/>
                </a:solidFill>
              </a:rPr>
              <a:t>show </a:t>
            </a:r>
            <a:r>
              <a:rPr lang="en-US" dirty="0" err="1">
                <a:solidFill>
                  <a:schemeClr val="tx1"/>
                </a:solidFill>
              </a:rPr>
              <a:t>dbs</a:t>
            </a:r>
            <a:endParaRPr lang="en-US" dirty="0">
              <a:solidFill>
                <a:schemeClr val="tx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</a:rPr>
              <a:t>mydb</a:t>
            </a:r>
            <a:r>
              <a:rPr lang="en-US" dirty="0">
                <a:solidFill>
                  <a:schemeClr val="tx1"/>
                </a:solidFill>
              </a:rPr>
              <a:t> (it will be displayed only when it contain 1 document, so insert one document)</a:t>
            </a:r>
          </a:p>
          <a:p>
            <a:pPr algn="l"/>
            <a:endParaRPr lang="en-US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Passing more than one conditions!!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Display employees information whose </a:t>
            </a:r>
            <a:r>
              <a:rPr lang="en-US" dirty="0" err="1"/>
              <a:t>Skill_Area</a:t>
            </a:r>
            <a:r>
              <a:rPr lang="en-US" dirty="0"/>
              <a:t>  is Testing and outsourcing pattern is yes. </a:t>
            </a:r>
          </a:p>
          <a:p>
            <a:pPr marL="0" indent="0">
              <a:buNone/>
            </a:pPr>
            <a:r>
              <a:rPr lang="en-IN" b="1" dirty="0" err="1">
                <a:solidFill>
                  <a:srgbClr val="FF0000"/>
                </a:solidFill>
              </a:rPr>
              <a:t>db.Employee.find</a:t>
            </a:r>
            <a:r>
              <a:rPr lang="en-IN" dirty="0"/>
              <a:t>({</a:t>
            </a:r>
            <a:r>
              <a:rPr lang="en-IN" dirty="0" err="1"/>
              <a:t>Skill_Area:“Testing</a:t>
            </a:r>
            <a:r>
              <a:rPr lang="en-IN" dirty="0"/>
              <a:t>"</a:t>
            </a:r>
            <a:r>
              <a:rPr lang="en-IN" dirty="0">
                <a:solidFill>
                  <a:srgbClr val="FF0000"/>
                </a:solidFill>
              </a:rPr>
              <a:t>,</a:t>
            </a:r>
            <a:r>
              <a:rPr lang="en-IN" dirty="0"/>
              <a:t> </a:t>
            </a:r>
            <a:r>
              <a:rPr lang="en-IN" dirty="0" err="1"/>
              <a:t>Outsourcing:“Yes</a:t>
            </a:r>
            <a:r>
              <a:rPr lang="en-IN" dirty="0"/>
              <a:t>"}).pretty()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76200"/>
            <a:ext cx="8991600" cy="6629400"/>
          </a:xfrm>
        </p:spPr>
        <p:txBody>
          <a:bodyPr>
            <a:noAutofit/>
          </a:bodyPr>
          <a:lstStyle/>
          <a:p>
            <a:r>
              <a:rPr lang="en-US" b="1" u="sng" dirty="0">
                <a:solidFill>
                  <a:srgbClr val="002060"/>
                </a:solidFill>
              </a:rPr>
              <a:t>Limiting records from documents</a:t>
            </a:r>
          </a:p>
          <a:p>
            <a:pPr algn="just"/>
            <a:r>
              <a:rPr lang="en-US" sz="2800" dirty="0">
                <a:solidFill>
                  <a:schemeClr val="tx1"/>
                </a:solidFill>
              </a:rPr>
              <a:t>To limit the records we need to use </a:t>
            </a:r>
            <a:r>
              <a:rPr lang="en-US" sz="2800" b="1" dirty="0">
                <a:solidFill>
                  <a:srgbClr val="00B050"/>
                </a:solidFill>
              </a:rPr>
              <a:t>limit()</a:t>
            </a:r>
            <a:r>
              <a:rPr lang="en-US" sz="2800" dirty="0">
                <a:solidFill>
                  <a:schemeClr val="tx1"/>
                </a:solidFill>
              </a:rPr>
              <a:t> method..</a:t>
            </a:r>
          </a:p>
          <a:p>
            <a:pPr algn="just"/>
            <a:r>
              <a:rPr lang="en-US" sz="2800" u="sng" dirty="0">
                <a:solidFill>
                  <a:schemeClr val="accent6">
                    <a:lumMod val="75000"/>
                  </a:schemeClr>
                </a:solidFill>
              </a:rPr>
              <a:t>Syntax:</a:t>
            </a:r>
            <a:endParaRPr lang="en-US" sz="2800" dirty="0">
              <a:solidFill>
                <a:srgbClr val="002060"/>
              </a:solidFill>
            </a:endParaRPr>
          </a:p>
          <a:p>
            <a:pPr algn="just"/>
            <a:r>
              <a:rPr lang="en-US" dirty="0">
                <a:solidFill>
                  <a:srgbClr val="002060"/>
                </a:solidFill>
              </a:rPr>
              <a:t>&gt;</a:t>
            </a:r>
            <a:r>
              <a:rPr lang="en-US" dirty="0" err="1">
                <a:solidFill>
                  <a:srgbClr val="002060"/>
                </a:solidFill>
              </a:rPr>
              <a:t>db.COLLECTION_NAME.find</a:t>
            </a:r>
            <a:r>
              <a:rPr lang="en-US" dirty="0">
                <a:solidFill>
                  <a:srgbClr val="002060"/>
                </a:solidFill>
              </a:rPr>
              <a:t>().limit(NUMBER)</a:t>
            </a:r>
          </a:p>
          <a:p>
            <a:pPr algn="just"/>
            <a:endParaRPr lang="en-US" dirty="0">
              <a:solidFill>
                <a:srgbClr val="002060"/>
              </a:solidFill>
            </a:endParaRPr>
          </a:p>
          <a:p>
            <a:pPr algn="just"/>
            <a:r>
              <a:rPr lang="en-US" sz="2800" u="sng" dirty="0">
                <a:solidFill>
                  <a:schemeClr val="accent6">
                    <a:lumMod val="75000"/>
                  </a:schemeClr>
                </a:solidFill>
              </a:rPr>
              <a:t>Example:</a:t>
            </a:r>
          </a:p>
          <a:p>
            <a:pPr algn="just"/>
            <a:r>
              <a:rPr lang="en-US" dirty="0">
                <a:solidFill>
                  <a:srgbClr val="002060"/>
                </a:solidFill>
              </a:rPr>
              <a:t>&gt;</a:t>
            </a:r>
            <a:r>
              <a:rPr lang="en-US" dirty="0" err="1">
                <a:solidFill>
                  <a:srgbClr val="002060"/>
                </a:solidFill>
              </a:rPr>
              <a:t>db.mycol.find</a:t>
            </a:r>
            <a:r>
              <a:rPr lang="en-US" dirty="0">
                <a:solidFill>
                  <a:srgbClr val="002060"/>
                </a:solidFill>
              </a:rPr>
              <a:t>({} , {“name":1,_id:0}).limit(2)</a:t>
            </a:r>
          </a:p>
          <a:p>
            <a:pPr algn="just"/>
            <a:r>
              <a:rPr lang="en-US" dirty="0">
                <a:solidFill>
                  <a:srgbClr val="002060"/>
                </a:solidFill>
              </a:rPr>
              <a:t>Following example will display only two documents while querying the document. If no value is specified in limit, then all documents will be displayed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76200"/>
            <a:ext cx="8991600" cy="6629400"/>
          </a:xfrm>
        </p:spPr>
        <p:txBody>
          <a:bodyPr>
            <a:noAutofit/>
          </a:bodyPr>
          <a:lstStyle/>
          <a:p>
            <a:r>
              <a:rPr lang="en-US" b="1" u="sng" dirty="0">
                <a:solidFill>
                  <a:srgbClr val="002060"/>
                </a:solidFill>
              </a:rPr>
              <a:t>Skipping records from documents</a:t>
            </a:r>
          </a:p>
          <a:p>
            <a:pPr algn="just"/>
            <a:r>
              <a:rPr lang="en-US" sz="2800" dirty="0">
                <a:solidFill>
                  <a:schemeClr val="tx1"/>
                </a:solidFill>
              </a:rPr>
              <a:t>Used to skip the number of documents specified as number in the argument.</a:t>
            </a:r>
          </a:p>
          <a:p>
            <a:pPr algn="just"/>
            <a:r>
              <a:rPr lang="en-US" sz="2800" u="sng" dirty="0">
                <a:solidFill>
                  <a:schemeClr val="accent6">
                    <a:lumMod val="75000"/>
                  </a:schemeClr>
                </a:solidFill>
              </a:rPr>
              <a:t>Syntax:</a:t>
            </a:r>
            <a:endParaRPr lang="en-US" sz="2800" dirty="0">
              <a:solidFill>
                <a:srgbClr val="002060"/>
              </a:solidFill>
            </a:endParaRPr>
          </a:p>
          <a:p>
            <a:pPr algn="just"/>
            <a:r>
              <a:rPr lang="en-US" dirty="0">
                <a:solidFill>
                  <a:srgbClr val="002060"/>
                </a:solidFill>
              </a:rPr>
              <a:t>&gt;</a:t>
            </a:r>
            <a:r>
              <a:rPr lang="en-US" dirty="0" err="1">
                <a:solidFill>
                  <a:srgbClr val="002060"/>
                </a:solidFill>
              </a:rPr>
              <a:t>db.COLLECTION_NAME.find</a:t>
            </a:r>
            <a:r>
              <a:rPr lang="en-US" dirty="0">
                <a:solidFill>
                  <a:srgbClr val="002060"/>
                </a:solidFill>
              </a:rPr>
              <a:t>().limit(NUMBER).skip(NUMBER)</a:t>
            </a:r>
          </a:p>
          <a:p>
            <a:pPr algn="just"/>
            <a:r>
              <a:rPr lang="en-US" sz="2800" u="sng" dirty="0">
                <a:solidFill>
                  <a:schemeClr val="accent6">
                    <a:lumMod val="75000"/>
                  </a:schemeClr>
                </a:solidFill>
              </a:rPr>
              <a:t>Example:</a:t>
            </a:r>
          </a:p>
          <a:p>
            <a:pPr algn="just"/>
            <a:r>
              <a:rPr lang="en-US" dirty="0">
                <a:solidFill>
                  <a:srgbClr val="002060"/>
                </a:solidFill>
              </a:rPr>
              <a:t>&gt;</a:t>
            </a:r>
            <a:r>
              <a:rPr lang="en-US" dirty="0" err="1">
                <a:solidFill>
                  <a:srgbClr val="002060"/>
                </a:solidFill>
              </a:rPr>
              <a:t>db.mycol.find</a:t>
            </a:r>
            <a:r>
              <a:rPr lang="en-US" dirty="0">
                <a:solidFill>
                  <a:srgbClr val="002060"/>
                </a:solidFill>
              </a:rPr>
              <a:t>({},{“name":1,_id:0}).limit(1).skip(1)</a:t>
            </a:r>
          </a:p>
          <a:p>
            <a:pPr algn="just"/>
            <a:r>
              <a:rPr lang="en-US" dirty="0">
                <a:solidFill>
                  <a:srgbClr val="002060"/>
                </a:solidFill>
              </a:rPr>
              <a:t>Following example will display only second document. Default value of skip() method if </a:t>
            </a:r>
            <a:r>
              <a:rPr lang="en-US" b="1" dirty="0">
                <a:solidFill>
                  <a:schemeClr val="tx1"/>
                </a:solidFill>
              </a:rPr>
              <a:t>0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" y="76200"/>
            <a:ext cx="9067800" cy="6629400"/>
          </a:xfrm>
        </p:spPr>
        <p:txBody>
          <a:bodyPr>
            <a:noAutofit/>
          </a:bodyPr>
          <a:lstStyle/>
          <a:p>
            <a:r>
              <a:rPr lang="en-US" b="1" u="sng" dirty="0">
                <a:solidFill>
                  <a:srgbClr val="002060"/>
                </a:solidFill>
              </a:rPr>
              <a:t>Aggregate Functions – </a:t>
            </a:r>
            <a:r>
              <a:rPr lang="en-US" b="1" u="sng" dirty="0">
                <a:solidFill>
                  <a:srgbClr val="FF0000"/>
                </a:solidFill>
              </a:rPr>
              <a:t>{COUNT}</a:t>
            </a:r>
          </a:p>
          <a:p>
            <a:pPr algn="just"/>
            <a:r>
              <a:rPr lang="en-US" sz="2800" u="sng" dirty="0">
                <a:solidFill>
                  <a:schemeClr val="accent6">
                    <a:lumMod val="75000"/>
                  </a:schemeClr>
                </a:solidFill>
              </a:rPr>
              <a:t>Syntax:</a:t>
            </a:r>
            <a:endParaRPr lang="en-US" sz="2800" dirty="0">
              <a:solidFill>
                <a:srgbClr val="002060"/>
              </a:solidFill>
            </a:endParaRPr>
          </a:p>
          <a:p>
            <a:pPr algn="just"/>
            <a:r>
              <a:rPr lang="en-US" dirty="0">
                <a:solidFill>
                  <a:srgbClr val="002060"/>
                </a:solidFill>
              </a:rPr>
              <a:t>&gt;</a:t>
            </a:r>
            <a:r>
              <a:rPr lang="en-US" dirty="0" err="1">
                <a:solidFill>
                  <a:srgbClr val="002060"/>
                </a:solidFill>
              </a:rPr>
              <a:t>db.COLLECTION_NAME.count</a:t>
            </a:r>
            <a:r>
              <a:rPr lang="en-US" dirty="0">
                <a:solidFill>
                  <a:srgbClr val="002060"/>
                </a:solidFill>
              </a:rPr>
              <a:t>()</a:t>
            </a:r>
          </a:p>
          <a:p>
            <a:pPr algn="just"/>
            <a:r>
              <a:rPr lang="en-US" dirty="0">
                <a:solidFill>
                  <a:srgbClr val="002060"/>
                </a:solidFill>
              </a:rPr>
              <a:t>Returns the total number of document in the collection.</a:t>
            </a:r>
          </a:p>
          <a:p>
            <a:pPr algn="just"/>
            <a:r>
              <a:rPr lang="en-US" sz="2800" u="sng" dirty="0">
                <a:solidFill>
                  <a:schemeClr val="accent6">
                    <a:lumMod val="75000"/>
                  </a:schemeClr>
                </a:solidFill>
              </a:rPr>
              <a:t>Example 1: </a:t>
            </a:r>
          </a:p>
          <a:p>
            <a:pPr algn="just"/>
            <a:r>
              <a:rPr lang="en-US" dirty="0">
                <a:solidFill>
                  <a:srgbClr val="002060"/>
                </a:solidFill>
              </a:rPr>
              <a:t>&gt;</a:t>
            </a:r>
            <a:r>
              <a:rPr lang="en-US" dirty="0" err="1">
                <a:solidFill>
                  <a:srgbClr val="002060"/>
                </a:solidFill>
              </a:rPr>
              <a:t>db.emp.count</a:t>
            </a:r>
            <a:r>
              <a:rPr lang="en-US" dirty="0">
                <a:solidFill>
                  <a:srgbClr val="002060"/>
                </a:solidFill>
              </a:rPr>
              <a:t>()</a:t>
            </a:r>
          </a:p>
          <a:p>
            <a:pPr algn="just"/>
            <a:r>
              <a:rPr lang="en-US" u="sng" dirty="0">
                <a:solidFill>
                  <a:schemeClr val="accent6">
                    <a:lumMod val="75000"/>
                  </a:schemeClr>
                </a:solidFill>
              </a:rPr>
              <a:t>Output:</a:t>
            </a:r>
          </a:p>
          <a:p>
            <a:pPr algn="just"/>
            <a:r>
              <a:rPr lang="en-US" dirty="0">
                <a:solidFill>
                  <a:srgbClr val="002060"/>
                </a:solidFill>
              </a:rPr>
              <a:t>4</a:t>
            </a:r>
          </a:p>
          <a:p>
            <a:pPr algn="just"/>
            <a:endParaRPr lang="en-US" dirty="0">
              <a:solidFill>
                <a:srgbClr val="002060"/>
              </a:solidFill>
            </a:endParaRPr>
          </a:p>
          <a:p>
            <a:pPr algn="just"/>
            <a:endParaRPr lang="en-US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Working with Array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N" dirty="0" err="1"/>
              <a:t>db.</a:t>
            </a:r>
            <a:r>
              <a:rPr lang="en-IN" dirty="0" err="1">
                <a:solidFill>
                  <a:srgbClr val="7030A0"/>
                </a:solidFill>
              </a:rPr>
              <a:t>inventory</a:t>
            </a:r>
            <a:r>
              <a:rPr lang="en-IN" dirty="0" err="1"/>
              <a:t>.insert</a:t>
            </a:r>
            <a:r>
              <a:rPr lang="en-IN" dirty="0"/>
              <a:t>([</a:t>
            </a:r>
          </a:p>
          <a:p>
            <a:r>
              <a:rPr lang="en-IN" dirty="0"/>
              <a:t>   </a:t>
            </a:r>
            <a:r>
              <a:rPr lang="en-IN" sz="4100" b="1" dirty="0">
                <a:solidFill>
                  <a:srgbClr val="FF0000"/>
                </a:solidFill>
              </a:rPr>
              <a:t>{ item: "journal", qty: 25, tags : ["blank", "red"], </a:t>
            </a:r>
            <a:r>
              <a:rPr lang="en-IN" sz="4100" b="1" dirty="0" err="1">
                <a:solidFill>
                  <a:srgbClr val="FF0000"/>
                </a:solidFill>
              </a:rPr>
              <a:t>dim_cm</a:t>
            </a:r>
            <a:r>
              <a:rPr lang="en-IN" sz="4100" b="1" dirty="0">
                <a:solidFill>
                  <a:srgbClr val="FF0000"/>
                </a:solidFill>
              </a:rPr>
              <a:t>: [ 14, 21 ] }   </a:t>
            </a:r>
            <a:r>
              <a:rPr lang="en-IN" sz="4100" b="1" dirty="0"/>
              <a:t>,</a:t>
            </a:r>
          </a:p>
          <a:p>
            <a:r>
              <a:rPr lang="en-IN" sz="4100" b="1" dirty="0">
                <a:solidFill>
                  <a:srgbClr val="FF0000"/>
                </a:solidFill>
              </a:rPr>
              <a:t>   </a:t>
            </a:r>
            <a:r>
              <a:rPr lang="en-IN" sz="4600" b="1" dirty="0">
                <a:solidFill>
                  <a:schemeClr val="accent3">
                    <a:lumMod val="50000"/>
                  </a:schemeClr>
                </a:solidFill>
              </a:rPr>
              <a:t>{ item: "notebook", qty: 50, tags: ["red", "blank"], </a:t>
            </a:r>
            <a:r>
              <a:rPr lang="en-IN" sz="4600" b="1" dirty="0" err="1">
                <a:solidFill>
                  <a:schemeClr val="accent3">
                    <a:lumMod val="50000"/>
                  </a:schemeClr>
                </a:solidFill>
              </a:rPr>
              <a:t>dim_cm</a:t>
            </a:r>
            <a:r>
              <a:rPr lang="en-IN" sz="4600" b="1" dirty="0">
                <a:solidFill>
                  <a:schemeClr val="accent3">
                    <a:lumMod val="50000"/>
                  </a:schemeClr>
                </a:solidFill>
              </a:rPr>
              <a:t>: [ 14, 21 ] },</a:t>
            </a:r>
          </a:p>
          <a:p>
            <a:r>
              <a:rPr lang="en-IN" sz="4600" b="1" dirty="0">
                <a:solidFill>
                  <a:schemeClr val="accent3">
                    <a:lumMod val="50000"/>
                  </a:schemeClr>
                </a:solidFill>
              </a:rPr>
              <a:t>   </a:t>
            </a:r>
            <a:r>
              <a:rPr lang="en-IN" sz="4600" b="1" dirty="0">
                <a:solidFill>
                  <a:srgbClr val="7030A0"/>
                </a:solidFill>
              </a:rPr>
              <a:t>{ item: "paper", qty: 100, tags: ["red", "blank", "plain"], </a:t>
            </a:r>
            <a:r>
              <a:rPr lang="en-IN" sz="4600" b="1" dirty="0" err="1">
                <a:solidFill>
                  <a:srgbClr val="7030A0"/>
                </a:solidFill>
              </a:rPr>
              <a:t>dim_cm</a:t>
            </a:r>
            <a:r>
              <a:rPr lang="en-IN" sz="4600" b="1" dirty="0">
                <a:solidFill>
                  <a:srgbClr val="7030A0"/>
                </a:solidFill>
              </a:rPr>
              <a:t>: [ 14, 21 ] },</a:t>
            </a:r>
          </a:p>
          <a:p>
            <a:r>
              <a:rPr lang="en-IN" dirty="0"/>
              <a:t>   { item: "planner", qty: 75, tags: ["blank", "red"], </a:t>
            </a:r>
            <a:r>
              <a:rPr lang="en-IN" dirty="0" err="1"/>
              <a:t>dim_cm</a:t>
            </a:r>
            <a:r>
              <a:rPr lang="en-IN" dirty="0"/>
              <a:t>: [ 22.85, 30 ] },</a:t>
            </a:r>
          </a:p>
          <a:p>
            <a:r>
              <a:rPr lang="en-IN" dirty="0"/>
              <a:t>   { item: "postcard", qty: 45, tags: ["blue"], </a:t>
            </a:r>
            <a:r>
              <a:rPr lang="en-IN" dirty="0" err="1"/>
              <a:t>dim_cm</a:t>
            </a:r>
            <a:r>
              <a:rPr lang="en-IN" dirty="0"/>
              <a:t>: [ 10, 15.25 ] }</a:t>
            </a:r>
          </a:p>
          <a:p>
            <a:r>
              <a:rPr lang="en-IN" dirty="0"/>
              <a:t>]);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0648"/>
            <a:ext cx="7772400" cy="1470025"/>
          </a:xfrm>
        </p:spPr>
        <p:txBody>
          <a:bodyPr/>
          <a:lstStyle/>
          <a:p>
            <a:r>
              <a:rPr lang="en-US" dirty="0"/>
              <a:t>Array 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988840"/>
            <a:ext cx="7918648" cy="4248472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chemeClr val="tx1"/>
                </a:solidFill>
              </a:rPr>
              <a:t>Collection : inventory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Color: black , red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({</a:t>
            </a:r>
            <a:r>
              <a:rPr lang="en-US" dirty="0" err="1">
                <a:solidFill>
                  <a:schemeClr val="tx1"/>
                </a:solidFill>
              </a:rPr>
              <a:t>name:”led</a:t>
            </a:r>
            <a:r>
              <a:rPr lang="en-US" dirty="0">
                <a:solidFill>
                  <a:schemeClr val="tx1"/>
                </a:solidFill>
              </a:rPr>
              <a:t>”, qty:10, color:[“</a:t>
            </a:r>
            <a:r>
              <a:rPr lang="en-US" dirty="0" err="1">
                <a:solidFill>
                  <a:schemeClr val="tx1"/>
                </a:solidFill>
              </a:rPr>
              <a:t>black”,”grey</a:t>
            </a:r>
            <a:r>
              <a:rPr lang="en-US" dirty="0">
                <a:solidFill>
                  <a:schemeClr val="tx1"/>
                </a:solidFill>
              </a:rPr>
              <a:t>”],price:[15000,25000],</a:t>
            </a:r>
            <a:r>
              <a:rPr lang="en-US" dirty="0" err="1">
                <a:solidFill>
                  <a:schemeClr val="tx1"/>
                </a:solidFill>
              </a:rPr>
              <a:t>unit_sold</a:t>
            </a:r>
            <a:r>
              <a:rPr lang="en-US" dirty="0">
                <a:solidFill>
                  <a:schemeClr val="tx1"/>
                </a:solidFill>
              </a:rPr>
              <a:t>:[2,4]})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Name, qty –LED,LCD, </a:t>
            </a:r>
            <a:r>
              <a:rPr lang="en-US" dirty="0" err="1">
                <a:solidFill>
                  <a:schemeClr val="tx1"/>
                </a:solidFill>
              </a:rPr>
              <a:t>Pendrive</a:t>
            </a:r>
            <a:r>
              <a:rPr lang="en-US" dirty="0">
                <a:solidFill>
                  <a:schemeClr val="tx1"/>
                </a:solidFill>
              </a:rPr>
              <a:t>, Headphone, Earphone, Fridge, Mobile, Water Filter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Array1 : color[]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Array2 : price []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Array3 : </a:t>
            </a:r>
            <a:r>
              <a:rPr lang="en-US" dirty="0" err="1">
                <a:solidFill>
                  <a:schemeClr val="tx1"/>
                </a:solidFill>
              </a:rPr>
              <a:t>unit_sold</a:t>
            </a:r>
            <a:r>
              <a:rPr lang="en-US" dirty="0">
                <a:solidFill>
                  <a:schemeClr val="tx1"/>
                </a:solidFill>
              </a:rPr>
              <a:t> []</a:t>
            </a:r>
            <a:endParaRPr lang="en-IN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Working with Array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db.inventory.find</a:t>
            </a:r>
            <a:r>
              <a:rPr lang="en-IN" dirty="0"/>
              <a:t>( { tags: ["red", "blank"] } )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 err="1"/>
              <a:t>db.inventory.find</a:t>
            </a:r>
            <a:r>
              <a:rPr lang="en-IN" dirty="0"/>
              <a:t>( { tags: { $all: ["red", "blank"] } } )</a:t>
            </a:r>
          </a:p>
          <a:p>
            <a:endParaRPr lang="en-IN" dirty="0"/>
          </a:p>
          <a:p>
            <a:r>
              <a:rPr lang="en-IN" dirty="0" err="1"/>
              <a:t>db.inventory.find</a:t>
            </a:r>
            <a:r>
              <a:rPr lang="en-IN" dirty="0"/>
              <a:t>( { tags: "red" } )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Working with Array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db.inventory.find</a:t>
            </a:r>
            <a:r>
              <a:rPr lang="en-IN" dirty="0"/>
              <a:t>( { </a:t>
            </a:r>
            <a:r>
              <a:rPr lang="en-IN" dirty="0" err="1"/>
              <a:t>dim_cm</a:t>
            </a:r>
            <a:r>
              <a:rPr lang="en-IN" dirty="0"/>
              <a:t>: { $</a:t>
            </a:r>
            <a:r>
              <a:rPr lang="en-IN" dirty="0" err="1"/>
              <a:t>gt</a:t>
            </a:r>
            <a:r>
              <a:rPr lang="en-IN" dirty="0"/>
              <a:t>: 25 } } )</a:t>
            </a:r>
          </a:p>
          <a:p>
            <a:endParaRPr lang="en-IN" dirty="0"/>
          </a:p>
          <a:p>
            <a:r>
              <a:rPr lang="en-IN" dirty="0" err="1"/>
              <a:t>db.inventory.find</a:t>
            </a:r>
            <a:r>
              <a:rPr lang="en-IN" dirty="0"/>
              <a:t>( { </a:t>
            </a:r>
            <a:r>
              <a:rPr lang="en-IN" dirty="0" err="1"/>
              <a:t>dim_cm</a:t>
            </a:r>
            <a:r>
              <a:rPr lang="en-IN" dirty="0"/>
              <a:t>: { $</a:t>
            </a:r>
            <a:r>
              <a:rPr lang="en-IN" dirty="0" err="1"/>
              <a:t>gt</a:t>
            </a:r>
            <a:r>
              <a:rPr lang="en-IN" dirty="0"/>
              <a:t>: 15, $</a:t>
            </a:r>
            <a:r>
              <a:rPr lang="en-IN" dirty="0" err="1"/>
              <a:t>lt</a:t>
            </a:r>
            <a:r>
              <a:rPr lang="en-IN"/>
              <a:t>: 20 } } )</a:t>
            </a:r>
            <a:endParaRPr lang="en-IN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CRUD Operations in Mongo dB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Create operation : insert method </a:t>
            </a:r>
          </a:p>
          <a:p>
            <a:r>
              <a:rPr lang="en-IN" dirty="0"/>
              <a:t>Read operation : Find method </a:t>
            </a:r>
          </a:p>
          <a:p>
            <a:r>
              <a:rPr lang="en-IN" dirty="0"/>
              <a:t>Update operation : update method, set option </a:t>
            </a:r>
          </a:p>
          <a:p>
            <a:r>
              <a:rPr lang="en-IN" dirty="0"/>
              <a:t>Delete operation : remove 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" y="76200"/>
            <a:ext cx="9067800" cy="6629400"/>
          </a:xfrm>
        </p:spPr>
        <p:txBody>
          <a:bodyPr>
            <a:noAutofit/>
          </a:bodyPr>
          <a:lstStyle/>
          <a:p>
            <a:endParaRPr lang="en-US" b="1" u="sng" dirty="0">
              <a:solidFill>
                <a:srgbClr val="002060"/>
              </a:solidFill>
            </a:endParaRPr>
          </a:p>
          <a:p>
            <a:endParaRPr lang="en-US" sz="6600" b="1" i="1" dirty="0">
              <a:solidFill>
                <a:srgbClr val="002060"/>
              </a:solidFill>
            </a:endParaRPr>
          </a:p>
          <a:p>
            <a:r>
              <a:rPr lang="en-US" sz="6600" b="1" i="1" dirty="0">
                <a:solidFill>
                  <a:srgbClr val="002060"/>
                </a:solidFill>
              </a:rPr>
              <a:t>Aggregate Functions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04800"/>
            <a:ext cx="8763000" cy="6400800"/>
          </a:xfrm>
        </p:spPr>
        <p:txBody>
          <a:bodyPr>
            <a:normAutofit/>
          </a:bodyPr>
          <a:lstStyle/>
          <a:p>
            <a:r>
              <a:rPr lang="en-US" b="1" u="sng" dirty="0">
                <a:solidFill>
                  <a:srgbClr val="002060"/>
                </a:solidFill>
              </a:rPr>
              <a:t>Creating Collection</a:t>
            </a:r>
          </a:p>
          <a:p>
            <a:pPr algn="l"/>
            <a:r>
              <a:rPr lang="en-US" sz="2400" u="sng" dirty="0">
                <a:solidFill>
                  <a:schemeClr val="accent6">
                    <a:lumMod val="75000"/>
                  </a:schemeClr>
                </a:solidFill>
              </a:rPr>
              <a:t>Syntax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:</a:t>
            </a:r>
          </a:p>
          <a:p>
            <a:pPr algn="l"/>
            <a:r>
              <a:rPr lang="en-US" sz="2400" dirty="0">
                <a:solidFill>
                  <a:srgbClr val="002060"/>
                </a:solidFill>
              </a:rPr>
              <a:t>&gt;</a:t>
            </a:r>
            <a:r>
              <a:rPr lang="en-US" sz="4000" b="1" dirty="0" err="1">
                <a:solidFill>
                  <a:srgbClr val="7030A0"/>
                </a:solidFill>
              </a:rPr>
              <a:t>db.createCollection</a:t>
            </a:r>
            <a:r>
              <a:rPr lang="en-US" sz="4000" b="1" dirty="0">
                <a:solidFill>
                  <a:srgbClr val="7030A0"/>
                </a:solidFill>
              </a:rPr>
              <a:t>(“name”)</a:t>
            </a:r>
          </a:p>
          <a:p>
            <a:pPr algn="l"/>
            <a:r>
              <a:rPr lang="en-US" sz="4000" b="1" dirty="0">
                <a:solidFill>
                  <a:srgbClr val="7030A0"/>
                </a:solidFill>
              </a:rPr>
              <a:t>Example:</a:t>
            </a:r>
          </a:p>
          <a:p>
            <a:pPr algn="l"/>
            <a:endParaRPr lang="en-US" sz="4000" b="1" dirty="0">
              <a:solidFill>
                <a:srgbClr val="7030A0"/>
              </a:solidFill>
            </a:endParaRPr>
          </a:p>
          <a:p>
            <a:pPr algn="l"/>
            <a:r>
              <a:rPr lang="en-US" sz="4000" b="1" dirty="0" err="1">
                <a:solidFill>
                  <a:srgbClr val="7030A0"/>
                </a:solidFill>
              </a:rPr>
              <a:t>db.createCollection</a:t>
            </a:r>
            <a:r>
              <a:rPr lang="en-US" sz="4000" b="1" dirty="0">
                <a:solidFill>
                  <a:srgbClr val="7030A0"/>
                </a:solidFill>
              </a:rPr>
              <a:t>(“employee”)</a:t>
            </a:r>
          </a:p>
          <a:p>
            <a:pPr algn="l"/>
            <a:endParaRPr lang="en-US" sz="2400" dirty="0">
              <a:solidFill>
                <a:srgbClr val="002060"/>
              </a:solidFill>
            </a:endParaRPr>
          </a:p>
          <a:p>
            <a:pPr algn="l"/>
            <a:endParaRPr lang="en-US" sz="2400" b="1" dirty="0">
              <a:solidFill>
                <a:schemeClr val="tx1"/>
              </a:solidFill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US" sz="2400" dirty="0">
              <a:solidFill>
                <a:schemeClr val="tx1"/>
              </a:solidFill>
            </a:endParaRPr>
          </a:p>
          <a:p>
            <a:pPr algn="l"/>
            <a:endParaRPr lang="en-US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Aggregate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Inter"/>
              </a:rPr>
              <a:t>For performing  aggregate function, the aggregate() method is used. </a:t>
            </a:r>
          </a:p>
          <a:p>
            <a:endParaRPr lang="en-US" dirty="0">
              <a:solidFill>
                <a:srgbClr val="000000"/>
              </a:solidFill>
              <a:latin typeface="Inter"/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Aggregate Functions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800" b="1" kern="50" dirty="0">
                <a:effectLst/>
                <a:latin typeface="Liberation Serif"/>
                <a:ea typeface="Noto Sans CJK SC Regular"/>
                <a:cs typeface="FreeSans"/>
              </a:rPr>
              <a:t>With the </a:t>
            </a:r>
            <a:r>
              <a:rPr lang="en-IN" sz="2800" b="1" kern="50" dirty="0">
                <a:solidFill>
                  <a:srgbClr val="FF0000"/>
                </a:solidFill>
                <a:effectLst/>
                <a:latin typeface="Liberation Mono"/>
                <a:ea typeface="Nimbus Mono L"/>
                <a:cs typeface="Liberation Mono"/>
              </a:rPr>
              <a:t>$group()</a:t>
            </a:r>
            <a:r>
              <a:rPr lang="en-IN" sz="2800" b="1" kern="50" dirty="0">
                <a:effectLst/>
                <a:latin typeface="Liberation Serif"/>
                <a:ea typeface="Noto Sans CJK SC Regular"/>
                <a:cs typeface="FreeSans"/>
              </a:rPr>
              <a:t> , we can perform all the aggregation or summary queries that we need, such as finding totals, averages, minimum or maximum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Aggregate Functions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kern="50" dirty="0" err="1">
                <a:effectLst/>
                <a:latin typeface="Liberation Serif"/>
                <a:ea typeface="Noto Sans CJK SC Regular"/>
                <a:cs typeface="FreeSans"/>
              </a:rPr>
              <a:t>db.collection_name.aggregate</a:t>
            </a:r>
            <a:r>
              <a:rPr lang="en-IN" b="1" kern="50" dirty="0">
                <a:effectLst/>
                <a:latin typeface="Liberation Serif"/>
                <a:ea typeface="Noto Sans CJK SC Regular"/>
                <a:cs typeface="FreeSans"/>
              </a:rPr>
              <a:t>([{ $group:{_</a:t>
            </a:r>
            <a:r>
              <a:rPr lang="en-IN" b="1" kern="50" dirty="0" err="1">
                <a:effectLst/>
                <a:latin typeface="Liberation Serif"/>
                <a:ea typeface="Noto Sans CJK SC Regular"/>
                <a:cs typeface="FreeSans"/>
              </a:rPr>
              <a:t>id:field_name</a:t>
            </a:r>
            <a:r>
              <a:rPr lang="en-IN" b="1" kern="50" dirty="0">
                <a:effectLst/>
                <a:latin typeface="Liberation Serif"/>
                <a:ea typeface="Noto Sans CJK SC Regular"/>
                <a:cs typeface="FreeSans"/>
              </a:rPr>
              <a:t>, “</a:t>
            </a:r>
            <a:r>
              <a:rPr lang="en-IN" b="1" kern="50" dirty="0" err="1">
                <a:effectLst/>
                <a:latin typeface="Liberation Serif"/>
                <a:ea typeface="Noto Sans CJK SC Regular"/>
                <a:cs typeface="FreeSans"/>
              </a:rPr>
              <a:t>Text_that_you_want_to</a:t>
            </a:r>
            <a:r>
              <a:rPr lang="en-IN" b="1" kern="50" dirty="0" err="1">
                <a:latin typeface="Liberation Serif"/>
                <a:ea typeface="Noto Sans CJK SC Regular"/>
                <a:cs typeface="FreeSans"/>
              </a:rPr>
              <a:t>_display</a:t>
            </a:r>
            <a:r>
              <a:rPr lang="en-IN" b="1" kern="50" dirty="0">
                <a:effectLst/>
                <a:latin typeface="Liberation Serif"/>
                <a:ea typeface="Noto Sans CJK SC Regular"/>
                <a:cs typeface="FreeSans"/>
              </a:rPr>
              <a:t>":{ $</a:t>
            </a:r>
            <a:r>
              <a:rPr lang="en-IN" b="1" kern="50" dirty="0" err="1">
                <a:effectLst/>
                <a:latin typeface="Liberation Serif"/>
                <a:ea typeface="Noto Sans CJK SC Regular"/>
                <a:cs typeface="FreeSans"/>
              </a:rPr>
              <a:t>aggregate_function</a:t>
            </a:r>
            <a:r>
              <a:rPr lang="en-IN" b="1" kern="50" dirty="0">
                <a:effectLst/>
                <a:latin typeface="Liberation Serif"/>
                <a:ea typeface="Noto Sans CJK SC Regular"/>
                <a:cs typeface="FreeSans"/>
              </a:rPr>
              <a:t>:"$</a:t>
            </a:r>
            <a:r>
              <a:rPr lang="en-IN" b="1" kern="50" dirty="0" err="1">
                <a:effectLst/>
                <a:latin typeface="Liberation Serif"/>
                <a:ea typeface="Noto Sans CJK SC Regular"/>
                <a:cs typeface="FreeSans"/>
              </a:rPr>
              <a:t>field_name</a:t>
            </a:r>
            <a:r>
              <a:rPr lang="en-IN" b="1" kern="50" dirty="0">
                <a:effectLst/>
                <a:latin typeface="Liberation Serif"/>
                <a:ea typeface="Noto Sans CJK SC Regular"/>
                <a:cs typeface="FreeSans"/>
              </a:rPr>
              <a:t>" } } }])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Aggregate Functions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field over which you want to perform a grouping operation , the name of that field is passed in</a:t>
            </a:r>
            <a:r>
              <a:rPr lang="en-IN" dirty="0">
                <a:solidFill>
                  <a:srgbClr val="FF0000"/>
                </a:solidFill>
              </a:rPr>
              <a:t> _id parameter</a:t>
            </a:r>
            <a:r>
              <a:rPr lang="en-IN" dirty="0"/>
              <a:t> (the field for which you want to make group)</a:t>
            </a:r>
          </a:p>
          <a:p>
            <a:r>
              <a:rPr lang="en-IN" dirty="0"/>
              <a:t>The field over which you want to perform aggregate function will be passed like : </a:t>
            </a:r>
            <a:r>
              <a:rPr lang="en-IN" b="1" kern="50" dirty="0">
                <a:effectLst/>
                <a:latin typeface="Liberation Serif"/>
                <a:ea typeface="Noto Sans CJK SC Regular"/>
                <a:cs typeface="FreeSans"/>
              </a:rPr>
              <a:t>$</a:t>
            </a:r>
            <a:r>
              <a:rPr lang="en-IN" b="1" kern="50" dirty="0" err="1">
                <a:effectLst/>
                <a:latin typeface="Liberation Serif"/>
                <a:ea typeface="Noto Sans CJK SC Regular"/>
                <a:cs typeface="FreeSans"/>
              </a:rPr>
              <a:t>aggregate_function</a:t>
            </a:r>
            <a:r>
              <a:rPr lang="en-IN" b="1" kern="50" dirty="0">
                <a:effectLst/>
                <a:latin typeface="Liberation Serif"/>
                <a:ea typeface="Noto Sans CJK SC Regular"/>
                <a:cs typeface="FreeSans"/>
              </a:rPr>
              <a:t>:"$</a:t>
            </a:r>
            <a:r>
              <a:rPr lang="en-IN" b="1" kern="50" dirty="0" err="1">
                <a:effectLst/>
                <a:latin typeface="Liberation Serif"/>
                <a:ea typeface="Noto Sans CJK SC Regular"/>
                <a:cs typeface="FreeSans"/>
              </a:rPr>
              <a:t>field_name</a:t>
            </a:r>
            <a:r>
              <a:rPr lang="en-IN" b="1" kern="50" dirty="0">
                <a:effectLst/>
                <a:latin typeface="Liberation Serif"/>
                <a:ea typeface="Noto Sans CJK SC Regular"/>
                <a:cs typeface="FreeSans"/>
              </a:rPr>
              <a:t>"</a:t>
            </a:r>
            <a:endParaRPr lang="en-IN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" y="76200"/>
            <a:ext cx="9067800" cy="6629400"/>
          </a:xfrm>
        </p:spPr>
        <p:txBody>
          <a:bodyPr>
            <a:noAutofit/>
          </a:bodyPr>
          <a:lstStyle/>
          <a:p>
            <a:r>
              <a:rPr lang="en-US" b="1" u="sng" dirty="0">
                <a:solidFill>
                  <a:srgbClr val="002060"/>
                </a:solidFill>
              </a:rPr>
              <a:t>Aggregate Functions – </a:t>
            </a:r>
            <a:r>
              <a:rPr lang="en-US" b="1" u="sng" dirty="0">
                <a:solidFill>
                  <a:srgbClr val="FF0000"/>
                </a:solidFill>
              </a:rPr>
              <a:t>{SUM}</a:t>
            </a:r>
          </a:p>
          <a:p>
            <a:pPr algn="just"/>
            <a:r>
              <a:rPr lang="en-US" sz="2800" u="sng" dirty="0">
                <a:solidFill>
                  <a:schemeClr val="accent6">
                    <a:lumMod val="75000"/>
                  </a:schemeClr>
                </a:solidFill>
              </a:rPr>
              <a:t>Syntax:</a:t>
            </a:r>
            <a:endParaRPr lang="en-US" sz="2800" dirty="0">
              <a:solidFill>
                <a:srgbClr val="002060"/>
              </a:solidFill>
            </a:endParaRPr>
          </a:p>
          <a:p>
            <a:pPr algn="just"/>
            <a:r>
              <a:rPr lang="en-US" dirty="0">
                <a:solidFill>
                  <a:srgbClr val="002060"/>
                </a:solidFill>
              </a:rPr>
              <a:t>&gt;</a:t>
            </a:r>
            <a:r>
              <a:rPr lang="en-US" dirty="0" err="1">
                <a:solidFill>
                  <a:srgbClr val="002060"/>
                </a:solidFill>
              </a:rPr>
              <a:t>db.COLLECTION_NAME.aggregate</a:t>
            </a:r>
            <a:r>
              <a:rPr lang="en-US" dirty="0">
                <a:solidFill>
                  <a:srgbClr val="002060"/>
                </a:solidFill>
              </a:rPr>
              <a:t>(AGGREGATE_OPERATION)</a:t>
            </a:r>
          </a:p>
          <a:p>
            <a:pPr algn="just"/>
            <a:r>
              <a:rPr lang="en-US" sz="2800" u="sng" dirty="0">
                <a:solidFill>
                  <a:schemeClr val="accent6">
                    <a:lumMod val="75000"/>
                  </a:schemeClr>
                </a:solidFill>
              </a:rPr>
              <a:t>Example:</a:t>
            </a:r>
          </a:p>
          <a:p>
            <a:pPr algn="just"/>
            <a:r>
              <a:rPr lang="en-US" dirty="0">
                <a:solidFill>
                  <a:srgbClr val="002060"/>
                </a:solidFill>
              </a:rPr>
              <a:t>&gt;</a:t>
            </a:r>
            <a:r>
              <a:rPr lang="en-US" dirty="0" err="1">
                <a:solidFill>
                  <a:srgbClr val="002060"/>
                </a:solidFill>
              </a:rPr>
              <a:t>db.emp.aggregate</a:t>
            </a:r>
            <a:r>
              <a:rPr lang="en-US" dirty="0">
                <a:solidFill>
                  <a:srgbClr val="002060"/>
                </a:solidFill>
              </a:rPr>
              <a:t>([</a:t>
            </a:r>
          </a:p>
          <a:p>
            <a:pPr algn="just"/>
            <a:r>
              <a:rPr lang="en-US" dirty="0">
                <a:solidFill>
                  <a:srgbClr val="FF0000"/>
                </a:solidFill>
              </a:rPr>
              <a:t>{</a:t>
            </a:r>
            <a:r>
              <a:rPr lang="en-US" dirty="0">
                <a:solidFill>
                  <a:srgbClr val="002060"/>
                </a:solidFill>
              </a:rPr>
              <a:t> $group:</a:t>
            </a:r>
          </a:p>
          <a:p>
            <a:pPr algn="just"/>
            <a:r>
              <a:rPr lang="en-US" dirty="0">
                <a:solidFill>
                  <a:srgbClr val="002060"/>
                </a:solidFill>
              </a:rPr>
              <a:t>	</a:t>
            </a:r>
            <a:r>
              <a:rPr lang="en-US" dirty="0">
                <a:solidFill>
                  <a:srgbClr val="00B050"/>
                </a:solidFill>
              </a:rPr>
              <a:t>{</a:t>
            </a:r>
            <a:r>
              <a:rPr lang="en-US" dirty="0">
                <a:solidFill>
                  <a:srgbClr val="002060"/>
                </a:solidFill>
              </a:rPr>
              <a:t>_id:"$address",</a:t>
            </a:r>
          </a:p>
          <a:p>
            <a:pPr algn="just"/>
            <a:r>
              <a:rPr lang="en-US" dirty="0">
                <a:solidFill>
                  <a:srgbClr val="002060"/>
                </a:solidFill>
              </a:rPr>
              <a:t>	</a:t>
            </a:r>
            <a:r>
              <a:rPr lang="en-US" dirty="0" err="1">
                <a:solidFill>
                  <a:srgbClr val="002060"/>
                </a:solidFill>
              </a:rPr>
              <a:t>total_salary</a:t>
            </a:r>
            <a:r>
              <a:rPr lang="en-US" dirty="0">
                <a:solidFill>
                  <a:srgbClr val="002060"/>
                </a:solidFill>
              </a:rPr>
              <a:t>:{$sum:"$salary"}</a:t>
            </a:r>
          </a:p>
          <a:p>
            <a:pPr algn="just"/>
            <a:r>
              <a:rPr lang="en-US" dirty="0">
                <a:solidFill>
                  <a:srgbClr val="002060"/>
                </a:solidFill>
              </a:rPr>
              <a:t>	</a:t>
            </a:r>
            <a:r>
              <a:rPr lang="en-US" dirty="0">
                <a:solidFill>
                  <a:srgbClr val="00B050"/>
                </a:solidFill>
              </a:rPr>
              <a:t>}</a:t>
            </a:r>
          </a:p>
          <a:p>
            <a:pPr algn="just"/>
            <a:r>
              <a:rPr lang="en-US" dirty="0">
                <a:solidFill>
                  <a:srgbClr val="FF0000"/>
                </a:solidFill>
              </a:rPr>
              <a:t>} </a:t>
            </a:r>
            <a:r>
              <a:rPr lang="en-US" dirty="0">
                <a:solidFill>
                  <a:srgbClr val="002060"/>
                </a:solidFill>
              </a:rPr>
              <a:t>])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1800" kern="50" dirty="0" err="1">
                <a:effectLst/>
                <a:latin typeface="Liberation Serif"/>
                <a:ea typeface="Noto Sans CJK SC Regular"/>
                <a:cs typeface="FreeSans"/>
              </a:rPr>
              <a:t>db.sale.aggregate</a:t>
            </a:r>
            <a:r>
              <a:rPr lang="en-IN" sz="1800" kern="50" dirty="0">
                <a:effectLst/>
                <a:latin typeface="Liberation Serif"/>
                <a:ea typeface="Noto Sans CJK SC Regular"/>
                <a:cs typeface="FreeSans"/>
              </a:rPr>
              <a:t>([ {$group: {_id:"$name", </a:t>
            </a:r>
            <a:r>
              <a:rPr lang="en-IN" sz="1800" kern="50" dirty="0" err="1">
                <a:effectLst/>
                <a:latin typeface="Liberation Serif"/>
                <a:ea typeface="Noto Sans CJK SC Regular"/>
                <a:cs typeface="FreeSans"/>
              </a:rPr>
              <a:t>max_price</a:t>
            </a:r>
            <a:r>
              <a:rPr lang="en-IN" sz="1800" kern="50" dirty="0">
                <a:effectLst/>
                <a:latin typeface="Liberation Serif"/>
                <a:ea typeface="Noto Sans CJK SC Regular"/>
                <a:cs typeface="FreeSans"/>
              </a:rPr>
              <a:t>:{$max:"$price"} } }])</a:t>
            </a:r>
          </a:p>
          <a:p>
            <a:r>
              <a:rPr lang="en-IN" sz="1800" kern="50" dirty="0">
                <a:latin typeface="Liberation Serif"/>
                <a:ea typeface="Noto Sans CJK SC Regular"/>
                <a:cs typeface="FreeSans"/>
              </a:rPr>
              <a:t>Answer:</a:t>
            </a:r>
            <a:endParaRPr lang="en-IN" sz="1800" kern="50" dirty="0">
              <a:effectLst/>
              <a:latin typeface="Liberation Serif"/>
              <a:ea typeface="Noto Sans CJK SC Regular"/>
              <a:cs typeface="FreeSans"/>
            </a:endParaRPr>
          </a:p>
          <a:p>
            <a:r>
              <a:rPr lang="en-IN" sz="1800" kern="50" dirty="0">
                <a:effectLst/>
                <a:latin typeface="Liberation Serif"/>
                <a:ea typeface="Noto Sans CJK SC Regular"/>
                <a:cs typeface="FreeSans"/>
              </a:rPr>
              <a:t>{ "_id" : "</a:t>
            </a:r>
            <a:r>
              <a:rPr lang="en-IN" sz="1800" kern="50" dirty="0" err="1">
                <a:effectLst/>
                <a:latin typeface="Liberation Serif"/>
                <a:ea typeface="Noto Sans CJK SC Regular"/>
                <a:cs typeface="FreeSans"/>
              </a:rPr>
              <a:t>pendrive</a:t>
            </a:r>
            <a:r>
              <a:rPr lang="en-IN" sz="1800" kern="50" dirty="0">
                <a:effectLst/>
                <a:latin typeface="Liberation Serif"/>
                <a:ea typeface="Noto Sans CJK SC Regular"/>
                <a:cs typeface="FreeSans"/>
              </a:rPr>
              <a:t>", "</a:t>
            </a:r>
            <a:r>
              <a:rPr lang="en-IN" sz="1800" kern="50" dirty="0" err="1">
                <a:effectLst/>
                <a:latin typeface="Liberation Serif"/>
                <a:ea typeface="Noto Sans CJK SC Regular"/>
                <a:cs typeface="FreeSans"/>
              </a:rPr>
              <a:t>max_price</a:t>
            </a:r>
            <a:r>
              <a:rPr lang="en-IN" sz="1800" kern="50" dirty="0">
                <a:effectLst/>
                <a:latin typeface="Liberation Serif"/>
                <a:ea typeface="Noto Sans CJK SC Regular"/>
                <a:cs typeface="FreeSans"/>
              </a:rPr>
              <a:t>" : 1700 }</a:t>
            </a:r>
          </a:p>
          <a:p>
            <a:r>
              <a:rPr lang="en-IN" sz="1800" kern="50" dirty="0">
                <a:effectLst/>
                <a:latin typeface="Liberation Serif"/>
                <a:ea typeface="Noto Sans CJK SC Regular"/>
                <a:cs typeface="FreeSans"/>
              </a:rPr>
              <a:t>{ "_id" : "led", "</a:t>
            </a:r>
            <a:r>
              <a:rPr lang="en-IN" sz="1800" kern="50" dirty="0" err="1">
                <a:effectLst/>
                <a:latin typeface="Liberation Serif"/>
                <a:ea typeface="Noto Sans CJK SC Regular"/>
                <a:cs typeface="FreeSans"/>
              </a:rPr>
              <a:t>max_price</a:t>
            </a:r>
            <a:r>
              <a:rPr lang="en-IN" sz="1800" kern="50" dirty="0">
                <a:effectLst/>
                <a:latin typeface="Liberation Serif"/>
                <a:ea typeface="Noto Sans CJK SC Regular"/>
                <a:cs typeface="FreeSans"/>
              </a:rPr>
              <a:t>" : 25000 }</a:t>
            </a:r>
          </a:p>
          <a:p>
            <a:r>
              <a:rPr lang="en-IN" sz="1800" kern="50" dirty="0">
                <a:effectLst/>
                <a:latin typeface="Liberation Serif"/>
                <a:ea typeface="Noto Sans CJK SC Regular"/>
                <a:cs typeface="FreeSans"/>
              </a:rPr>
              <a:t>{ "_id" : "</a:t>
            </a:r>
            <a:r>
              <a:rPr lang="en-IN" sz="1800" kern="50" dirty="0" err="1">
                <a:effectLst/>
                <a:latin typeface="Liberation Serif"/>
                <a:ea typeface="Noto Sans CJK SC Regular"/>
                <a:cs typeface="FreeSans"/>
              </a:rPr>
              <a:t>lcd</a:t>
            </a:r>
            <a:r>
              <a:rPr lang="en-IN" sz="1800" kern="50" dirty="0">
                <a:effectLst/>
                <a:latin typeface="Liberation Serif"/>
                <a:ea typeface="Noto Sans CJK SC Regular"/>
                <a:cs typeface="FreeSans"/>
              </a:rPr>
              <a:t>", "</a:t>
            </a:r>
            <a:r>
              <a:rPr lang="en-IN" sz="1800" kern="50" dirty="0" err="1">
                <a:effectLst/>
                <a:latin typeface="Liberation Serif"/>
                <a:ea typeface="Noto Sans CJK SC Regular"/>
                <a:cs typeface="FreeSans"/>
              </a:rPr>
              <a:t>max_price</a:t>
            </a:r>
            <a:r>
              <a:rPr lang="en-IN" sz="1800" kern="50" dirty="0">
                <a:effectLst/>
                <a:latin typeface="Liberation Serif"/>
                <a:ea typeface="Noto Sans CJK SC Regular"/>
                <a:cs typeface="FreeSans"/>
              </a:rPr>
              <a:t>" : 55000 }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" y="76200"/>
            <a:ext cx="9067800" cy="6629400"/>
          </a:xfrm>
        </p:spPr>
        <p:txBody>
          <a:bodyPr>
            <a:noAutofit/>
          </a:bodyPr>
          <a:lstStyle/>
          <a:p>
            <a:r>
              <a:rPr lang="en-US" b="1" u="sng" dirty="0">
                <a:solidFill>
                  <a:srgbClr val="002060"/>
                </a:solidFill>
              </a:rPr>
              <a:t>Aggregate Functions – </a:t>
            </a:r>
            <a:r>
              <a:rPr lang="en-US" b="1" u="sng" dirty="0">
                <a:solidFill>
                  <a:srgbClr val="FF0000"/>
                </a:solidFill>
              </a:rPr>
              <a:t>{AVERAGE}</a:t>
            </a:r>
          </a:p>
          <a:p>
            <a:pPr algn="just"/>
            <a:r>
              <a:rPr lang="en-US" sz="2800" u="sng" dirty="0">
                <a:solidFill>
                  <a:schemeClr val="accent6">
                    <a:lumMod val="75000"/>
                  </a:schemeClr>
                </a:solidFill>
              </a:rPr>
              <a:t>Syntax:</a:t>
            </a:r>
            <a:endParaRPr lang="en-US" sz="2800" dirty="0">
              <a:solidFill>
                <a:srgbClr val="002060"/>
              </a:solidFill>
            </a:endParaRPr>
          </a:p>
          <a:p>
            <a:pPr algn="just"/>
            <a:r>
              <a:rPr lang="en-US" dirty="0">
                <a:solidFill>
                  <a:srgbClr val="002060"/>
                </a:solidFill>
              </a:rPr>
              <a:t>&gt;</a:t>
            </a:r>
            <a:r>
              <a:rPr lang="en-US" dirty="0" err="1">
                <a:solidFill>
                  <a:srgbClr val="002060"/>
                </a:solidFill>
              </a:rPr>
              <a:t>db.COLLECTION_NAME.aggregate</a:t>
            </a:r>
            <a:r>
              <a:rPr lang="en-US" dirty="0">
                <a:solidFill>
                  <a:srgbClr val="002060"/>
                </a:solidFill>
              </a:rPr>
              <a:t>(AGGREGATE_OPERATION)</a:t>
            </a:r>
          </a:p>
          <a:p>
            <a:pPr algn="just"/>
            <a:r>
              <a:rPr lang="en-US" sz="2800" u="sng" dirty="0">
                <a:solidFill>
                  <a:schemeClr val="accent6">
                    <a:lumMod val="75000"/>
                  </a:schemeClr>
                </a:solidFill>
              </a:rPr>
              <a:t>Example:</a:t>
            </a:r>
          </a:p>
          <a:p>
            <a:pPr algn="just"/>
            <a:r>
              <a:rPr lang="en-US" dirty="0">
                <a:solidFill>
                  <a:srgbClr val="002060"/>
                </a:solidFill>
              </a:rPr>
              <a:t>&gt;</a:t>
            </a:r>
            <a:r>
              <a:rPr lang="en-US" dirty="0" err="1">
                <a:solidFill>
                  <a:srgbClr val="002060"/>
                </a:solidFill>
              </a:rPr>
              <a:t>db.emp.aggregate</a:t>
            </a:r>
            <a:r>
              <a:rPr lang="en-US" dirty="0">
                <a:solidFill>
                  <a:srgbClr val="002060"/>
                </a:solidFill>
              </a:rPr>
              <a:t>([</a:t>
            </a:r>
          </a:p>
          <a:p>
            <a:pPr algn="just"/>
            <a:r>
              <a:rPr lang="en-US" dirty="0">
                <a:solidFill>
                  <a:srgbClr val="FF0000"/>
                </a:solidFill>
              </a:rPr>
              <a:t>{</a:t>
            </a:r>
            <a:r>
              <a:rPr lang="en-US" dirty="0">
                <a:solidFill>
                  <a:srgbClr val="002060"/>
                </a:solidFill>
              </a:rPr>
              <a:t> $group:</a:t>
            </a:r>
          </a:p>
          <a:p>
            <a:pPr algn="just"/>
            <a:r>
              <a:rPr lang="en-US" dirty="0">
                <a:solidFill>
                  <a:srgbClr val="002060"/>
                </a:solidFill>
              </a:rPr>
              <a:t>	</a:t>
            </a:r>
            <a:r>
              <a:rPr lang="en-US" dirty="0">
                <a:solidFill>
                  <a:srgbClr val="00B050"/>
                </a:solidFill>
              </a:rPr>
              <a:t>{</a:t>
            </a:r>
            <a:r>
              <a:rPr lang="en-US" dirty="0">
                <a:solidFill>
                  <a:srgbClr val="002060"/>
                </a:solidFill>
              </a:rPr>
              <a:t>_id:"$name",</a:t>
            </a:r>
          </a:p>
          <a:p>
            <a:pPr algn="just"/>
            <a:r>
              <a:rPr lang="en-US" dirty="0">
                <a:solidFill>
                  <a:srgbClr val="002060"/>
                </a:solidFill>
              </a:rPr>
              <a:t>	</a:t>
            </a:r>
            <a:r>
              <a:rPr lang="en-US" dirty="0" err="1">
                <a:solidFill>
                  <a:srgbClr val="002060"/>
                </a:solidFill>
              </a:rPr>
              <a:t>salary_avg</a:t>
            </a:r>
            <a:r>
              <a:rPr lang="en-US" dirty="0">
                <a:solidFill>
                  <a:srgbClr val="002060"/>
                </a:solidFill>
              </a:rPr>
              <a:t>:{$</a:t>
            </a:r>
            <a:r>
              <a:rPr lang="en-US" dirty="0" err="1">
                <a:solidFill>
                  <a:srgbClr val="002060"/>
                </a:solidFill>
              </a:rPr>
              <a:t>avg</a:t>
            </a:r>
            <a:r>
              <a:rPr lang="en-US" dirty="0">
                <a:solidFill>
                  <a:srgbClr val="002060"/>
                </a:solidFill>
              </a:rPr>
              <a:t>:"$salary"}</a:t>
            </a:r>
          </a:p>
          <a:p>
            <a:pPr algn="just"/>
            <a:r>
              <a:rPr lang="en-US" dirty="0">
                <a:solidFill>
                  <a:srgbClr val="002060"/>
                </a:solidFill>
              </a:rPr>
              <a:t>	</a:t>
            </a:r>
            <a:r>
              <a:rPr lang="en-US" dirty="0">
                <a:solidFill>
                  <a:srgbClr val="00B050"/>
                </a:solidFill>
              </a:rPr>
              <a:t>}</a:t>
            </a:r>
          </a:p>
          <a:p>
            <a:pPr algn="just"/>
            <a:r>
              <a:rPr lang="en-US" dirty="0">
                <a:solidFill>
                  <a:srgbClr val="FF0000"/>
                </a:solidFill>
              </a:rPr>
              <a:t>} </a:t>
            </a:r>
            <a:r>
              <a:rPr lang="en-US" dirty="0">
                <a:solidFill>
                  <a:srgbClr val="002060"/>
                </a:solidFill>
              </a:rPr>
              <a:t>])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" y="76200"/>
            <a:ext cx="9067800" cy="6629400"/>
          </a:xfrm>
        </p:spPr>
        <p:txBody>
          <a:bodyPr>
            <a:noAutofit/>
          </a:bodyPr>
          <a:lstStyle/>
          <a:p>
            <a:r>
              <a:rPr lang="en-US" b="1" u="sng" dirty="0">
                <a:solidFill>
                  <a:srgbClr val="002060"/>
                </a:solidFill>
              </a:rPr>
              <a:t>Aggregate Functions – </a:t>
            </a:r>
            <a:r>
              <a:rPr lang="en-US" b="1" u="sng" dirty="0">
                <a:solidFill>
                  <a:srgbClr val="FF0000"/>
                </a:solidFill>
              </a:rPr>
              <a:t>{MIN}</a:t>
            </a:r>
          </a:p>
          <a:p>
            <a:pPr algn="just"/>
            <a:r>
              <a:rPr lang="en-US" sz="2800" u="sng" dirty="0">
                <a:solidFill>
                  <a:schemeClr val="accent6">
                    <a:lumMod val="75000"/>
                  </a:schemeClr>
                </a:solidFill>
              </a:rPr>
              <a:t>Syntax:</a:t>
            </a:r>
            <a:endParaRPr lang="en-US" sz="2800" dirty="0">
              <a:solidFill>
                <a:srgbClr val="002060"/>
              </a:solidFill>
            </a:endParaRPr>
          </a:p>
          <a:p>
            <a:pPr algn="just"/>
            <a:r>
              <a:rPr lang="en-US" dirty="0">
                <a:solidFill>
                  <a:srgbClr val="002060"/>
                </a:solidFill>
              </a:rPr>
              <a:t>&gt;</a:t>
            </a:r>
            <a:r>
              <a:rPr lang="en-US" dirty="0" err="1">
                <a:solidFill>
                  <a:srgbClr val="002060"/>
                </a:solidFill>
              </a:rPr>
              <a:t>db.COLLECTION_NAME.aggregate</a:t>
            </a:r>
            <a:r>
              <a:rPr lang="en-US" dirty="0">
                <a:solidFill>
                  <a:srgbClr val="002060"/>
                </a:solidFill>
              </a:rPr>
              <a:t>(AGGREGATE_OPERATION)</a:t>
            </a:r>
          </a:p>
          <a:p>
            <a:pPr algn="just"/>
            <a:r>
              <a:rPr lang="en-US" sz="2800" u="sng" dirty="0">
                <a:solidFill>
                  <a:schemeClr val="accent6">
                    <a:lumMod val="75000"/>
                  </a:schemeClr>
                </a:solidFill>
              </a:rPr>
              <a:t>Example:</a:t>
            </a:r>
          </a:p>
          <a:p>
            <a:pPr algn="just"/>
            <a:r>
              <a:rPr lang="en-US" dirty="0">
                <a:solidFill>
                  <a:srgbClr val="002060"/>
                </a:solidFill>
              </a:rPr>
              <a:t>&gt;</a:t>
            </a:r>
            <a:r>
              <a:rPr lang="en-US" dirty="0" err="1">
                <a:solidFill>
                  <a:srgbClr val="002060"/>
                </a:solidFill>
              </a:rPr>
              <a:t>db.emp.aggregate</a:t>
            </a:r>
            <a:r>
              <a:rPr lang="en-US" dirty="0">
                <a:solidFill>
                  <a:srgbClr val="002060"/>
                </a:solidFill>
              </a:rPr>
              <a:t>([</a:t>
            </a:r>
          </a:p>
          <a:p>
            <a:pPr algn="just"/>
            <a:r>
              <a:rPr lang="en-US" dirty="0">
                <a:solidFill>
                  <a:srgbClr val="FF0000"/>
                </a:solidFill>
              </a:rPr>
              <a:t>{</a:t>
            </a:r>
            <a:r>
              <a:rPr lang="en-US" dirty="0">
                <a:solidFill>
                  <a:srgbClr val="002060"/>
                </a:solidFill>
              </a:rPr>
              <a:t> $group:</a:t>
            </a:r>
          </a:p>
          <a:p>
            <a:pPr algn="just"/>
            <a:r>
              <a:rPr lang="en-US" dirty="0">
                <a:solidFill>
                  <a:srgbClr val="002060"/>
                </a:solidFill>
              </a:rPr>
              <a:t>	</a:t>
            </a:r>
            <a:r>
              <a:rPr lang="en-US" dirty="0">
                <a:solidFill>
                  <a:srgbClr val="00B050"/>
                </a:solidFill>
              </a:rPr>
              <a:t>{</a:t>
            </a:r>
            <a:r>
              <a:rPr lang="en-US" dirty="0">
                <a:solidFill>
                  <a:srgbClr val="002060"/>
                </a:solidFill>
              </a:rPr>
              <a:t>_id:"$name",</a:t>
            </a:r>
          </a:p>
          <a:p>
            <a:pPr algn="just"/>
            <a:r>
              <a:rPr lang="en-US" dirty="0">
                <a:solidFill>
                  <a:srgbClr val="002060"/>
                </a:solidFill>
              </a:rPr>
              <a:t>	</a:t>
            </a:r>
            <a:r>
              <a:rPr lang="en-US" dirty="0" err="1">
                <a:solidFill>
                  <a:srgbClr val="002060"/>
                </a:solidFill>
              </a:rPr>
              <a:t>min_salary</a:t>
            </a:r>
            <a:r>
              <a:rPr lang="en-US" dirty="0">
                <a:solidFill>
                  <a:srgbClr val="002060"/>
                </a:solidFill>
              </a:rPr>
              <a:t>:{$min:"$salary"}</a:t>
            </a:r>
          </a:p>
          <a:p>
            <a:pPr algn="just"/>
            <a:r>
              <a:rPr lang="en-US" dirty="0">
                <a:solidFill>
                  <a:srgbClr val="002060"/>
                </a:solidFill>
              </a:rPr>
              <a:t>	</a:t>
            </a:r>
            <a:r>
              <a:rPr lang="en-US" dirty="0">
                <a:solidFill>
                  <a:srgbClr val="00B050"/>
                </a:solidFill>
              </a:rPr>
              <a:t>}</a:t>
            </a:r>
          </a:p>
          <a:p>
            <a:pPr algn="just"/>
            <a:r>
              <a:rPr lang="en-US" dirty="0">
                <a:solidFill>
                  <a:srgbClr val="FF0000"/>
                </a:solidFill>
              </a:rPr>
              <a:t>} </a:t>
            </a:r>
            <a:r>
              <a:rPr lang="en-US" dirty="0">
                <a:solidFill>
                  <a:srgbClr val="002060"/>
                </a:solidFill>
              </a:rPr>
              <a:t>])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" y="76200"/>
            <a:ext cx="9067800" cy="6629400"/>
          </a:xfrm>
        </p:spPr>
        <p:txBody>
          <a:bodyPr>
            <a:noAutofit/>
          </a:bodyPr>
          <a:lstStyle/>
          <a:p>
            <a:r>
              <a:rPr lang="en-US" b="1" u="sng" dirty="0">
                <a:solidFill>
                  <a:srgbClr val="002060"/>
                </a:solidFill>
              </a:rPr>
              <a:t>Aggregate Functions – </a:t>
            </a:r>
            <a:r>
              <a:rPr lang="en-US" b="1" u="sng" dirty="0">
                <a:solidFill>
                  <a:srgbClr val="FF0000"/>
                </a:solidFill>
              </a:rPr>
              <a:t>{MAX}</a:t>
            </a:r>
          </a:p>
          <a:p>
            <a:pPr algn="just"/>
            <a:r>
              <a:rPr lang="en-US" sz="2800" u="sng" dirty="0">
                <a:solidFill>
                  <a:schemeClr val="accent6">
                    <a:lumMod val="75000"/>
                  </a:schemeClr>
                </a:solidFill>
              </a:rPr>
              <a:t>Syntax:</a:t>
            </a:r>
            <a:endParaRPr lang="en-US" sz="2800" dirty="0">
              <a:solidFill>
                <a:srgbClr val="002060"/>
              </a:solidFill>
            </a:endParaRPr>
          </a:p>
          <a:p>
            <a:pPr algn="just"/>
            <a:r>
              <a:rPr lang="en-US" dirty="0">
                <a:solidFill>
                  <a:srgbClr val="002060"/>
                </a:solidFill>
              </a:rPr>
              <a:t>&gt;</a:t>
            </a:r>
            <a:r>
              <a:rPr lang="en-US" dirty="0" err="1">
                <a:solidFill>
                  <a:srgbClr val="002060"/>
                </a:solidFill>
              </a:rPr>
              <a:t>db.COLLECTION_NAME.aggregate</a:t>
            </a:r>
            <a:r>
              <a:rPr lang="en-US" dirty="0">
                <a:solidFill>
                  <a:srgbClr val="002060"/>
                </a:solidFill>
              </a:rPr>
              <a:t>(AGGREGATE_OPERATION)</a:t>
            </a:r>
          </a:p>
          <a:p>
            <a:pPr algn="just"/>
            <a:r>
              <a:rPr lang="en-US" sz="2800" u="sng" dirty="0">
                <a:solidFill>
                  <a:schemeClr val="accent6">
                    <a:lumMod val="75000"/>
                  </a:schemeClr>
                </a:solidFill>
              </a:rPr>
              <a:t>Example:</a:t>
            </a:r>
          </a:p>
          <a:p>
            <a:pPr algn="just"/>
            <a:r>
              <a:rPr lang="en-US" dirty="0">
                <a:solidFill>
                  <a:srgbClr val="002060"/>
                </a:solidFill>
              </a:rPr>
              <a:t>&gt;</a:t>
            </a:r>
            <a:r>
              <a:rPr lang="en-US" dirty="0" err="1">
                <a:solidFill>
                  <a:srgbClr val="002060"/>
                </a:solidFill>
              </a:rPr>
              <a:t>db.emp.aggregate</a:t>
            </a:r>
            <a:r>
              <a:rPr lang="en-US" dirty="0">
                <a:solidFill>
                  <a:srgbClr val="002060"/>
                </a:solidFill>
              </a:rPr>
              <a:t>([</a:t>
            </a:r>
          </a:p>
          <a:p>
            <a:pPr algn="just"/>
            <a:r>
              <a:rPr lang="en-US" dirty="0">
                <a:solidFill>
                  <a:srgbClr val="FF0000"/>
                </a:solidFill>
              </a:rPr>
              <a:t>{</a:t>
            </a:r>
            <a:r>
              <a:rPr lang="en-US" dirty="0">
                <a:solidFill>
                  <a:srgbClr val="002060"/>
                </a:solidFill>
              </a:rPr>
              <a:t> $group:</a:t>
            </a:r>
          </a:p>
          <a:p>
            <a:pPr algn="just"/>
            <a:r>
              <a:rPr lang="en-US" dirty="0">
                <a:solidFill>
                  <a:srgbClr val="002060"/>
                </a:solidFill>
              </a:rPr>
              <a:t>	</a:t>
            </a:r>
            <a:r>
              <a:rPr lang="en-US" dirty="0">
                <a:solidFill>
                  <a:srgbClr val="00B050"/>
                </a:solidFill>
              </a:rPr>
              <a:t>{</a:t>
            </a:r>
            <a:r>
              <a:rPr lang="en-US" dirty="0">
                <a:solidFill>
                  <a:srgbClr val="002060"/>
                </a:solidFill>
              </a:rPr>
              <a:t>_id:"$name",</a:t>
            </a:r>
          </a:p>
          <a:p>
            <a:pPr algn="just"/>
            <a:r>
              <a:rPr lang="en-US" dirty="0">
                <a:solidFill>
                  <a:srgbClr val="002060"/>
                </a:solidFill>
              </a:rPr>
              <a:t>	</a:t>
            </a:r>
            <a:r>
              <a:rPr lang="en-US" dirty="0" err="1">
                <a:solidFill>
                  <a:srgbClr val="002060"/>
                </a:solidFill>
              </a:rPr>
              <a:t>max_salary</a:t>
            </a:r>
            <a:r>
              <a:rPr lang="en-US">
                <a:solidFill>
                  <a:srgbClr val="002060"/>
                </a:solidFill>
              </a:rPr>
              <a:t>:{$max:"$</a:t>
            </a:r>
            <a:r>
              <a:rPr lang="en-US" dirty="0">
                <a:solidFill>
                  <a:srgbClr val="002060"/>
                </a:solidFill>
              </a:rPr>
              <a:t>salary"}</a:t>
            </a:r>
          </a:p>
          <a:p>
            <a:pPr algn="just"/>
            <a:r>
              <a:rPr lang="en-US" dirty="0">
                <a:solidFill>
                  <a:srgbClr val="002060"/>
                </a:solidFill>
              </a:rPr>
              <a:t>	</a:t>
            </a:r>
            <a:r>
              <a:rPr lang="en-US" dirty="0">
                <a:solidFill>
                  <a:srgbClr val="00B050"/>
                </a:solidFill>
              </a:rPr>
              <a:t>}</a:t>
            </a:r>
          </a:p>
          <a:p>
            <a:pPr algn="just"/>
            <a:r>
              <a:rPr lang="en-US" dirty="0">
                <a:solidFill>
                  <a:srgbClr val="FF0000"/>
                </a:solidFill>
              </a:rPr>
              <a:t>} </a:t>
            </a:r>
            <a:r>
              <a:rPr lang="en-US" dirty="0">
                <a:solidFill>
                  <a:srgbClr val="002060"/>
                </a:solidFill>
              </a:rPr>
              <a:t>])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Grouping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Find maximum, minimum, average and sum of all field values without performing grouping </a:t>
            </a:r>
          </a:p>
          <a:p>
            <a:r>
              <a:rPr lang="en-US" dirty="0" err="1"/>
              <a:t>db.emp.aggregate</a:t>
            </a:r>
            <a:r>
              <a:rPr lang="en-US" dirty="0"/>
              <a:t>([</a:t>
            </a:r>
          </a:p>
          <a:p>
            <a:r>
              <a:rPr lang="en-US" dirty="0"/>
              <a:t>{$group:</a:t>
            </a:r>
          </a:p>
          <a:p>
            <a:r>
              <a:rPr lang="en-US" b="1" dirty="0">
                <a:solidFill>
                  <a:srgbClr val="FF0000"/>
                </a:solidFill>
              </a:rPr>
              <a:t>{_id:{},</a:t>
            </a:r>
          </a:p>
          <a:p>
            <a:r>
              <a:rPr lang="en-US" dirty="0" err="1"/>
              <a:t>Max_salary</a:t>
            </a:r>
            <a:r>
              <a:rPr lang="en-US" dirty="0"/>
              <a:t>:{$max:”$salary”}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}])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Concept of Key-Value Pair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Example </a:t>
            </a:r>
          </a:p>
          <a:p>
            <a:r>
              <a:rPr lang="en-IN" b="1" dirty="0"/>
              <a:t>Field 1 : Value </a:t>
            </a:r>
          </a:p>
          <a:p>
            <a:r>
              <a:rPr lang="en-IN" b="1" dirty="0"/>
              <a:t>Key : value </a:t>
            </a:r>
          </a:p>
          <a:p>
            <a:r>
              <a:rPr lang="en-IN" b="1" dirty="0" err="1">
                <a:solidFill>
                  <a:srgbClr val="FF0000"/>
                </a:solidFill>
              </a:rPr>
              <a:t>Employee_name</a:t>
            </a:r>
            <a:r>
              <a:rPr lang="en-IN" b="1" dirty="0">
                <a:solidFill>
                  <a:srgbClr val="FF0000"/>
                </a:solidFill>
              </a:rPr>
              <a:t> : “John”</a:t>
            </a:r>
          </a:p>
          <a:p>
            <a:r>
              <a:rPr lang="en-IN" b="1" dirty="0">
                <a:solidFill>
                  <a:srgbClr val="FF0000"/>
                </a:solidFill>
              </a:rPr>
              <a:t>Salary :10000</a:t>
            </a:r>
          </a:p>
          <a:p>
            <a:r>
              <a:rPr lang="en-IN" dirty="0" err="1"/>
              <a:t>Employee_name</a:t>
            </a:r>
            <a:r>
              <a:rPr lang="en-IN" dirty="0"/>
              <a:t> is key</a:t>
            </a:r>
          </a:p>
          <a:p>
            <a:r>
              <a:rPr lang="en-IN" dirty="0"/>
              <a:t>“John” is value </a:t>
            </a:r>
          </a:p>
          <a:p>
            <a:pPr marL="0" indent="0"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Grouping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1800" kern="50" dirty="0" err="1">
                <a:effectLst/>
                <a:latin typeface="Liberation Serif"/>
                <a:ea typeface="Noto Sans CJK SC Regular"/>
                <a:cs typeface="FreeSans"/>
              </a:rPr>
              <a:t>db.emp.aggregate</a:t>
            </a:r>
            <a:r>
              <a:rPr lang="en-IN" sz="1800" kern="50" dirty="0">
                <a:effectLst/>
                <a:latin typeface="Liberation Serif"/>
                <a:ea typeface="Noto Sans CJK SC Regular"/>
                <a:cs typeface="FreeSans"/>
              </a:rPr>
              <a:t>([ {$group: </a:t>
            </a:r>
            <a:r>
              <a:rPr lang="en-IN" sz="1800" b="1" kern="50" dirty="0">
                <a:solidFill>
                  <a:srgbClr val="FF0000"/>
                </a:solidFill>
                <a:effectLst/>
                <a:latin typeface="Liberation Serif"/>
                <a:ea typeface="Noto Sans CJK SC Regular"/>
                <a:cs typeface="FreeSans"/>
              </a:rPr>
              <a:t>{_</a:t>
            </a:r>
            <a:r>
              <a:rPr lang="en-IN" sz="1800" b="1" kern="50" dirty="0" err="1">
                <a:solidFill>
                  <a:srgbClr val="FF0000"/>
                </a:solidFill>
                <a:effectLst/>
                <a:latin typeface="Liberation Serif"/>
                <a:ea typeface="Noto Sans CJK SC Regular"/>
                <a:cs typeface="FreeSans"/>
              </a:rPr>
              <a:t>id:null</a:t>
            </a:r>
            <a:r>
              <a:rPr lang="en-IN" sz="1800" b="1" kern="50" dirty="0">
                <a:solidFill>
                  <a:srgbClr val="FF0000"/>
                </a:solidFill>
                <a:effectLst/>
                <a:latin typeface="Liberation Serif"/>
                <a:ea typeface="Noto Sans CJK SC Regular"/>
                <a:cs typeface="FreeSans"/>
              </a:rPr>
              <a:t> </a:t>
            </a:r>
            <a:r>
              <a:rPr lang="en-IN" sz="1800" kern="50" dirty="0">
                <a:effectLst/>
                <a:latin typeface="Liberation Serif"/>
                <a:ea typeface="Noto Sans CJK SC Regular"/>
                <a:cs typeface="FreeSans"/>
              </a:rPr>
              <a:t>, </a:t>
            </a:r>
            <a:r>
              <a:rPr lang="en-IN" sz="1800" kern="50" dirty="0" err="1">
                <a:effectLst/>
                <a:latin typeface="Liberation Serif"/>
                <a:ea typeface="Noto Sans CJK SC Regular"/>
                <a:cs typeface="FreeSans"/>
              </a:rPr>
              <a:t>max_sal</a:t>
            </a:r>
            <a:r>
              <a:rPr lang="en-IN" sz="1800" kern="50" dirty="0">
                <a:effectLst/>
                <a:latin typeface="Liberation Serif"/>
                <a:ea typeface="Noto Sans CJK SC Regular"/>
                <a:cs typeface="FreeSans"/>
              </a:rPr>
              <a:t>:{$max:"$salary"} } }])</a:t>
            </a:r>
          </a:p>
          <a:p>
            <a:pPr marL="0" indent="0">
              <a:buNone/>
            </a:pPr>
            <a:endParaRPr lang="en-IN" sz="1800" kern="50" dirty="0">
              <a:effectLst/>
              <a:latin typeface="Liberation Serif"/>
              <a:ea typeface="Noto Sans CJK SC Regular"/>
              <a:cs typeface="FreeSans"/>
            </a:endParaRPr>
          </a:p>
          <a:p>
            <a:pPr marL="0" indent="0">
              <a:buNone/>
            </a:pPr>
            <a:r>
              <a:rPr lang="en-IN" sz="1800" kern="50" dirty="0">
                <a:latin typeface="Liberation Serif"/>
                <a:ea typeface="Noto Sans CJK SC Regular"/>
                <a:cs typeface="FreeSans"/>
              </a:rPr>
              <a:t>Output:</a:t>
            </a:r>
          </a:p>
          <a:p>
            <a:pPr marL="0" indent="0">
              <a:buNone/>
            </a:pPr>
            <a:r>
              <a:rPr lang="en-IN" sz="1800" kern="50" dirty="0">
                <a:effectLst/>
                <a:latin typeface="Liberation Serif"/>
                <a:ea typeface="Noto Sans CJK SC Regular"/>
                <a:cs typeface="FreeSans"/>
              </a:rPr>
              <a:t>{ "_id" : null, "</a:t>
            </a:r>
            <a:r>
              <a:rPr lang="en-IN" sz="1800" kern="50" dirty="0" err="1">
                <a:effectLst/>
                <a:latin typeface="Liberation Serif"/>
                <a:ea typeface="Noto Sans CJK SC Regular"/>
                <a:cs typeface="FreeSans"/>
              </a:rPr>
              <a:t>max_sal</a:t>
            </a:r>
            <a:r>
              <a:rPr lang="en-IN" sz="1800" kern="50" dirty="0">
                <a:effectLst/>
                <a:latin typeface="Liberation Serif"/>
                <a:ea typeface="Noto Sans CJK SC Regular"/>
                <a:cs typeface="FreeSans"/>
              </a:rPr>
              <a:t>" : 7000 }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Performing more than two aggregate functions in same query !!!!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3200" kern="50" dirty="0" err="1">
                <a:effectLst/>
                <a:latin typeface="Liberation Serif"/>
                <a:ea typeface="Noto Sans CJK SC Regular"/>
                <a:cs typeface="FreeSans"/>
              </a:rPr>
              <a:t>db.emp.aggregate</a:t>
            </a:r>
            <a:r>
              <a:rPr lang="en-IN" sz="3200" kern="50" dirty="0">
                <a:effectLst/>
                <a:latin typeface="Liberation Serif"/>
                <a:ea typeface="Noto Sans CJK SC Regular"/>
                <a:cs typeface="FreeSans"/>
              </a:rPr>
              <a:t>([ {$group: {_</a:t>
            </a:r>
            <a:r>
              <a:rPr lang="en-IN" sz="3200" kern="50" dirty="0" err="1">
                <a:effectLst/>
                <a:latin typeface="Liberation Serif"/>
                <a:ea typeface="Noto Sans CJK SC Regular"/>
                <a:cs typeface="FreeSans"/>
              </a:rPr>
              <a:t>id:null</a:t>
            </a:r>
            <a:r>
              <a:rPr lang="en-IN" sz="3200" kern="50" dirty="0">
                <a:effectLst/>
                <a:latin typeface="Liberation Serif"/>
                <a:ea typeface="Noto Sans CJK SC Regular"/>
                <a:cs typeface="FreeSans"/>
              </a:rPr>
              <a:t> , </a:t>
            </a:r>
            <a:r>
              <a:rPr lang="en-IN" sz="3200" kern="50" dirty="0" err="1">
                <a:effectLst/>
                <a:latin typeface="Liberation Serif"/>
                <a:ea typeface="Noto Sans CJK SC Regular"/>
                <a:cs typeface="FreeSans"/>
              </a:rPr>
              <a:t>max_sal</a:t>
            </a:r>
            <a:r>
              <a:rPr lang="en-IN" sz="3200" kern="50" dirty="0">
                <a:effectLst/>
                <a:latin typeface="Liberation Serif"/>
                <a:ea typeface="Noto Sans CJK SC Regular"/>
                <a:cs typeface="FreeSans"/>
              </a:rPr>
              <a:t>:{$max:"$salary"}, </a:t>
            </a:r>
            <a:r>
              <a:rPr lang="en-IN" sz="3200" kern="50" dirty="0" err="1">
                <a:effectLst/>
                <a:latin typeface="Liberation Serif"/>
                <a:ea typeface="Noto Sans CJK SC Regular"/>
                <a:cs typeface="FreeSans"/>
              </a:rPr>
              <a:t>min_sal</a:t>
            </a:r>
            <a:r>
              <a:rPr lang="en-IN" sz="3200" kern="50" dirty="0">
                <a:effectLst/>
                <a:latin typeface="Liberation Serif"/>
                <a:ea typeface="Noto Sans CJK SC Regular"/>
                <a:cs typeface="FreeSans"/>
              </a:rPr>
              <a:t>:{$min:"$salary"} } }])</a:t>
            </a:r>
          </a:p>
          <a:p>
            <a:pPr marL="0" indent="0">
              <a:buNone/>
            </a:pPr>
            <a:endParaRPr lang="en-IN" sz="3200" kern="50" dirty="0">
              <a:effectLst/>
              <a:latin typeface="Liberation Serif"/>
              <a:ea typeface="Noto Sans CJK SC Regular"/>
              <a:cs typeface="FreeSans"/>
            </a:endParaRPr>
          </a:p>
          <a:p>
            <a:pPr marL="0" indent="0">
              <a:buNone/>
            </a:pPr>
            <a:r>
              <a:rPr lang="en-IN" sz="3200" kern="50" dirty="0">
                <a:latin typeface="Liberation Serif"/>
                <a:ea typeface="Noto Sans CJK SC Regular"/>
                <a:cs typeface="FreeSans"/>
              </a:rPr>
              <a:t>Output:</a:t>
            </a:r>
          </a:p>
          <a:p>
            <a:pPr marL="0" indent="0">
              <a:buNone/>
            </a:pPr>
            <a:r>
              <a:rPr lang="en-IN" sz="3200" kern="50" dirty="0">
                <a:effectLst/>
                <a:latin typeface="Liberation Serif"/>
                <a:ea typeface="Noto Sans CJK SC Regular"/>
                <a:cs typeface="FreeSans"/>
              </a:rPr>
              <a:t>{ "_id" : null, "</a:t>
            </a:r>
            <a:r>
              <a:rPr lang="en-IN" sz="3200" kern="50" dirty="0" err="1">
                <a:effectLst/>
                <a:latin typeface="Liberation Serif"/>
                <a:ea typeface="Noto Sans CJK SC Regular"/>
                <a:cs typeface="FreeSans"/>
              </a:rPr>
              <a:t>max_sal</a:t>
            </a:r>
            <a:r>
              <a:rPr lang="en-IN" sz="3200" kern="50" dirty="0">
                <a:effectLst/>
                <a:latin typeface="Liberation Serif"/>
                <a:ea typeface="Noto Sans CJK SC Regular"/>
                <a:cs typeface="FreeSans"/>
              </a:rPr>
              <a:t>" : 7000, "</a:t>
            </a:r>
            <a:r>
              <a:rPr lang="en-IN" sz="3200" kern="50" dirty="0" err="1">
                <a:effectLst/>
                <a:latin typeface="Liberation Serif"/>
                <a:ea typeface="Noto Sans CJK SC Regular"/>
                <a:cs typeface="FreeSans"/>
              </a:rPr>
              <a:t>min_sal</a:t>
            </a:r>
            <a:r>
              <a:rPr lang="en-IN" sz="3200" kern="50" dirty="0">
                <a:effectLst/>
                <a:latin typeface="Liberation Serif"/>
                <a:ea typeface="Noto Sans CJK SC Regular"/>
                <a:cs typeface="FreeSans"/>
              </a:rPr>
              <a:t>" : 1000 }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Performing more than two aggregate functions in same query !!!!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800" kern="50" dirty="0" err="1">
                <a:effectLst/>
                <a:latin typeface="Liberation Serif"/>
                <a:ea typeface="Noto Sans CJK SC Regular"/>
                <a:cs typeface="FreeSans"/>
              </a:rPr>
              <a:t>db.emp.aggregate</a:t>
            </a:r>
            <a:r>
              <a:rPr lang="en-IN" sz="2800" kern="50" dirty="0">
                <a:effectLst/>
                <a:latin typeface="Liberation Serif"/>
                <a:ea typeface="Noto Sans CJK SC Regular"/>
                <a:cs typeface="FreeSans"/>
              </a:rPr>
              <a:t>([ {$group: {_id:"$</a:t>
            </a:r>
            <a:r>
              <a:rPr lang="en-IN" sz="2800" kern="50" dirty="0" err="1">
                <a:effectLst/>
                <a:latin typeface="Liberation Serif"/>
                <a:ea typeface="Noto Sans CJK SC Regular"/>
                <a:cs typeface="FreeSans"/>
              </a:rPr>
              <a:t>desg</a:t>
            </a:r>
            <a:r>
              <a:rPr lang="en-IN" sz="2800" kern="50" dirty="0">
                <a:effectLst/>
                <a:latin typeface="Liberation Serif"/>
                <a:ea typeface="Noto Sans CJK SC Regular"/>
                <a:cs typeface="FreeSans"/>
              </a:rPr>
              <a:t>" , </a:t>
            </a:r>
            <a:r>
              <a:rPr lang="en-IN" sz="2800" kern="50" dirty="0" err="1">
                <a:effectLst/>
                <a:latin typeface="Liberation Serif"/>
                <a:ea typeface="Noto Sans CJK SC Regular"/>
                <a:cs typeface="FreeSans"/>
              </a:rPr>
              <a:t>max_sal</a:t>
            </a:r>
            <a:r>
              <a:rPr lang="en-IN" sz="2800" kern="50" dirty="0">
                <a:effectLst/>
                <a:latin typeface="Liberation Serif"/>
                <a:ea typeface="Noto Sans CJK SC Regular"/>
                <a:cs typeface="FreeSans"/>
              </a:rPr>
              <a:t>:{$max:"$salary"}, </a:t>
            </a:r>
            <a:r>
              <a:rPr lang="en-IN" sz="2800" kern="50" dirty="0" err="1">
                <a:effectLst/>
                <a:latin typeface="Liberation Serif"/>
                <a:ea typeface="Noto Sans CJK SC Regular"/>
                <a:cs typeface="FreeSans"/>
              </a:rPr>
              <a:t>min_sal</a:t>
            </a:r>
            <a:r>
              <a:rPr lang="en-IN" sz="2800" kern="50" dirty="0">
                <a:effectLst/>
                <a:latin typeface="Liberation Serif"/>
                <a:ea typeface="Noto Sans CJK SC Regular"/>
                <a:cs typeface="FreeSans"/>
              </a:rPr>
              <a:t>:{$min:"$salary"} } }])</a:t>
            </a:r>
          </a:p>
          <a:p>
            <a:endParaRPr lang="en-IN" sz="2800" kern="50" dirty="0">
              <a:latin typeface="Liberation Serif"/>
              <a:ea typeface="Noto Sans CJK SC Regular"/>
              <a:cs typeface="FreeSans"/>
            </a:endParaRPr>
          </a:p>
          <a:p>
            <a:pPr marL="0" indent="0">
              <a:buNone/>
            </a:pPr>
            <a:r>
              <a:rPr lang="en-IN" sz="2800" kern="50" dirty="0">
                <a:effectLst/>
                <a:latin typeface="Liberation Serif"/>
                <a:ea typeface="Noto Sans CJK SC Regular"/>
                <a:cs typeface="FreeSans"/>
              </a:rPr>
              <a:t>Output </a:t>
            </a:r>
          </a:p>
          <a:p>
            <a:r>
              <a:rPr lang="en-IN" sz="2800" kern="50" dirty="0">
                <a:effectLst/>
                <a:latin typeface="Liberation Serif"/>
                <a:ea typeface="Noto Sans CJK SC Regular"/>
                <a:cs typeface="FreeSans"/>
              </a:rPr>
              <a:t>{ "_id" : "officer", "</a:t>
            </a:r>
            <a:r>
              <a:rPr lang="en-IN" sz="2800" kern="50" dirty="0" err="1">
                <a:effectLst/>
                <a:latin typeface="Liberation Serif"/>
                <a:ea typeface="Noto Sans CJK SC Regular"/>
                <a:cs typeface="FreeSans"/>
              </a:rPr>
              <a:t>max_sal</a:t>
            </a:r>
            <a:r>
              <a:rPr lang="en-IN" sz="2800" kern="50" dirty="0">
                <a:effectLst/>
                <a:latin typeface="Liberation Serif"/>
                <a:ea typeface="Noto Sans CJK SC Regular"/>
                <a:cs typeface="FreeSans"/>
              </a:rPr>
              <a:t>" : 7000, "</a:t>
            </a:r>
            <a:r>
              <a:rPr lang="en-IN" sz="2800" kern="50" dirty="0" err="1">
                <a:effectLst/>
                <a:latin typeface="Liberation Serif"/>
                <a:ea typeface="Noto Sans CJK SC Regular"/>
                <a:cs typeface="FreeSans"/>
              </a:rPr>
              <a:t>min_sal</a:t>
            </a:r>
            <a:r>
              <a:rPr lang="en-IN" sz="2800" kern="50" dirty="0">
                <a:effectLst/>
                <a:latin typeface="Liberation Serif"/>
                <a:ea typeface="Noto Sans CJK SC Regular"/>
                <a:cs typeface="FreeSans"/>
              </a:rPr>
              <a:t>" : 5000 }</a:t>
            </a:r>
          </a:p>
          <a:p>
            <a:r>
              <a:rPr lang="en-IN" sz="2800" kern="50" dirty="0">
                <a:effectLst/>
                <a:latin typeface="Liberation Serif"/>
                <a:ea typeface="Noto Sans CJK SC Regular"/>
                <a:cs typeface="FreeSans"/>
              </a:rPr>
              <a:t>{ "_id" : "manager", "</a:t>
            </a:r>
            <a:r>
              <a:rPr lang="en-IN" sz="2800" kern="50" dirty="0" err="1">
                <a:effectLst/>
                <a:latin typeface="Liberation Serif"/>
                <a:ea typeface="Noto Sans CJK SC Regular"/>
                <a:cs typeface="FreeSans"/>
              </a:rPr>
              <a:t>max_sal</a:t>
            </a:r>
            <a:r>
              <a:rPr lang="en-IN" sz="2800" kern="50" dirty="0">
                <a:effectLst/>
                <a:latin typeface="Liberation Serif"/>
                <a:ea typeface="Noto Sans CJK SC Regular"/>
                <a:cs typeface="FreeSans"/>
              </a:rPr>
              <a:t>" : 5000, "</a:t>
            </a:r>
            <a:r>
              <a:rPr lang="en-IN" sz="2800" kern="50" dirty="0" err="1">
                <a:effectLst/>
                <a:latin typeface="Liberation Serif"/>
                <a:ea typeface="Noto Sans CJK SC Regular"/>
                <a:cs typeface="FreeSans"/>
              </a:rPr>
              <a:t>min_sal</a:t>
            </a:r>
            <a:r>
              <a:rPr lang="en-IN" sz="2800" kern="50" dirty="0">
                <a:effectLst/>
                <a:latin typeface="Liberation Serif"/>
                <a:ea typeface="Noto Sans CJK SC Regular"/>
                <a:cs typeface="FreeSans"/>
              </a:rPr>
              <a:t>" : 1000 }</a:t>
            </a:r>
          </a:p>
          <a:p>
            <a:pPr marL="0" indent="0"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Aggregate with $match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kern="50" dirty="0">
                <a:latin typeface="Liberation Serif"/>
              </a:rPr>
              <a:t>Filters</a:t>
            </a:r>
            <a:r>
              <a:rPr lang="en-US" sz="2400" b="1" i="0" dirty="0">
                <a:solidFill>
                  <a:srgbClr val="494747"/>
                </a:solidFill>
                <a:effectLst/>
                <a:latin typeface="Akzidenz"/>
              </a:rPr>
              <a:t> </a:t>
            </a:r>
            <a:r>
              <a:rPr lang="en-US" sz="2400" b="1" kern="50" dirty="0">
                <a:latin typeface="Liberation Serif"/>
              </a:rPr>
              <a:t>the documents to pass only the documents that match the specified condition(s) to the next pipeline stage</a:t>
            </a:r>
          </a:p>
          <a:p>
            <a:pPr marL="0" indent="0">
              <a:buNone/>
            </a:pPr>
            <a:endParaRPr lang="en-IN" b="1" kern="50" dirty="0">
              <a:effectLst/>
              <a:latin typeface="Liberation Serif"/>
              <a:ea typeface="Noto Sans CJK SC Regular"/>
              <a:cs typeface="FreeSans"/>
            </a:endParaRPr>
          </a:p>
          <a:p>
            <a:r>
              <a:rPr lang="en-IN" b="1" kern="50" dirty="0" err="1">
                <a:effectLst/>
                <a:latin typeface="Liberation Serif"/>
                <a:ea typeface="Noto Sans CJK SC Regular"/>
                <a:cs typeface="FreeSans"/>
              </a:rPr>
              <a:t>db.cust.aggregate</a:t>
            </a:r>
            <a:r>
              <a:rPr lang="en-IN" b="1" kern="50" dirty="0">
                <a:effectLst/>
                <a:latin typeface="Liberation Serif"/>
                <a:ea typeface="Noto Sans CJK SC Regular"/>
                <a:cs typeface="FreeSans"/>
              </a:rPr>
              <a:t>([{$match:{</a:t>
            </a:r>
            <a:r>
              <a:rPr lang="en-IN" b="1" kern="50" dirty="0" err="1">
                <a:effectLst/>
                <a:latin typeface="Liberation Serif"/>
                <a:ea typeface="Noto Sans CJK SC Regular"/>
                <a:cs typeface="FreeSans"/>
              </a:rPr>
              <a:t>type:"credit</a:t>
            </a:r>
            <a:r>
              <a:rPr lang="en-IN" b="1" kern="50" dirty="0">
                <a:effectLst/>
                <a:latin typeface="Liberation Serif"/>
                <a:ea typeface="Noto Sans CJK SC Regular"/>
                <a:cs typeface="FreeSans"/>
              </a:rPr>
              <a:t>"}}, {$group: {_id:"$name" , </a:t>
            </a:r>
            <a:r>
              <a:rPr lang="en-IN" b="1" kern="50" dirty="0" err="1">
                <a:effectLst/>
                <a:latin typeface="Liberation Serif"/>
                <a:ea typeface="Noto Sans CJK SC Regular"/>
                <a:cs typeface="FreeSans"/>
              </a:rPr>
              <a:t>max_amt</a:t>
            </a:r>
            <a:r>
              <a:rPr lang="en-IN" b="1" kern="50" dirty="0">
                <a:effectLst/>
                <a:latin typeface="Liberation Serif"/>
                <a:ea typeface="Noto Sans CJK SC Regular"/>
                <a:cs typeface="FreeSans"/>
              </a:rPr>
              <a:t>:{$max:"$amount"} } }])</a:t>
            </a:r>
          </a:p>
          <a:p>
            <a:pPr marL="0" indent="0">
              <a:buNone/>
            </a:pPr>
            <a:endParaRPr lang="en-IN" sz="1800" kern="50" dirty="0">
              <a:latin typeface="Liberation Serif"/>
              <a:ea typeface="Noto Sans CJK SC Regular"/>
              <a:cs typeface="FreeSans"/>
            </a:endParaRPr>
          </a:p>
          <a:p>
            <a:endParaRPr lang="en-IN" sz="1800" kern="50" dirty="0">
              <a:effectLst/>
              <a:latin typeface="Liberation Serif"/>
              <a:ea typeface="Noto Sans CJK SC Regular"/>
              <a:cs typeface="FreeSans"/>
            </a:endParaRPr>
          </a:p>
          <a:p>
            <a:pPr marL="0" indent="0"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u="sng" dirty="0">
                <a:solidFill>
                  <a:srgbClr val="002060"/>
                </a:solidFill>
              </a:rPr>
              <a:t>Aggregate Functions – </a:t>
            </a:r>
            <a:r>
              <a:rPr lang="en-US" b="1" u="sng" dirty="0">
                <a:solidFill>
                  <a:srgbClr val="FF0000"/>
                </a:solidFill>
              </a:rPr>
              <a:t>{PUSH}</a:t>
            </a:r>
            <a:br>
              <a:rPr lang="en-US" b="1" u="sng" dirty="0">
                <a:solidFill>
                  <a:srgbClr val="FF0000"/>
                </a:solidFill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Returns an array of all values that result from applying an expression to each document in a group of documents that share the same group by key </a:t>
            </a:r>
          </a:p>
          <a:p>
            <a:endParaRPr lang="en-IN" dirty="0"/>
          </a:p>
          <a:p>
            <a:r>
              <a:rPr lang="en-IN" dirty="0"/>
              <a:t>Insert an element in an array………..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rgbClr val="002060"/>
                </a:solidFill>
              </a:rPr>
              <a:t>Aggregate Functions – </a:t>
            </a:r>
            <a:r>
              <a:rPr lang="en-US" b="1" u="sng" dirty="0">
                <a:solidFill>
                  <a:srgbClr val="FF0000"/>
                </a:solidFill>
              </a:rPr>
              <a:t>{PUSH}</a:t>
            </a:r>
            <a:endParaRPr lang="en-IN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57200" y="1601028"/>
            <a:ext cx="11674991" cy="45243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db.createCollection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("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stu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")</a:t>
            </a:r>
            <a:b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lang="en-US" altLang="en-US" sz="3600" dirty="0">
              <a:solidFill>
                <a:srgbClr val="222222"/>
              </a:solidFill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db.stu.insert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({name:"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mohan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",food:["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pizza","pasta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"]})</a:t>
            </a:r>
            <a:b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lang="en-US" altLang="en-US" sz="3600" dirty="0">
              <a:solidFill>
                <a:srgbClr val="222222"/>
              </a:solidFill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db.stu.update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({name:"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mohan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"},{$push:{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food:"bread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"}})</a:t>
            </a:r>
            <a:b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88888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88888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&gt;  </a:t>
            </a:r>
            <a:r>
              <a:rPr lang="en-US" altLang="en-US" sz="3600" dirty="0">
                <a:solidFill>
                  <a:srgbClr val="222222"/>
                </a:solidFill>
                <a:cs typeface="Arial" panose="020B0604020202020204" pitchFamily="34" charset="0"/>
              </a:rPr>
              <a:t>Add Multiple values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3600" dirty="0" err="1">
                <a:solidFill>
                  <a:srgbClr val="222222"/>
                </a:solidFill>
                <a:cs typeface="Arial" panose="020B0604020202020204" pitchFamily="34" charset="0"/>
              </a:rPr>
              <a:t>db.stu.update</a:t>
            </a:r>
            <a:r>
              <a:rPr lang="en-US" altLang="en-US" sz="3600" dirty="0">
                <a:solidFill>
                  <a:srgbClr val="222222"/>
                </a:solidFill>
                <a:cs typeface="Arial" panose="020B0604020202020204" pitchFamily="34" charset="0"/>
              </a:rPr>
              <a:t>({name:"</a:t>
            </a:r>
            <a:r>
              <a:rPr lang="en-US" altLang="en-US" sz="3600" dirty="0" err="1">
                <a:solidFill>
                  <a:srgbClr val="222222"/>
                </a:solidFill>
                <a:cs typeface="Arial" panose="020B0604020202020204" pitchFamily="34" charset="0"/>
              </a:rPr>
              <a:t>mohan</a:t>
            </a:r>
            <a:r>
              <a:rPr lang="en-US" altLang="en-US" sz="3600" dirty="0">
                <a:solidFill>
                  <a:srgbClr val="222222"/>
                </a:solidFill>
                <a:cs typeface="Arial" panose="020B0604020202020204" pitchFamily="34" charset="0"/>
              </a:rPr>
              <a:t>"},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3600" dirty="0">
                <a:solidFill>
                  <a:srgbClr val="222222"/>
                </a:solidFill>
                <a:cs typeface="Arial" panose="020B0604020202020204" pitchFamily="34" charset="0"/>
              </a:rPr>
              <a:t>{$push: {food: { $each: ["</a:t>
            </a:r>
            <a:r>
              <a:rPr lang="en-US" altLang="en-US" sz="3600" dirty="0" err="1">
                <a:solidFill>
                  <a:srgbClr val="222222"/>
                </a:solidFill>
                <a:cs typeface="Arial" panose="020B0604020202020204" pitchFamily="34" charset="0"/>
              </a:rPr>
              <a:t>bread","Cake</a:t>
            </a:r>
            <a:r>
              <a:rPr lang="en-US" altLang="en-US" sz="3600" dirty="0">
                <a:solidFill>
                  <a:srgbClr val="222222"/>
                </a:solidFill>
                <a:cs typeface="Arial" panose="020B0604020202020204" pitchFamily="34" charset="0"/>
              </a:rPr>
              <a:t>"]}}})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" y="76200"/>
            <a:ext cx="9067800" cy="6629400"/>
          </a:xfrm>
        </p:spPr>
        <p:txBody>
          <a:bodyPr>
            <a:noAutofit/>
          </a:bodyPr>
          <a:lstStyle/>
          <a:p>
            <a:r>
              <a:rPr lang="en-US" b="1" u="sng" dirty="0">
                <a:solidFill>
                  <a:srgbClr val="002060"/>
                </a:solidFill>
              </a:rPr>
              <a:t>Aggregate Functions – </a:t>
            </a:r>
            <a:r>
              <a:rPr lang="en-US" b="1" u="sng" dirty="0">
                <a:solidFill>
                  <a:srgbClr val="FF0000"/>
                </a:solidFill>
              </a:rPr>
              <a:t>{ADDTOSET}</a:t>
            </a:r>
          </a:p>
          <a:p>
            <a:pPr algn="just"/>
            <a:r>
              <a:rPr lang="en-US" sz="2800" u="sng" dirty="0">
                <a:solidFill>
                  <a:schemeClr val="accent6">
                    <a:lumMod val="75000"/>
                  </a:schemeClr>
                </a:solidFill>
              </a:rPr>
              <a:t>Syntax:</a:t>
            </a:r>
          </a:p>
          <a:p>
            <a:pPr algn="just"/>
            <a:endParaRPr lang="en-US" sz="2800" u="sng" dirty="0">
              <a:solidFill>
                <a:schemeClr val="accent6">
                  <a:lumMod val="75000"/>
                </a:schemeClr>
              </a:solidFill>
            </a:endParaRPr>
          </a:p>
          <a:p>
            <a:pPr algn="just"/>
            <a:r>
              <a:rPr lang="en-US" sz="2800" u="sng" dirty="0">
                <a:solidFill>
                  <a:schemeClr val="accent6">
                    <a:lumMod val="75000"/>
                  </a:schemeClr>
                </a:solidFill>
              </a:rPr>
              <a:t>$</a:t>
            </a:r>
            <a:r>
              <a:rPr lang="en-US" sz="2800" u="sng" dirty="0" err="1">
                <a:solidFill>
                  <a:schemeClr val="accent6">
                    <a:lumMod val="75000"/>
                  </a:schemeClr>
                </a:solidFill>
              </a:rPr>
              <a:t>addToSet</a:t>
            </a:r>
            <a:r>
              <a:rPr lang="en-US" sz="2800" u="sng" dirty="0">
                <a:solidFill>
                  <a:schemeClr val="accent6">
                    <a:lumMod val="75000"/>
                  </a:schemeClr>
                </a:solidFill>
              </a:rPr>
              <a:t>: adds an object to an array it </a:t>
            </a:r>
            <a:r>
              <a:rPr lang="en-US" sz="2800" u="sng" dirty="0" err="1">
                <a:solidFill>
                  <a:schemeClr val="accent6">
                    <a:lumMod val="75000"/>
                  </a:schemeClr>
                </a:solidFill>
              </a:rPr>
              <a:t>it</a:t>
            </a:r>
            <a:r>
              <a:rPr lang="en-US" sz="2800" u="sng" dirty="0">
                <a:solidFill>
                  <a:schemeClr val="accent6">
                    <a:lumMod val="75000"/>
                  </a:schemeClr>
                </a:solidFill>
              </a:rPr>
              <a:t> does not exists </a:t>
            </a:r>
          </a:p>
          <a:p>
            <a:pPr algn="just"/>
            <a:endParaRPr lang="en-US" sz="2800" u="sng" dirty="0">
              <a:solidFill>
                <a:schemeClr val="accent6">
                  <a:lumMod val="75000"/>
                </a:schemeClr>
              </a:solidFill>
            </a:endParaRPr>
          </a:p>
          <a:p>
            <a:pPr algn="just"/>
            <a:r>
              <a:rPr lang="en-US" sz="2800" u="sng" dirty="0">
                <a:solidFill>
                  <a:schemeClr val="accent6">
                    <a:lumMod val="75000"/>
                  </a:schemeClr>
                </a:solidFill>
              </a:rPr>
              <a:t>($push: append, $</a:t>
            </a:r>
            <a:r>
              <a:rPr lang="en-US" sz="2800" u="sng" dirty="0" err="1">
                <a:solidFill>
                  <a:schemeClr val="accent6">
                    <a:lumMod val="75000"/>
                  </a:schemeClr>
                </a:solidFill>
              </a:rPr>
              <a:t>addToSet:add</a:t>
            </a:r>
            <a:r>
              <a:rPr lang="en-US" sz="2800" u="sng" dirty="0">
                <a:solidFill>
                  <a:schemeClr val="accent6">
                    <a:lumMod val="75000"/>
                  </a:schemeClr>
                </a:solidFill>
              </a:rPr>
              <a:t> if does not exists)</a:t>
            </a:r>
          </a:p>
          <a:p>
            <a:pPr algn="just"/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db.stu.update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({name:"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mohan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"},{$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addToSet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{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food:"bread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"}})</a:t>
            </a:r>
          </a:p>
          <a:p>
            <a:pPr algn="just"/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rgbClr val="2222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800" dirty="0" err="1">
                <a:solidFill>
                  <a:srgbClr val="222222"/>
                </a:solidFill>
                <a:cs typeface="Arial" panose="020B0604020202020204" pitchFamily="34" charset="0"/>
              </a:rPr>
              <a:t>db.stu.update</a:t>
            </a:r>
            <a:r>
              <a:rPr lang="en-US" altLang="en-US" sz="2800" dirty="0">
                <a:solidFill>
                  <a:srgbClr val="222222"/>
                </a:solidFill>
                <a:cs typeface="Arial" panose="020B0604020202020204" pitchFamily="34" charset="0"/>
              </a:rPr>
              <a:t>({name:"</a:t>
            </a:r>
            <a:r>
              <a:rPr lang="en-US" altLang="en-US" sz="2800" dirty="0" err="1">
                <a:solidFill>
                  <a:srgbClr val="222222"/>
                </a:solidFill>
                <a:cs typeface="Arial" panose="020B0604020202020204" pitchFamily="34" charset="0"/>
              </a:rPr>
              <a:t>mohan</a:t>
            </a:r>
            <a:r>
              <a:rPr lang="en-US" altLang="en-US" sz="2800" dirty="0">
                <a:solidFill>
                  <a:srgbClr val="222222"/>
                </a:solidFill>
                <a:cs typeface="Arial" panose="020B0604020202020204" pitchFamily="34" charset="0"/>
              </a:rPr>
              <a:t>"},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800" dirty="0">
                <a:solidFill>
                  <a:srgbClr val="222222"/>
                </a:solidFill>
                <a:cs typeface="Arial" panose="020B0604020202020204" pitchFamily="34" charset="0"/>
              </a:rPr>
              <a:t>{$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addToSet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>
                <a:solidFill>
                  <a:srgbClr val="222222"/>
                </a:solidFill>
                <a:cs typeface="Arial" panose="020B0604020202020204" pitchFamily="34" charset="0"/>
              </a:rPr>
              <a:t>: {food: { $each: ["</a:t>
            </a:r>
            <a:r>
              <a:rPr lang="en-US" altLang="en-US" sz="2800" dirty="0" err="1">
                <a:solidFill>
                  <a:srgbClr val="222222"/>
                </a:solidFill>
                <a:cs typeface="Arial" panose="020B0604020202020204" pitchFamily="34" charset="0"/>
              </a:rPr>
              <a:t>bread","Cake</a:t>
            </a:r>
            <a:r>
              <a:rPr lang="en-US" altLang="en-US" sz="2800" dirty="0">
                <a:solidFill>
                  <a:srgbClr val="222222"/>
                </a:solidFill>
                <a:cs typeface="Arial" panose="020B0604020202020204" pitchFamily="34" charset="0"/>
              </a:rPr>
              <a:t>"]}}})</a:t>
            </a:r>
          </a:p>
          <a:p>
            <a:pPr algn="just"/>
            <a:endParaRPr lang="en-US" altLang="en-US" sz="2800" dirty="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8888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8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u="sng" dirty="0">
                <a:solidFill>
                  <a:srgbClr val="002060"/>
                </a:solidFill>
              </a:rPr>
              <a:t>Aggregate Functions – </a:t>
            </a:r>
            <a:r>
              <a:rPr lang="en-US" b="1" u="sng" dirty="0">
                <a:solidFill>
                  <a:srgbClr val="FF0000"/>
                </a:solidFill>
              </a:rPr>
              <a:t>{FIRST}</a:t>
            </a:r>
            <a:br>
              <a:rPr lang="en-US" b="1" u="sng" dirty="0">
                <a:solidFill>
                  <a:srgbClr val="FF0000"/>
                </a:solidFill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494747"/>
                </a:solidFill>
                <a:effectLst/>
                <a:latin typeface="Akzidenz"/>
              </a:rPr>
              <a:t>Returns the first element in an array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" y="76200"/>
            <a:ext cx="9067800" cy="6629400"/>
          </a:xfrm>
        </p:spPr>
        <p:txBody>
          <a:bodyPr>
            <a:noAutofit/>
          </a:bodyPr>
          <a:lstStyle/>
          <a:p>
            <a:r>
              <a:rPr lang="en-US" b="1" u="sng" dirty="0">
                <a:solidFill>
                  <a:srgbClr val="002060"/>
                </a:solidFill>
              </a:rPr>
              <a:t>Aggregate Functions – </a:t>
            </a:r>
            <a:r>
              <a:rPr lang="en-US" b="1" u="sng" dirty="0">
                <a:solidFill>
                  <a:srgbClr val="FF0000"/>
                </a:solidFill>
              </a:rPr>
              <a:t>{FIRST}</a:t>
            </a:r>
          </a:p>
          <a:p>
            <a:pPr algn="just"/>
            <a:r>
              <a:rPr lang="en-US" sz="2800" u="sng" dirty="0">
                <a:solidFill>
                  <a:schemeClr val="accent6">
                    <a:lumMod val="75000"/>
                  </a:schemeClr>
                </a:solidFill>
              </a:rPr>
              <a:t>Syntax:</a:t>
            </a:r>
            <a:endParaRPr lang="en-US" sz="2800" dirty="0">
              <a:solidFill>
                <a:srgbClr val="002060"/>
              </a:solidFill>
            </a:endParaRPr>
          </a:p>
          <a:p>
            <a:pPr algn="just"/>
            <a:r>
              <a:rPr lang="en-US" dirty="0">
                <a:solidFill>
                  <a:srgbClr val="002060"/>
                </a:solidFill>
              </a:rPr>
              <a:t>&gt;</a:t>
            </a:r>
            <a:r>
              <a:rPr lang="en-US" dirty="0" err="1">
                <a:solidFill>
                  <a:srgbClr val="002060"/>
                </a:solidFill>
              </a:rPr>
              <a:t>db.COLLECTION_NAME.aggregate</a:t>
            </a:r>
            <a:r>
              <a:rPr lang="en-US" dirty="0">
                <a:solidFill>
                  <a:srgbClr val="002060"/>
                </a:solidFill>
              </a:rPr>
              <a:t>(AGGREGATE_OPERATION)</a:t>
            </a:r>
          </a:p>
          <a:p>
            <a:pPr algn="just"/>
            <a:r>
              <a:rPr lang="en-US" dirty="0">
                <a:solidFill>
                  <a:srgbClr val="002060"/>
                </a:solidFill>
              </a:rPr>
              <a:t>Example:</a:t>
            </a:r>
          </a:p>
          <a:p>
            <a:pPr algn="just"/>
            <a:r>
              <a:rPr lang="en-US" dirty="0" err="1">
                <a:solidFill>
                  <a:srgbClr val="002060"/>
                </a:solidFill>
              </a:rPr>
              <a:t>db.supplier.aggregate</a:t>
            </a:r>
            <a:r>
              <a:rPr lang="en-US" dirty="0">
                <a:solidFill>
                  <a:srgbClr val="002060"/>
                </a:solidFill>
              </a:rPr>
              <a:t>([{</a:t>
            </a:r>
          </a:p>
          <a:p>
            <a:pPr algn="just"/>
            <a:r>
              <a:rPr lang="en-US" dirty="0">
                <a:solidFill>
                  <a:srgbClr val="002060"/>
                </a:solidFill>
              </a:rPr>
              <a:t>$group:{_id:”$name”, </a:t>
            </a:r>
            <a:r>
              <a:rPr lang="en-US" dirty="0" err="1">
                <a:solidFill>
                  <a:srgbClr val="002060"/>
                </a:solidFill>
              </a:rPr>
              <a:t>first_order</a:t>
            </a:r>
            <a:r>
              <a:rPr lang="en-US" dirty="0">
                <a:solidFill>
                  <a:srgbClr val="002060"/>
                </a:solidFill>
              </a:rPr>
              <a:t>:{$first:”$item”}}</a:t>
            </a:r>
          </a:p>
          <a:p>
            <a:pPr algn="just"/>
            <a:r>
              <a:rPr lang="en-US" dirty="0">
                <a:solidFill>
                  <a:srgbClr val="002060"/>
                </a:solidFill>
              </a:rPr>
              <a:t>}])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" y="76200"/>
            <a:ext cx="9067800" cy="6629400"/>
          </a:xfrm>
        </p:spPr>
        <p:txBody>
          <a:bodyPr>
            <a:noAutofit/>
          </a:bodyPr>
          <a:lstStyle/>
          <a:p>
            <a:r>
              <a:rPr lang="en-US" b="1" u="sng" dirty="0">
                <a:solidFill>
                  <a:srgbClr val="002060"/>
                </a:solidFill>
              </a:rPr>
              <a:t>Aggregate Functions – </a:t>
            </a:r>
            <a:r>
              <a:rPr lang="en-US" b="1" u="sng" dirty="0">
                <a:solidFill>
                  <a:srgbClr val="FF0000"/>
                </a:solidFill>
              </a:rPr>
              <a:t>{LAST}</a:t>
            </a:r>
            <a:r>
              <a:rPr lang="en-US" sz="2800" u="sng" dirty="0">
                <a:solidFill>
                  <a:schemeClr val="accent6">
                    <a:lumMod val="75000"/>
                  </a:schemeClr>
                </a:solidFill>
              </a:rPr>
              <a:t> </a:t>
            </a:r>
          </a:p>
          <a:p>
            <a:pPr algn="just"/>
            <a:endParaRPr lang="en-US" sz="2800" u="sng" dirty="0">
              <a:solidFill>
                <a:schemeClr val="accent6">
                  <a:lumMod val="75000"/>
                </a:schemeClr>
              </a:solidFill>
            </a:endParaRPr>
          </a:p>
          <a:p>
            <a:pPr algn="just"/>
            <a:r>
              <a:rPr lang="en-US" sz="2800" u="sng" dirty="0">
                <a:solidFill>
                  <a:schemeClr val="accent6">
                    <a:lumMod val="75000"/>
                  </a:schemeClr>
                </a:solidFill>
              </a:rPr>
              <a:t>Syntax:</a:t>
            </a:r>
            <a:endParaRPr lang="en-US" sz="2800" dirty="0">
              <a:solidFill>
                <a:srgbClr val="002060"/>
              </a:solidFill>
            </a:endParaRPr>
          </a:p>
          <a:p>
            <a:pPr algn="just"/>
            <a:r>
              <a:rPr lang="en-US" dirty="0">
                <a:solidFill>
                  <a:srgbClr val="002060"/>
                </a:solidFill>
              </a:rPr>
              <a:t>&gt;</a:t>
            </a:r>
            <a:r>
              <a:rPr lang="en-US" dirty="0" err="1">
                <a:solidFill>
                  <a:srgbClr val="002060"/>
                </a:solidFill>
              </a:rPr>
              <a:t>db.COLLECTION_NAME.aggregate</a:t>
            </a:r>
            <a:r>
              <a:rPr lang="en-US" dirty="0">
                <a:solidFill>
                  <a:srgbClr val="002060"/>
                </a:solidFill>
              </a:rPr>
              <a:t>(AGGREGATE_OPERATION)</a:t>
            </a:r>
          </a:p>
          <a:p>
            <a:pPr algn="just"/>
            <a:r>
              <a:rPr lang="en-US" dirty="0">
                <a:solidFill>
                  <a:srgbClr val="002060"/>
                </a:solidFill>
              </a:rPr>
              <a:t>Example:</a:t>
            </a:r>
          </a:p>
          <a:p>
            <a:pPr algn="just"/>
            <a:r>
              <a:rPr lang="en-US" dirty="0" err="1">
                <a:solidFill>
                  <a:srgbClr val="002060"/>
                </a:solidFill>
              </a:rPr>
              <a:t>db.supplier.aggregate</a:t>
            </a:r>
            <a:r>
              <a:rPr lang="en-US" dirty="0">
                <a:solidFill>
                  <a:srgbClr val="002060"/>
                </a:solidFill>
              </a:rPr>
              <a:t>([{</a:t>
            </a:r>
          </a:p>
          <a:p>
            <a:pPr algn="just"/>
            <a:r>
              <a:rPr lang="en-US" dirty="0">
                <a:solidFill>
                  <a:srgbClr val="002060"/>
                </a:solidFill>
              </a:rPr>
              <a:t>$group:{_id:”$name”, </a:t>
            </a:r>
            <a:r>
              <a:rPr lang="en-US" dirty="0" err="1">
                <a:solidFill>
                  <a:srgbClr val="002060"/>
                </a:solidFill>
              </a:rPr>
              <a:t>last_order</a:t>
            </a:r>
            <a:r>
              <a:rPr lang="en-US" dirty="0">
                <a:solidFill>
                  <a:srgbClr val="002060"/>
                </a:solidFill>
              </a:rPr>
              <a:t>:{$last:”$item”}}</a:t>
            </a:r>
          </a:p>
          <a:p>
            <a:pPr algn="just"/>
            <a:r>
              <a:rPr lang="en-US" dirty="0">
                <a:solidFill>
                  <a:srgbClr val="002060"/>
                </a:solidFill>
              </a:rPr>
              <a:t>}])</a:t>
            </a:r>
          </a:p>
          <a:p>
            <a:endParaRPr lang="en-US" b="1" u="sng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Insert a Document in a Collection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/>
          </a:bodyPr>
          <a:lstStyle/>
          <a:p>
            <a:r>
              <a:rPr lang="en-US" dirty="0"/>
              <a:t>Once a collection is created, the next step is to insert one or more documents</a:t>
            </a:r>
            <a:r>
              <a:rPr lang="en-US" sz="4000" b="1" dirty="0">
                <a:solidFill>
                  <a:srgbClr val="FF0000"/>
                </a:solidFill>
              </a:rPr>
              <a:t> 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7030A0"/>
                </a:solidFill>
              </a:rPr>
              <a:t>Insert a single document </a:t>
            </a:r>
          </a:p>
          <a:p>
            <a:r>
              <a:rPr lang="en-US" b="1" dirty="0" err="1">
                <a:solidFill>
                  <a:srgbClr val="7030A0"/>
                </a:solidFill>
              </a:rPr>
              <a:t>db.COLLECTION_NAME.insert</a:t>
            </a:r>
            <a:r>
              <a:rPr lang="en-US" b="1" dirty="0">
                <a:solidFill>
                  <a:srgbClr val="7030A0"/>
                </a:solidFill>
              </a:rPr>
              <a:t>({field1:”value”, field2:”value”}….)</a:t>
            </a:r>
          </a:p>
          <a:p>
            <a:r>
              <a:rPr lang="en-US" b="1" dirty="0" err="1">
                <a:solidFill>
                  <a:srgbClr val="7030A0"/>
                </a:solidFill>
              </a:rPr>
              <a:t>db.customer.insert</a:t>
            </a:r>
            <a:r>
              <a:rPr lang="en-US" b="1" dirty="0">
                <a:solidFill>
                  <a:srgbClr val="7030A0"/>
                </a:solidFill>
              </a:rPr>
              <a:t>({cid:1, </a:t>
            </a:r>
            <a:r>
              <a:rPr lang="en-US" b="1" dirty="0" err="1">
                <a:solidFill>
                  <a:srgbClr val="7030A0"/>
                </a:solidFill>
              </a:rPr>
              <a:t>name:”john</a:t>
            </a:r>
            <a:r>
              <a:rPr lang="en-US" b="1" dirty="0">
                <a:solidFill>
                  <a:srgbClr val="7030A0"/>
                </a:solidFill>
              </a:rPr>
              <a:t>”, </a:t>
            </a:r>
            <a:r>
              <a:rPr lang="en-US" b="1" dirty="0" err="1">
                <a:solidFill>
                  <a:srgbClr val="7030A0"/>
                </a:solidFill>
              </a:rPr>
              <a:t>type:”cash</a:t>
            </a:r>
            <a:r>
              <a:rPr lang="en-US" b="1" dirty="0">
                <a:solidFill>
                  <a:srgbClr val="7030A0"/>
                </a:solidFill>
              </a:rPr>
              <a:t>”, dob:”2001/1/1”})</a:t>
            </a:r>
          </a:p>
          <a:p>
            <a:endParaRPr lang="en-US" b="1" dirty="0">
              <a:solidFill>
                <a:srgbClr val="7030A0"/>
              </a:solidFill>
            </a:endParaRPr>
          </a:p>
          <a:p>
            <a:endParaRPr lang="en-US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7030A0"/>
              </a:solidFill>
            </a:endParaRPr>
          </a:p>
          <a:p>
            <a:endParaRPr lang="en-US" b="1" dirty="0">
              <a:solidFill>
                <a:srgbClr val="7030A0"/>
              </a:solidFill>
            </a:endParaRPr>
          </a:p>
          <a:p>
            <a:endParaRPr lang="en-US" b="1" dirty="0"/>
          </a:p>
          <a:p>
            <a:endParaRPr lang="en-US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" y="76200"/>
            <a:ext cx="9067800" cy="6629400"/>
          </a:xfrm>
        </p:spPr>
        <p:txBody>
          <a:bodyPr>
            <a:noAutofit/>
          </a:bodyPr>
          <a:lstStyle/>
          <a:p>
            <a:r>
              <a:rPr lang="en-US" b="1" u="sng" dirty="0">
                <a:solidFill>
                  <a:srgbClr val="002060"/>
                </a:solidFill>
              </a:rPr>
              <a:t>Finding first document in a collection</a:t>
            </a:r>
            <a:endParaRPr lang="en-US" b="1" u="sng" dirty="0">
              <a:solidFill>
                <a:srgbClr val="FF0000"/>
              </a:solidFill>
            </a:endParaRPr>
          </a:p>
          <a:p>
            <a:pPr algn="just"/>
            <a:r>
              <a:rPr lang="en-US" sz="2800" u="sng" dirty="0">
                <a:solidFill>
                  <a:schemeClr val="accent6">
                    <a:lumMod val="75000"/>
                  </a:schemeClr>
                </a:solidFill>
              </a:rPr>
              <a:t>Syntax:</a:t>
            </a:r>
            <a:endParaRPr lang="en-US" sz="2800" dirty="0">
              <a:solidFill>
                <a:srgbClr val="002060"/>
              </a:solidFill>
            </a:endParaRPr>
          </a:p>
          <a:p>
            <a:pPr algn="just"/>
            <a:r>
              <a:rPr lang="en-US" dirty="0">
                <a:solidFill>
                  <a:srgbClr val="002060"/>
                </a:solidFill>
              </a:rPr>
              <a:t>&gt;</a:t>
            </a:r>
            <a:r>
              <a:rPr lang="en-US" dirty="0" err="1">
                <a:solidFill>
                  <a:srgbClr val="002060"/>
                </a:solidFill>
              </a:rPr>
              <a:t>db.COLLECTION_NAME.findOne</a:t>
            </a:r>
            <a:r>
              <a:rPr lang="en-US" dirty="0">
                <a:solidFill>
                  <a:srgbClr val="002060"/>
                </a:solidFill>
              </a:rPr>
              <a:t>({“key” : “value”})</a:t>
            </a:r>
          </a:p>
          <a:p>
            <a:pPr algn="just"/>
            <a:endParaRPr lang="en-US" dirty="0">
              <a:solidFill>
                <a:srgbClr val="002060"/>
              </a:solidFill>
            </a:endParaRPr>
          </a:p>
          <a:p>
            <a:pPr algn="just"/>
            <a:r>
              <a:rPr lang="en-US" sz="2800" u="sng" dirty="0">
                <a:solidFill>
                  <a:schemeClr val="accent6">
                    <a:lumMod val="75000"/>
                  </a:schemeClr>
                </a:solidFill>
              </a:rPr>
              <a:t>Example:</a:t>
            </a:r>
          </a:p>
          <a:p>
            <a:pPr algn="l"/>
            <a:r>
              <a:rPr lang="en-US" dirty="0">
                <a:solidFill>
                  <a:srgbClr val="002060"/>
                </a:solidFill>
              </a:rPr>
              <a:t>&gt; </a:t>
            </a:r>
            <a:r>
              <a:rPr lang="en-US" dirty="0" err="1">
                <a:solidFill>
                  <a:srgbClr val="002060"/>
                </a:solidFill>
              </a:rPr>
              <a:t>db.emp.findOne</a:t>
            </a:r>
            <a:r>
              <a:rPr lang="en-US" dirty="0">
                <a:solidFill>
                  <a:srgbClr val="002060"/>
                </a:solidFill>
              </a:rPr>
              <a:t>({“name”: ”</a:t>
            </a:r>
            <a:r>
              <a:rPr lang="en-US" dirty="0" err="1">
                <a:solidFill>
                  <a:srgbClr val="002060"/>
                </a:solidFill>
              </a:rPr>
              <a:t>shyam</a:t>
            </a:r>
            <a:r>
              <a:rPr lang="en-US">
                <a:solidFill>
                  <a:srgbClr val="002060"/>
                </a:solidFill>
              </a:rPr>
              <a:t>” } );</a:t>
            </a:r>
            <a:endParaRPr lang="en-US" dirty="0">
              <a:solidFill>
                <a:srgbClr val="002060"/>
              </a:solidFill>
            </a:endParaRPr>
          </a:p>
          <a:p>
            <a:pPr algn="l"/>
            <a:endParaRPr lang="en-US" dirty="0">
              <a:solidFill>
                <a:srgbClr val="002060"/>
              </a:solidFill>
            </a:endParaRPr>
          </a:p>
          <a:p>
            <a:pPr algn="l"/>
            <a:r>
              <a:rPr lang="en-US" dirty="0" err="1">
                <a:solidFill>
                  <a:srgbClr val="002060"/>
                </a:solidFill>
              </a:rPr>
              <a:t>db.emp.findOne</a:t>
            </a:r>
            <a:r>
              <a:rPr lang="en-US" dirty="0">
                <a:solidFill>
                  <a:srgbClr val="002060"/>
                </a:solidFill>
              </a:rPr>
              <a:t>({“name”: ”</a:t>
            </a:r>
            <a:r>
              <a:rPr lang="en-US" dirty="0" err="1">
                <a:solidFill>
                  <a:srgbClr val="002060"/>
                </a:solidFill>
              </a:rPr>
              <a:t>shyam</a:t>
            </a:r>
            <a:r>
              <a:rPr lang="en-US" dirty="0">
                <a:solidFill>
                  <a:srgbClr val="002060"/>
                </a:solidFill>
              </a:rPr>
              <a:t>” } </a:t>
            </a:r>
          </a:p>
          <a:p>
            <a:pPr algn="l"/>
            <a:r>
              <a:rPr lang="en-US" dirty="0">
                <a:solidFill>
                  <a:srgbClr val="002060"/>
                </a:solidFill>
              </a:rPr>
              <a:t>, { “_id”:0, “name”:1, “salary”:1})</a:t>
            </a:r>
          </a:p>
          <a:p>
            <a:pPr algn="l"/>
            <a:endParaRPr lang="en-US" dirty="0">
              <a:solidFill>
                <a:srgbClr val="002060"/>
              </a:solidFill>
            </a:endParaRPr>
          </a:p>
          <a:p>
            <a:pPr algn="l"/>
            <a:endParaRPr lang="en-US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" y="76200"/>
            <a:ext cx="9067800" cy="6629400"/>
          </a:xfrm>
        </p:spPr>
        <p:txBody>
          <a:bodyPr>
            <a:noAutofit/>
          </a:bodyPr>
          <a:lstStyle/>
          <a:p>
            <a:r>
              <a:rPr lang="en-US" b="1" u="sng" dirty="0">
                <a:solidFill>
                  <a:srgbClr val="002060"/>
                </a:solidFill>
              </a:rPr>
              <a:t>Adding new field to all the documents in collection</a:t>
            </a:r>
            <a:endParaRPr lang="en-US" b="1" u="sng" dirty="0">
              <a:solidFill>
                <a:srgbClr val="FF0000"/>
              </a:solidFill>
            </a:endParaRPr>
          </a:p>
          <a:p>
            <a:pPr algn="just"/>
            <a:r>
              <a:rPr lang="en-US" sz="2800" u="sng" dirty="0">
                <a:solidFill>
                  <a:schemeClr val="accent6">
                    <a:lumMod val="75000"/>
                  </a:schemeClr>
                </a:solidFill>
              </a:rPr>
              <a:t>Syntax:</a:t>
            </a:r>
            <a:endParaRPr lang="en-US" sz="2800" dirty="0">
              <a:solidFill>
                <a:srgbClr val="002060"/>
              </a:solidFill>
            </a:endParaRPr>
          </a:p>
          <a:p>
            <a:pPr algn="just"/>
            <a:r>
              <a:rPr lang="en-US" dirty="0">
                <a:solidFill>
                  <a:srgbClr val="002060"/>
                </a:solidFill>
              </a:rPr>
              <a:t>&gt;</a:t>
            </a:r>
            <a:r>
              <a:rPr lang="en-US" dirty="0" err="1">
                <a:solidFill>
                  <a:srgbClr val="002060"/>
                </a:solidFill>
              </a:rPr>
              <a:t>db.COLLECTION_NAME.update</a:t>
            </a:r>
            <a:r>
              <a:rPr lang="en-US" dirty="0">
                <a:solidFill>
                  <a:srgbClr val="002060"/>
                </a:solidFill>
              </a:rPr>
              <a:t>({},{$set:{“key” : “value”}}, {</a:t>
            </a:r>
            <a:r>
              <a:rPr lang="en-US" dirty="0" err="1">
                <a:solidFill>
                  <a:srgbClr val="002060"/>
                </a:solidFill>
              </a:rPr>
              <a:t>multi:true</a:t>
            </a:r>
            <a:r>
              <a:rPr lang="en-US" dirty="0">
                <a:solidFill>
                  <a:srgbClr val="002060"/>
                </a:solidFill>
              </a:rPr>
              <a:t>})</a:t>
            </a:r>
          </a:p>
          <a:p>
            <a:pPr algn="just"/>
            <a:endParaRPr lang="en-US" dirty="0">
              <a:solidFill>
                <a:srgbClr val="002060"/>
              </a:solidFill>
            </a:endParaRPr>
          </a:p>
          <a:p>
            <a:pPr algn="just"/>
            <a:r>
              <a:rPr lang="en-US" sz="2800" u="sng" dirty="0">
                <a:solidFill>
                  <a:schemeClr val="accent6">
                    <a:lumMod val="75000"/>
                  </a:schemeClr>
                </a:solidFill>
              </a:rPr>
              <a:t>Example:</a:t>
            </a:r>
          </a:p>
          <a:p>
            <a:pPr algn="l"/>
            <a:r>
              <a:rPr lang="en-US" dirty="0">
                <a:solidFill>
                  <a:srgbClr val="002060"/>
                </a:solidFill>
              </a:rPr>
              <a:t>&gt;</a:t>
            </a:r>
            <a:r>
              <a:rPr lang="en-US" dirty="0" err="1">
                <a:solidFill>
                  <a:srgbClr val="002060"/>
                </a:solidFill>
              </a:rPr>
              <a:t>db.emp.update</a:t>
            </a:r>
            <a:r>
              <a:rPr lang="en-US" dirty="0">
                <a:solidFill>
                  <a:srgbClr val="002060"/>
                </a:solidFill>
              </a:rPr>
              <a:t>({ } , {$set:  { "experience “ : 5 }} ,  {</a:t>
            </a:r>
            <a:r>
              <a:rPr lang="en-US" dirty="0" err="1">
                <a:solidFill>
                  <a:srgbClr val="002060"/>
                </a:solidFill>
              </a:rPr>
              <a:t>multi:true</a:t>
            </a:r>
            <a:r>
              <a:rPr lang="en-US" dirty="0">
                <a:solidFill>
                  <a:srgbClr val="002060"/>
                </a:solidFill>
              </a:rPr>
              <a:t>})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" y="76200"/>
            <a:ext cx="9067800" cy="6629400"/>
          </a:xfrm>
        </p:spPr>
        <p:txBody>
          <a:bodyPr>
            <a:noAutofit/>
          </a:bodyPr>
          <a:lstStyle/>
          <a:p>
            <a:r>
              <a:rPr lang="en-US" b="1" u="sng" dirty="0">
                <a:solidFill>
                  <a:srgbClr val="002060"/>
                </a:solidFill>
              </a:rPr>
              <a:t>More on Updates !!!</a:t>
            </a:r>
            <a:endParaRPr lang="en-US" b="1" u="sng" dirty="0">
              <a:solidFill>
                <a:srgbClr val="FF0000"/>
              </a:solidFill>
            </a:endParaRPr>
          </a:p>
          <a:p>
            <a:pPr algn="just"/>
            <a:r>
              <a:rPr lang="en-US" sz="2800" u="sng" dirty="0">
                <a:solidFill>
                  <a:schemeClr val="accent6">
                    <a:lumMod val="75000"/>
                  </a:schemeClr>
                </a:solidFill>
              </a:rPr>
              <a:t>Syntax:</a:t>
            </a:r>
            <a:endParaRPr lang="en-US" sz="2800" dirty="0">
              <a:solidFill>
                <a:srgbClr val="002060"/>
              </a:solidFill>
            </a:endParaRPr>
          </a:p>
          <a:p>
            <a:pPr algn="just"/>
            <a:r>
              <a:rPr lang="en-US" dirty="0">
                <a:solidFill>
                  <a:srgbClr val="002060"/>
                </a:solidFill>
              </a:rPr>
              <a:t>&gt;</a:t>
            </a:r>
            <a:r>
              <a:rPr lang="en-US" dirty="0" err="1">
                <a:solidFill>
                  <a:srgbClr val="002060"/>
                </a:solidFill>
              </a:rPr>
              <a:t>db.COLLECTION_NAME.update</a:t>
            </a:r>
            <a:r>
              <a:rPr lang="en-US" dirty="0">
                <a:solidFill>
                  <a:srgbClr val="002060"/>
                </a:solidFill>
              </a:rPr>
              <a:t>({},{$</a:t>
            </a:r>
            <a:r>
              <a:rPr lang="en-US" dirty="0" err="1">
                <a:solidFill>
                  <a:srgbClr val="002060"/>
                </a:solidFill>
              </a:rPr>
              <a:t>inc</a:t>
            </a:r>
            <a:r>
              <a:rPr lang="en-US" dirty="0">
                <a:solidFill>
                  <a:srgbClr val="002060"/>
                </a:solidFill>
              </a:rPr>
              <a:t>:{“key” : “value”}}, </a:t>
            </a:r>
            <a:r>
              <a:rPr lang="en-US" dirty="0">
                <a:solidFill>
                  <a:srgbClr val="0070C0"/>
                </a:solidFill>
              </a:rPr>
              <a:t>{</a:t>
            </a:r>
            <a:r>
              <a:rPr lang="en-US" dirty="0" err="1">
                <a:solidFill>
                  <a:srgbClr val="0070C0"/>
                </a:solidFill>
              </a:rPr>
              <a:t>multi:true</a:t>
            </a:r>
            <a:r>
              <a:rPr lang="en-US" dirty="0">
                <a:solidFill>
                  <a:srgbClr val="0070C0"/>
                </a:solidFill>
              </a:rPr>
              <a:t>}</a:t>
            </a:r>
            <a:r>
              <a:rPr lang="en-US" dirty="0">
                <a:solidFill>
                  <a:srgbClr val="002060"/>
                </a:solidFill>
              </a:rPr>
              <a:t>)</a:t>
            </a:r>
          </a:p>
          <a:p>
            <a:pPr algn="just"/>
            <a:r>
              <a:rPr lang="en-US" b="1" dirty="0">
                <a:solidFill>
                  <a:srgbClr val="FF0000"/>
                </a:solidFill>
              </a:rPr>
              <a:t>$</a:t>
            </a:r>
            <a:r>
              <a:rPr lang="en-US" b="1" dirty="0" err="1">
                <a:solidFill>
                  <a:srgbClr val="FF0000"/>
                </a:solidFill>
              </a:rPr>
              <a:t>inc</a:t>
            </a:r>
            <a:r>
              <a:rPr lang="en-US" dirty="0">
                <a:solidFill>
                  <a:srgbClr val="FF0000"/>
                </a:solidFill>
              </a:rPr>
              <a:t> is used to increment and decrement scalar values of documents</a:t>
            </a:r>
          </a:p>
          <a:p>
            <a:pPr algn="just"/>
            <a:r>
              <a:rPr lang="en-US" sz="2800" u="sng" dirty="0">
                <a:solidFill>
                  <a:schemeClr val="accent6">
                    <a:lumMod val="75000"/>
                  </a:schemeClr>
                </a:solidFill>
              </a:rPr>
              <a:t>Example:</a:t>
            </a:r>
          </a:p>
          <a:p>
            <a:pPr algn="l"/>
            <a:r>
              <a:rPr lang="en-US" dirty="0">
                <a:solidFill>
                  <a:srgbClr val="002060"/>
                </a:solidFill>
              </a:rPr>
              <a:t>&gt;</a:t>
            </a:r>
            <a:r>
              <a:rPr lang="en-US" dirty="0" err="1">
                <a:solidFill>
                  <a:srgbClr val="002060"/>
                </a:solidFill>
              </a:rPr>
              <a:t>db.emp.update</a:t>
            </a:r>
            <a:r>
              <a:rPr lang="en-US" dirty="0">
                <a:solidFill>
                  <a:srgbClr val="002060"/>
                </a:solidFill>
              </a:rPr>
              <a:t>({“name”: ”ram” } , {$</a:t>
            </a:r>
            <a:r>
              <a:rPr lang="en-US" dirty="0" err="1">
                <a:solidFill>
                  <a:srgbClr val="002060"/>
                </a:solidFill>
              </a:rPr>
              <a:t>inc</a:t>
            </a:r>
            <a:r>
              <a:rPr lang="en-US" dirty="0">
                <a:solidFill>
                  <a:srgbClr val="002060"/>
                </a:solidFill>
              </a:rPr>
              <a:t>:  { “salary“ : 1000 }} ,  {</a:t>
            </a:r>
            <a:r>
              <a:rPr lang="en-US" dirty="0" err="1">
                <a:solidFill>
                  <a:srgbClr val="002060"/>
                </a:solidFill>
              </a:rPr>
              <a:t>multi:true</a:t>
            </a:r>
            <a:r>
              <a:rPr lang="en-US" dirty="0">
                <a:solidFill>
                  <a:srgbClr val="002060"/>
                </a:solidFill>
              </a:rPr>
              <a:t>})</a:t>
            </a:r>
          </a:p>
          <a:p>
            <a:pPr algn="l"/>
            <a:endParaRPr lang="en-US" dirty="0">
              <a:solidFill>
                <a:srgbClr val="002060"/>
              </a:solidFill>
            </a:endParaRPr>
          </a:p>
          <a:p>
            <a:pPr algn="l"/>
            <a:r>
              <a:rPr lang="en-US" dirty="0">
                <a:solidFill>
                  <a:srgbClr val="002060"/>
                </a:solidFill>
              </a:rPr>
              <a:t>&gt;</a:t>
            </a:r>
            <a:r>
              <a:rPr lang="en-US" dirty="0" err="1">
                <a:solidFill>
                  <a:srgbClr val="002060"/>
                </a:solidFill>
              </a:rPr>
              <a:t>db.emp.update</a:t>
            </a:r>
            <a:r>
              <a:rPr lang="en-US" dirty="0">
                <a:solidFill>
                  <a:srgbClr val="002060"/>
                </a:solidFill>
              </a:rPr>
              <a:t>({“name”: ”John” } , {$</a:t>
            </a:r>
            <a:r>
              <a:rPr lang="en-US" dirty="0" err="1">
                <a:solidFill>
                  <a:srgbClr val="002060"/>
                </a:solidFill>
              </a:rPr>
              <a:t>inc</a:t>
            </a:r>
            <a:r>
              <a:rPr lang="en-US" dirty="0">
                <a:solidFill>
                  <a:srgbClr val="002060"/>
                </a:solidFill>
              </a:rPr>
              <a:t>:  { “salary“ : -500 }} ,  {</a:t>
            </a:r>
            <a:r>
              <a:rPr lang="en-US" dirty="0" err="1">
                <a:solidFill>
                  <a:srgbClr val="002060"/>
                </a:solidFill>
              </a:rPr>
              <a:t>multi:true</a:t>
            </a:r>
            <a:r>
              <a:rPr lang="en-US" dirty="0">
                <a:solidFill>
                  <a:srgbClr val="002060"/>
                </a:solidFill>
              </a:rPr>
              <a:t>})</a:t>
            </a:r>
          </a:p>
          <a:p>
            <a:pPr algn="l"/>
            <a:endParaRPr lang="en-US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" y="76200"/>
            <a:ext cx="9067800" cy="6629400"/>
          </a:xfrm>
        </p:spPr>
        <p:txBody>
          <a:bodyPr>
            <a:noAutofit/>
          </a:bodyPr>
          <a:lstStyle/>
          <a:p>
            <a:r>
              <a:rPr lang="en-US" b="1" u="sng" dirty="0">
                <a:solidFill>
                  <a:srgbClr val="002060"/>
                </a:solidFill>
              </a:rPr>
              <a:t>Multiply value of documents in collection</a:t>
            </a:r>
            <a:endParaRPr lang="en-US" b="1" u="sng" dirty="0">
              <a:solidFill>
                <a:srgbClr val="FF0000"/>
              </a:solidFill>
            </a:endParaRPr>
          </a:p>
          <a:p>
            <a:pPr algn="just"/>
            <a:r>
              <a:rPr lang="en-US" sz="2800" u="sng" dirty="0">
                <a:solidFill>
                  <a:schemeClr val="accent6">
                    <a:lumMod val="75000"/>
                  </a:schemeClr>
                </a:solidFill>
              </a:rPr>
              <a:t>Syntax:</a:t>
            </a:r>
            <a:endParaRPr lang="en-US" sz="2800" dirty="0">
              <a:solidFill>
                <a:srgbClr val="002060"/>
              </a:solidFill>
            </a:endParaRPr>
          </a:p>
          <a:p>
            <a:pPr algn="just"/>
            <a:r>
              <a:rPr lang="en-US" dirty="0">
                <a:solidFill>
                  <a:srgbClr val="002060"/>
                </a:solidFill>
              </a:rPr>
              <a:t>&gt;</a:t>
            </a:r>
            <a:r>
              <a:rPr lang="en-US" dirty="0" err="1">
                <a:solidFill>
                  <a:srgbClr val="002060"/>
                </a:solidFill>
              </a:rPr>
              <a:t>db.COLLECTION_NAME.update</a:t>
            </a:r>
            <a:r>
              <a:rPr lang="en-US" dirty="0">
                <a:solidFill>
                  <a:srgbClr val="002060"/>
                </a:solidFill>
              </a:rPr>
              <a:t>({},{$</a:t>
            </a:r>
            <a:r>
              <a:rPr lang="en-US" dirty="0" err="1">
                <a:solidFill>
                  <a:srgbClr val="002060"/>
                </a:solidFill>
              </a:rPr>
              <a:t>mul</a:t>
            </a:r>
            <a:r>
              <a:rPr lang="en-US" dirty="0">
                <a:solidFill>
                  <a:srgbClr val="002060"/>
                </a:solidFill>
              </a:rPr>
              <a:t>:{“key”: value}}, </a:t>
            </a:r>
            <a:r>
              <a:rPr lang="en-US" dirty="0">
                <a:solidFill>
                  <a:srgbClr val="0070C0"/>
                </a:solidFill>
              </a:rPr>
              <a:t>{</a:t>
            </a:r>
            <a:r>
              <a:rPr lang="en-US" dirty="0" err="1">
                <a:solidFill>
                  <a:srgbClr val="0070C0"/>
                </a:solidFill>
              </a:rPr>
              <a:t>multi:true</a:t>
            </a:r>
            <a:r>
              <a:rPr lang="en-US" dirty="0">
                <a:solidFill>
                  <a:srgbClr val="0070C0"/>
                </a:solidFill>
              </a:rPr>
              <a:t>}</a:t>
            </a:r>
            <a:r>
              <a:rPr lang="en-US" dirty="0">
                <a:solidFill>
                  <a:srgbClr val="002060"/>
                </a:solidFill>
              </a:rPr>
              <a:t>)</a:t>
            </a:r>
          </a:p>
          <a:p>
            <a:pPr algn="just"/>
            <a:r>
              <a:rPr lang="en-US" dirty="0">
                <a:solidFill>
                  <a:srgbClr val="FF0000"/>
                </a:solidFill>
              </a:rPr>
              <a:t>$</a:t>
            </a:r>
            <a:r>
              <a:rPr lang="en-US" dirty="0" err="1">
                <a:solidFill>
                  <a:srgbClr val="FF0000"/>
                </a:solidFill>
              </a:rPr>
              <a:t>mul</a:t>
            </a:r>
            <a:r>
              <a:rPr lang="en-US" dirty="0">
                <a:solidFill>
                  <a:srgbClr val="FF0000"/>
                </a:solidFill>
              </a:rPr>
              <a:t> is used to multiply the field by the given value. </a:t>
            </a:r>
          </a:p>
          <a:p>
            <a:pPr algn="just"/>
            <a:r>
              <a:rPr lang="en-US" sz="2800" u="sng" dirty="0">
                <a:solidFill>
                  <a:schemeClr val="accent6">
                    <a:lumMod val="75000"/>
                  </a:schemeClr>
                </a:solidFill>
              </a:rPr>
              <a:t>Example:</a:t>
            </a:r>
          </a:p>
          <a:p>
            <a:pPr algn="l"/>
            <a:r>
              <a:rPr lang="en-US" dirty="0">
                <a:solidFill>
                  <a:srgbClr val="002060"/>
                </a:solidFill>
              </a:rPr>
              <a:t>&gt;</a:t>
            </a:r>
            <a:r>
              <a:rPr lang="en-US" dirty="0" err="1">
                <a:solidFill>
                  <a:srgbClr val="002060"/>
                </a:solidFill>
              </a:rPr>
              <a:t>db.emp.update</a:t>
            </a:r>
            <a:r>
              <a:rPr lang="en-US" dirty="0">
                <a:solidFill>
                  <a:srgbClr val="002060"/>
                </a:solidFill>
              </a:rPr>
              <a:t>({“name”: ”John” } , {$</a:t>
            </a:r>
            <a:r>
              <a:rPr lang="en-US" dirty="0" err="1">
                <a:solidFill>
                  <a:srgbClr val="002060"/>
                </a:solidFill>
              </a:rPr>
              <a:t>mul</a:t>
            </a:r>
            <a:r>
              <a:rPr lang="en-US" dirty="0">
                <a:solidFill>
                  <a:srgbClr val="002060"/>
                </a:solidFill>
              </a:rPr>
              <a:t>:  { “salary“ : 0.05 }} ,  {</a:t>
            </a:r>
            <a:r>
              <a:rPr lang="en-US" dirty="0" err="1">
                <a:solidFill>
                  <a:srgbClr val="002060"/>
                </a:solidFill>
              </a:rPr>
              <a:t>multi:true</a:t>
            </a:r>
            <a:r>
              <a:rPr lang="en-US" dirty="0">
                <a:solidFill>
                  <a:srgbClr val="002060"/>
                </a:solidFill>
              </a:rPr>
              <a:t>})</a:t>
            </a:r>
          </a:p>
          <a:p>
            <a:pPr algn="l"/>
            <a:endParaRPr lang="en-US" dirty="0">
              <a:solidFill>
                <a:srgbClr val="002060"/>
              </a:solidFill>
            </a:endParaRPr>
          </a:p>
          <a:p>
            <a:pPr algn="l"/>
            <a:r>
              <a:rPr lang="en-US" dirty="0">
                <a:solidFill>
                  <a:srgbClr val="002060"/>
                </a:solidFill>
              </a:rPr>
              <a:t>&gt;</a:t>
            </a:r>
            <a:r>
              <a:rPr lang="en-US" dirty="0" err="1">
                <a:solidFill>
                  <a:srgbClr val="002060"/>
                </a:solidFill>
              </a:rPr>
              <a:t>db.emp.update</a:t>
            </a:r>
            <a:r>
              <a:rPr lang="en-US" dirty="0">
                <a:solidFill>
                  <a:srgbClr val="002060"/>
                </a:solidFill>
              </a:rPr>
              <a:t>({“name”: ”John” } , {$</a:t>
            </a:r>
            <a:r>
              <a:rPr lang="en-US" dirty="0" err="1">
                <a:solidFill>
                  <a:srgbClr val="002060"/>
                </a:solidFill>
              </a:rPr>
              <a:t>mul</a:t>
            </a:r>
            <a:r>
              <a:rPr lang="en-US" dirty="0">
                <a:solidFill>
                  <a:srgbClr val="002060"/>
                </a:solidFill>
              </a:rPr>
              <a:t>:  { “salary“ : 50 }} ,  {</a:t>
            </a:r>
            <a:r>
              <a:rPr lang="en-US" dirty="0" err="1">
                <a:solidFill>
                  <a:srgbClr val="002060"/>
                </a:solidFill>
              </a:rPr>
              <a:t>multi:true</a:t>
            </a:r>
            <a:r>
              <a:rPr lang="en-US" dirty="0">
                <a:solidFill>
                  <a:srgbClr val="002060"/>
                </a:solidFill>
              </a:rPr>
              <a:t>})</a:t>
            </a:r>
          </a:p>
          <a:p>
            <a:pPr algn="l"/>
            <a:endParaRPr lang="en-US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" y="76200"/>
            <a:ext cx="9067800" cy="6629400"/>
          </a:xfrm>
        </p:spPr>
        <p:txBody>
          <a:bodyPr>
            <a:noAutofit/>
          </a:bodyPr>
          <a:lstStyle/>
          <a:p>
            <a:r>
              <a:rPr lang="en-US" b="1" u="sng" dirty="0">
                <a:solidFill>
                  <a:srgbClr val="002060"/>
                </a:solidFill>
              </a:rPr>
              <a:t>Renaming the name of the field of document in collection</a:t>
            </a:r>
            <a:endParaRPr lang="en-US" b="1" u="sng" dirty="0">
              <a:solidFill>
                <a:srgbClr val="FF0000"/>
              </a:solidFill>
            </a:endParaRPr>
          </a:p>
          <a:p>
            <a:pPr algn="just"/>
            <a:r>
              <a:rPr lang="en-US" sz="2800" u="sng" dirty="0">
                <a:solidFill>
                  <a:schemeClr val="accent6">
                    <a:lumMod val="75000"/>
                  </a:schemeClr>
                </a:solidFill>
              </a:rPr>
              <a:t>Syntax:</a:t>
            </a:r>
            <a:endParaRPr lang="en-US" sz="2800" dirty="0">
              <a:solidFill>
                <a:srgbClr val="002060"/>
              </a:solidFill>
            </a:endParaRPr>
          </a:p>
          <a:p>
            <a:pPr algn="just"/>
            <a:r>
              <a:rPr lang="en-US" dirty="0">
                <a:solidFill>
                  <a:srgbClr val="002060"/>
                </a:solidFill>
              </a:rPr>
              <a:t>&gt;</a:t>
            </a:r>
            <a:r>
              <a:rPr lang="en-US" dirty="0" err="1">
                <a:solidFill>
                  <a:srgbClr val="002060"/>
                </a:solidFill>
              </a:rPr>
              <a:t>db.COLLECTION_NAME.update</a:t>
            </a:r>
            <a:r>
              <a:rPr lang="en-US" dirty="0">
                <a:solidFill>
                  <a:srgbClr val="002060"/>
                </a:solidFill>
              </a:rPr>
              <a:t>({},{$rename:{“</a:t>
            </a:r>
            <a:r>
              <a:rPr lang="en-US" dirty="0" err="1">
                <a:solidFill>
                  <a:srgbClr val="002060"/>
                </a:solidFill>
              </a:rPr>
              <a:t>oldkey</a:t>
            </a:r>
            <a:r>
              <a:rPr lang="en-US" dirty="0">
                <a:solidFill>
                  <a:srgbClr val="002060"/>
                </a:solidFill>
              </a:rPr>
              <a:t>”: “</a:t>
            </a:r>
            <a:r>
              <a:rPr lang="en-US" dirty="0" err="1">
                <a:solidFill>
                  <a:srgbClr val="002060"/>
                </a:solidFill>
              </a:rPr>
              <a:t>newkey</a:t>
            </a:r>
            <a:r>
              <a:rPr lang="en-US" dirty="0">
                <a:solidFill>
                  <a:srgbClr val="002060"/>
                </a:solidFill>
              </a:rPr>
              <a:t>”}}, </a:t>
            </a:r>
            <a:r>
              <a:rPr lang="en-US" dirty="0">
                <a:solidFill>
                  <a:srgbClr val="0070C0"/>
                </a:solidFill>
              </a:rPr>
              <a:t>{</a:t>
            </a:r>
            <a:r>
              <a:rPr lang="en-US" dirty="0" err="1">
                <a:solidFill>
                  <a:srgbClr val="0070C0"/>
                </a:solidFill>
              </a:rPr>
              <a:t>multi:true</a:t>
            </a:r>
            <a:r>
              <a:rPr lang="en-US" dirty="0">
                <a:solidFill>
                  <a:srgbClr val="0070C0"/>
                </a:solidFill>
              </a:rPr>
              <a:t>}</a:t>
            </a:r>
            <a:r>
              <a:rPr lang="en-US" dirty="0">
                <a:solidFill>
                  <a:srgbClr val="002060"/>
                </a:solidFill>
              </a:rPr>
              <a:t>)</a:t>
            </a:r>
          </a:p>
          <a:p>
            <a:pPr algn="just"/>
            <a:r>
              <a:rPr lang="en-US" sz="2800" u="sng" dirty="0">
                <a:solidFill>
                  <a:schemeClr val="accent6">
                    <a:lumMod val="75000"/>
                  </a:schemeClr>
                </a:solidFill>
              </a:rPr>
              <a:t>Example:</a:t>
            </a:r>
          </a:p>
          <a:p>
            <a:pPr algn="l"/>
            <a:r>
              <a:rPr lang="en-US" dirty="0">
                <a:solidFill>
                  <a:srgbClr val="002060"/>
                </a:solidFill>
              </a:rPr>
              <a:t>&gt;</a:t>
            </a:r>
            <a:r>
              <a:rPr lang="en-US" dirty="0" err="1">
                <a:solidFill>
                  <a:srgbClr val="002060"/>
                </a:solidFill>
              </a:rPr>
              <a:t>db.emp.update</a:t>
            </a:r>
            <a:r>
              <a:rPr lang="en-US" dirty="0">
                <a:solidFill>
                  <a:srgbClr val="002060"/>
                </a:solidFill>
              </a:rPr>
              <a:t>({"</a:t>
            </a:r>
            <a:r>
              <a:rPr lang="en-US" dirty="0" err="1">
                <a:solidFill>
                  <a:srgbClr val="002060"/>
                </a:solidFill>
              </a:rPr>
              <a:t>name":“john</a:t>
            </a:r>
            <a:r>
              <a:rPr lang="en-US" dirty="0">
                <a:solidFill>
                  <a:srgbClr val="002060"/>
                </a:solidFill>
              </a:rPr>
              <a:t>"}, {$rename:{"</a:t>
            </a:r>
            <a:r>
              <a:rPr lang="en-US" dirty="0" err="1">
                <a:solidFill>
                  <a:srgbClr val="002060"/>
                </a:solidFill>
              </a:rPr>
              <a:t>exp":"experience</a:t>
            </a:r>
            <a:r>
              <a:rPr lang="en-US" dirty="0">
                <a:solidFill>
                  <a:srgbClr val="002060"/>
                </a:solidFill>
              </a:rPr>
              <a:t>"}} , {</a:t>
            </a:r>
            <a:r>
              <a:rPr lang="en-US" dirty="0" err="1">
                <a:solidFill>
                  <a:srgbClr val="002060"/>
                </a:solidFill>
              </a:rPr>
              <a:t>multi:true</a:t>
            </a:r>
            <a:r>
              <a:rPr lang="en-US" dirty="0">
                <a:solidFill>
                  <a:srgbClr val="002060"/>
                </a:solidFill>
              </a:rPr>
              <a:t>} )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" y="76200"/>
            <a:ext cx="9067800" cy="6629400"/>
          </a:xfrm>
        </p:spPr>
        <p:txBody>
          <a:bodyPr>
            <a:noAutofit/>
          </a:bodyPr>
          <a:lstStyle/>
          <a:p>
            <a:r>
              <a:rPr lang="en-US" b="1" u="sng" dirty="0">
                <a:solidFill>
                  <a:srgbClr val="002060"/>
                </a:solidFill>
              </a:rPr>
              <a:t>Deleting a field of document in collection</a:t>
            </a:r>
            <a:endParaRPr lang="en-US" b="1" u="sng" dirty="0">
              <a:solidFill>
                <a:srgbClr val="FF0000"/>
              </a:solidFill>
            </a:endParaRPr>
          </a:p>
          <a:p>
            <a:pPr algn="just"/>
            <a:r>
              <a:rPr lang="en-US" sz="2800" u="sng" dirty="0">
                <a:solidFill>
                  <a:schemeClr val="accent6">
                    <a:lumMod val="75000"/>
                  </a:schemeClr>
                </a:solidFill>
              </a:rPr>
              <a:t>Syntax:</a:t>
            </a:r>
            <a:endParaRPr lang="en-US" sz="2800" dirty="0">
              <a:solidFill>
                <a:srgbClr val="002060"/>
              </a:solidFill>
            </a:endParaRPr>
          </a:p>
          <a:p>
            <a:pPr algn="l"/>
            <a:r>
              <a:rPr lang="en-US" dirty="0">
                <a:solidFill>
                  <a:srgbClr val="002060"/>
                </a:solidFill>
              </a:rPr>
              <a:t>&gt;</a:t>
            </a:r>
            <a:r>
              <a:rPr lang="en-US" dirty="0" err="1">
                <a:solidFill>
                  <a:srgbClr val="002060"/>
                </a:solidFill>
              </a:rPr>
              <a:t>db.COLLECTION_NAME.update</a:t>
            </a:r>
            <a:r>
              <a:rPr lang="en-US" dirty="0">
                <a:solidFill>
                  <a:srgbClr val="002060"/>
                </a:solidFill>
              </a:rPr>
              <a:t>( {  } , </a:t>
            </a:r>
          </a:p>
          <a:p>
            <a:pPr algn="l"/>
            <a:r>
              <a:rPr lang="en-US" dirty="0">
                <a:solidFill>
                  <a:srgbClr val="002060"/>
                </a:solidFill>
              </a:rPr>
              <a:t>{ $unset : { “key”: “  ”}  }, </a:t>
            </a:r>
            <a:r>
              <a:rPr lang="en-US" dirty="0">
                <a:solidFill>
                  <a:srgbClr val="0070C0"/>
                </a:solidFill>
              </a:rPr>
              <a:t>{ </a:t>
            </a:r>
            <a:r>
              <a:rPr lang="en-US" dirty="0" err="1">
                <a:solidFill>
                  <a:srgbClr val="0070C0"/>
                </a:solidFill>
              </a:rPr>
              <a:t>multi:true</a:t>
            </a:r>
            <a:r>
              <a:rPr lang="en-US" dirty="0">
                <a:solidFill>
                  <a:srgbClr val="0070C0"/>
                </a:solidFill>
              </a:rPr>
              <a:t> } </a:t>
            </a:r>
            <a:r>
              <a:rPr lang="en-US" dirty="0">
                <a:solidFill>
                  <a:srgbClr val="002060"/>
                </a:solidFill>
              </a:rPr>
              <a:t>)</a:t>
            </a:r>
          </a:p>
          <a:p>
            <a:pPr algn="l"/>
            <a:endParaRPr lang="en-US" dirty="0">
              <a:solidFill>
                <a:srgbClr val="002060"/>
              </a:solidFill>
            </a:endParaRPr>
          </a:p>
          <a:p>
            <a:pPr algn="just"/>
            <a:r>
              <a:rPr lang="en-US" sz="2800" u="sng" dirty="0">
                <a:solidFill>
                  <a:schemeClr val="accent6">
                    <a:lumMod val="75000"/>
                  </a:schemeClr>
                </a:solidFill>
              </a:rPr>
              <a:t>Example:</a:t>
            </a:r>
          </a:p>
          <a:p>
            <a:pPr algn="l"/>
            <a:r>
              <a:rPr lang="en-US" dirty="0">
                <a:solidFill>
                  <a:srgbClr val="002060"/>
                </a:solidFill>
              </a:rPr>
              <a:t>&gt;</a:t>
            </a:r>
            <a:r>
              <a:rPr lang="en-US" dirty="0" err="1">
                <a:solidFill>
                  <a:srgbClr val="002060"/>
                </a:solidFill>
              </a:rPr>
              <a:t>db.emp.update</a:t>
            </a:r>
            <a:r>
              <a:rPr lang="en-US" dirty="0">
                <a:solidFill>
                  <a:srgbClr val="002060"/>
                </a:solidFill>
              </a:rPr>
              <a:t>({  },  {$unset:{"exp1":“ "}} , {</a:t>
            </a:r>
            <a:r>
              <a:rPr lang="en-US" dirty="0" err="1">
                <a:solidFill>
                  <a:srgbClr val="002060"/>
                </a:solidFill>
              </a:rPr>
              <a:t>multi:true</a:t>
            </a:r>
            <a:r>
              <a:rPr lang="en-US" dirty="0">
                <a:solidFill>
                  <a:srgbClr val="002060"/>
                </a:solidFill>
              </a:rPr>
              <a:t>} )</a:t>
            </a:r>
          </a:p>
          <a:p>
            <a:pPr algn="l"/>
            <a:endParaRPr lang="en-US" dirty="0">
              <a:solidFill>
                <a:srgbClr val="002060"/>
              </a:solidFill>
            </a:endParaRPr>
          </a:p>
          <a:p>
            <a:pPr algn="l"/>
            <a:r>
              <a:rPr lang="en-US" dirty="0">
                <a:solidFill>
                  <a:srgbClr val="002060"/>
                </a:solidFill>
              </a:rPr>
              <a:t>&gt;</a:t>
            </a:r>
            <a:r>
              <a:rPr lang="en-US" dirty="0" err="1">
                <a:solidFill>
                  <a:srgbClr val="002060"/>
                </a:solidFill>
              </a:rPr>
              <a:t>db.emp.update</a:t>
            </a:r>
            <a:r>
              <a:rPr lang="en-US" dirty="0">
                <a:solidFill>
                  <a:srgbClr val="002060"/>
                </a:solidFill>
              </a:rPr>
              <a:t>( {“</a:t>
            </a:r>
            <a:r>
              <a:rPr lang="en-US" dirty="0" err="1">
                <a:solidFill>
                  <a:srgbClr val="002060"/>
                </a:solidFill>
              </a:rPr>
              <a:t>department”:”IT</a:t>
            </a:r>
            <a:r>
              <a:rPr lang="en-US" dirty="0">
                <a:solidFill>
                  <a:srgbClr val="002060"/>
                </a:solidFill>
              </a:rPr>
              <a:t>”} ,  {$unset:{"exp1":“ "}} , {</a:t>
            </a:r>
            <a:r>
              <a:rPr lang="en-US" dirty="0" err="1">
                <a:solidFill>
                  <a:srgbClr val="002060"/>
                </a:solidFill>
              </a:rPr>
              <a:t>multi:true</a:t>
            </a:r>
            <a:r>
              <a:rPr lang="en-US" dirty="0">
                <a:solidFill>
                  <a:srgbClr val="002060"/>
                </a:solidFill>
              </a:rPr>
              <a:t>} )</a:t>
            </a:r>
          </a:p>
          <a:p>
            <a:pPr algn="l"/>
            <a:endParaRPr lang="en-US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" y="76200"/>
            <a:ext cx="9067800" cy="6629400"/>
          </a:xfrm>
        </p:spPr>
        <p:txBody>
          <a:bodyPr>
            <a:noAutofit/>
          </a:bodyPr>
          <a:lstStyle/>
          <a:p>
            <a:r>
              <a:rPr lang="en-US" b="1" u="sng" dirty="0">
                <a:solidFill>
                  <a:srgbClr val="002060"/>
                </a:solidFill>
              </a:rPr>
              <a:t>Deleting single document in collection</a:t>
            </a:r>
          </a:p>
          <a:p>
            <a:pPr algn="l"/>
            <a:r>
              <a:rPr lang="en-US" dirty="0">
                <a:solidFill>
                  <a:srgbClr val="FF0000"/>
                </a:solidFill>
              </a:rPr>
              <a:t>This command delete only single document fulfilling the criteria.</a:t>
            </a:r>
          </a:p>
          <a:p>
            <a:pPr algn="just"/>
            <a:r>
              <a:rPr lang="en-US" sz="2800" u="sng" dirty="0">
                <a:solidFill>
                  <a:schemeClr val="accent6">
                    <a:lumMod val="75000"/>
                  </a:schemeClr>
                </a:solidFill>
              </a:rPr>
              <a:t>Syntax:</a:t>
            </a:r>
            <a:endParaRPr lang="en-US" sz="2800" dirty="0">
              <a:solidFill>
                <a:srgbClr val="002060"/>
              </a:solidFill>
            </a:endParaRPr>
          </a:p>
          <a:p>
            <a:pPr algn="l"/>
            <a:r>
              <a:rPr lang="en-US" dirty="0">
                <a:solidFill>
                  <a:srgbClr val="002060"/>
                </a:solidFill>
              </a:rPr>
              <a:t>&gt;</a:t>
            </a:r>
            <a:r>
              <a:rPr lang="en-US" dirty="0" err="1">
                <a:solidFill>
                  <a:srgbClr val="002060"/>
                </a:solidFill>
              </a:rPr>
              <a:t>db.COLLECTION_NAME.deleteOne</a:t>
            </a:r>
            <a:r>
              <a:rPr lang="en-US" dirty="0">
                <a:solidFill>
                  <a:srgbClr val="002060"/>
                </a:solidFill>
              </a:rPr>
              <a:t>( {  } )</a:t>
            </a:r>
          </a:p>
          <a:p>
            <a:pPr algn="just"/>
            <a:r>
              <a:rPr lang="en-US" sz="2800" u="sng" dirty="0">
                <a:solidFill>
                  <a:schemeClr val="accent6">
                    <a:lumMod val="75000"/>
                  </a:schemeClr>
                </a:solidFill>
              </a:rPr>
              <a:t>Example:</a:t>
            </a:r>
          </a:p>
          <a:p>
            <a:pPr algn="l"/>
            <a:r>
              <a:rPr lang="en-US" dirty="0">
                <a:solidFill>
                  <a:srgbClr val="002060"/>
                </a:solidFill>
              </a:rPr>
              <a:t>&gt; </a:t>
            </a:r>
            <a:r>
              <a:rPr lang="en-US" dirty="0" err="1">
                <a:solidFill>
                  <a:srgbClr val="002060"/>
                </a:solidFill>
              </a:rPr>
              <a:t>db.emp.deleteOne</a:t>
            </a:r>
            <a:r>
              <a:rPr lang="en-US" dirty="0">
                <a:solidFill>
                  <a:srgbClr val="002060"/>
                </a:solidFill>
              </a:rPr>
              <a:t>({"</a:t>
            </a:r>
            <a:r>
              <a:rPr lang="en-US" dirty="0" err="1">
                <a:solidFill>
                  <a:srgbClr val="002060"/>
                </a:solidFill>
              </a:rPr>
              <a:t>name":“john</a:t>
            </a:r>
            <a:r>
              <a:rPr lang="en-US" dirty="0">
                <a:solidFill>
                  <a:srgbClr val="002060"/>
                </a:solidFill>
              </a:rPr>
              <a:t>"})</a:t>
            </a:r>
          </a:p>
          <a:p>
            <a:pPr algn="l"/>
            <a:endParaRPr lang="en-US" u="sng" dirty="0">
              <a:solidFill>
                <a:schemeClr val="accent6">
                  <a:lumMod val="75000"/>
                </a:schemeClr>
              </a:solidFill>
            </a:endParaRPr>
          </a:p>
          <a:p>
            <a:pPr algn="l"/>
            <a:r>
              <a:rPr lang="en-US" u="sng" dirty="0">
                <a:solidFill>
                  <a:schemeClr val="accent6">
                    <a:lumMod val="75000"/>
                  </a:schemeClr>
                </a:solidFill>
              </a:rPr>
              <a:t>Output:</a:t>
            </a:r>
            <a:endParaRPr lang="en-US" dirty="0">
              <a:solidFill>
                <a:srgbClr val="002060"/>
              </a:solidFill>
            </a:endParaRPr>
          </a:p>
          <a:p>
            <a:pPr algn="l"/>
            <a:r>
              <a:rPr lang="en-US" i="1" dirty="0">
                <a:solidFill>
                  <a:srgbClr val="002060"/>
                </a:solidFill>
              </a:rPr>
              <a:t>{ "acknowledged" : true, "</a:t>
            </a:r>
            <a:r>
              <a:rPr lang="en-US" i="1" dirty="0" err="1">
                <a:solidFill>
                  <a:srgbClr val="002060"/>
                </a:solidFill>
              </a:rPr>
              <a:t>deletedCount</a:t>
            </a:r>
            <a:r>
              <a:rPr lang="en-US" i="1" dirty="0">
                <a:solidFill>
                  <a:srgbClr val="002060"/>
                </a:solidFill>
              </a:rPr>
              <a:t>" : 1 }</a:t>
            </a:r>
          </a:p>
          <a:p>
            <a:pPr algn="l"/>
            <a:endParaRPr lang="en-US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" y="76200"/>
            <a:ext cx="9067800" cy="6629400"/>
          </a:xfrm>
        </p:spPr>
        <p:txBody>
          <a:bodyPr>
            <a:noAutofit/>
          </a:bodyPr>
          <a:lstStyle/>
          <a:p>
            <a:r>
              <a:rPr lang="en-US" b="1" u="sng" dirty="0">
                <a:solidFill>
                  <a:srgbClr val="002060"/>
                </a:solidFill>
              </a:rPr>
              <a:t>Copying whole collection to another</a:t>
            </a:r>
          </a:p>
          <a:p>
            <a:pPr algn="l"/>
            <a:r>
              <a:rPr lang="en-US" dirty="0">
                <a:solidFill>
                  <a:srgbClr val="FF0000"/>
                </a:solidFill>
              </a:rPr>
              <a:t>This command copies all the documents from source collection to the destination collection.</a:t>
            </a:r>
          </a:p>
          <a:p>
            <a:pPr algn="just"/>
            <a:r>
              <a:rPr lang="en-US" sz="2800" u="sng" dirty="0">
                <a:solidFill>
                  <a:schemeClr val="accent6">
                    <a:lumMod val="75000"/>
                  </a:schemeClr>
                </a:solidFill>
              </a:rPr>
              <a:t>Syntax:</a:t>
            </a:r>
            <a:endParaRPr lang="en-US" sz="2800" dirty="0">
              <a:solidFill>
                <a:srgbClr val="002060"/>
              </a:solidFill>
            </a:endParaRPr>
          </a:p>
          <a:p>
            <a:pPr algn="l"/>
            <a:r>
              <a:rPr lang="en-US" dirty="0">
                <a:solidFill>
                  <a:srgbClr val="002060"/>
                </a:solidFill>
              </a:rPr>
              <a:t>&gt;</a:t>
            </a:r>
            <a:r>
              <a:rPr lang="en-US" dirty="0" err="1">
                <a:solidFill>
                  <a:srgbClr val="002060"/>
                </a:solidFill>
              </a:rPr>
              <a:t>db.COLLECTION_NAME.copyTo</a:t>
            </a:r>
            <a:r>
              <a:rPr lang="en-US" dirty="0">
                <a:solidFill>
                  <a:srgbClr val="002060"/>
                </a:solidFill>
              </a:rPr>
              <a:t>(“</a:t>
            </a:r>
            <a:r>
              <a:rPr lang="en-US" dirty="0" err="1">
                <a:solidFill>
                  <a:srgbClr val="002060"/>
                </a:solidFill>
              </a:rPr>
              <a:t>new_collection</a:t>
            </a:r>
            <a:r>
              <a:rPr lang="en-US" dirty="0">
                <a:solidFill>
                  <a:srgbClr val="002060"/>
                </a:solidFill>
              </a:rPr>
              <a:t>”)</a:t>
            </a:r>
          </a:p>
          <a:p>
            <a:pPr algn="just"/>
            <a:r>
              <a:rPr lang="en-US" sz="2800" u="sng" dirty="0">
                <a:solidFill>
                  <a:schemeClr val="accent6">
                    <a:lumMod val="75000"/>
                  </a:schemeClr>
                </a:solidFill>
              </a:rPr>
              <a:t>Example:</a:t>
            </a:r>
          </a:p>
          <a:p>
            <a:pPr algn="just"/>
            <a:r>
              <a:rPr lang="en-US" dirty="0">
                <a:solidFill>
                  <a:srgbClr val="002060"/>
                </a:solidFill>
              </a:rPr>
              <a:t>&gt; </a:t>
            </a:r>
            <a:r>
              <a:rPr lang="en-US" dirty="0" err="1">
                <a:solidFill>
                  <a:srgbClr val="002060"/>
                </a:solidFill>
              </a:rPr>
              <a:t>db.emp.copyTo</a:t>
            </a:r>
            <a:r>
              <a:rPr lang="en-US" dirty="0">
                <a:solidFill>
                  <a:srgbClr val="002060"/>
                </a:solidFill>
              </a:rPr>
              <a:t>("emp1")</a:t>
            </a:r>
          </a:p>
          <a:p>
            <a:pPr algn="just"/>
            <a:r>
              <a:rPr lang="en-US" dirty="0">
                <a:solidFill>
                  <a:srgbClr val="002060"/>
                </a:solidFill>
              </a:rPr>
              <a:t>WARNING: </a:t>
            </a:r>
            <a:r>
              <a:rPr lang="en-US" dirty="0" err="1">
                <a:solidFill>
                  <a:srgbClr val="002060"/>
                </a:solidFill>
              </a:rPr>
              <a:t>db.eval</a:t>
            </a:r>
            <a:r>
              <a:rPr lang="en-US" dirty="0">
                <a:solidFill>
                  <a:srgbClr val="002060"/>
                </a:solidFill>
              </a:rPr>
              <a:t> is deprecated</a:t>
            </a:r>
          </a:p>
          <a:p>
            <a:pPr algn="just"/>
            <a:r>
              <a:rPr lang="en-US" dirty="0">
                <a:solidFill>
                  <a:srgbClr val="002060"/>
                </a:solidFill>
              </a:rPr>
              <a:t>7</a:t>
            </a:r>
          </a:p>
          <a:p>
            <a:pPr algn="just"/>
            <a:r>
              <a:rPr lang="en-US" dirty="0">
                <a:solidFill>
                  <a:srgbClr val="002060"/>
                </a:solidFill>
              </a:rPr>
              <a:t>&gt; show collections</a:t>
            </a:r>
          </a:p>
          <a:p>
            <a:pPr algn="just"/>
            <a:r>
              <a:rPr lang="en-US" dirty="0" err="1">
                <a:solidFill>
                  <a:srgbClr val="002060"/>
                </a:solidFill>
              </a:rPr>
              <a:t>emp</a:t>
            </a:r>
            <a:endParaRPr lang="en-US" dirty="0">
              <a:solidFill>
                <a:srgbClr val="002060"/>
              </a:solidFill>
            </a:endParaRPr>
          </a:p>
          <a:p>
            <a:pPr algn="just"/>
            <a:r>
              <a:rPr lang="en-US" dirty="0">
                <a:solidFill>
                  <a:srgbClr val="002060"/>
                </a:solidFill>
              </a:rPr>
              <a:t>emp1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" y="76200"/>
            <a:ext cx="9067800" cy="6629400"/>
          </a:xfrm>
        </p:spPr>
        <p:txBody>
          <a:bodyPr>
            <a:noAutofit/>
          </a:bodyPr>
          <a:lstStyle/>
          <a:p>
            <a:endParaRPr lang="en-US" b="1" u="sng" dirty="0">
              <a:solidFill>
                <a:srgbClr val="002060"/>
              </a:solidFill>
            </a:endParaRPr>
          </a:p>
          <a:p>
            <a:endParaRPr lang="en-US" sz="6600" b="1" i="1" dirty="0">
              <a:solidFill>
                <a:srgbClr val="002060"/>
              </a:solidFill>
            </a:endParaRPr>
          </a:p>
          <a:p>
            <a:r>
              <a:rPr lang="en-US" sz="6600" b="1" i="1" dirty="0">
                <a:solidFill>
                  <a:srgbClr val="002060"/>
                </a:solidFill>
              </a:rPr>
              <a:t>Indexes</a:t>
            </a:r>
          </a:p>
        </p:txBody>
      </p:sp>
    </p:spTree>
    <p:extLst>
      <p:ext uri="{BB962C8B-B14F-4D97-AF65-F5344CB8AC3E}">
        <p14:creationId xmlns:p14="http://schemas.microsoft.com/office/powerpoint/2010/main" val="174632576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" y="76200"/>
            <a:ext cx="9067800" cy="6629400"/>
          </a:xfrm>
        </p:spPr>
        <p:txBody>
          <a:bodyPr>
            <a:noAutofit/>
          </a:bodyPr>
          <a:lstStyle/>
          <a:p>
            <a:pPr marL="457200" indent="-457200" algn="just">
              <a:buFont typeface="Arial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Indexes aids in efficient resolution of queries. Without indexes, </a:t>
            </a:r>
            <a:r>
              <a:rPr lang="en-US" dirty="0" err="1">
                <a:solidFill>
                  <a:srgbClr val="002060"/>
                </a:solidFill>
              </a:rPr>
              <a:t>MongoDB</a:t>
            </a:r>
            <a:r>
              <a:rPr lang="en-US" dirty="0">
                <a:solidFill>
                  <a:srgbClr val="002060"/>
                </a:solidFill>
              </a:rPr>
              <a:t> scans all the document of a collection to match the given criteria.</a:t>
            </a:r>
          </a:p>
          <a:p>
            <a:pPr marL="457200" indent="-457200" algn="just">
              <a:buFont typeface="Arial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The default created index by </a:t>
            </a:r>
            <a:r>
              <a:rPr lang="en-US" dirty="0" err="1">
                <a:solidFill>
                  <a:srgbClr val="002060"/>
                </a:solidFill>
              </a:rPr>
              <a:t>MongoDB</a:t>
            </a:r>
            <a:r>
              <a:rPr lang="en-US" dirty="0">
                <a:solidFill>
                  <a:srgbClr val="002060"/>
                </a:solidFill>
              </a:rPr>
              <a:t> is _id</a:t>
            </a:r>
          </a:p>
          <a:p>
            <a:pPr algn="just"/>
            <a:r>
              <a:rPr lang="en-US" u="sng" dirty="0">
                <a:solidFill>
                  <a:schemeClr val="accent6">
                    <a:lumMod val="75000"/>
                  </a:schemeClr>
                </a:solidFill>
              </a:rPr>
              <a:t>Syntax:</a:t>
            </a:r>
          </a:p>
          <a:p>
            <a:pPr lvl="1" algn="just"/>
            <a:r>
              <a:rPr lang="en-US" dirty="0">
                <a:solidFill>
                  <a:srgbClr val="002060"/>
                </a:solidFill>
              </a:rPr>
              <a:t>&gt; </a:t>
            </a:r>
            <a:r>
              <a:rPr lang="en-US" dirty="0" err="1">
                <a:solidFill>
                  <a:srgbClr val="002060"/>
                </a:solidFill>
              </a:rPr>
              <a:t>db.collection.createIndex</a:t>
            </a:r>
            <a:r>
              <a:rPr lang="en-US" dirty="0">
                <a:solidFill>
                  <a:srgbClr val="002060"/>
                </a:solidFill>
              </a:rPr>
              <a:t>({key specifications})</a:t>
            </a:r>
          </a:p>
          <a:p>
            <a:pPr algn="just"/>
            <a:r>
              <a:rPr lang="en-US" u="sng" dirty="0">
                <a:solidFill>
                  <a:schemeClr val="accent6">
                    <a:lumMod val="75000"/>
                  </a:schemeClr>
                </a:solidFill>
              </a:rPr>
              <a:t>Example:</a:t>
            </a:r>
          </a:p>
          <a:p>
            <a:pPr marL="0" lvl="1" algn="just"/>
            <a:r>
              <a:rPr lang="en-US" dirty="0">
                <a:solidFill>
                  <a:srgbClr val="002060"/>
                </a:solidFill>
              </a:rPr>
              <a:t>      &gt; </a:t>
            </a:r>
            <a:r>
              <a:rPr lang="en-US" dirty="0" err="1">
                <a:solidFill>
                  <a:srgbClr val="002060"/>
                </a:solidFill>
              </a:rPr>
              <a:t>db.emp.createIndex</a:t>
            </a:r>
            <a:r>
              <a:rPr lang="en-US" dirty="0">
                <a:solidFill>
                  <a:srgbClr val="002060"/>
                </a:solidFill>
              </a:rPr>
              <a:t>(   {   name : 1 }   )</a:t>
            </a:r>
          </a:p>
          <a:p>
            <a:pPr algn="just"/>
            <a:r>
              <a:rPr lang="en-US" dirty="0">
                <a:solidFill>
                  <a:srgbClr val="002060"/>
                </a:solidFill>
              </a:rPr>
              <a:t>     </a:t>
            </a:r>
            <a:r>
              <a:rPr lang="en-US" sz="2800" dirty="0">
                <a:solidFill>
                  <a:srgbClr val="002060"/>
                </a:solidFill>
              </a:rPr>
              <a:t>&gt; </a:t>
            </a:r>
            <a:r>
              <a:rPr lang="en-US" sz="2800" dirty="0" err="1">
                <a:solidFill>
                  <a:srgbClr val="002060"/>
                </a:solidFill>
              </a:rPr>
              <a:t>db.emp.createIndex</a:t>
            </a:r>
            <a:r>
              <a:rPr lang="en-US" sz="2800" dirty="0">
                <a:solidFill>
                  <a:srgbClr val="002060"/>
                </a:solidFill>
              </a:rPr>
              <a:t>(    {    name : 1  , salary: 1    }   )</a:t>
            </a:r>
          </a:p>
          <a:p>
            <a:pPr lvl="1" algn="just"/>
            <a:endParaRPr lang="en-US" dirty="0">
              <a:solidFill>
                <a:srgbClr val="002060"/>
              </a:solidFill>
            </a:endParaRPr>
          </a:p>
          <a:p>
            <a:pPr marL="914400" lvl="1" indent="-457200" algn="just">
              <a:buFont typeface="Arial" pitchFamily="34" charset="0"/>
              <a:buChar char="•"/>
            </a:pPr>
            <a:endParaRPr lang="en-US" u="sng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2364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908C3-1816-4752-83AF-2E812F96D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20C94A-DFAA-4474-B7E7-0370F592A5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Doc 1 : emp id, name , </a:t>
            </a:r>
            <a:r>
              <a:rPr lang="en-IN" dirty="0" err="1"/>
              <a:t>desg</a:t>
            </a:r>
            <a:r>
              <a:rPr lang="en-IN" dirty="0"/>
              <a:t>, salary </a:t>
            </a:r>
          </a:p>
          <a:p>
            <a:r>
              <a:rPr lang="en-IN" dirty="0"/>
              <a:t>Doc 2 : emp id ,name, </a:t>
            </a:r>
            <a:r>
              <a:rPr lang="en-IN" dirty="0" err="1"/>
              <a:t>addrees</a:t>
            </a:r>
            <a:endParaRPr lang="en-IN" dirty="0"/>
          </a:p>
          <a:p>
            <a:r>
              <a:rPr lang="en-IN" dirty="0"/>
              <a:t>Doc3 : emp id, name, exp.</a:t>
            </a:r>
          </a:p>
          <a:p>
            <a:r>
              <a:rPr lang="en-IN" dirty="0"/>
              <a:t>Doc4 : empid, name, </a:t>
            </a:r>
            <a:r>
              <a:rPr lang="en-IN" dirty="0" err="1"/>
              <a:t>desg</a:t>
            </a:r>
            <a:r>
              <a:rPr lang="en-IN" dirty="0"/>
              <a:t>, </a:t>
            </a:r>
            <a:r>
              <a:rPr lang="en-IN" dirty="0" err="1"/>
              <a:t>area_expe</a:t>
            </a:r>
            <a:endParaRPr lang="en-IN" dirty="0"/>
          </a:p>
          <a:p>
            <a:r>
              <a:rPr lang="en-IN" dirty="0"/>
              <a:t>Doc 5: empid, name, email</a:t>
            </a:r>
          </a:p>
          <a:p>
            <a:r>
              <a:rPr lang="en-US" b="1" dirty="0" err="1">
                <a:solidFill>
                  <a:srgbClr val="7030A0"/>
                </a:solidFill>
              </a:rPr>
              <a:t>db.COLLECTION_NAME.insert</a:t>
            </a:r>
            <a:r>
              <a:rPr lang="en-US" b="1" dirty="0">
                <a:solidFill>
                  <a:srgbClr val="7030A0"/>
                </a:solidFill>
              </a:rPr>
              <a:t>({field1:”value”, field2:”value”}….)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8396902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" y="76200"/>
            <a:ext cx="9067800" cy="6781800"/>
          </a:xfrm>
        </p:spPr>
        <p:txBody>
          <a:bodyPr>
            <a:noAutofit/>
          </a:bodyPr>
          <a:lstStyle/>
          <a:p>
            <a:r>
              <a:rPr lang="en-US" u="sng" dirty="0">
                <a:solidFill>
                  <a:schemeClr val="accent6">
                    <a:lumMod val="75000"/>
                  </a:schemeClr>
                </a:solidFill>
              </a:rPr>
              <a:t>Analyzing Query Performance</a:t>
            </a:r>
          </a:p>
          <a:p>
            <a:pPr algn="just"/>
            <a:r>
              <a:rPr lang="en-US" u="sng" dirty="0">
                <a:solidFill>
                  <a:schemeClr val="accent6">
                    <a:lumMod val="75000"/>
                  </a:schemeClr>
                </a:solidFill>
              </a:rPr>
              <a:t>Syntax:</a:t>
            </a:r>
          </a:p>
          <a:p>
            <a:pPr lvl="1" algn="just"/>
            <a:r>
              <a:rPr lang="en-US" dirty="0">
                <a:solidFill>
                  <a:srgbClr val="002060"/>
                </a:solidFill>
              </a:rPr>
              <a:t>&gt; </a:t>
            </a:r>
            <a:r>
              <a:rPr lang="en-US" dirty="0" err="1">
                <a:solidFill>
                  <a:srgbClr val="002060"/>
                </a:solidFill>
              </a:rPr>
              <a:t>db.collection.find</a:t>
            </a:r>
            <a:r>
              <a:rPr lang="en-US" dirty="0">
                <a:solidFill>
                  <a:srgbClr val="002060"/>
                </a:solidFill>
              </a:rPr>
              <a:t>().explain(“</a:t>
            </a:r>
            <a:r>
              <a:rPr lang="en-US" dirty="0" err="1">
                <a:solidFill>
                  <a:srgbClr val="002060"/>
                </a:solidFill>
              </a:rPr>
              <a:t>executionStats</a:t>
            </a:r>
            <a:r>
              <a:rPr lang="en-US" dirty="0">
                <a:solidFill>
                  <a:srgbClr val="002060"/>
                </a:solidFill>
              </a:rPr>
              <a:t>”)</a:t>
            </a:r>
          </a:p>
          <a:p>
            <a:pPr algn="just"/>
            <a:r>
              <a:rPr lang="en-US" u="sng" dirty="0">
                <a:solidFill>
                  <a:schemeClr val="accent6">
                    <a:lumMod val="75000"/>
                  </a:schemeClr>
                </a:solidFill>
              </a:rPr>
              <a:t>Example:</a:t>
            </a:r>
          </a:p>
          <a:p>
            <a:pPr marL="0" lvl="1" algn="just"/>
            <a:r>
              <a:rPr lang="en-US" dirty="0">
                <a:solidFill>
                  <a:srgbClr val="002060"/>
                </a:solidFill>
              </a:rPr>
              <a:t>      &gt; </a:t>
            </a:r>
            <a:r>
              <a:rPr lang="en-US" dirty="0" err="1">
                <a:solidFill>
                  <a:srgbClr val="002060"/>
                </a:solidFill>
              </a:rPr>
              <a:t>db.emp.find</a:t>
            </a:r>
            <a:r>
              <a:rPr lang="en-US" dirty="0">
                <a:solidFill>
                  <a:srgbClr val="002060"/>
                </a:solidFill>
              </a:rPr>
              <a:t>().explain(“</a:t>
            </a:r>
            <a:r>
              <a:rPr lang="en-US" dirty="0" err="1">
                <a:solidFill>
                  <a:srgbClr val="002060"/>
                </a:solidFill>
              </a:rPr>
              <a:t>executionStats</a:t>
            </a:r>
            <a:r>
              <a:rPr lang="en-US" dirty="0">
                <a:solidFill>
                  <a:srgbClr val="002060"/>
                </a:solidFill>
              </a:rPr>
              <a:t>”)</a:t>
            </a:r>
          </a:p>
          <a:p>
            <a:pPr marL="0" lvl="1" algn="just"/>
            <a:r>
              <a:rPr lang="en-US" sz="3200" u="sng" dirty="0" err="1">
                <a:solidFill>
                  <a:schemeClr val="accent6">
                    <a:lumMod val="75000"/>
                  </a:schemeClr>
                </a:solidFill>
              </a:rPr>
              <a:t>OutPut</a:t>
            </a:r>
            <a:r>
              <a:rPr lang="en-US" sz="3200" u="sng" dirty="0">
                <a:solidFill>
                  <a:schemeClr val="accent6">
                    <a:lumMod val="75000"/>
                  </a:schemeClr>
                </a:solidFill>
              </a:rPr>
              <a:t>:</a:t>
            </a:r>
          </a:p>
          <a:p>
            <a:pPr lvl="1" algn="just"/>
            <a:r>
              <a:rPr lang="en-US" dirty="0">
                <a:solidFill>
                  <a:srgbClr val="002060"/>
                </a:solidFill>
              </a:rPr>
              <a:t>{</a:t>
            </a:r>
            <a:r>
              <a:rPr lang="en-US" dirty="0"/>
              <a:t>"</a:t>
            </a:r>
            <a:r>
              <a:rPr lang="en-US" dirty="0" err="1"/>
              <a:t>executionStats</a:t>
            </a:r>
            <a:r>
              <a:rPr lang="en-US" dirty="0"/>
              <a:t>" </a:t>
            </a:r>
          </a:p>
          <a:p>
            <a:pPr lvl="1" algn="just"/>
            <a:r>
              <a:rPr lang="en-US" dirty="0"/>
              <a:t>: { "</a:t>
            </a:r>
            <a:r>
              <a:rPr lang="en-US" dirty="0" err="1"/>
              <a:t>executionSuccess</a:t>
            </a:r>
            <a:r>
              <a:rPr lang="en-US" dirty="0"/>
              <a:t>" : </a:t>
            </a:r>
            <a:r>
              <a:rPr lang="en-US" b="1" dirty="0"/>
              <a:t>true</a:t>
            </a:r>
            <a:r>
              <a:rPr lang="en-US" dirty="0"/>
              <a:t>, </a:t>
            </a:r>
          </a:p>
          <a:p>
            <a:pPr lvl="1" algn="just"/>
            <a:r>
              <a:rPr lang="en-US" dirty="0"/>
              <a:t>"</a:t>
            </a:r>
            <a:r>
              <a:rPr lang="en-US" dirty="0" err="1"/>
              <a:t>nReturned</a:t>
            </a:r>
            <a:r>
              <a:rPr lang="en-US" dirty="0"/>
              <a:t>" : 3, </a:t>
            </a:r>
          </a:p>
          <a:p>
            <a:pPr lvl="1" algn="just"/>
            <a:r>
              <a:rPr lang="en-US" dirty="0"/>
              <a:t>"</a:t>
            </a:r>
            <a:r>
              <a:rPr lang="en-US" dirty="0" err="1"/>
              <a:t>executionTimeMillis</a:t>
            </a:r>
            <a:r>
              <a:rPr lang="en-US" dirty="0"/>
              <a:t>" : 0, </a:t>
            </a:r>
          </a:p>
          <a:p>
            <a:pPr lvl="1" algn="just"/>
            <a:r>
              <a:rPr lang="en-US" dirty="0"/>
              <a:t>"</a:t>
            </a:r>
            <a:r>
              <a:rPr lang="en-US" dirty="0" err="1"/>
              <a:t>totalKeysExamined</a:t>
            </a:r>
            <a:r>
              <a:rPr lang="en-US" dirty="0"/>
              <a:t>" : 0, </a:t>
            </a:r>
          </a:p>
          <a:p>
            <a:pPr lvl="1" algn="just"/>
            <a:r>
              <a:rPr lang="en-US" dirty="0"/>
              <a:t>"</a:t>
            </a:r>
            <a:r>
              <a:rPr lang="en-US" dirty="0" err="1"/>
              <a:t>totalDocsExamined</a:t>
            </a:r>
            <a:r>
              <a:rPr lang="en-US" dirty="0"/>
              <a:t>" : 10,….</a:t>
            </a:r>
          </a:p>
          <a:p>
            <a:pPr lvl="1" algn="just"/>
            <a:r>
              <a:rPr lang="en-US" dirty="0">
                <a:solidFill>
                  <a:srgbClr val="002060"/>
                </a:solidFill>
              </a:rPr>
              <a:t>}</a:t>
            </a:r>
          </a:p>
          <a:p>
            <a:pPr marL="914400" lvl="1" indent="-457200" algn="just">
              <a:buFont typeface="Arial" pitchFamily="34" charset="0"/>
              <a:buChar char="•"/>
            </a:pPr>
            <a:endParaRPr lang="en-US" u="sng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58977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" y="76200"/>
            <a:ext cx="9067800" cy="6629400"/>
          </a:xfrm>
        </p:spPr>
        <p:txBody>
          <a:bodyPr>
            <a:noAutofit/>
          </a:bodyPr>
          <a:lstStyle/>
          <a:p>
            <a:endParaRPr lang="en-US" b="1" u="sng" dirty="0">
              <a:solidFill>
                <a:srgbClr val="002060"/>
              </a:solidFill>
            </a:endParaRPr>
          </a:p>
          <a:p>
            <a:endParaRPr lang="en-US" sz="6600" b="1" i="1" dirty="0">
              <a:solidFill>
                <a:srgbClr val="002060"/>
              </a:solidFill>
            </a:endParaRPr>
          </a:p>
          <a:p>
            <a:r>
              <a:rPr lang="en-US" sz="6600" b="1" i="1" dirty="0">
                <a:solidFill>
                  <a:srgbClr val="002060"/>
                </a:solidFill>
              </a:rPr>
              <a:t>Cursors</a:t>
            </a:r>
          </a:p>
        </p:txBody>
      </p:sp>
    </p:spTree>
    <p:extLst>
      <p:ext uri="{BB962C8B-B14F-4D97-AF65-F5344CB8AC3E}">
        <p14:creationId xmlns:p14="http://schemas.microsoft.com/office/powerpoint/2010/main" val="328399756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" y="76200"/>
            <a:ext cx="9067800" cy="6629400"/>
          </a:xfrm>
        </p:spPr>
        <p:txBody>
          <a:bodyPr>
            <a:noAutofit/>
          </a:bodyPr>
          <a:lstStyle/>
          <a:p>
            <a:pPr marL="457200" indent="-457200" algn="just">
              <a:buFont typeface="Arial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Cursor: It is a pointer to the result set of query. One can iterate through a cursor to retrieve results.</a:t>
            </a:r>
          </a:p>
          <a:p>
            <a:pPr algn="just"/>
            <a:r>
              <a:rPr lang="en-US" u="sng" dirty="0">
                <a:solidFill>
                  <a:schemeClr val="accent6">
                    <a:lumMod val="75000"/>
                  </a:schemeClr>
                </a:solidFill>
              </a:rPr>
              <a:t>Syntax:</a:t>
            </a:r>
          </a:p>
          <a:p>
            <a:pPr lvl="1" algn="l"/>
            <a:r>
              <a:rPr lang="en-US" dirty="0">
                <a:solidFill>
                  <a:srgbClr val="002060"/>
                </a:solidFill>
              </a:rPr>
              <a:t>&gt;</a:t>
            </a:r>
            <a:r>
              <a:rPr lang="en-US" sz="3200" dirty="0" err="1">
                <a:solidFill>
                  <a:srgbClr val="002060"/>
                </a:solidFill>
              </a:rPr>
              <a:t>var</a:t>
            </a:r>
            <a:r>
              <a:rPr lang="en-US" sz="3200" dirty="0">
                <a:solidFill>
                  <a:srgbClr val="002060"/>
                </a:solidFill>
              </a:rPr>
              <a:t> </a:t>
            </a:r>
            <a:r>
              <a:rPr lang="en-US" sz="3200" dirty="0" err="1">
                <a:solidFill>
                  <a:srgbClr val="002060"/>
                </a:solidFill>
              </a:rPr>
              <a:t>mycursor</a:t>
            </a:r>
            <a:r>
              <a:rPr lang="en-US" sz="3200" dirty="0">
                <a:solidFill>
                  <a:srgbClr val="002060"/>
                </a:solidFill>
              </a:rPr>
              <a:t> = </a:t>
            </a:r>
            <a:r>
              <a:rPr lang="en-US" sz="3200" dirty="0" err="1">
                <a:solidFill>
                  <a:srgbClr val="002060"/>
                </a:solidFill>
              </a:rPr>
              <a:t>db.emp.find</a:t>
            </a:r>
            <a:r>
              <a:rPr lang="en-US" sz="3200" dirty="0">
                <a:solidFill>
                  <a:srgbClr val="002060"/>
                </a:solidFill>
              </a:rPr>
              <a:t>( {"salary":{$gt:20000} } );</a:t>
            </a:r>
          </a:p>
          <a:p>
            <a:pPr lvl="1" algn="just"/>
            <a:r>
              <a:rPr lang="en-US" sz="3200" dirty="0">
                <a:solidFill>
                  <a:srgbClr val="002060"/>
                </a:solidFill>
              </a:rPr>
              <a:t>while(</a:t>
            </a:r>
            <a:r>
              <a:rPr lang="en-US" sz="3200" dirty="0" err="1">
                <a:solidFill>
                  <a:srgbClr val="002060"/>
                </a:solidFill>
              </a:rPr>
              <a:t>myCursor.hasNext</a:t>
            </a:r>
            <a:r>
              <a:rPr lang="en-US" sz="3200" dirty="0">
                <a:solidFill>
                  <a:srgbClr val="002060"/>
                </a:solidFill>
              </a:rPr>
              <a:t>()) </a:t>
            </a:r>
          </a:p>
          <a:p>
            <a:pPr lvl="1" algn="just"/>
            <a:r>
              <a:rPr lang="en-US" sz="3200" dirty="0">
                <a:solidFill>
                  <a:srgbClr val="002060"/>
                </a:solidFill>
              </a:rPr>
              <a:t>{</a:t>
            </a:r>
          </a:p>
          <a:p>
            <a:pPr lvl="1" algn="just"/>
            <a:r>
              <a:rPr lang="en-US" sz="3200" dirty="0">
                <a:solidFill>
                  <a:srgbClr val="002060"/>
                </a:solidFill>
              </a:rPr>
              <a:t>	 print(</a:t>
            </a:r>
            <a:r>
              <a:rPr lang="en-US" sz="3200" dirty="0" err="1">
                <a:solidFill>
                  <a:srgbClr val="002060"/>
                </a:solidFill>
              </a:rPr>
              <a:t>tojson</a:t>
            </a:r>
            <a:r>
              <a:rPr lang="en-US" sz="3200" dirty="0">
                <a:solidFill>
                  <a:srgbClr val="002060"/>
                </a:solidFill>
              </a:rPr>
              <a:t>(</a:t>
            </a:r>
            <a:r>
              <a:rPr lang="en-US" sz="3200" dirty="0" err="1">
                <a:solidFill>
                  <a:srgbClr val="002060"/>
                </a:solidFill>
              </a:rPr>
              <a:t>myCursor.next</a:t>
            </a:r>
            <a:r>
              <a:rPr lang="en-US" sz="3200" dirty="0">
                <a:solidFill>
                  <a:srgbClr val="002060"/>
                </a:solidFill>
              </a:rPr>
              <a:t>())); </a:t>
            </a:r>
          </a:p>
          <a:p>
            <a:pPr lvl="1" algn="just"/>
            <a:r>
              <a:rPr lang="en-US" sz="3200" dirty="0">
                <a:solidFill>
                  <a:srgbClr val="00206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9565652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" y="76200"/>
            <a:ext cx="9067800" cy="6629400"/>
          </a:xfrm>
        </p:spPr>
        <p:txBody>
          <a:bodyPr>
            <a:noAutofit/>
          </a:bodyPr>
          <a:lstStyle/>
          <a:p>
            <a:pPr marL="457200" indent="-457200" algn="just">
              <a:buFont typeface="Arial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Cursor: It is a pointer to the result set of query. One can iterate through a cursor to retrieve results.</a:t>
            </a:r>
          </a:p>
          <a:p>
            <a:pPr algn="just"/>
            <a:r>
              <a:rPr lang="en-US" u="sng" dirty="0">
                <a:solidFill>
                  <a:schemeClr val="accent6">
                    <a:lumMod val="75000"/>
                  </a:schemeClr>
                </a:solidFill>
              </a:rPr>
              <a:t>Syntax:</a:t>
            </a:r>
          </a:p>
          <a:p>
            <a:pPr lvl="1" algn="l"/>
            <a:r>
              <a:rPr lang="en-US" dirty="0">
                <a:solidFill>
                  <a:srgbClr val="002060"/>
                </a:solidFill>
              </a:rPr>
              <a:t>&gt;</a:t>
            </a:r>
            <a:r>
              <a:rPr lang="en-US" sz="3200" dirty="0" err="1">
                <a:solidFill>
                  <a:srgbClr val="002060"/>
                </a:solidFill>
              </a:rPr>
              <a:t>var</a:t>
            </a:r>
            <a:r>
              <a:rPr lang="en-US" sz="3200" dirty="0">
                <a:solidFill>
                  <a:srgbClr val="002060"/>
                </a:solidFill>
              </a:rPr>
              <a:t> </a:t>
            </a:r>
            <a:r>
              <a:rPr lang="en-US" sz="3200" dirty="0" err="1">
                <a:solidFill>
                  <a:srgbClr val="002060"/>
                </a:solidFill>
              </a:rPr>
              <a:t>mycursor</a:t>
            </a:r>
            <a:r>
              <a:rPr lang="en-US" sz="3200" dirty="0">
                <a:solidFill>
                  <a:srgbClr val="002060"/>
                </a:solidFill>
              </a:rPr>
              <a:t> = </a:t>
            </a:r>
            <a:r>
              <a:rPr lang="en-US" sz="3200" dirty="0" err="1">
                <a:solidFill>
                  <a:srgbClr val="002060"/>
                </a:solidFill>
              </a:rPr>
              <a:t>db.emp.find</a:t>
            </a:r>
            <a:r>
              <a:rPr lang="en-US" sz="3200" dirty="0">
                <a:solidFill>
                  <a:srgbClr val="002060"/>
                </a:solidFill>
              </a:rPr>
              <a:t>( {"salary":{$gt:20000} } );</a:t>
            </a:r>
          </a:p>
          <a:p>
            <a:pPr lvl="1" algn="l"/>
            <a:r>
              <a:rPr lang="en-US" sz="3200" dirty="0" err="1">
                <a:solidFill>
                  <a:srgbClr val="002060"/>
                </a:solidFill>
              </a:rPr>
              <a:t>myCursor.forEach</a:t>
            </a:r>
            <a:r>
              <a:rPr lang="en-US" sz="3200" dirty="0">
                <a:solidFill>
                  <a:srgbClr val="002060"/>
                </a:solidFill>
              </a:rPr>
              <a:t>(</a:t>
            </a:r>
            <a:r>
              <a:rPr lang="en-US" sz="3200" dirty="0" err="1">
                <a:solidFill>
                  <a:srgbClr val="002060"/>
                </a:solidFill>
              </a:rPr>
              <a:t>printjson</a:t>
            </a:r>
            <a:r>
              <a:rPr lang="en-US" sz="3200" dirty="0">
                <a:solidFill>
                  <a:srgbClr val="002060"/>
                </a:solidFill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90342584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" y="76200"/>
            <a:ext cx="9067800" cy="6629400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Cursor with Array</a:t>
            </a:r>
          </a:p>
          <a:p>
            <a:pPr algn="just"/>
            <a:r>
              <a:rPr lang="en-US" u="sng" dirty="0">
                <a:solidFill>
                  <a:schemeClr val="accent6">
                    <a:lumMod val="75000"/>
                  </a:schemeClr>
                </a:solidFill>
              </a:rPr>
              <a:t>Syntax:</a:t>
            </a:r>
          </a:p>
          <a:p>
            <a:pPr lvl="1" algn="l"/>
            <a:r>
              <a:rPr lang="en-US" sz="3200" dirty="0">
                <a:solidFill>
                  <a:srgbClr val="002060"/>
                </a:solidFill>
              </a:rPr>
              <a:t>&gt; </a:t>
            </a:r>
            <a:r>
              <a:rPr lang="en-US" sz="3200" dirty="0" err="1">
                <a:solidFill>
                  <a:srgbClr val="002060"/>
                </a:solidFill>
              </a:rPr>
              <a:t>var</a:t>
            </a:r>
            <a:r>
              <a:rPr lang="en-US" sz="3200" dirty="0">
                <a:solidFill>
                  <a:srgbClr val="002060"/>
                </a:solidFill>
              </a:rPr>
              <a:t> </a:t>
            </a:r>
            <a:r>
              <a:rPr lang="en-US" sz="3200" dirty="0" err="1">
                <a:solidFill>
                  <a:srgbClr val="002060"/>
                </a:solidFill>
              </a:rPr>
              <a:t>mycursor</a:t>
            </a:r>
            <a:r>
              <a:rPr lang="en-US" sz="3200" dirty="0">
                <a:solidFill>
                  <a:srgbClr val="002060"/>
                </a:solidFill>
              </a:rPr>
              <a:t> = </a:t>
            </a:r>
            <a:r>
              <a:rPr lang="en-US" sz="3200" dirty="0" err="1">
                <a:solidFill>
                  <a:srgbClr val="002060"/>
                </a:solidFill>
              </a:rPr>
              <a:t>db.emp.find</a:t>
            </a:r>
            <a:r>
              <a:rPr lang="en-US" sz="3200" dirty="0">
                <a:solidFill>
                  <a:srgbClr val="002060"/>
                </a:solidFill>
              </a:rPr>
              <a:t>({"salary":{$gt:20000}});</a:t>
            </a:r>
          </a:p>
          <a:p>
            <a:pPr lvl="1" algn="l"/>
            <a:r>
              <a:rPr lang="en-US" sz="3200" dirty="0">
                <a:solidFill>
                  <a:srgbClr val="002060"/>
                </a:solidFill>
              </a:rPr>
              <a:t>&gt; </a:t>
            </a:r>
            <a:r>
              <a:rPr lang="en-US" sz="3200" dirty="0" err="1">
                <a:solidFill>
                  <a:srgbClr val="002060"/>
                </a:solidFill>
              </a:rPr>
              <a:t>var</a:t>
            </a:r>
            <a:r>
              <a:rPr lang="en-US" sz="3200" dirty="0">
                <a:solidFill>
                  <a:srgbClr val="002060"/>
                </a:solidFill>
              </a:rPr>
              <a:t> </a:t>
            </a:r>
            <a:r>
              <a:rPr lang="en-US" sz="3200" dirty="0" err="1">
                <a:solidFill>
                  <a:srgbClr val="002060"/>
                </a:solidFill>
              </a:rPr>
              <a:t>myArray</a:t>
            </a:r>
            <a:r>
              <a:rPr lang="en-US" sz="3200" dirty="0">
                <a:solidFill>
                  <a:srgbClr val="002060"/>
                </a:solidFill>
              </a:rPr>
              <a:t> = </a:t>
            </a:r>
            <a:r>
              <a:rPr lang="en-US" sz="3200" dirty="0" err="1">
                <a:solidFill>
                  <a:srgbClr val="002060"/>
                </a:solidFill>
              </a:rPr>
              <a:t>mycursor.toArray</a:t>
            </a:r>
            <a:r>
              <a:rPr lang="en-US" sz="3200" dirty="0">
                <a:solidFill>
                  <a:srgbClr val="002060"/>
                </a:solidFill>
              </a:rPr>
              <a:t>();</a:t>
            </a:r>
          </a:p>
          <a:p>
            <a:pPr lvl="1" algn="l"/>
            <a:r>
              <a:rPr lang="en-US" sz="3200" dirty="0">
                <a:solidFill>
                  <a:srgbClr val="002060"/>
                </a:solidFill>
              </a:rPr>
              <a:t>&gt; </a:t>
            </a:r>
            <a:r>
              <a:rPr lang="en-US" sz="3200" dirty="0" err="1">
                <a:solidFill>
                  <a:srgbClr val="002060"/>
                </a:solidFill>
              </a:rPr>
              <a:t>var</a:t>
            </a:r>
            <a:r>
              <a:rPr lang="en-US" sz="3200" dirty="0">
                <a:solidFill>
                  <a:srgbClr val="002060"/>
                </a:solidFill>
              </a:rPr>
              <a:t> t = </a:t>
            </a:r>
            <a:r>
              <a:rPr lang="en-US" sz="3200" dirty="0" err="1">
                <a:solidFill>
                  <a:srgbClr val="002060"/>
                </a:solidFill>
              </a:rPr>
              <a:t>myArray</a:t>
            </a:r>
            <a:r>
              <a:rPr lang="en-US" sz="3200" dirty="0">
                <a:solidFill>
                  <a:srgbClr val="002060"/>
                </a:solidFill>
              </a:rPr>
              <a:t>[2];</a:t>
            </a:r>
          </a:p>
          <a:p>
            <a:pPr lvl="1" algn="l"/>
            <a:r>
              <a:rPr lang="en-US" sz="3200" dirty="0">
                <a:solidFill>
                  <a:srgbClr val="002060"/>
                </a:solidFill>
              </a:rPr>
              <a:t>&gt; </a:t>
            </a:r>
            <a:r>
              <a:rPr lang="en-US" sz="3200" dirty="0" err="1">
                <a:solidFill>
                  <a:srgbClr val="002060"/>
                </a:solidFill>
              </a:rPr>
              <a:t>printjson</a:t>
            </a:r>
            <a:r>
              <a:rPr lang="en-US" sz="3200" dirty="0">
                <a:solidFill>
                  <a:srgbClr val="002060"/>
                </a:solidFill>
              </a:rPr>
              <a:t>(t);</a:t>
            </a:r>
          </a:p>
          <a:p>
            <a:pPr lvl="1" algn="l"/>
            <a:r>
              <a:rPr lang="en-US" sz="3200" dirty="0">
                <a:solidFill>
                  <a:srgbClr val="002060"/>
                </a:solidFill>
              </a:rPr>
              <a:t>Or</a:t>
            </a:r>
          </a:p>
          <a:p>
            <a:pPr lvl="1" algn="l"/>
            <a:r>
              <a:rPr lang="en-US" sz="3200" dirty="0">
                <a:solidFill>
                  <a:srgbClr val="002060"/>
                </a:solidFill>
              </a:rPr>
              <a:t>&gt; </a:t>
            </a:r>
            <a:r>
              <a:rPr lang="en-US" sz="3200" dirty="0" err="1">
                <a:solidFill>
                  <a:srgbClr val="002060"/>
                </a:solidFill>
              </a:rPr>
              <a:t>printjson</a:t>
            </a:r>
            <a:r>
              <a:rPr lang="en-US" sz="3200" dirty="0">
                <a:solidFill>
                  <a:srgbClr val="002060"/>
                </a:solidFill>
              </a:rPr>
              <a:t>(</a:t>
            </a:r>
            <a:r>
              <a:rPr lang="en-US" sz="3200" dirty="0" err="1">
                <a:solidFill>
                  <a:srgbClr val="002060"/>
                </a:solidFill>
              </a:rPr>
              <a:t>myArray</a:t>
            </a:r>
            <a:r>
              <a:rPr lang="en-US" sz="3200" dirty="0">
                <a:solidFill>
                  <a:srgbClr val="002060"/>
                </a:solidFill>
              </a:rPr>
              <a:t>[2]);</a:t>
            </a:r>
          </a:p>
        </p:txBody>
      </p:sp>
    </p:spTree>
    <p:extLst>
      <p:ext uri="{BB962C8B-B14F-4D97-AF65-F5344CB8AC3E}">
        <p14:creationId xmlns:p14="http://schemas.microsoft.com/office/powerpoint/2010/main" val="151591996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" y="76200"/>
            <a:ext cx="9067800" cy="6629400"/>
          </a:xfrm>
        </p:spPr>
        <p:txBody>
          <a:bodyPr>
            <a:noAutofit/>
          </a:bodyPr>
          <a:lstStyle/>
          <a:p>
            <a:r>
              <a:rPr lang="en-US" u="sng" dirty="0">
                <a:solidFill>
                  <a:srgbClr val="FF0000"/>
                </a:solidFill>
              </a:rPr>
              <a:t>Methods of Cursor</a:t>
            </a:r>
          </a:p>
          <a:p>
            <a:pPr marL="457200" indent="-457200" algn="just">
              <a:buFont typeface="Arial" pitchFamily="34" charset="0"/>
              <a:buChar char="•"/>
            </a:pPr>
            <a:endParaRPr lang="en-US" sz="3200" dirty="0">
              <a:solidFill>
                <a:srgbClr val="002060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304800" y="838200"/>
          <a:ext cx="8686800" cy="5791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4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4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23900">
                <a:tc>
                  <a:txBody>
                    <a:bodyPr/>
                    <a:lstStyle/>
                    <a:p>
                      <a:r>
                        <a:rPr lang="en-US" sz="3200" dirty="0" err="1"/>
                        <a:t>cursor.count</a:t>
                      </a:r>
                      <a:r>
                        <a:rPr lang="en-US" sz="3200" dirty="0"/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3200" dirty="0" err="1"/>
                        <a:t>cursor.sort</a:t>
                      </a:r>
                      <a:r>
                        <a:rPr lang="en-US" sz="3200" dirty="0"/>
                        <a:t>()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3900">
                <a:tc>
                  <a:txBody>
                    <a:bodyPr/>
                    <a:lstStyle/>
                    <a:p>
                      <a:r>
                        <a:rPr lang="en-US" sz="3200" dirty="0" err="1"/>
                        <a:t>cursor.explain</a:t>
                      </a:r>
                      <a:r>
                        <a:rPr lang="en-US" sz="3200" dirty="0"/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3200" dirty="0" err="1"/>
                        <a:t>cursor.toArray</a:t>
                      </a:r>
                      <a:r>
                        <a:rPr lang="en-US" sz="3200" dirty="0"/>
                        <a:t>()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3900">
                <a:tc>
                  <a:txBody>
                    <a:bodyPr/>
                    <a:lstStyle/>
                    <a:p>
                      <a:r>
                        <a:rPr lang="en-US" sz="3200" dirty="0" err="1"/>
                        <a:t>cursor.forEach</a:t>
                      </a:r>
                      <a:r>
                        <a:rPr lang="en-US" sz="3200" dirty="0"/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3200" dirty="0" err="1">
                          <a:solidFill>
                            <a:srgbClr val="0070C0"/>
                          </a:solidFill>
                        </a:rPr>
                        <a:t>cursor.init</a:t>
                      </a:r>
                      <a:r>
                        <a:rPr lang="en-US" sz="3200" dirty="0">
                          <a:solidFill>
                            <a:srgbClr val="0070C0"/>
                          </a:solidFill>
                        </a:rPr>
                        <a:t> (0)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3900">
                <a:tc>
                  <a:txBody>
                    <a:bodyPr/>
                    <a:lstStyle/>
                    <a:p>
                      <a:r>
                        <a:rPr lang="en-US" sz="3200" dirty="0" err="1"/>
                        <a:t>cursor.hasNext</a:t>
                      </a:r>
                      <a:r>
                        <a:rPr lang="en-US" sz="3200" dirty="0"/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3200" dirty="0" err="1">
                          <a:solidFill>
                            <a:srgbClr val="0070C0"/>
                          </a:solidFill>
                        </a:rPr>
                        <a:t>cursor.open</a:t>
                      </a:r>
                      <a:r>
                        <a:rPr lang="en-US" sz="3200" dirty="0">
                          <a:solidFill>
                            <a:srgbClr val="0070C0"/>
                          </a:solidFill>
                        </a:rPr>
                        <a:t> (1)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3900">
                <a:tc>
                  <a:txBody>
                    <a:bodyPr/>
                    <a:lstStyle/>
                    <a:p>
                      <a:r>
                        <a:rPr lang="en-US" sz="3200" dirty="0" err="1"/>
                        <a:t>cursor.limit</a:t>
                      </a:r>
                      <a:r>
                        <a:rPr lang="en-US" sz="3200" dirty="0"/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3200" dirty="0" err="1">
                          <a:solidFill>
                            <a:srgbClr val="0070C0"/>
                          </a:solidFill>
                        </a:rPr>
                        <a:t>cursor.close</a:t>
                      </a:r>
                      <a:r>
                        <a:rPr lang="en-US" sz="3200" dirty="0">
                          <a:solidFill>
                            <a:srgbClr val="0070C0"/>
                          </a:solidFill>
                        </a:rPr>
                        <a:t> (2)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23900">
                <a:tc>
                  <a:txBody>
                    <a:bodyPr/>
                    <a:lstStyle/>
                    <a:p>
                      <a:r>
                        <a:rPr lang="en-US" sz="3200" dirty="0" err="1"/>
                        <a:t>cursor.next</a:t>
                      </a:r>
                      <a:r>
                        <a:rPr lang="en-US" sz="3200" dirty="0"/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23900">
                <a:tc>
                  <a:txBody>
                    <a:bodyPr/>
                    <a:lstStyle/>
                    <a:p>
                      <a:r>
                        <a:rPr lang="en-US" sz="3200" dirty="0" err="1"/>
                        <a:t>cursor.pretty</a:t>
                      </a:r>
                      <a:r>
                        <a:rPr lang="en-US" sz="3200" dirty="0"/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23900">
                <a:tc>
                  <a:txBody>
                    <a:bodyPr/>
                    <a:lstStyle/>
                    <a:p>
                      <a:r>
                        <a:rPr lang="en-US" sz="3200" dirty="0" err="1"/>
                        <a:t>cursor.skip</a:t>
                      </a:r>
                      <a:r>
                        <a:rPr lang="en-US" sz="3200" dirty="0"/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171999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" y="76200"/>
            <a:ext cx="8991600" cy="6629400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Cursor with </a:t>
            </a:r>
            <a:r>
              <a:rPr lang="en-US" b="1" dirty="0" err="1">
                <a:solidFill>
                  <a:srgbClr val="FF0000"/>
                </a:solidFill>
              </a:rPr>
              <a:t>forLoop</a:t>
            </a:r>
            <a:endParaRPr lang="en-US" b="1" dirty="0">
              <a:solidFill>
                <a:srgbClr val="FF0000"/>
              </a:solidFill>
            </a:endParaRPr>
          </a:p>
          <a:p>
            <a:pPr algn="just"/>
            <a:r>
              <a:rPr lang="en-US" u="sng" dirty="0">
                <a:solidFill>
                  <a:schemeClr val="accent6">
                    <a:lumMod val="75000"/>
                  </a:schemeClr>
                </a:solidFill>
              </a:rPr>
              <a:t>Syntax:</a:t>
            </a:r>
          </a:p>
          <a:p>
            <a:pPr lvl="1" algn="l"/>
            <a:r>
              <a:rPr lang="en-US" sz="3200" dirty="0">
                <a:solidFill>
                  <a:srgbClr val="002060"/>
                </a:solidFill>
              </a:rPr>
              <a:t>&gt; </a:t>
            </a:r>
            <a:r>
              <a:rPr lang="en-US" sz="3200" dirty="0" err="1">
                <a:solidFill>
                  <a:srgbClr val="002060"/>
                </a:solidFill>
              </a:rPr>
              <a:t>var</a:t>
            </a:r>
            <a:r>
              <a:rPr lang="en-US" sz="3200" dirty="0">
                <a:solidFill>
                  <a:srgbClr val="002060"/>
                </a:solidFill>
              </a:rPr>
              <a:t> </a:t>
            </a:r>
            <a:r>
              <a:rPr lang="en-US" sz="3200" dirty="0" err="1">
                <a:solidFill>
                  <a:srgbClr val="002060"/>
                </a:solidFill>
              </a:rPr>
              <a:t>mycursor</a:t>
            </a:r>
            <a:r>
              <a:rPr lang="en-US" sz="3200" dirty="0">
                <a:solidFill>
                  <a:srgbClr val="002060"/>
                </a:solidFill>
              </a:rPr>
              <a:t> = </a:t>
            </a:r>
            <a:r>
              <a:rPr lang="en-US" sz="3200" dirty="0" err="1">
                <a:solidFill>
                  <a:srgbClr val="002060"/>
                </a:solidFill>
              </a:rPr>
              <a:t>db.emp.find</a:t>
            </a:r>
            <a:r>
              <a:rPr lang="en-US" sz="3200" dirty="0">
                <a:solidFill>
                  <a:srgbClr val="002060"/>
                </a:solidFill>
              </a:rPr>
              <a:t>({"salary":{$gt:20000}});</a:t>
            </a:r>
          </a:p>
          <a:p>
            <a:pPr lvl="1" algn="l"/>
            <a:r>
              <a:rPr lang="en-US" sz="3200" dirty="0">
                <a:solidFill>
                  <a:srgbClr val="002060"/>
                </a:solidFill>
              </a:rPr>
              <a:t>&gt; </a:t>
            </a:r>
            <a:r>
              <a:rPr lang="en-US" sz="3200" dirty="0" err="1">
                <a:solidFill>
                  <a:srgbClr val="002060"/>
                </a:solidFill>
              </a:rPr>
              <a:t>var</a:t>
            </a:r>
            <a:r>
              <a:rPr lang="en-US" sz="3200" dirty="0">
                <a:solidFill>
                  <a:srgbClr val="002060"/>
                </a:solidFill>
              </a:rPr>
              <a:t> </a:t>
            </a:r>
            <a:r>
              <a:rPr lang="en-US" sz="3200" dirty="0" err="1">
                <a:solidFill>
                  <a:srgbClr val="002060"/>
                </a:solidFill>
              </a:rPr>
              <a:t>tmp</a:t>
            </a:r>
            <a:r>
              <a:rPr lang="en-US" sz="3200" dirty="0">
                <a:solidFill>
                  <a:srgbClr val="002060"/>
                </a:solidFill>
              </a:rPr>
              <a:t> = </a:t>
            </a:r>
            <a:r>
              <a:rPr lang="en-US" sz="3200" dirty="0" err="1">
                <a:solidFill>
                  <a:srgbClr val="002060"/>
                </a:solidFill>
              </a:rPr>
              <a:t>mycursor.toArray</a:t>
            </a:r>
            <a:r>
              <a:rPr lang="en-US" sz="3200" dirty="0">
                <a:solidFill>
                  <a:srgbClr val="002060"/>
                </a:solidFill>
              </a:rPr>
              <a:t>();</a:t>
            </a:r>
          </a:p>
          <a:p>
            <a:pPr lvl="1" algn="l"/>
            <a:r>
              <a:rPr lang="en-US" sz="3200" dirty="0">
                <a:solidFill>
                  <a:srgbClr val="002060"/>
                </a:solidFill>
              </a:rPr>
              <a:t>&gt; for(i=0 ; i&lt;</a:t>
            </a:r>
            <a:r>
              <a:rPr lang="en-US" sz="3200" dirty="0" err="1">
                <a:solidFill>
                  <a:srgbClr val="002060"/>
                </a:solidFill>
              </a:rPr>
              <a:t>tmp.length</a:t>
            </a:r>
            <a:r>
              <a:rPr lang="en-US" sz="3200" dirty="0">
                <a:solidFill>
                  <a:srgbClr val="002060"/>
                </a:solidFill>
              </a:rPr>
              <a:t>; i++)</a:t>
            </a:r>
          </a:p>
          <a:p>
            <a:pPr lvl="1" algn="l"/>
            <a:r>
              <a:rPr lang="en-US" sz="3200" dirty="0">
                <a:solidFill>
                  <a:srgbClr val="002060"/>
                </a:solidFill>
              </a:rPr>
              <a:t>   { </a:t>
            </a:r>
          </a:p>
          <a:p>
            <a:pPr lvl="1" algn="l"/>
            <a:r>
              <a:rPr lang="en-US" sz="3200" dirty="0">
                <a:solidFill>
                  <a:srgbClr val="002060"/>
                </a:solidFill>
              </a:rPr>
              <a:t>		</a:t>
            </a:r>
            <a:r>
              <a:rPr lang="en-US" sz="3200" dirty="0" err="1">
                <a:solidFill>
                  <a:srgbClr val="002060"/>
                </a:solidFill>
              </a:rPr>
              <a:t>printjson</a:t>
            </a:r>
            <a:r>
              <a:rPr lang="en-US" sz="3200" dirty="0">
                <a:solidFill>
                  <a:srgbClr val="002060"/>
                </a:solidFill>
              </a:rPr>
              <a:t>(</a:t>
            </a:r>
            <a:r>
              <a:rPr lang="en-US" sz="3200" dirty="0" err="1">
                <a:solidFill>
                  <a:srgbClr val="002060"/>
                </a:solidFill>
              </a:rPr>
              <a:t>tmp</a:t>
            </a:r>
            <a:r>
              <a:rPr lang="en-US" sz="3200" dirty="0">
                <a:solidFill>
                  <a:srgbClr val="002060"/>
                </a:solidFill>
              </a:rPr>
              <a:t>[i]);</a:t>
            </a:r>
          </a:p>
          <a:p>
            <a:pPr lvl="1" algn="l"/>
            <a:r>
              <a:rPr lang="en-US" sz="3200" dirty="0">
                <a:solidFill>
                  <a:srgbClr val="002060"/>
                </a:solidFill>
              </a:rPr>
              <a:t>   }</a:t>
            </a:r>
          </a:p>
        </p:txBody>
      </p:sp>
    </p:spTree>
    <p:extLst>
      <p:ext uri="{BB962C8B-B14F-4D97-AF65-F5344CB8AC3E}">
        <p14:creationId xmlns:p14="http://schemas.microsoft.com/office/powerpoint/2010/main" val="262554489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" y="76200"/>
            <a:ext cx="9067800" cy="6629400"/>
          </a:xfrm>
        </p:spPr>
        <p:txBody>
          <a:bodyPr>
            <a:noAutofit/>
          </a:bodyPr>
          <a:lstStyle/>
          <a:p>
            <a:endParaRPr lang="en-US" b="1" u="sng" dirty="0">
              <a:solidFill>
                <a:srgbClr val="002060"/>
              </a:solidFill>
            </a:endParaRPr>
          </a:p>
          <a:p>
            <a:endParaRPr lang="en-US" sz="6600" b="1" i="1" dirty="0">
              <a:solidFill>
                <a:srgbClr val="002060"/>
              </a:solidFill>
            </a:endParaRPr>
          </a:p>
          <a:p>
            <a:r>
              <a:rPr lang="en-US" sz="6600" b="1" i="1" dirty="0" err="1">
                <a:solidFill>
                  <a:srgbClr val="002060"/>
                </a:solidFill>
              </a:rPr>
              <a:t>MapReduce</a:t>
            </a:r>
            <a:endParaRPr lang="en-US" sz="6600" b="1" i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Map-reduce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is a data processing paradigm for handling large volumes of data 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for computing 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aggregated results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MongoDB uses 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mapReduce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command for map-reduce operations.</a:t>
            </a:r>
          </a:p>
          <a:p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5440-1F0C-4B5A-822E-DAF78CC74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B1195-7C3A-4562-9695-058B7B2B3C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Name:”ram</a:t>
            </a:r>
            <a:r>
              <a:rPr lang="en-IN" dirty="0"/>
              <a:t>”</a:t>
            </a:r>
          </a:p>
          <a:p>
            <a:r>
              <a:rPr lang="en-IN" dirty="0"/>
              <a:t>&lt;name ram&gt;</a:t>
            </a:r>
          </a:p>
        </p:txBody>
      </p:sp>
    </p:spTree>
    <p:extLst>
      <p:ext uri="{BB962C8B-B14F-4D97-AF65-F5344CB8AC3E}">
        <p14:creationId xmlns:p14="http://schemas.microsoft.com/office/powerpoint/2010/main" val="1573858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Insert a Document in a Collection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documents may contain heterogeneous fields </a:t>
            </a:r>
          </a:p>
          <a:p>
            <a:r>
              <a:rPr lang="en-IN" dirty="0"/>
              <a:t>i.e. , In the collection employee, </a:t>
            </a:r>
          </a:p>
          <a:p>
            <a:pPr lvl="1"/>
            <a:r>
              <a:rPr lang="en-IN" dirty="0"/>
              <a:t>Document 1 may have fields like </a:t>
            </a:r>
            <a:r>
              <a:rPr lang="en-IN" dirty="0" err="1"/>
              <a:t>emp_id</a:t>
            </a:r>
            <a:r>
              <a:rPr lang="en-IN" dirty="0"/>
              <a:t>, </a:t>
            </a:r>
            <a:r>
              <a:rPr lang="en-IN" dirty="0" err="1"/>
              <a:t>emp_name</a:t>
            </a:r>
            <a:r>
              <a:rPr lang="en-IN" dirty="0"/>
              <a:t>, </a:t>
            </a:r>
            <a:r>
              <a:rPr lang="en-IN" dirty="0" err="1"/>
              <a:t>emp_designation</a:t>
            </a:r>
            <a:endParaRPr lang="en-IN" dirty="0"/>
          </a:p>
          <a:p>
            <a:pPr lvl="1"/>
            <a:r>
              <a:rPr lang="en-IN" dirty="0"/>
              <a:t>Document 2 may have fields like </a:t>
            </a:r>
            <a:r>
              <a:rPr lang="en-IN" dirty="0" err="1"/>
              <a:t>emp_id</a:t>
            </a:r>
            <a:r>
              <a:rPr lang="en-IN" dirty="0"/>
              <a:t>, </a:t>
            </a:r>
            <a:r>
              <a:rPr lang="en-IN" dirty="0" err="1"/>
              <a:t>emp_name</a:t>
            </a:r>
            <a:r>
              <a:rPr lang="en-IN" dirty="0"/>
              <a:t>, </a:t>
            </a:r>
            <a:r>
              <a:rPr lang="en-IN" dirty="0" err="1"/>
              <a:t>emp_designation</a:t>
            </a:r>
            <a:r>
              <a:rPr lang="en-IN" dirty="0"/>
              <a:t>, </a:t>
            </a:r>
            <a:r>
              <a:rPr lang="en-IN" dirty="0" err="1"/>
              <a:t>emp_salary</a:t>
            </a:r>
            <a:endParaRPr lang="en-IN" dirty="0"/>
          </a:p>
          <a:p>
            <a:pPr lvl="1"/>
            <a:r>
              <a:rPr lang="en-IN" dirty="0"/>
              <a:t>Document 3 may have fields like </a:t>
            </a:r>
            <a:r>
              <a:rPr lang="en-IN" dirty="0" err="1"/>
              <a:t>emp_id</a:t>
            </a:r>
            <a:r>
              <a:rPr lang="en-IN" dirty="0"/>
              <a:t>, </a:t>
            </a:r>
            <a:r>
              <a:rPr lang="en-IN" dirty="0" err="1"/>
              <a:t>emp_name</a:t>
            </a:r>
            <a:r>
              <a:rPr lang="en-IN" dirty="0"/>
              <a:t>, </a:t>
            </a:r>
            <a:r>
              <a:rPr lang="en-IN" dirty="0" err="1"/>
              <a:t>emp_area_expertise</a:t>
            </a:r>
            <a:r>
              <a:rPr lang="en-IN" dirty="0"/>
              <a:t> </a:t>
            </a:r>
          </a:p>
          <a:p>
            <a:pPr lvl="1"/>
            <a:endParaRPr lang="en-IN" dirty="0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Syntax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/>
            <a:r>
              <a:rPr lang="en-US" dirty="0">
                <a:solidFill>
                  <a:srgbClr val="002060"/>
                </a:solidFill>
              </a:rPr>
              <a:t>&gt;</a:t>
            </a:r>
            <a:r>
              <a:rPr lang="en-US" dirty="0" err="1">
                <a:solidFill>
                  <a:srgbClr val="002060"/>
                </a:solidFill>
              </a:rPr>
              <a:t>db.collection.map</a:t>
            </a:r>
            <a:r>
              <a:rPr lang="en-US" dirty="0" err="1">
                <a:solidFill>
                  <a:srgbClr val="FF0000"/>
                </a:solidFill>
              </a:rPr>
              <a:t>R</a:t>
            </a:r>
            <a:r>
              <a:rPr lang="en-US" dirty="0" err="1">
                <a:solidFill>
                  <a:srgbClr val="002060"/>
                </a:solidFill>
              </a:rPr>
              <a:t>educe</a:t>
            </a:r>
            <a:r>
              <a:rPr lang="en-US" dirty="0">
                <a:solidFill>
                  <a:srgbClr val="00B0F0"/>
                </a:solidFill>
              </a:rPr>
              <a:t>(</a:t>
            </a:r>
          </a:p>
          <a:p>
            <a:pPr marL="0" indent="0" algn="l">
              <a:buNone/>
            </a:pPr>
            <a:r>
              <a:rPr lang="en-US" dirty="0">
                <a:solidFill>
                  <a:srgbClr val="002060"/>
                </a:solidFill>
              </a:rPr>
              <a:t>function() {emit(</a:t>
            </a:r>
            <a:r>
              <a:rPr lang="en-US" dirty="0" err="1">
                <a:solidFill>
                  <a:srgbClr val="002060"/>
                </a:solidFill>
              </a:rPr>
              <a:t>key,value</a:t>
            </a:r>
            <a:r>
              <a:rPr lang="en-US" dirty="0">
                <a:solidFill>
                  <a:srgbClr val="002060"/>
                </a:solidFill>
              </a:rPr>
              <a:t>)}, function(</a:t>
            </a:r>
            <a:r>
              <a:rPr lang="en-US" dirty="0" err="1">
                <a:solidFill>
                  <a:srgbClr val="002060"/>
                </a:solidFill>
              </a:rPr>
              <a:t>key,values</a:t>
            </a:r>
            <a:r>
              <a:rPr lang="en-US" dirty="0">
                <a:solidFill>
                  <a:srgbClr val="002060"/>
                </a:solidFill>
              </a:rPr>
              <a:t>){return </a:t>
            </a:r>
            <a:r>
              <a:rPr lang="en-US" dirty="0" err="1">
                <a:solidFill>
                  <a:srgbClr val="002060"/>
                </a:solidFill>
              </a:rPr>
              <a:t>reduceFunction</a:t>
            </a:r>
            <a:r>
              <a:rPr lang="en-US" dirty="0">
                <a:solidFill>
                  <a:srgbClr val="002060"/>
                </a:solidFill>
              </a:rPr>
              <a:t>},</a:t>
            </a:r>
          </a:p>
          <a:p>
            <a:pPr marL="0" indent="0" algn="l">
              <a:buNone/>
            </a:pPr>
            <a:r>
              <a:rPr lang="en-US" dirty="0">
                <a:solidFill>
                  <a:srgbClr val="002060"/>
                </a:solidFill>
              </a:rPr>
              <a:t>{</a:t>
            </a:r>
          </a:p>
          <a:p>
            <a:pPr marL="0" indent="0" algn="l">
              <a:buNone/>
            </a:pPr>
            <a:endParaRPr lang="en-US" dirty="0">
              <a:solidFill>
                <a:srgbClr val="002060"/>
              </a:solidFill>
            </a:endParaRPr>
          </a:p>
          <a:p>
            <a:pPr marL="0" indent="0" algn="l">
              <a:buNone/>
            </a:pPr>
            <a:r>
              <a:rPr lang="en-US" dirty="0">
                <a:solidFill>
                  <a:srgbClr val="002060"/>
                </a:solidFill>
              </a:rPr>
              <a:t>out : collection,</a:t>
            </a:r>
          </a:p>
          <a:p>
            <a:pPr marL="0" indent="0" algn="l">
              <a:buNone/>
            </a:pPr>
            <a:r>
              <a:rPr lang="en-US" dirty="0">
                <a:solidFill>
                  <a:srgbClr val="002060"/>
                </a:solidFill>
              </a:rPr>
              <a:t>query : document,</a:t>
            </a:r>
          </a:p>
          <a:p>
            <a:pPr marL="0" indent="0" algn="l">
              <a:buNone/>
            </a:pPr>
            <a:r>
              <a:rPr lang="en-US" dirty="0" err="1">
                <a:solidFill>
                  <a:srgbClr val="002060"/>
                </a:solidFill>
              </a:rPr>
              <a:t>sort:document</a:t>
            </a:r>
            <a:r>
              <a:rPr lang="en-US" dirty="0">
                <a:solidFill>
                  <a:srgbClr val="002060"/>
                </a:solidFill>
              </a:rPr>
              <a:t>,</a:t>
            </a:r>
          </a:p>
          <a:p>
            <a:pPr marL="0" indent="0" algn="l">
              <a:buNone/>
            </a:pPr>
            <a:r>
              <a:rPr lang="en-US" dirty="0">
                <a:solidFill>
                  <a:srgbClr val="002060"/>
                </a:solidFill>
              </a:rPr>
              <a:t>limit: number }</a:t>
            </a:r>
            <a:r>
              <a:rPr lang="en-US" dirty="0">
                <a:solidFill>
                  <a:srgbClr val="00B0F0"/>
                </a:solidFill>
              </a:rPr>
              <a:t>)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" y="76200"/>
            <a:ext cx="8991600" cy="6629400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Mapreduce with condition (query)</a:t>
            </a:r>
          </a:p>
          <a:p>
            <a:pPr algn="l"/>
            <a:r>
              <a:rPr lang="en-US" u="sng" dirty="0">
                <a:solidFill>
                  <a:schemeClr val="accent6">
                    <a:lumMod val="75000"/>
                  </a:schemeClr>
                </a:solidFill>
              </a:rPr>
              <a:t>Syntax:</a:t>
            </a:r>
          </a:p>
          <a:p>
            <a:pPr algn="l"/>
            <a:r>
              <a:rPr lang="en-US" dirty="0">
                <a:solidFill>
                  <a:srgbClr val="002060"/>
                </a:solidFill>
              </a:rPr>
              <a:t>&gt;</a:t>
            </a:r>
            <a:r>
              <a:rPr lang="en-US" dirty="0" err="1">
                <a:solidFill>
                  <a:srgbClr val="002060"/>
                </a:solidFill>
              </a:rPr>
              <a:t>db.emp.mapReduce</a:t>
            </a:r>
            <a:r>
              <a:rPr lang="en-US" dirty="0">
                <a:solidFill>
                  <a:srgbClr val="002060"/>
                </a:solidFill>
              </a:rPr>
              <a:t>(  </a:t>
            </a:r>
          </a:p>
          <a:p>
            <a:pPr algn="l"/>
            <a:r>
              <a:rPr lang="en-US" dirty="0">
                <a:solidFill>
                  <a:srgbClr val="002060"/>
                </a:solidFill>
              </a:rPr>
              <a:t>function() {emit(</a:t>
            </a:r>
            <a:r>
              <a:rPr lang="en-US" dirty="0" err="1">
                <a:solidFill>
                  <a:srgbClr val="002060"/>
                </a:solidFill>
              </a:rPr>
              <a:t>this.name,this.salary</a:t>
            </a:r>
            <a:r>
              <a:rPr lang="en-US" dirty="0">
                <a:solidFill>
                  <a:srgbClr val="002060"/>
                </a:solidFill>
              </a:rPr>
              <a:t>)}, function(</a:t>
            </a:r>
            <a:r>
              <a:rPr lang="en-US" dirty="0" err="1">
                <a:solidFill>
                  <a:srgbClr val="002060"/>
                </a:solidFill>
              </a:rPr>
              <a:t>key,values</a:t>
            </a:r>
            <a:r>
              <a:rPr lang="en-US" dirty="0">
                <a:solidFill>
                  <a:srgbClr val="002060"/>
                </a:solidFill>
              </a:rPr>
              <a:t>){return </a:t>
            </a:r>
            <a:r>
              <a:rPr lang="en-US" dirty="0" err="1">
                <a:solidFill>
                  <a:srgbClr val="002060"/>
                </a:solidFill>
              </a:rPr>
              <a:t>Array.sum</a:t>
            </a:r>
            <a:r>
              <a:rPr lang="en-US" dirty="0">
                <a:solidFill>
                  <a:srgbClr val="002060"/>
                </a:solidFill>
              </a:rPr>
              <a:t>(values)},</a:t>
            </a:r>
          </a:p>
          <a:p>
            <a:pPr algn="l"/>
            <a:r>
              <a:rPr lang="en-US" dirty="0">
                <a:solidFill>
                  <a:srgbClr val="002060"/>
                </a:solidFill>
              </a:rPr>
              <a:t>{query: {"address":"</a:t>
            </a:r>
            <a:r>
              <a:rPr lang="en-US" dirty="0" err="1">
                <a:solidFill>
                  <a:srgbClr val="002060"/>
                </a:solidFill>
              </a:rPr>
              <a:t>ahmedabad</a:t>
            </a:r>
            <a:r>
              <a:rPr lang="en-US" dirty="0">
                <a:solidFill>
                  <a:srgbClr val="002060"/>
                </a:solidFill>
              </a:rPr>
              <a:t>" }, out:"</a:t>
            </a:r>
            <a:r>
              <a:rPr lang="en-US" dirty="0" err="1">
                <a:solidFill>
                  <a:srgbClr val="002060"/>
                </a:solidFill>
              </a:rPr>
              <a:t>post_total</a:t>
            </a:r>
            <a:r>
              <a:rPr lang="en-US" dirty="0">
                <a:solidFill>
                  <a:srgbClr val="002060"/>
                </a:solidFill>
              </a:rPr>
              <a:t>" }).find()</a:t>
            </a:r>
          </a:p>
          <a:p>
            <a:pPr algn="just"/>
            <a:r>
              <a:rPr lang="en-US" u="sng" dirty="0">
                <a:solidFill>
                  <a:schemeClr val="accent6">
                    <a:lumMod val="75000"/>
                  </a:schemeClr>
                </a:solidFill>
              </a:rPr>
              <a:t>Output: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1800" dirty="0">
                <a:solidFill>
                  <a:srgbClr val="002060"/>
                </a:solidFill>
              </a:rPr>
              <a:t>it will sum the salary of all employees fulfilling the criteria i.e. whose “</a:t>
            </a:r>
            <a:r>
              <a:rPr lang="en-US" sz="1800" dirty="0" err="1">
                <a:solidFill>
                  <a:srgbClr val="002060"/>
                </a:solidFill>
              </a:rPr>
              <a:t>address.city</a:t>
            </a:r>
            <a:r>
              <a:rPr lang="en-US" sz="1800" dirty="0">
                <a:solidFill>
                  <a:srgbClr val="002060"/>
                </a:solidFill>
              </a:rPr>
              <a:t>” is Ahmedabad</a:t>
            </a:r>
          </a:p>
          <a:p>
            <a:pPr algn="l"/>
            <a:r>
              <a:rPr lang="en-US" dirty="0">
                <a:solidFill>
                  <a:srgbClr val="002060"/>
                </a:solidFill>
              </a:rPr>
              <a:t>"_id" : "</a:t>
            </a:r>
            <a:r>
              <a:rPr lang="en-US" dirty="0" err="1">
                <a:solidFill>
                  <a:srgbClr val="002060"/>
                </a:solidFill>
              </a:rPr>
              <a:t>anita</a:t>
            </a:r>
            <a:r>
              <a:rPr lang="en-US" dirty="0">
                <a:solidFill>
                  <a:srgbClr val="002060"/>
                </a:solidFill>
              </a:rPr>
              <a:t>", "value" : 23000 }</a:t>
            </a:r>
          </a:p>
          <a:p>
            <a:pPr algn="l"/>
            <a:r>
              <a:rPr lang="en-US" dirty="0">
                <a:solidFill>
                  <a:srgbClr val="002060"/>
                </a:solidFill>
              </a:rPr>
              <a:t>"_id" : "</a:t>
            </a:r>
            <a:r>
              <a:rPr lang="en-US" dirty="0" err="1">
                <a:solidFill>
                  <a:srgbClr val="002060"/>
                </a:solidFill>
              </a:rPr>
              <a:t>jignesh</a:t>
            </a:r>
            <a:r>
              <a:rPr lang="en-US" dirty="0">
                <a:solidFill>
                  <a:srgbClr val="002060"/>
                </a:solidFill>
              </a:rPr>
              <a:t>", "value" : 21000 }</a:t>
            </a:r>
          </a:p>
          <a:p>
            <a:pPr algn="l"/>
            <a:r>
              <a:rPr lang="en-US" dirty="0">
                <a:solidFill>
                  <a:srgbClr val="002060"/>
                </a:solidFill>
              </a:rPr>
              <a:t>"_id" : "</a:t>
            </a:r>
            <a:r>
              <a:rPr lang="en-US" dirty="0" err="1">
                <a:solidFill>
                  <a:srgbClr val="002060"/>
                </a:solidFill>
              </a:rPr>
              <a:t>rahul</a:t>
            </a:r>
            <a:r>
              <a:rPr lang="en-US" dirty="0">
                <a:solidFill>
                  <a:srgbClr val="002060"/>
                </a:solidFill>
              </a:rPr>
              <a:t>", "value" : 21000 }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" y="76200"/>
            <a:ext cx="8991600" cy="6781800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Mapreduce without condition</a:t>
            </a:r>
          </a:p>
          <a:p>
            <a:pPr algn="l"/>
            <a:r>
              <a:rPr lang="en-US" sz="2800" u="sng" dirty="0">
                <a:solidFill>
                  <a:schemeClr val="accent6">
                    <a:lumMod val="75000"/>
                  </a:schemeClr>
                </a:solidFill>
              </a:rPr>
              <a:t>Syntax:</a:t>
            </a:r>
          </a:p>
          <a:p>
            <a:pPr algn="l"/>
            <a:r>
              <a:rPr lang="en-US" dirty="0">
                <a:solidFill>
                  <a:srgbClr val="002060"/>
                </a:solidFill>
              </a:rPr>
              <a:t>&gt; </a:t>
            </a:r>
            <a:r>
              <a:rPr lang="en-US" dirty="0" err="1">
                <a:solidFill>
                  <a:srgbClr val="002060"/>
                </a:solidFill>
              </a:rPr>
              <a:t>db.emp.mapReduce</a:t>
            </a:r>
            <a:r>
              <a:rPr lang="en-US" dirty="0">
                <a:solidFill>
                  <a:srgbClr val="002060"/>
                </a:solidFill>
              </a:rPr>
              <a:t>( </a:t>
            </a:r>
          </a:p>
          <a:p>
            <a:pPr algn="l"/>
            <a:r>
              <a:rPr lang="en-US" dirty="0">
                <a:solidFill>
                  <a:srgbClr val="002060"/>
                </a:solidFill>
              </a:rPr>
              <a:t>function() {emit(</a:t>
            </a:r>
            <a:r>
              <a:rPr lang="en-US" dirty="0" err="1">
                <a:solidFill>
                  <a:srgbClr val="002060"/>
                </a:solidFill>
              </a:rPr>
              <a:t>this.name,this.salary</a:t>
            </a:r>
            <a:r>
              <a:rPr lang="en-US" dirty="0">
                <a:solidFill>
                  <a:srgbClr val="002060"/>
                </a:solidFill>
              </a:rPr>
              <a:t>)}, function(</a:t>
            </a:r>
            <a:r>
              <a:rPr lang="en-US" dirty="0" err="1">
                <a:solidFill>
                  <a:srgbClr val="002060"/>
                </a:solidFill>
              </a:rPr>
              <a:t>key,values</a:t>
            </a:r>
            <a:r>
              <a:rPr lang="en-US" dirty="0">
                <a:solidFill>
                  <a:srgbClr val="002060"/>
                </a:solidFill>
              </a:rPr>
              <a:t>) {return </a:t>
            </a:r>
            <a:r>
              <a:rPr lang="en-US" dirty="0" err="1">
                <a:solidFill>
                  <a:srgbClr val="002060"/>
                </a:solidFill>
              </a:rPr>
              <a:t>Array.sum</a:t>
            </a:r>
            <a:r>
              <a:rPr lang="en-US" dirty="0">
                <a:solidFill>
                  <a:srgbClr val="002060"/>
                </a:solidFill>
              </a:rPr>
              <a:t>(values)},</a:t>
            </a:r>
          </a:p>
          <a:p>
            <a:pPr algn="l"/>
            <a:r>
              <a:rPr lang="en-US" dirty="0">
                <a:solidFill>
                  <a:srgbClr val="002060"/>
                </a:solidFill>
              </a:rPr>
              <a:t>{out:"</a:t>
            </a:r>
            <a:r>
              <a:rPr lang="en-US" dirty="0" err="1">
                <a:solidFill>
                  <a:srgbClr val="002060"/>
                </a:solidFill>
              </a:rPr>
              <a:t>post_total</a:t>
            </a:r>
            <a:r>
              <a:rPr lang="en-US" dirty="0">
                <a:solidFill>
                  <a:srgbClr val="002060"/>
                </a:solidFill>
              </a:rPr>
              <a:t>" }).find()</a:t>
            </a:r>
          </a:p>
          <a:p>
            <a:pPr algn="l"/>
            <a:endParaRPr lang="en-US" sz="18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04800"/>
            <a:ext cx="8763000" cy="6400800"/>
          </a:xfrm>
        </p:spPr>
        <p:txBody>
          <a:bodyPr>
            <a:normAutofit/>
          </a:bodyPr>
          <a:lstStyle/>
          <a:p>
            <a:endParaRPr lang="en-US" dirty="0">
              <a:solidFill>
                <a:srgbClr val="002060"/>
              </a:solidFill>
            </a:endParaRPr>
          </a:p>
          <a:p>
            <a:pPr algn="l"/>
            <a:r>
              <a:rPr lang="en-US" u="sng" dirty="0">
                <a:solidFill>
                  <a:schemeClr val="accent6">
                    <a:lumMod val="75000"/>
                  </a:schemeClr>
                </a:solidFill>
              </a:rPr>
              <a:t>Example:</a:t>
            </a:r>
          </a:p>
          <a:p>
            <a:pPr algn="l"/>
            <a:r>
              <a:rPr lang="en-US" dirty="0">
                <a:solidFill>
                  <a:srgbClr val="002060"/>
                </a:solidFill>
              </a:rPr>
              <a:t>&gt;</a:t>
            </a:r>
            <a:r>
              <a:rPr lang="en-US" dirty="0" err="1">
                <a:solidFill>
                  <a:srgbClr val="002060"/>
                </a:solidFill>
              </a:rPr>
              <a:t>db.student.insert</a:t>
            </a:r>
            <a:r>
              <a:rPr lang="en-US" dirty="0">
                <a:solidFill>
                  <a:srgbClr val="002060"/>
                </a:solidFill>
              </a:rPr>
              <a:t>(</a:t>
            </a:r>
          </a:p>
          <a:p>
            <a:pPr algn="l"/>
            <a:r>
              <a:rPr lang="en-US" dirty="0">
                <a:solidFill>
                  <a:srgbClr val="002060"/>
                </a:solidFill>
              </a:rPr>
              <a:t>{ rollno:”ST101” , </a:t>
            </a:r>
          </a:p>
          <a:p>
            <a:pPr algn="l"/>
            <a:r>
              <a:rPr lang="en-US" dirty="0">
                <a:solidFill>
                  <a:srgbClr val="002060"/>
                </a:solidFill>
              </a:rPr>
              <a:t>name: “</a:t>
            </a:r>
            <a:r>
              <a:rPr lang="en-US" dirty="0" err="1">
                <a:solidFill>
                  <a:srgbClr val="002060"/>
                </a:solidFill>
              </a:rPr>
              <a:t>Anand</a:t>
            </a:r>
            <a:r>
              <a:rPr lang="en-US" dirty="0">
                <a:solidFill>
                  <a:srgbClr val="002060"/>
                </a:solidFill>
              </a:rPr>
              <a:t>”, </a:t>
            </a:r>
          </a:p>
          <a:p>
            <a:pPr algn="l"/>
            <a:r>
              <a:rPr lang="en-US" dirty="0" err="1">
                <a:solidFill>
                  <a:srgbClr val="002060"/>
                </a:solidFill>
              </a:rPr>
              <a:t>Technology_interested</a:t>
            </a:r>
            <a:r>
              <a:rPr lang="en-US" dirty="0">
                <a:solidFill>
                  <a:srgbClr val="002060"/>
                </a:solidFill>
              </a:rPr>
              <a:t>: ['</a:t>
            </a:r>
            <a:r>
              <a:rPr lang="en-US" dirty="0" err="1">
                <a:solidFill>
                  <a:srgbClr val="002060"/>
                </a:solidFill>
              </a:rPr>
              <a:t>mongodb</a:t>
            </a:r>
            <a:r>
              <a:rPr lang="en-US" dirty="0">
                <a:solidFill>
                  <a:srgbClr val="002060"/>
                </a:solidFill>
              </a:rPr>
              <a:t>', ‘java', ‘</a:t>
            </a:r>
            <a:r>
              <a:rPr lang="en-US" dirty="0" err="1">
                <a:solidFill>
                  <a:srgbClr val="002060"/>
                </a:solidFill>
              </a:rPr>
              <a:t>Hadoop</a:t>
            </a:r>
            <a:r>
              <a:rPr lang="en-US" dirty="0">
                <a:solidFill>
                  <a:srgbClr val="002060"/>
                </a:solidFill>
              </a:rPr>
              <a:t>'], </a:t>
            </a:r>
          </a:p>
          <a:p>
            <a:pPr algn="l"/>
            <a:r>
              <a:rPr lang="en-US" dirty="0">
                <a:solidFill>
                  <a:srgbClr val="002060"/>
                </a:solidFill>
              </a:rPr>
              <a:t>CGPA: “9.5” })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1541</TotalTime>
  <Words>4219</Words>
  <Application>Microsoft Office PowerPoint</Application>
  <PresentationFormat>On-screen Show (4:3)</PresentationFormat>
  <Paragraphs>526</Paragraphs>
  <Slides>82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82</vt:i4>
      </vt:variant>
    </vt:vector>
  </HeadingPairs>
  <TitlesOfParts>
    <vt:vector size="92" baseType="lpstr">
      <vt:lpstr>Akzidenz</vt:lpstr>
      <vt:lpstr>Arial</vt:lpstr>
      <vt:lpstr>Calibri</vt:lpstr>
      <vt:lpstr>Inter</vt:lpstr>
      <vt:lpstr>Liberation Mono</vt:lpstr>
      <vt:lpstr>Liberation Serif</vt:lpstr>
      <vt:lpstr>Rockwell</vt:lpstr>
      <vt:lpstr>Source Code Pro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Concept of Key-Value Pair </vt:lpstr>
      <vt:lpstr>Insert a Document in a Collection </vt:lpstr>
      <vt:lpstr>PowerPoint Presentation</vt:lpstr>
      <vt:lpstr>Insert a Document in a Collection </vt:lpstr>
      <vt:lpstr>PowerPoint Presentation</vt:lpstr>
      <vt:lpstr>PowerPoint Presentation</vt:lpstr>
      <vt:lpstr> Display Collection Records </vt:lpstr>
      <vt:lpstr>PowerPoint Presentation</vt:lpstr>
      <vt:lpstr>PowerPoint Presentation</vt:lpstr>
      <vt:lpstr>PowerPoint Presentation</vt:lpstr>
      <vt:lpstr>PowerPoint Presentation</vt:lpstr>
      <vt:lpstr>NOT Operator </vt:lpstr>
      <vt:lpstr>NIN Operator (Not In) </vt:lpstr>
      <vt:lpstr>IN Operator </vt:lpstr>
      <vt:lpstr>NOR Operator </vt:lpstr>
      <vt:lpstr>NOR Operator </vt:lpstr>
      <vt:lpstr>Distinct Operator </vt:lpstr>
      <vt:lpstr>PowerPoint Presentation</vt:lpstr>
      <vt:lpstr> The sort() Method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Passing more than one conditions!!</vt:lpstr>
      <vt:lpstr>PowerPoint Presentation</vt:lpstr>
      <vt:lpstr>PowerPoint Presentation</vt:lpstr>
      <vt:lpstr>PowerPoint Presentation</vt:lpstr>
      <vt:lpstr>Working with Array </vt:lpstr>
      <vt:lpstr>Array </vt:lpstr>
      <vt:lpstr>Working with Array </vt:lpstr>
      <vt:lpstr>Working with Array </vt:lpstr>
      <vt:lpstr>CRUD Operations in Mongo dB </vt:lpstr>
      <vt:lpstr>PowerPoint Presentation</vt:lpstr>
      <vt:lpstr>Aggregate Functions</vt:lpstr>
      <vt:lpstr>Aggregate Functions </vt:lpstr>
      <vt:lpstr>Aggregate Functions </vt:lpstr>
      <vt:lpstr>Aggregate Functions </vt:lpstr>
      <vt:lpstr>PowerPoint Presentation</vt:lpstr>
      <vt:lpstr>Example </vt:lpstr>
      <vt:lpstr>PowerPoint Presentation</vt:lpstr>
      <vt:lpstr>PowerPoint Presentation</vt:lpstr>
      <vt:lpstr>PowerPoint Presentation</vt:lpstr>
      <vt:lpstr>No Grouping</vt:lpstr>
      <vt:lpstr>No Grouping</vt:lpstr>
      <vt:lpstr>Performing more than two aggregate functions in same query !!!!</vt:lpstr>
      <vt:lpstr>Performing more than two aggregate functions in same query !!!!</vt:lpstr>
      <vt:lpstr>Aggregate with $match</vt:lpstr>
      <vt:lpstr>Aggregate Functions – {PUSH} </vt:lpstr>
      <vt:lpstr>Aggregate Functions – {PUSH}</vt:lpstr>
      <vt:lpstr>PowerPoint Presentation</vt:lpstr>
      <vt:lpstr>Aggregate Functions – {FIRST}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Introduction </vt:lpstr>
      <vt:lpstr>PowerPoint Presentation</vt:lpstr>
      <vt:lpstr>Syntax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Vinita Nair</dc:creator>
  <cp:lastModifiedBy>Juhi  Patel</cp:lastModifiedBy>
  <cp:revision>584</cp:revision>
  <dcterms:created xsi:type="dcterms:W3CDTF">2006-08-16T00:00:00Z</dcterms:created>
  <dcterms:modified xsi:type="dcterms:W3CDTF">2023-10-12T05:38:12Z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1033-11.2.0.10114</vt:lpwstr>
  </property>
</Properties>
</file>