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D69-D40E-A64A-8596-A8D216CD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35BBF-D62A-B9FD-4DEE-5050A191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0BDDA-9BC7-93AB-8610-C937AED9152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5714AB94-16E0-C18B-1DCC-D338EB8C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A2D02-6B63-D2D2-09B0-BD1273135146}"/>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2909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6631-BC31-5B67-F932-5D7C2FE15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7958B-A187-611A-814D-39EDB929A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D4084-FC5F-E962-7AE1-C6F77236363F}"/>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41822570-E953-7638-24BE-1E9A9934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C8F2-17B2-F0CF-73C2-9C06EA9331E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15499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98E9-1663-D641-0017-593673F8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B1FC-B84E-9BEC-73F5-069E06B00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E8E1-9874-041F-560F-E1160549E3C8}"/>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AD57497D-2E34-2ACF-0B9A-E96B5C48B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DA92B-EE7C-47FC-5505-3CECA4E6D408}"/>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496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F05-0C23-C655-8CB8-5FE197BC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9FB89-F603-8DBE-1724-98CBF7C7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BFEF-6A38-A04E-E97C-0A697E45E6C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255D5AD1-A97C-DFAD-9B30-FFA2C190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E61E-2464-6121-6E98-6DDDD58933A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7333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2B-9796-C2BD-2D4F-E8D1E1B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BC042-A11E-EC33-05FF-AA0707C1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14105-F498-4A22-FFB3-FEE31829A59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9E78BDEC-575E-67FB-88C8-92D180E7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E9A0-8942-23CE-4B33-9F3D9BCFE00C}"/>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07287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DF4-DAFE-5CCD-951E-E7EECA08E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2706A-0DD5-B2EF-F9D8-6309D14A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39FC-69A5-DAF9-C929-40CB7CE9B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64146-826E-AB5B-0E56-AA6AFBD25FEA}"/>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936E9109-47DF-675D-F3C9-4951B84E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ECA9-6AC1-6053-E654-7EEF82D8381B}"/>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87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D61-6080-D7C1-5D46-9AF1479CA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B6C03-7352-6A07-6094-5508DCB60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0DA18-7BFF-8D45-C266-2FF2F53E8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8BED-58E3-9DF5-CA8C-13122B49E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254B-AE1C-DBA3-C437-C248E74A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05708-2405-6710-6A3D-3F241178BD72}"/>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8" name="Footer Placeholder 7">
            <a:extLst>
              <a:ext uri="{FF2B5EF4-FFF2-40B4-BE49-F238E27FC236}">
                <a16:creationId xmlns:a16="http://schemas.microsoft.com/office/drawing/2014/main" id="{934CCB27-501F-7F45-3A7B-78176AA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786E-FB2C-85C8-FD55-99D1BCC20C9D}"/>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751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460-7DCE-2990-2D20-95EC1AB8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D905F-ECFC-1C3F-0733-DDECC874D261}"/>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4" name="Footer Placeholder 3">
            <a:extLst>
              <a:ext uri="{FF2B5EF4-FFF2-40B4-BE49-F238E27FC236}">
                <a16:creationId xmlns:a16="http://schemas.microsoft.com/office/drawing/2014/main" id="{72960B8C-4078-A223-B0A2-6EC7D5B24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0AAB-0844-F226-D5D7-3FC99456257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916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D91E-5DC2-AAED-3EB3-B17769AAECA2}"/>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3" name="Footer Placeholder 2">
            <a:extLst>
              <a:ext uri="{FF2B5EF4-FFF2-40B4-BE49-F238E27FC236}">
                <a16:creationId xmlns:a16="http://schemas.microsoft.com/office/drawing/2014/main" id="{53B3E57F-6819-D006-EAD4-85F05111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8EF1-B997-3773-9970-C81AFDD50785}"/>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9871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3854-E792-803E-A99C-C219E1328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9EFA0-2058-98CE-CD29-D7582F046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5A81B-26EF-138A-6AA0-3FE17C296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01ABB-461B-E051-A049-499120412249}"/>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39FD5A21-2BC6-31DD-AC46-127F39C7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23D9-CDDB-12DB-92FB-8AD3E3B73BFA}"/>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853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27C-39DE-C19C-7D05-EC311C44D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E2103-1F51-0F69-07AF-2800AB6A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54D61-E830-1DCA-795B-1262A2DC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B5CD-9E31-2155-62D7-E563EC2FB60B}"/>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44D063F6-75AE-894E-4FAE-9E80F13D4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78371-8648-C4E9-FB45-75C2B10747F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4289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94DF-7647-BFF0-EA3C-D236E8A01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0276C-DA37-3A8A-F49C-D46268AA0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E2772-E62F-EF48-E565-D7785F4BE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2F88EC31-4AA2-BDC3-6D18-CC2AA951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A71C9-28A4-FA55-68FE-73F99F694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12D2B-7C44-43F9-A19C-133CED144337}" type="slidenum">
              <a:rPr lang="en-US" smtClean="0"/>
              <a:t>‹#›</a:t>
            </a:fld>
            <a:endParaRPr lang="en-US"/>
          </a:p>
        </p:txBody>
      </p:sp>
    </p:spTree>
    <p:extLst>
      <p:ext uri="{BB962C8B-B14F-4D97-AF65-F5344CB8AC3E}">
        <p14:creationId xmlns:p14="http://schemas.microsoft.com/office/powerpoint/2010/main" val="21933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37B6-1D5F-5DA0-6AD4-4F8364465084}"/>
              </a:ext>
            </a:extLst>
          </p:cNvPr>
          <p:cNvSpPr>
            <a:spLocks noGrp="1"/>
          </p:cNvSpPr>
          <p:nvPr>
            <p:ph type="ctrTitle"/>
          </p:nvPr>
        </p:nvSpPr>
        <p:spPr/>
        <p:txBody>
          <a:bodyPr/>
          <a:lstStyle/>
          <a:p>
            <a:r>
              <a:rPr lang="en-US" dirty="0"/>
              <a:t>Column-Family Stores</a:t>
            </a:r>
          </a:p>
        </p:txBody>
      </p:sp>
      <p:sp>
        <p:nvSpPr>
          <p:cNvPr id="3" name="Subtitle 2">
            <a:extLst>
              <a:ext uri="{FF2B5EF4-FFF2-40B4-BE49-F238E27FC236}">
                <a16:creationId xmlns:a16="http://schemas.microsoft.com/office/drawing/2014/main" id="{593E1479-954F-067E-5341-CC14CC5C13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2196-2EE1-6CA8-1D07-B8045943E236}"/>
              </a:ext>
            </a:extLst>
          </p:cNvPr>
          <p:cNvSpPr>
            <a:spLocks noGrp="1"/>
          </p:cNvSpPr>
          <p:nvPr>
            <p:ph type="title"/>
          </p:nvPr>
        </p:nvSpPr>
        <p:spPr/>
        <p:txBody>
          <a:bodyPr/>
          <a:lstStyle/>
          <a:p>
            <a:r>
              <a:rPr lang="en-US" b="1" dirty="0"/>
              <a:t>Query Features</a:t>
            </a:r>
            <a:endParaRPr lang="en-US" dirty="0"/>
          </a:p>
        </p:txBody>
      </p:sp>
      <p:sp>
        <p:nvSpPr>
          <p:cNvPr id="3" name="Content Placeholder 2">
            <a:extLst>
              <a:ext uri="{FF2B5EF4-FFF2-40B4-BE49-F238E27FC236}">
                <a16:creationId xmlns:a16="http://schemas.microsoft.com/office/drawing/2014/main" id="{EB1D3103-1E8C-2629-FF1C-17A4E64BB471}"/>
              </a:ext>
            </a:extLst>
          </p:cNvPr>
          <p:cNvSpPr>
            <a:spLocks noGrp="1"/>
          </p:cNvSpPr>
          <p:nvPr>
            <p:ph idx="1"/>
          </p:nvPr>
        </p:nvSpPr>
        <p:spPr/>
        <p:txBody>
          <a:bodyPr>
            <a:normAutofit/>
          </a:bodyPr>
          <a:lstStyle/>
          <a:p>
            <a:r>
              <a:rPr lang="en-US" sz="2000" dirty="0"/>
              <a:t>When designing the data model in Cassandra, it is advised to make the columns and column families optimized for reading the data, </a:t>
            </a:r>
          </a:p>
          <a:p>
            <a:r>
              <a:rPr lang="en-US" sz="2000" dirty="0"/>
              <a:t>as it does not have a rich query language; </a:t>
            </a:r>
          </a:p>
          <a:p>
            <a:r>
              <a:rPr lang="en-US" sz="2000" dirty="0"/>
              <a:t>as data is inserted in the column families, data in each row is sorted by column names. </a:t>
            </a:r>
          </a:p>
          <a:p>
            <a:r>
              <a:rPr lang="en-US" sz="2000" dirty="0"/>
              <a:t>If we have a column that is retrieved much more often than other columns, it’s better performance-wise to use that value for the row key instead.</a:t>
            </a:r>
          </a:p>
          <a:p>
            <a:pPr marL="0" indent="0">
              <a:buNone/>
            </a:pPr>
            <a:r>
              <a:rPr lang="en-US" sz="2000" b="1" dirty="0"/>
              <a:t>Basic Queries</a:t>
            </a:r>
          </a:p>
          <a:p>
            <a:r>
              <a:rPr lang="en-US" sz="1800" dirty="0"/>
              <a:t>Cassandra client include the </a:t>
            </a:r>
            <a:r>
              <a:rPr lang="en-US" sz="1800" b="1" dirty="0"/>
              <a:t>GET</a:t>
            </a:r>
            <a:r>
              <a:rPr lang="en-US" sz="1800" dirty="0"/>
              <a:t>, </a:t>
            </a:r>
            <a:r>
              <a:rPr lang="en-US" sz="1800" b="1" dirty="0"/>
              <a:t>SET</a:t>
            </a:r>
            <a:r>
              <a:rPr lang="en-US" sz="1800" dirty="0"/>
              <a:t>, and </a:t>
            </a:r>
            <a:r>
              <a:rPr lang="en-US" sz="1800" b="1" dirty="0"/>
              <a:t>DEL</a:t>
            </a:r>
            <a:r>
              <a:rPr lang="en-US" sz="1800" dirty="0"/>
              <a:t>.</a:t>
            </a:r>
          </a:p>
          <a:p>
            <a:r>
              <a:rPr lang="en-US" sz="1800" dirty="0"/>
              <a:t>we have to issue the </a:t>
            </a:r>
            <a:r>
              <a:rPr lang="en-US" sz="1800" dirty="0" err="1"/>
              <a:t>keyspace</a:t>
            </a:r>
            <a:r>
              <a:rPr lang="en-US" sz="1800" dirty="0"/>
              <a:t> command </a:t>
            </a:r>
            <a:r>
              <a:rPr lang="en-US" sz="1800" b="1" dirty="0"/>
              <a:t>use ecommerce;</a:t>
            </a:r>
          </a:p>
          <a:p>
            <a:r>
              <a:rPr lang="en-US" sz="1800" dirty="0"/>
              <a:t>This ensures that all of our queries are run against the </a:t>
            </a:r>
            <a:r>
              <a:rPr lang="en-US" sz="1800" dirty="0" err="1"/>
              <a:t>keyspace</a:t>
            </a:r>
            <a:r>
              <a:rPr lang="en-US" sz="1800" dirty="0"/>
              <a:t> that we put our data into. </a:t>
            </a:r>
          </a:p>
          <a:p>
            <a:r>
              <a:rPr lang="en-US" sz="1800" dirty="0"/>
              <a:t>Before starting to use the column family in the </a:t>
            </a:r>
            <a:r>
              <a:rPr lang="en-US" sz="1800" dirty="0" err="1"/>
              <a:t>keyspace</a:t>
            </a:r>
            <a:r>
              <a:rPr lang="en-US" sz="1800" dirty="0"/>
              <a:t>, we have to define the column family</a:t>
            </a:r>
          </a:p>
        </p:txBody>
      </p:sp>
    </p:spTree>
    <p:extLst>
      <p:ext uri="{BB962C8B-B14F-4D97-AF65-F5344CB8AC3E}">
        <p14:creationId xmlns:p14="http://schemas.microsoft.com/office/powerpoint/2010/main" val="274197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303B-C90A-C750-F5AA-29EEE8CF4CD6}"/>
              </a:ext>
            </a:extLst>
          </p:cNvPr>
          <p:cNvSpPr>
            <a:spLocks noGrp="1"/>
          </p:cNvSpPr>
          <p:nvPr>
            <p:ph type="title"/>
          </p:nvPr>
        </p:nvSpPr>
        <p:spPr>
          <a:xfrm>
            <a:off x="838200" y="365126"/>
            <a:ext cx="10515600" cy="315912"/>
          </a:xfrm>
        </p:spPr>
        <p:txBody>
          <a:bodyPr>
            <a:normAutofit fontScale="90000"/>
          </a:bodyPr>
          <a:lstStyle/>
          <a:p>
            <a:r>
              <a:rPr lang="en-US" sz="4400" b="1" dirty="0"/>
              <a:t>Basic Queries</a:t>
            </a:r>
            <a:endParaRPr lang="en-US" dirty="0"/>
          </a:p>
        </p:txBody>
      </p:sp>
      <p:sp>
        <p:nvSpPr>
          <p:cNvPr id="3" name="Content Placeholder 2">
            <a:extLst>
              <a:ext uri="{FF2B5EF4-FFF2-40B4-BE49-F238E27FC236}">
                <a16:creationId xmlns:a16="http://schemas.microsoft.com/office/drawing/2014/main" id="{D0F397BB-30B2-E164-1845-0141E3CEBDA1}"/>
              </a:ext>
            </a:extLst>
          </p:cNvPr>
          <p:cNvSpPr>
            <a:spLocks noGrp="1"/>
          </p:cNvSpPr>
          <p:nvPr>
            <p:ph idx="1"/>
          </p:nvPr>
        </p:nvSpPr>
        <p:spPr>
          <a:xfrm>
            <a:off x="838200" y="1075267"/>
            <a:ext cx="10515600" cy="5101696"/>
          </a:xfrm>
        </p:spPr>
        <p:txBody>
          <a:bodyPr>
            <a:normAutofit/>
          </a:bodyPr>
          <a:lstStyle/>
          <a:p>
            <a:r>
              <a:rPr lang="en-US" sz="2000" dirty="0"/>
              <a:t>CREATE COLUMN FAMILY Customer</a:t>
            </a:r>
            <a:br>
              <a:rPr lang="en-US" sz="2000" dirty="0"/>
            </a:br>
            <a:r>
              <a:rPr lang="en-US" sz="2000" dirty="0"/>
              <a:t>WITH comparator = UTF8Type</a:t>
            </a:r>
            <a:br>
              <a:rPr lang="en-US" sz="2000" dirty="0"/>
            </a:br>
            <a:r>
              <a:rPr lang="en-US" sz="2000" dirty="0"/>
              <a:t>AND </a:t>
            </a:r>
            <a:r>
              <a:rPr lang="en-US" sz="2000" dirty="0" err="1"/>
              <a:t>key_validation_class</a:t>
            </a:r>
            <a:r>
              <a:rPr lang="en-US" sz="2000" dirty="0"/>
              <a:t>=UTF8Type</a:t>
            </a:r>
            <a:br>
              <a:rPr lang="en-US" sz="2000" dirty="0"/>
            </a:br>
            <a:r>
              <a:rPr lang="en-US" sz="2000" dirty="0"/>
              <a:t>AND </a:t>
            </a:r>
            <a:r>
              <a:rPr lang="en-US" sz="2000" dirty="0" err="1"/>
              <a:t>column_metadata</a:t>
            </a:r>
            <a:r>
              <a:rPr lang="en-US" sz="2000" dirty="0"/>
              <a:t> = [</a:t>
            </a:r>
            <a:br>
              <a:rPr lang="en-US" sz="2000" dirty="0"/>
            </a:br>
            <a:r>
              <a:rPr lang="en-US" sz="2000" dirty="0"/>
              <a:t>{</a:t>
            </a:r>
            <a:r>
              <a:rPr lang="en-US" sz="2000" dirty="0" err="1"/>
              <a:t>column_name</a:t>
            </a:r>
            <a:r>
              <a:rPr lang="en-US" sz="2000" dirty="0"/>
              <a:t>: city, </a:t>
            </a:r>
            <a:r>
              <a:rPr lang="en-US" sz="2000" dirty="0" err="1"/>
              <a:t>validation_class</a:t>
            </a:r>
            <a:r>
              <a:rPr lang="en-US" sz="2000" dirty="0"/>
              <a:t>: UTF8Type}</a:t>
            </a:r>
            <a:br>
              <a:rPr lang="en-US" sz="2000" dirty="0"/>
            </a:br>
            <a:r>
              <a:rPr lang="en-US" sz="2000" dirty="0"/>
              <a:t>{</a:t>
            </a:r>
            <a:r>
              <a:rPr lang="en-US" sz="2000" dirty="0" err="1"/>
              <a:t>column_name</a:t>
            </a:r>
            <a:r>
              <a:rPr lang="en-US" sz="2000" dirty="0"/>
              <a:t>: name, </a:t>
            </a:r>
            <a:r>
              <a:rPr lang="en-US" sz="2000" dirty="0" err="1"/>
              <a:t>validation_class</a:t>
            </a:r>
            <a:r>
              <a:rPr lang="en-US" sz="2000" dirty="0"/>
              <a:t>: UTF8Type}</a:t>
            </a:r>
            <a:br>
              <a:rPr lang="en-US" sz="2000" dirty="0"/>
            </a:br>
            <a:r>
              <a:rPr lang="en-US" sz="2000" dirty="0"/>
              <a:t>{</a:t>
            </a:r>
            <a:r>
              <a:rPr lang="en-US" sz="2000" dirty="0" err="1"/>
              <a:t>column_name</a:t>
            </a:r>
            <a:r>
              <a:rPr lang="en-US" sz="2000" dirty="0"/>
              <a:t>: web, </a:t>
            </a:r>
            <a:r>
              <a:rPr lang="en-US" sz="2000" dirty="0" err="1"/>
              <a:t>validation_class</a:t>
            </a:r>
            <a:r>
              <a:rPr lang="en-US" sz="2000" dirty="0"/>
              <a:t>: UTF8Type}</a:t>
            </a:r>
            <a:br>
              <a:rPr lang="en-US" sz="2000" dirty="0"/>
            </a:br>
            <a:r>
              <a:rPr lang="en-US" sz="2000" dirty="0"/>
              <a:t>];</a:t>
            </a:r>
          </a:p>
          <a:p>
            <a:endParaRPr lang="en-US" sz="2000" dirty="0"/>
          </a:p>
          <a:p>
            <a:r>
              <a:rPr lang="en-US" sz="2000" dirty="0"/>
              <a:t>We have a column family named </a:t>
            </a:r>
            <a:r>
              <a:rPr lang="en-US" sz="2000" b="1" dirty="0"/>
              <a:t>Customer</a:t>
            </a:r>
            <a:r>
              <a:rPr lang="en-US" sz="2000" dirty="0"/>
              <a:t> with </a:t>
            </a:r>
            <a:r>
              <a:rPr lang="en-US" sz="2000" b="1" dirty="0"/>
              <a:t>name</a:t>
            </a:r>
            <a:r>
              <a:rPr lang="en-US" sz="2000" dirty="0"/>
              <a:t>, </a:t>
            </a:r>
            <a:r>
              <a:rPr lang="en-US" sz="2000" b="1" dirty="0"/>
              <a:t>city</a:t>
            </a:r>
            <a:r>
              <a:rPr lang="en-US" sz="2000" dirty="0"/>
              <a:t>, and </a:t>
            </a:r>
            <a:r>
              <a:rPr lang="en-US" sz="2000" b="1" dirty="0"/>
              <a:t>web</a:t>
            </a:r>
            <a:r>
              <a:rPr lang="en-US" sz="2000" dirty="0"/>
              <a:t> columns, and we are inserting data in the column family with a Cassandra client</a:t>
            </a:r>
          </a:p>
          <a:p>
            <a:r>
              <a:rPr lang="en-US" sz="2000" dirty="0"/>
              <a:t>SET Customer['</a:t>
            </a:r>
            <a:r>
              <a:rPr lang="en-US" sz="2000" dirty="0" err="1"/>
              <a:t>mfowler</a:t>
            </a:r>
            <a:r>
              <a:rPr lang="en-US" sz="2000" dirty="0"/>
              <a:t>']['city']='Boston';</a:t>
            </a:r>
          </a:p>
          <a:p>
            <a:r>
              <a:rPr lang="en-US" sz="2000" dirty="0"/>
              <a:t>SET Customer['</a:t>
            </a:r>
            <a:r>
              <a:rPr lang="en-US" sz="2000" dirty="0" err="1"/>
              <a:t>mfowler</a:t>
            </a:r>
            <a:r>
              <a:rPr lang="en-US" sz="2000" dirty="0"/>
              <a:t>']['name']='Martin Fowler';</a:t>
            </a:r>
          </a:p>
          <a:p>
            <a:r>
              <a:rPr lang="en-US" sz="2000" dirty="0"/>
              <a:t>SET Customer['</a:t>
            </a:r>
            <a:r>
              <a:rPr lang="en-US" sz="2000" dirty="0" err="1"/>
              <a:t>mfowler</a:t>
            </a:r>
            <a:r>
              <a:rPr lang="en-US" sz="2000" dirty="0"/>
              <a:t>']['web']='www.martinfowler.com';</a:t>
            </a:r>
          </a:p>
        </p:txBody>
      </p:sp>
    </p:spTree>
    <p:extLst>
      <p:ext uri="{BB962C8B-B14F-4D97-AF65-F5344CB8AC3E}">
        <p14:creationId xmlns:p14="http://schemas.microsoft.com/office/powerpoint/2010/main" val="2480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043A-5018-D89D-EF81-1B5AA4056BF2}"/>
              </a:ext>
            </a:extLst>
          </p:cNvPr>
          <p:cNvSpPr>
            <a:spLocks noGrp="1"/>
          </p:cNvSpPr>
          <p:nvPr>
            <p:ph type="title"/>
          </p:nvPr>
        </p:nvSpPr>
        <p:spPr>
          <a:xfrm>
            <a:off x="838200" y="365126"/>
            <a:ext cx="10515600" cy="481542"/>
          </a:xfrm>
        </p:spPr>
        <p:txBody>
          <a:bodyPr>
            <a:normAutofit fontScale="90000"/>
          </a:bodyPr>
          <a:lstStyle/>
          <a:p>
            <a:r>
              <a:rPr lang="en-US" sz="3200" dirty="0"/>
              <a:t>Advanced Queries and Indexing</a:t>
            </a:r>
          </a:p>
        </p:txBody>
      </p:sp>
      <p:sp>
        <p:nvSpPr>
          <p:cNvPr id="3" name="Content Placeholder 2">
            <a:extLst>
              <a:ext uri="{FF2B5EF4-FFF2-40B4-BE49-F238E27FC236}">
                <a16:creationId xmlns:a16="http://schemas.microsoft.com/office/drawing/2014/main" id="{C68D7FF1-A4B8-0E17-A270-E490446D076A}"/>
              </a:ext>
            </a:extLst>
          </p:cNvPr>
          <p:cNvSpPr>
            <a:spLocks noGrp="1"/>
          </p:cNvSpPr>
          <p:nvPr>
            <p:ph idx="1"/>
          </p:nvPr>
        </p:nvSpPr>
        <p:spPr>
          <a:xfrm>
            <a:off x="838200" y="1016000"/>
            <a:ext cx="10515600" cy="5160963"/>
          </a:xfrm>
        </p:spPr>
        <p:txBody>
          <a:bodyPr>
            <a:normAutofit/>
          </a:bodyPr>
          <a:lstStyle/>
          <a:p>
            <a:r>
              <a:rPr lang="en-US" sz="1800" dirty="0"/>
              <a:t>Cassandra allows you to index columns other than the keys for the column family. </a:t>
            </a:r>
          </a:p>
          <a:p>
            <a:pPr marL="0" indent="0">
              <a:buNone/>
            </a:pPr>
            <a:r>
              <a:rPr lang="en-US" sz="1800" dirty="0">
                <a:latin typeface="+mj-lt"/>
              </a:rPr>
              <a:t>UPDATE COLUMN FAMILY Customer</a:t>
            </a:r>
            <a:br>
              <a:rPr lang="en-US" sz="1800" dirty="0">
                <a:latin typeface="+mj-lt"/>
              </a:rPr>
            </a:br>
            <a:r>
              <a:rPr lang="en-US" sz="1800" dirty="0">
                <a:latin typeface="+mj-lt"/>
              </a:rPr>
              <a:t>WITH comparator = UTF8Type</a:t>
            </a:r>
            <a:br>
              <a:rPr lang="en-US" sz="1800" dirty="0">
                <a:latin typeface="+mj-lt"/>
              </a:rPr>
            </a:br>
            <a:r>
              <a:rPr lang="en-US" sz="1800" dirty="0">
                <a:latin typeface="+mj-lt"/>
              </a:rPr>
              <a:t>AND </a:t>
            </a:r>
            <a:r>
              <a:rPr lang="en-US" sz="1800" dirty="0" err="1">
                <a:latin typeface="+mj-lt"/>
              </a:rPr>
              <a:t>column_metadata</a:t>
            </a:r>
            <a:r>
              <a:rPr lang="en-US" sz="1800" dirty="0">
                <a:latin typeface="+mj-lt"/>
              </a:rPr>
              <a:t> = [{</a:t>
            </a:r>
            <a:r>
              <a:rPr lang="en-US" sz="1800" dirty="0" err="1">
                <a:latin typeface="+mj-lt"/>
              </a:rPr>
              <a:t>column_name</a:t>
            </a:r>
            <a:r>
              <a:rPr lang="en-US" sz="1800" dirty="0">
                <a:latin typeface="+mj-lt"/>
              </a:rPr>
              <a:t>: city,</a:t>
            </a:r>
            <a:br>
              <a:rPr lang="en-US" sz="1800" dirty="0">
                <a:latin typeface="+mj-lt"/>
              </a:rPr>
            </a:br>
            <a:r>
              <a:rPr lang="en-US" sz="1800" dirty="0">
                <a:latin typeface="+mj-lt"/>
              </a:rPr>
              <a:t>                        </a:t>
            </a:r>
            <a:r>
              <a:rPr lang="en-US" sz="1800" dirty="0" err="1">
                <a:latin typeface="+mj-lt"/>
              </a:rPr>
              <a:t>validation_class</a:t>
            </a:r>
            <a:r>
              <a:rPr lang="en-US" sz="1800" dirty="0">
                <a:latin typeface="+mj-lt"/>
              </a:rPr>
              <a:t>: UTF8Type,</a:t>
            </a:r>
            <a:br>
              <a:rPr lang="en-US" sz="1800" dirty="0">
                <a:latin typeface="+mj-lt"/>
              </a:rPr>
            </a:br>
            <a:r>
              <a:rPr lang="en-US" sz="1800" dirty="0">
                <a:latin typeface="+mj-lt"/>
              </a:rPr>
              <a:t>                        </a:t>
            </a:r>
            <a:r>
              <a:rPr lang="en-US" sz="1800" dirty="0" err="1">
                <a:latin typeface="+mj-lt"/>
              </a:rPr>
              <a:t>index_type</a:t>
            </a:r>
            <a:r>
              <a:rPr lang="en-US" sz="1800" dirty="0">
                <a:latin typeface="+mj-lt"/>
              </a:rPr>
              <a:t>: KEYS}];</a:t>
            </a:r>
          </a:p>
          <a:p>
            <a:r>
              <a:rPr lang="en-US" sz="1800" dirty="0"/>
              <a:t>We can now query directly against the indexed column.</a:t>
            </a:r>
          </a:p>
          <a:p>
            <a:pPr marL="0" indent="0">
              <a:buNone/>
            </a:pPr>
            <a:r>
              <a:rPr lang="en-US" sz="1800" dirty="0">
                <a:latin typeface="+mj-lt"/>
              </a:rPr>
              <a:t>GET Customer WHERE city = 'Boston’;</a:t>
            </a:r>
          </a:p>
          <a:p>
            <a:r>
              <a:rPr lang="en-US" sz="1800" dirty="0"/>
              <a:t>These indexes are implemented as bit-mapped indexes and perform well for low-cardinality column values.</a:t>
            </a:r>
          </a:p>
          <a:p>
            <a:pPr marL="0" indent="0">
              <a:buNone/>
            </a:pPr>
            <a:endParaRPr lang="en-US" sz="1800" dirty="0"/>
          </a:p>
          <a:p>
            <a:endParaRPr lang="en-US" sz="1800" dirty="0"/>
          </a:p>
        </p:txBody>
      </p:sp>
    </p:spTree>
    <p:extLst>
      <p:ext uri="{BB962C8B-B14F-4D97-AF65-F5344CB8AC3E}">
        <p14:creationId xmlns:p14="http://schemas.microsoft.com/office/powerpoint/2010/main" val="396427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8FC9-F3FB-DCA9-9F47-99D5FD1095D8}"/>
              </a:ext>
            </a:extLst>
          </p:cNvPr>
          <p:cNvSpPr>
            <a:spLocks noGrp="1"/>
          </p:cNvSpPr>
          <p:nvPr>
            <p:ph type="title"/>
          </p:nvPr>
        </p:nvSpPr>
        <p:spPr>
          <a:xfrm>
            <a:off x="838200" y="365126"/>
            <a:ext cx="10515600" cy="659342"/>
          </a:xfrm>
        </p:spPr>
        <p:txBody>
          <a:bodyPr>
            <a:normAutofit/>
          </a:bodyPr>
          <a:lstStyle/>
          <a:p>
            <a:r>
              <a:rPr lang="en-US" sz="3200" b="1" dirty="0"/>
              <a:t>Cassandra Query Language (CQL)</a:t>
            </a:r>
            <a:endParaRPr lang="en-US" sz="3200" dirty="0"/>
          </a:p>
        </p:txBody>
      </p:sp>
      <p:sp>
        <p:nvSpPr>
          <p:cNvPr id="3" name="Content Placeholder 2">
            <a:extLst>
              <a:ext uri="{FF2B5EF4-FFF2-40B4-BE49-F238E27FC236}">
                <a16:creationId xmlns:a16="http://schemas.microsoft.com/office/drawing/2014/main" id="{AB442B0F-845B-07B7-F98A-484701835A9E}"/>
              </a:ext>
            </a:extLst>
          </p:cNvPr>
          <p:cNvSpPr>
            <a:spLocks noGrp="1"/>
          </p:cNvSpPr>
          <p:nvPr>
            <p:ph idx="1"/>
          </p:nvPr>
        </p:nvSpPr>
        <p:spPr>
          <a:xfrm>
            <a:off x="838200" y="1168400"/>
            <a:ext cx="10515600" cy="5008563"/>
          </a:xfrm>
        </p:spPr>
        <p:txBody>
          <a:bodyPr>
            <a:normAutofit/>
          </a:bodyPr>
          <a:lstStyle/>
          <a:p>
            <a:r>
              <a:rPr lang="en-US" sz="1800" dirty="0"/>
              <a:t>Cassandra has a query language that supports SQL-like commands, known as Cassandra Query Language (CQL). We can use the CQL commands to create a column family.</a:t>
            </a:r>
          </a:p>
          <a:p>
            <a:pPr marL="0" indent="0">
              <a:buNone/>
            </a:pPr>
            <a:r>
              <a:rPr lang="en-US" sz="1800" dirty="0">
                <a:latin typeface="+mj-lt"/>
              </a:rPr>
              <a:t>CREATE COLUMNFAMILY Customer (</a:t>
            </a:r>
            <a:br>
              <a:rPr lang="en-US" sz="1800" dirty="0">
                <a:latin typeface="+mj-lt"/>
              </a:rPr>
            </a:br>
            <a:r>
              <a:rPr lang="en-US" sz="1800" dirty="0">
                <a:latin typeface="+mj-lt"/>
              </a:rPr>
              <a:t>  KEY varchar PRIMARY KEY,</a:t>
            </a:r>
            <a:br>
              <a:rPr lang="en-US" sz="1800" dirty="0">
                <a:latin typeface="+mj-lt"/>
              </a:rPr>
            </a:br>
            <a:r>
              <a:rPr lang="en-US" sz="1800" dirty="0">
                <a:latin typeface="+mj-lt"/>
              </a:rPr>
              <a:t>  name varchar,</a:t>
            </a:r>
            <a:br>
              <a:rPr lang="en-US" sz="1800" dirty="0">
                <a:latin typeface="+mj-lt"/>
              </a:rPr>
            </a:br>
            <a:r>
              <a:rPr lang="en-US" sz="1800" dirty="0">
                <a:latin typeface="+mj-lt"/>
              </a:rPr>
              <a:t>  city varchar,</a:t>
            </a:r>
            <a:br>
              <a:rPr lang="en-US" sz="1800" dirty="0">
                <a:latin typeface="+mj-lt"/>
              </a:rPr>
            </a:br>
            <a:r>
              <a:rPr lang="en-US" sz="1800" dirty="0">
                <a:latin typeface="+mj-lt"/>
              </a:rPr>
              <a:t>  web  varchar);</a:t>
            </a:r>
          </a:p>
          <a:p>
            <a:r>
              <a:rPr lang="en-US" sz="1800" dirty="0"/>
              <a:t>We insert the same data using CQL.</a:t>
            </a:r>
          </a:p>
          <a:p>
            <a:pPr marL="0" indent="0">
              <a:buNone/>
            </a:pPr>
            <a:r>
              <a:rPr lang="en-US" sz="1800" dirty="0">
                <a:latin typeface="+mj-lt"/>
              </a:rPr>
              <a:t>INSERT INTO Customer (</a:t>
            </a:r>
            <a:r>
              <a:rPr lang="en-US" sz="1800" dirty="0" err="1">
                <a:latin typeface="+mj-lt"/>
              </a:rPr>
              <a:t>KEY,name,city,web</a:t>
            </a:r>
            <a:r>
              <a:rPr lang="en-US" sz="1800" dirty="0">
                <a:latin typeface="+mj-lt"/>
              </a:rPr>
              <a:t>)</a:t>
            </a:r>
            <a:br>
              <a:rPr lang="en-US" sz="1800" dirty="0">
                <a:latin typeface="+mj-lt"/>
              </a:rPr>
            </a:br>
            <a:r>
              <a:rPr lang="en-US" sz="1800" dirty="0">
                <a:latin typeface="+mj-lt"/>
              </a:rPr>
              <a:t>  VALUES ('</a:t>
            </a:r>
            <a:r>
              <a:rPr lang="en-US" sz="1800" dirty="0" err="1">
                <a:latin typeface="+mj-lt"/>
              </a:rPr>
              <a:t>mfowler</a:t>
            </a:r>
            <a:r>
              <a:rPr lang="en-US" sz="1800" dirty="0">
                <a:latin typeface="+mj-lt"/>
              </a:rPr>
              <a:t>’,    'Martin Fowler',     'Boston',            'www.martinfowler.com’);</a:t>
            </a:r>
          </a:p>
          <a:p>
            <a:r>
              <a:rPr lang="en-US" sz="1800" dirty="0"/>
              <a:t>We can read data using the SELECT command. Here we read all the columns</a:t>
            </a:r>
            <a:r>
              <a:rPr lang="en-US" dirty="0"/>
              <a:t>:</a:t>
            </a:r>
          </a:p>
          <a:p>
            <a:pPr marL="0" indent="0">
              <a:buNone/>
            </a:pPr>
            <a:r>
              <a:rPr lang="en-US" sz="1800" dirty="0">
                <a:latin typeface="+mj-lt"/>
              </a:rPr>
              <a:t>SELECT * FROM Customer</a:t>
            </a:r>
          </a:p>
          <a:p>
            <a:r>
              <a:rPr lang="en-US" sz="1800" dirty="0"/>
              <a:t>Or, we could just SELECT the columns we need.</a:t>
            </a:r>
          </a:p>
          <a:p>
            <a:r>
              <a:rPr lang="en-US" sz="1800" dirty="0"/>
              <a:t>SELECT </a:t>
            </a:r>
            <a:r>
              <a:rPr lang="en-US" sz="1800" dirty="0" err="1"/>
              <a:t>name,web</a:t>
            </a:r>
            <a:r>
              <a:rPr lang="en-US" sz="1800" dirty="0"/>
              <a:t> FROM Customer</a:t>
            </a:r>
          </a:p>
          <a:p>
            <a:r>
              <a:rPr lang="en-US" sz="1800" dirty="0"/>
              <a:t>Indexing columns are created using the CREATE INDEX command, and then can be used to query the data.</a:t>
            </a:r>
          </a:p>
        </p:txBody>
      </p:sp>
    </p:spTree>
    <p:extLst>
      <p:ext uri="{BB962C8B-B14F-4D97-AF65-F5344CB8AC3E}">
        <p14:creationId xmlns:p14="http://schemas.microsoft.com/office/powerpoint/2010/main" val="253126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C30D-30F3-54B5-1A0F-93F562600243}"/>
              </a:ext>
            </a:extLst>
          </p:cNvPr>
          <p:cNvSpPr>
            <a:spLocks noGrp="1"/>
          </p:cNvSpPr>
          <p:nvPr>
            <p:ph type="title"/>
          </p:nvPr>
        </p:nvSpPr>
        <p:spPr/>
        <p:txBody>
          <a:bodyPr/>
          <a:lstStyle/>
          <a:p>
            <a:r>
              <a:rPr lang="en-US" b="1" dirty="0"/>
              <a:t>Scaling</a:t>
            </a:r>
            <a:endParaRPr lang="en-US" dirty="0"/>
          </a:p>
        </p:txBody>
      </p:sp>
      <p:sp>
        <p:nvSpPr>
          <p:cNvPr id="3" name="Content Placeholder 2">
            <a:extLst>
              <a:ext uri="{FF2B5EF4-FFF2-40B4-BE49-F238E27FC236}">
                <a16:creationId xmlns:a16="http://schemas.microsoft.com/office/drawing/2014/main" id="{14D84AAD-AB57-BFC7-B541-36A9504E595D}"/>
              </a:ext>
            </a:extLst>
          </p:cNvPr>
          <p:cNvSpPr>
            <a:spLocks noGrp="1"/>
          </p:cNvSpPr>
          <p:nvPr>
            <p:ph idx="1"/>
          </p:nvPr>
        </p:nvSpPr>
        <p:spPr/>
        <p:txBody>
          <a:bodyPr>
            <a:normAutofit/>
          </a:bodyPr>
          <a:lstStyle/>
          <a:p>
            <a:r>
              <a:rPr lang="en-US" sz="2000" dirty="0"/>
              <a:t>Scaling an existing Cassandra cluster is a matter of adding more nodes. </a:t>
            </a:r>
          </a:p>
          <a:p>
            <a:r>
              <a:rPr lang="en-US" sz="2000" dirty="0"/>
              <a:t>As no single node is a master, when we add nodes to the cluster we are improving the capacity of the cluster to support more writes and reads. </a:t>
            </a:r>
          </a:p>
          <a:p>
            <a:r>
              <a:rPr lang="en-US" sz="2000" dirty="0"/>
              <a:t>This type of horizontal scaling allows you to have maximum uptime, as the cluster keeps serving requests from the clients while new nodes are being added to the cluster.</a:t>
            </a:r>
          </a:p>
          <a:p>
            <a:endParaRPr lang="en-US" sz="2000" dirty="0"/>
          </a:p>
        </p:txBody>
      </p:sp>
    </p:spTree>
    <p:extLst>
      <p:ext uri="{BB962C8B-B14F-4D97-AF65-F5344CB8AC3E}">
        <p14:creationId xmlns:p14="http://schemas.microsoft.com/office/powerpoint/2010/main" val="151828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E6D-E8C6-5DF3-8935-90C4C4D0BE55}"/>
              </a:ext>
            </a:extLst>
          </p:cNvPr>
          <p:cNvSpPr>
            <a:spLocks noGrp="1"/>
          </p:cNvSpPr>
          <p:nvPr>
            <p:ph type="title"/>
          </p:nvPr>
        </p:nvSpPr>
        <p:spPr/>
        <p:txBody>
          <a:bodyPr/>
          <a:lstStyle/>
          <a:p>
            <a:r>
              <a:rPr lang="en-US" b="1" dirty="0"/>
              <a:t>Suitable Use Cases</a:t>
            </a:r>
            <a:endParaRPr lang="en-US" dirty="0"/>
          </a:p>
        </p:txBody>
      </p:sp>
      <p:sp>
        <p:nvSpPr>
          <p:cNvPr id="3" name="Content Placeholder 2">
            <a:extLst>
              <a:ext uri="{FF2B5EF4-FFF2-40B4-BE49-F238E27FC236}">
                <a16:creationId xmlns:a16="http://schemas.microsoft.com/office/drawing/2014/main" id="{AB8B5C12-237E-4735-0FEA-26BCA31F3438}"/>
              </a:ext>
            </a:extLst>
          </p:cNvPr>
          <p:cNvSpPr>
            <a:spLocks noGrp="1"/>
          </p:cNvSpPr>
          <p:nvPr>
            <p:ph idx="1"/>
          </p:nvPr>
        </p:nvSpPr>
        <p:spPr/>
        <p:txBody>
          <a:bodyPr/>
          <a:lstStyle/>
          <a:p>
            <a:r>
              <a:rPr lang="en-US" dirty="0"/>
              <a:t>Event Logging</a:t>
            </a:r>
          </a:p>
          <a:p>
            <a:pPr marL="0" indent="0">
              <a:buNone/>
            </a:pPr>
            <a:endParaRPr lang="en-US" dirty="0"/>
          </a:p>
          <a:p>
            <a:r>
              <a:rPr lang="en-US" dirty="0"/>
              <a:t>Content Management Systems, Blogging Platforms</a:t>
            </a:r>
          </a:p>
          <a:p>
            <a:r>
              <a:rPr lang="en-US" dirty="0"/>
              <a:t>Counters - </a:t>
            </a:r>
            <a:r>
              <a:rPr lang="en-US" sz="2000" dirty="0"/>
              <a:t>count and categorize visitors of a page to calculate analytic</a:t>
            </a:r>
            <a:endParaRPr lang="en-US" dirty="0"/>
          </a:p>
          <a:p>
            <a:r>
              <a:rPr lang="en-US" dirty="0"/>
              <a:t>Expiring Usage: </a:t>
            </a:r>
            <a:r>
              <a:rPr lang="en-US" sz="2000" dirty="0"/>
              <a:t>demo access, Which will be deleted on specific time period.</a:t>
            </a:r>
            <a:endParaRPr lang="en-US" dirty="0"/>
          </a:p>
        </p:txBody>
      </p:sp>
      <p:pic>
        <p:nvPicPr>
          <p:cNvPr id="5" name="Picture 4">
            <a:extLst>
              <a:ext uri="{FF2B5EF4-FFF2-40B4-BE49-F238E27FC236}">
                <a16:creationId xmlns:a16="http://schemas.microsoft.com/office/drawing/2014/main" id="{699E179F-F85A-88B8-5439-09AD9F89F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92" y="1690688"/>
            <a:ext cx="6838950" cy="1085850"/>
          </a:xfrm>
          <a:prstGeom prst="rect">
            <a:avLst/>
          </a:prstGeom>
        </p:spPr>
      </p:pic>
    </p:spTree>
    <p:extLst>
      <p:ext uri="{BB962C8B-B14F-4D97-AF65-F5344CB8AC3E}">
        <p14:creationId xmlns:p14="http://schemas.microsoft.com/office/powerpoint/2010/main" val="145930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B6BE-68DA-EAF1-9D9F-BC0E3DE2EDD9}"/>
              </a:ext>
            </a:extLst>
          </p:cNvPr>
          <p:cNvSpPr>
            <a:spLocks noGrp="1"/>
          </p:cNvSpPr>
          <p:nvPr>
            <p:ph type="title"/>
          </p:nvPr>
        </p:nvSpPr>
        <p:spPr/>
        <p:txBody>
          <a:bodyPr/>
          <a:lstStyle/>
          <a:p>
            <a:r>
              <a:rPr lang="en-US" b="1" dirty="0"/>
              <a:t>When Not to Use</a:t>
            </a:r>
            <a:endParaRPr lang="en-US" dirty="0"/>
          </a:p>
        </p:txBody>
      </p:sp>
      <p:sp>
        <p:nvSpPr>
          <p:cNvPr id="3" name="Content Placeholder 2">
            <a:extLst>
              <a:ext uri="{FF2B5EF4-FFF2-40B4-BE49-F238E27FC236}">
                <a16:creationId xmlns:a16="http://schemas.microsoft.com/office/drawing/2014/main" id="{1FB3CCE7-4B93-0639-73D1-8120FD8D29A9}"/>
              </a:ext>
            </a:extLst>
          </p:cNvPr>
          <p:cNvSpPr>
            <a:spLocks noGrp="1"/>
          </p:cNvSpPr>
          <p:nvPr>
            <p:ph idx="1"/>
          </p:nvPr>
        </p:nvSpPr>
        <p:spPr/>
        <p:txBody>
          <a:bodyPr/>
          <a:lstStyle/>
          <a:p>
            <a:r>
              <a:rPr lang="en-US" dirty="0"/>
              <a:t>Systems that require ACID transactions for writes and reads.</a:t>
            </a:r>
          </a:p>
        </p:txBody>
      </p:sp>
    </p:spTree>
    <p:extLst>
      <p:ext uri="{BB962C8B-B14F-4D97-AF65-F5344CB8AC3E}">
        <p14:creationId xmlns:p14="http://schemas.microsoft.com/office/powerpoint/2010/main" val="143247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53E8-25AC-4DCC-8DD8-D52B23E14ED9}"/>
              </a:ext>
            </a:extLst>
          </p:cNvPr>
          <p:cNvSpPr>
            <a:spLocks noGrp="1"/>
          </p:cNvSpPr>
          <p:nvPr>
            <p:ph type="title"/>
          </p:nvPr>
        </p:nvSpPr>
        <p:spPr>
          <a:xfrm>
            <a:off x="838200" y="365126"/>
            <a:ext cx="10515600" cy="633942"/>
          </a:xfrm>
        </p:spPr>
        <p:txBody>
          <a:bodyPr>
            <a:normAutofit fontScale="90000"/>
          </a:bodyPr>
          <a:lstStyle/>
          <a:p>
            <a:r>
              <a:rPr lang="en-US" dirty="0"/>
              <a:t>What Is a Column-Family Data Store?</a:t>
            </a:r>
          </a:p>
        </p:txBody>
      </p:sp>
      <p:sp>
        <p:nvSpPr>
          <p:cNvPr id="3" name="Content Placeholder 2">
            <a:extLst>
              <a:ext uri="{FF2B5EF4-FFF2-40B4-BE49-F238E27FC236}">
                <a16:creationId xmlns:a16="http://schemas.microsoft.com/office/drawing/2014/main" id="{06F476A2-9A6C-31BE-0D77-84533B4564BE}"/>
              </a:ext>
            </a:extLst>
          </p:cNvPr>
          <p:cNvSpPr>
            <a:spLocks noGrp="1"/>
          </p:cNvSpPr>
          <p:nvPr>
            <p:ph idx="1"/>
          </p:nvPr>
        </p:nvSpPr>
        <p:spPr>
          <a:xfrm>
            <a:off x="838200" y="1143000"/>
            <a:ext cx="10515600" cy="5033963"/>
          </a:xfrm>
        </p:spPr>
        <p:txBody>
          <a:bodyPr>
            <a:normAutofit/>
          </a:bodyPr>
          <a:lstStyle/>
          <a:p>
            <a:r>
              <a:rPr lang="en-US" sz="2400" dirty="0"/>
              <a:t>Column-family databases store data in column families as rows that have many columns associated with a row key.</a:t>
            </a:r>
          </a:p>
          <a:p>
            <a:r>
              <a:rPr lang="en-US" sz="2400" dirty="0"/>
              <a:t>Column families are groups of related data that is often accessed together. For a Customer, we would often access their Profile information at the same time.</a:t>
            </a:r>
          </a:p>
          <a:p>
            <a:endParaRPr lang="en-US" sz="2400" dirty="0"/>
          </a:p>
        </p:txBody>
      </p:sp>
      <p:pic>
        <p:nvPicPr>
          <p:cNvPr id="5" name="Picture 4">
            <a:extLst>
              <a:ext uri="{FF2B5EF4-FFF2-40B4-BE49-F238E27FC236}">
                <a16:creationId xmlns:a16="http://schemas.microsoft.com/office/drawing/2014/main" id="{AE0D5837-61B7-04DF-E558-E87044CB303D}"/>
              </a:ext>
            </a:extLst>
          </p:cNvPr>
          <p:cNvPicPr>
            <a:picLocks noChangeAspect="1"/>
          </p:cNvPicPr>
          <p:nvPr/>
        </p:nvPicPr>
        <p:blipFill>
          <a:blip r:embed="rId2"/>
          <a:stretch>
            <a:fillRect/>
          </a:stretch>
        </p:blipFill>
        <p:spPr>
          <a:xfrm>
            <a:off x="2100762" y="2753505"/>
            <a:ext cx="7990476" cy="4009524"/>
          </a:xfrm>
          <a:prstGeom prst="rect">
            <a:avLst/>
          </a:prstGeom>
        </p:spPr>
      </p:pic>
    </p:spTree>
    <p:extLst>
      <p:ext uri="{BB962C8B-B14F-4D97-AF65-F5344CB8AC3E}">
        <p14:creationId xmlns:p14="http://schemas.microsoft.com/office/powerpoint/2010/main" val="336993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895056-E86F-5E7D-3EE7-EFCF01540F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475" y="787400"/>
            <a:ext cx="6182145" cy="5389563"/>
          </a:xfrm>
        </p:spPr>
      </p:pic>
    </p:spTree>
    <p:extLst>
      <p:ext uri="{BB962C8B-B14F-4D97-AF65-F5344CB8AC3E}">
        <p14:creationId xmlns:p14="http://schemas.microsoft.com/office/powerpoint/2010/main" val="40028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C6C-0EB2-A9BC-0C68-4B59F0467622}"/>
              </a:ext>
            </a:extLst>
          </p:cNvPr>
          <p:cNvSpPr>
            <a:spLocks noGrp="1"/>
          </p:cNvSpPr>
          <p:nvPr>
            <p:ph type="title"/>
          </p:nvPr>
        </p:nvSpPr>
        <p:spPr>
          <a:xfrm>
            <a:off x="838200" y="365125"/>
            <a:ext cx="10515600" cy="600075"/>
          </a:xfrm>
        </p:spPr>
        <p:txBody>
          <a:bodyPr>
            <a:noAutofit/>
          </a:bodyPr>
          <a:lstStyle/>
          <a:p>
            <a:r>
              <a:rPr lang="en-US" sz="3200" dirty="0"/>
              <a:t>What Is a Column-Family Data Store?</a:t>
            </a:r>
          </a:p>
        </p:txBody>
      </p:sp>
      <p:sp>
        <p:nvSpPr>
          <p:cNvPr id="3" name="Content Placeholder 2">
            <a:extLst>
              <a:ext uri="{FF2B5EF4-FFF2-40B4-BE49-F238E27FC236}">
                <a16:creationId xmlns:a16="http://schemas.microsoft.com/office/drawing/2014/main" id="{19A38A66-7A9E-6F32-9EC9-5E68BBA6D921}"/>
              </a:ext>
            </a:extLst>
          </p:cNvPr>
          <p:cNvSpPr>
            <a:spLocks noGrp="1"/>
          </p:cNvSpPr>
          <p:nvPr>
            <p:ph idx="1"/>
          </p:nvPr>
        </p:nvSpPr>
        <p:spPr>
          <a:xfrm>
            <a:off x="838200" y="1363133"/>
            <a:ext cx="10515600" cy="4813830"/>
          </a:xfrm>
        </p:spPr>
        <p:txBody>
          <a:bodyPr>
            <a:normAutofit/>
          </a:bodyPr>
          <a:lstStyle/>
          <a:p>
            <a:r>
              <a:rPr lang="en-US" sz="2400" dirty="0"/>
              <a:t>Cassandra is one of the popular column-family databases; there are others, such as HBase, </a:t>
            </a:r>
            <a:r>
              <a:rPr lang="en-US" sz="2400" dirty="0" err="1"/>
              <a:t>Hypertable</a:t>
            </a:r>
            <a:r>
              <a:rPr lang="en-US" sz="2400" dirty="0"/>
              <a:t>, and Amazon DynamoDB</a:t>
            </a:r>
          </a:p>
          <a:p>
            <a:r>
              <a:rPr lang="en-US" sz="2400" dirty="0"/>
              <a:t>Cassandra can be described as fast and easily scalable.</a:t>
            </a:r>
          </a:p>
          <a:p>
            <a:r>
              <a:rPr lang="en-US" sz="2400" dirty="0"/>
              <a:t>The cluster does not have a master node, so any read and write can be handled by any node in the cluster.</a:t>
            </a:r>
          </a:p>
        </p:txBody>
      </p:sp>
    </p:spTree>
    <p:extLst>
      <p:ext uri="{BB962C8B-B14F-4D97-AF65-F5344CB8AC3E}">
        <p14:creationId xmlns:p14="http://schemas.microsoft.com/office/powerpoint/2010/main" val="201236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9B90-504A-AA3A-6A22-3689F2A31DA0}"/>
              </a:ext>
            </a:extLst>
          </p:cNvPr>
          <p:cNvSpPr>
            <a:spLocks noGrp="1"/>
          </p:cNvSpPr>
          <p:nvPr>
            <p:ph type="title"/>
          </p:nvPr>
        </p:nvSpPr>
        <p:spPr>
          <a:xfrm>
            <a:off x="838200" y="365125"/>
            <a:ext cx="10515600" cy="879475"/>
          </a:xfrm>
        </p:spPr>
        <p:txBody>
          <a:bodyPr>
            <a:normAutofit/>
          </a:bodyPr>
          <a:lstStyle/>
          <a:p>
            <a:r>
              <a:rPr lang="en-US" sz="3600" dirty="0"/>
              <a:t>Features</a:t>
            </a:r>
          </a:p>
        </p:txBody>
      </p:sp>
      <p:sp>
        <p:nvSpPr>
          <p:cNvPr id="3" name="Content Placeholder 2">
            <a:extLst>
              <a:ext uri="{FF2B5EF4-FFF2-40B4-BE49-F238E27FC236}">
                <a16:creationId xmlns:a16="http://schemas.microsoft.com/office/drawing/2014/main" id="{07B30BA9-6B0B-14AB-06FC-C3E845B8BAC6}"/>
              </a:ext>
            </a:extLst>
          </p:cNvPr>
          <p:cNvSpPr>
            <a:spLocks noGrp="1"/>
          </p:cNvSpPr>
          <p:nvPr>
            <p:ph idx="1"/>
          </p:nvPr>
        </p:nvSpPr>
        <p:spPr>
          <a:xfrm>
            <a:off x="838200" y="1456267"/>
            <a:ext cx="4978400" cy="4720696"/>
          </a:xfrm>
        </p:spPr>
        <p:txBody>
          <a:bodyPr>
            <a:normAutofit/>
          </a:bodyPr>
          <a:lstStyle/>
          <a:p>
            <a:r>
              <a:rPr lang="en-US" sz="2400" dirty="0"/>
              <a:t>When the columns in a column family are simple columns, the column family is known as </a:t>
            </a:r>
            <a:r>
              <a:rPr lang="en-US" sz="2400" b="1" dirty="0"/>
              <a:t>standard column family</a:t>
            </a:r>
            <a:r>
              <a:rPr lang="en-US" sz="2400" dirty="0"/>
              <a:t>.</a:t>
            </a:r>
          </a:p>
          <a:p>
            <a:r>
              <a:rPr lang="en-US" sz="2400" dirty="0"/>
              <a:t>When a column consists of a map of columns, then we have a super column. </a:t>
            </a:r>
          </a:p>
          <a:p>
            <a:r>
              <a:rPr lang="en-US" sz="2400" dirty="0"/>
              <a:t>A super column consists of a name and a value which is a map of columns. </a:t>
            </a:r>
          </a:p>
          <a:p>
            <a:r>
              <a:rPr lang="en-US" sz="2400" dirty="0"/>
              <a:t>Think of a super column as a container of columns.</a:t>
            </a:r>
          </a:p>
        </p:txBody>
      </p:sp>
      <p:sp>
        <p:nvSpPr>
          <p:cNvPr id="4" name="Content Placeholder 2">
            <a:extLst>
              <a:ext uri="{FF2B5EF4-FFF2-40B4-BE49-F238E27FC236}">
                <a16:creationId xmlns:a16="http://schemas.microsoft.com/office/drawing/2014/main" id="{13DE9718-0D33-E56C-4AE3-1AFAA34B7CE6}"/>
              </a:ext>
            </a:extLst>
          </p:cNvPr>
          <p:cNvSpPr txBox="1">
            <a:spLocks/>
          </p:cNvSpPr>
          <p:nvPr/>
        </p:nvSpPr>
        <p:spPr>
          <a:xfrm>
            <a:off x="5943599" y="728133"/>
            <a:ext cx="4978400" cy="4720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//super column family</a:t>
            </a:r>
            <a:br>
              <a:rPr lang="en-US" sz="1600" dirty="0"/>
            </a:br>
            <a:r>
              <a:rPr lang="en-US" sz="1600" dirty="0"/>
              <a:t>{</a:t>
            </a:r>
          </a:p>
          <a:p>
            <a:pPr marL="0" indent="0">
              <a:buNone/>
            </a:pPr>
            <a:r>
              <a:rPr lang="en-US" sz="1600" dirty="0"/>
              <a:t>name: "</a:t>
            </a:r>
            <a:r>
              <a:rPr lang="en-US" sz="1600" dirty="0" err="1"/>
              <a:t>billing:martin-fowler</a:t>
            </a:r>
            <a:r>
              <a:rPr lang="en-US" sz="1600" dirty="0"/>
              <a:t>",</a:t>
            </a:r>
          </a:p>
          <a:p>
            <a:pPr marL="0" indent="0">
              <a:buNone/>
            </a:pPr>
            <a:r>
              <a:rPr lang="en-US" sz="1600" dirty="0"/>
              <a:t>value: {</a:t>
            </a:r>
          </a:p>
          <a:p>
            <a:pPr marL="457200" lvl="1" indent="0">
              <a:buNone/>
            </a:pPr>
            <a:r>
              <a:rPr lang="en-US" sz="1600" dirty="0"/>
              <a:t>address: {</a:t>
            </a:r>
          </a:p>
          <a:p>
            <a:pPr marL="457200" lvl="1" indent="0">
              <a:buNone/>
            </a:pPr>
            <a:r>
              <a:rPr lang="en-US" sz="1600" dirty="0"/>
              <a:t>name: "</a:t>
            </a:r>
            <a:r>
              <a:rPr lang="en-US" sz="1600" dirty="0" err="1"/>
              <a:t>address:default</a:t>
            </a:r>
            <a:r>
              <a:rPr lang="en-US" sz="1600" dirty="0"/>
              <a:t>",</a:t>
            </a:r>
          </a:p>
          <a:p>
            <a:pPr marL="457200" lvl="1" indent="0">
              <a:buNone/>
            </a:pPr>
            <a:r>
              <a:rPr lang="en-US" sz="1600" dirty="0"/>
              <a:t>value: {</a:t>
            </a:r>
          </a:p>
          <a:p>
            <a:pPr marL="914400" lvl="2" indent="0">
              <a:buNone/>
            </a:pPr>
            <a:r>
              <a:rPr lang="en-US" sz="1600" dirty="0" err="1"/>
              <a:t>fullName</a:t>
            </a:r>
            <a:r>
              <a:rPr lang="en-US" sz="1600" dirty="0"/>
              <a:t>: "Martin Fowler",</a:t>
            </a:r>
          </a:p>
          <a:p>
            <a:pPr marL="914400" lvl="2" indent="0">
              <a:buNone/>
            </a:pPr>
            <a:r>
              <a:rPr lang="en-US" sz="1600" dirty="0"/>
              <a:t>street:"100 N. Main Street",</a:t>
            </a:r>
          </a:p>
          <a:p>
            <a:pPr marL="914400" lvl="2" indent="0">
              <a:buNone/>
            </a:pPr>
            <a:r>
              <a:rPr lang="en-US" sz="1600" dirty="0"/>
              <a:t>zip: "20145“ </a:t>
            </a:r>
          </a:p>
          <a:p>
            <a:pPr marL="914400" lvl="2" indent="0">
              <a:buNone/>
            </a:pPr>
            <a:r>
              <a:rPr lang="en-US" sz="1600" dirty="0"/>
              <a:t>}</a:t>
            </a:r>
          </a:p>
          <a:p>
            <a:pPr marL="0" indent="0">
              <a:buNone/>
            </a:pPr>
            <a:r>
              <a:rPr lang="en-US" sz="1600" dirty="0"/>
              <a:t>},</a:t>
            </a:r>
          </a:p>
          <a:p>
            <a:pPr marL="0" indent="0">
              <a:buNone/>
            </a:pPr>
            <a:r>
              <a:rPr lang="en-US" sz="1600" dirty="0"/>
              <a:t>billing: {</a:t>
            </a:r>
          </a:p>
          <a:p>
            <a:pPr marL="457200" lvl="1" indent="0">
              <a:buNone/>
            </a:pPr>
            <a:r>
              <a:rPr lang="en-US" sz="1600" dirty="0"/>
              <a:t>name: "</a:t>
            </a:r>
            <a:r>
              <a:rPr lang="en-US" sz="1600" dirty="0" err="1"/>
              <a:t>billing:default</a:t>
            </a:r>
            <a:r>
              <a:rPr lang="en-US" sz="1600" dirty="0"/>
              <a:t>",</a:t>
            </a:r>
          </a:p>
          <a:p>
            <a:pPr marL="457200" lvl="1" indent="0">
              <a:buNone/>
            </a:pPr>
            <a:r>
              <a:rPr lang="en-US" sz="1600" dirty="0"/>
              <a:t>value: {</a:t>
            </a:r>
          </a:p>
          <a:p>
            <a:pPr marL="914400" lvl="2" indent="0">
              <a:buNone/>
            </a:pPr>
            <a:r>
              <a:rPr lang="en-US" sz="1600" dirty="0" err="1"/>
              <a:t>creditcard</a:t>
            </a:r>
            <a:r>
              <a:rPr lang="en-US" sz="1600" dirty="0"/>
              <a:t>: "8888-8888-8888-8888",</a:t>
            </a:r>
          </a:p>
          <a:p>
            <a:pPr marL="914400" lvl="2" indent="0">
              <a:buNone/>
            </a:pPr>
            <a:r>
              <a:rPr lang="en-US" sz="1600" dirty="0" err="1"/>
              <a:t>expDate</a:t>
            </a:r>
            <a:r>
              <a:rPr lang="en-US" sz="1600" dirty="0"/>
              <a:t>: "12/2016"</a:t>
            </a:r>
          </a:p>
          <a:p>
            <a:pPr marL="457200" lvl="1" indent="0">
              <a:buNone/>
            </a:pPr>
            <a:r>
              <a:rPr lang="en-US" sz="1600" dirty="0"/>
              <a:t>}</a:t>
            </a:r>
          </a:p>
          <a:p>
            <a:pPr marL="0" indent="0">
              <a:buNone/>
            </a:pPr>
            <a:r>
              <a:rPr lang="en-US" sz="1600" dirty="0"/>
              <a:t>}</a:t>
            </a:r>
          </a:p>
          <a:p>
            <a:pPr marL="0" indent="0">
              <a:buNone/>
            </a:pPr>
            <a:r>
              <a:rPr lang="en-US" sz="1600" dirty="0"/>
              <a:t>}</a:t>
            </a:r>
          </a:p>
        </p:txBody>
      </p:sp>
    </p:spTree>
    <p:extLst>
      <p:ext uri="{BB962C8B-B14F-4D97-AF65-F5344CB8AC3E}">
        <p14:creationId xmlns:p14="http://schemas.microsoft.com/office/powerpoint/2010/main" val="411599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9800-0D5B-962F-C228-5CC7167FC499}"/>
              </a:ext>
            </a:extLst>
          </p:cNvPr>
          <p:cNvSpPr>
            <a:spLocks noGrp="1"/>
          </p:cNvSpPr>
          <p:nvPr>
            <p:ph type="title"/>
          </p:nvPr>
        </p:nvSpPr>
        <p:spPr>
          <a:xfrm>
            <a:off x="838200" y="365126"/>
            <a:ext cx="10515600" cy="490008"/>
          </a:xfrm>
        </p:spPr>
        <p:txBody>
          <a:bodyPr>
            <a:normAutofit fontScale="90000"/>
          </a:bodyPr>
          <a:lstStyle/>
          <a:p>
            <a:r>
              <a:rPr lang="en-US" sz="4400" dirty="0"/>
              <a:t>Features</a:t>
            </a:r>
            <a:endParaRPr lang="en-US" dirty="0"/>
          </a:p>
        </p:txBody>
      </p:sp>
      <p:sp>
        <p:nvSpPr>
          <p:cNvPr id="3" name="Content Placeholder 2">
            <a:extLst>
              <a:ext uri="{FF2B5EF4-FFF2-40B4-BE49-F238E27FC236}">
                <a16:creationId xmlns:a16="http://schemas.microsoft.com/office/drawing/2014/main" id="{DAB157E2-0001-A712-C51E-89BB8DBE6C34}"/>
              </a:ext>
            </a:extLst>
          </p:cNvPr>
          <p:cNvSpPr>
            <a:spLocks noGrp="1"/>
          </p:cNvSpPr>
          <p:nvPr>
            <p:ph idx="1"/>
          </p:nvPr>
        </p:nvSpPr>
        <p:spPr>
          <a:xfrm>
            <a:off x="838200" y="1083733"/>
            <a:ext cx="10515600" cy="5093230"/>
          </a:xfrm>
        </p:spPr>
        <p:txBody>
          <a:bodyPr/>
          <a:lstStyle/>
          <a:p>
            <a:r>
              <a:rPr lang="en-US" dirty="0"/>
              <a:t>Consistency</a:t>
            </a:r>
          </a:p>
          <a:p>
            <a:r>
              <a:rPr lang="en-US" dirty="0"/>
              <a:t>Transactions</a:t>
            </a:r>
          </a:p>
          <a:p>
            <a:r>
              <a:rPr lang="en-US" dirty="0"/>
              <a:t>Availability</a:t>
            </a:r>
          </a:p>
          <a:p>
            <a:r>
              <a:rPr lang="en-US" dirty="0"/>
              <a:t>Query features</a:t>
            </a:r>
          </a:p>
          <a:p>
            <a:r>
              <a:rPr lang="en-US" dirty="0"/>
              <a:t>Scaling</a:t>
            </a:r>
          </a:p>
        </p:txBody>
      </p:sp>
    </p:spTree>
    <p:extLst>
      <p:ext uri="{BB962C8B-B14F-4D97-AF65-F5344CB8AC3E}">
        <p14:creationId xmlns:p14="http://schemas.microsoft.com/office/powerpoint/2010/main" val="171621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7EDD-703C-8F04-A720-32BCBA8B4AD6}"/>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983683FC-CF5E-5DB3-0621-337734DD7CB7}"/>
              </a:ext>
            </a:extLst>
          </p:cNvPr>
          <p:cNvSpPr>
            <a:spLocks noGrp="1"/>
          </p:cNvSpPr>
          <p:nvPr>
            <p:ph idx="1"/>
          </p:nvPr>
        </p:nvSpPr>
        <p:spPr/>
        <p:txBody>
          <a:bodyPr>
            <a:normAutofit fontScale="85000" lnSpcReduction="10000"/>
          </a:bodyPr>
          <a:lstStyle/>
          <a:p>
            <a:pPr>
              <a:lnSpc>
                <a:spcPct val="110000"/>
              </a:lnSpc>
            </a:pPr>
            <a:r>
              <a:rPr lang="en-US" sz="2400" dirty="0"/>
              <a:t>by Cassandra, the data is first recorded in a commit log, then written to an in-memory structure known as </a:t>
            </a:r>
            <a:r>
              <a:rPr lang="en-US" sz="2400" b="1" dirty="0" err="1"/>
              <a:t>memtable</a:t>
            </a:r>
            <a:r>
              <a:rPr lang="en-US" sz="2400" dirty="0"/>
              <a:t>.</a:t>
            </a:r>
          </a:p>
          <a:p>
            <a:pPr>
              <a:lnSpc>
                <a:spcPct val="110000"/>
              </a:lnSpc>
            </a:pPr>
            <a:r>
              <a:rPr lang="en-US" sz="2400" dirty="0"/>
              <a:t>A write operation is considered successful once it’s written to the commit log and the </a:t>
            </a:r>
            <a:r>
              <a:rPr lang="en-US" sz="2400" dirty="0" err="1"/>
              <a:t>memtable</a:t>
            </a:r>
            <a:r>
              <a:rPr lang="en-US" sz="2400" dirty="0"/>
              <a:t>. </a:t>
            </a:r>
          </a:p>
          <a:p>
            <a:pPr>
              <a:lnSpc>
                <a:spcPct val="110000"/>
              </a:lnSpc>
            </a:pPr>
            <a:r>
              <a:rPr lang="en-US" sz="2400" dirty="0"/>
              <a:t>Writes are batched in memory and periodically written out to structures known as </a:t>
            </a:r>
            <a:r>
              <a:rPr lang="en-US" sz="2400" b="1" dirty="0" err="1"/>
              <a:t>SSTable</a:t>
            </a:r>
            <a:r>
              <a:rPr lang="en-US" sz="2400" dirty="0"/>
              <a:t>.</a:t>
            </a:r>
          </a:p>
          <a:p>
            <a:pPr>
              <a:lnSpc>
                <a:spcPct val="160000"/>
              </a:lnSpc>
            </a:pPr>
            <a:r>
              <a:rPr lang="en-US" sz="2400" dirty="0" err="1"/>
              <a:t>SSTables</a:t>
            </a:r>
            <a:r>
              <a:rPr lang="en-US" sz="2400" dirty="0"/>
              <a:t> are not written to again after they are flushed; if there are changes to the data, a new </a:t>
            </a:r>
            <a:r>
              <a:rPr lang="en-US" sz="2400" dirty="0" err="1"/>
              <a:t>SSTable</a:t>
            </a:r>
            <a:r>
              <a:rPr lang="en-US" sz="2400" dirty="0"/>
              <a:t> is written. Unused </a:t>
            </a:r>
            <a:r>
              <a:rPr lang="en-US" sz="2400" dirty="0" err="1"/>
              <a:t>SSTables</a:t>
            </a:r>
            <a:r>
              <a:rPr lang="en-US" sz="2400" dirty="0"/>
              <a:t> are reclaimed by </a:t>
            </a:r>
            <a:r>
              <a:rPr lang="en-US" sz="2400" dirty="0" err="1"/>
              <a:t>compactation</a:t>
            </a:r>
            <a:r>
              <a:rPr lang="en-US" sz="2400" dirty="0"/>
              <a:t>.</a:t>
            </a:r>
          </a:p>
          <a:p>
            <a:pPr>
              <a:lnSpc>
                <a:spcPct val="160000"/>
              </a:lnSpc>
            </a:pPr>
            <a:r>
              <a:rPr lang="en-US" sz="2400" dirty="0"/>
              <a:t>The consistency of ONE is good if you have very high write performance requirements and also do not mind if some writes are lost, which may happen if the node goes down before the write is replicated to other nodes.</a:t>
            </a:r>
          </a:p>
        </p:txBody>
      </p:sp>
    </p:spTree>
    <p:extLst>
      <p:ext uri="{BB962C8B-B14F-4D97-AF65-F5344CB8AC3E}">
        <p14:creationId xmlns:p14="http://schemas.microsoft.com/office/powerpoint/2010/main" val="123045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BCC4-7890-69B2-C405-D9D1F1DD3464}"/>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0B8E52E4-8707-ADED-8721-147ED6D8B7D2}"/>
              </a:ext>
            </a:extLst>
          </p:cNvPr>
          <p:cNvSpPr>
            <a:spLocks noGrp="1"/>
          </p:cNvSpPr>
          <p:nvPr>
            <p:ph idx="1"/>
          </p:nvPr>
        </p:nvSpPr>
        <p:spPr/>
        <p:txBody>
          <a:bodyPr/>
          <a:lstStyle/>
          <a:p>
            <a:r>
              <a:rPr lang="en-US" sz="1800" dirty="0"/>
              <a:t>In Cassandra, a write is atomic at the row level, which means inserting or updating columns for a given row key will be treated as a single write and will either succeed or fail.</a:t>
            </a:r>
          </a:p>
          <a:p>
            <a:pPr marL="0" indent="0">
              <a:buNone/>
            </a:pPr>
            <a:r>
              <a:rPr lang="en-US" sz="3600" dirty="0"/>
              <a:t>Availability</a:t>
            </a:r>
          </a:p>
          <a:p>
            <a:r>
              <a:rPr lang="en-US" sz="1800" dirty="0"/>
              <a:t>Cassandra is by design highly available, since there is no master in the cluster and every node is a peer in the cluster.</a:t>
            </a:r>
          </a:p>
          <a:p>
            <a:r>
              <a:rPr lang="en-US" sz="1800" dirty="0"/>
              <a:t>The availability of a cluster can be increased by reducing the consistency level of the requests</a:t>
            </a:r>
          </a:p>
          <a:p>
            <a:r>
              <a:rPr lang="en-US" sz="1800" dirty="0"/>
              <a:t> Availability is governed by the (R + W) &gt; N formula.</a:t>
            </a:r>
          </a:p>
          <a:p>
            <a:pPr lvl="1"/>
            <a:r>
              <a:rPr lang="en-US" sz="1400" dirty="0"/>
              <a:t>Where W - minimum number of nodes where the write must be successfully written</a:t>
            </a:r>
            <a:endParaRPr lang="en-US" sz="1800" dirty="0"/>
          </a:p>
          <a:p>
            <a:pPr lvl="1"/>
            <a:r>
              <a:rPr lang="en-US" sz="1400" dirty="0"/>
              <a:t>Where R - minimum number of nodes that must respond successfully to a read</a:t>
            </a:r>
          </a:p>
          <a:p>
            <a:pPr lvl="1"/>
            <a:r>
              <a:rPr lang="en-US" sz="1400" dirty="0"/>
              <a:t>Where N - number of nodes participating in the replication of data</a:t>
            </a:r>
          </a:p>
          <a:p>
            <a:pPr lvl="1"/>
            <a:endParaRPr lang="en-US" sz="1400" dirty="0"/>
          </a:p>
        </p:txBody>
      </p:sp>
    </p:spTree>
    <p:extLst>
      <p:ext uri="{BB962C8B-B14F-4D97-AF65-F5344CB8AC3E}">
        <p14:creationId xmlns:p14="http://schemas.microsoft.com/office/powerpoint/2010/main" val="102993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0613E-DE4F-28FB-5784-B88D40BCFBF0}"/>
              </a:ext>
            </a:extLst>
          </p:cNvPr>
          <p:cNvSpPr>
            <a:spLocks noGrp="1"/>
          </p:cNvSpPr>
          <p:nvPr>
            <p:ph idx="1"/>
          </p:nvPr>
        </p:nvSpPr>
        <p:spPr>
          <a:xfrm>
            <a:off x="838200" y="651933"/>
            <a:ext cx="10515600" cy="5525030"/>
          </a:xfrm>
        </p:spPr>
        <p:txBody>
          <a:bodyPr>
            <a:normAutofit/>
          </a:bodyPr>
          <a:lstStyle/>
          <a:p>
            <a:r>
              <a:rPr lang="en-US" sz="2000" dirty="0"/>
              <a:t>In a 10-node Cassandra cluster with a replication factor for the </a:t>
            </a:r>
            <a:r>
              <a:rPr lang="en-US" sz="2000" dirty="0" err="1"/>
              <a:t>keyspace</a:t>
            </a:r>
            <a:r>
              <a:rPr lang="en-US" sz="2000" dirty="0"/>
              <a:t> set to 3 (N = 3), if we set R = 2 and W = 2, then we have (2 + 2) &gt; 3. </a:t>
            </a:r>
          </a:p>
          <a:p>
            <a:r>
              <a:rPr lang="en-US" sz="2000" dirty="0"/>
              <a:t>In this scenario, when one node goes down, availability is not affected much, as the data can be retrieved from the other two nodes. </a:t>
            </a:r>
          </a:p>
          <a:p>
            <a:r>
              <a:rPr lang="en-US" sz="2000" dirty="0"/>
              <a:t>If W = 2 and R = 1, when two nodes are down the cluster is not available for write but we can still read. Similarly, if R = 2 and W = 1, we can write but the cluster is not available for read. </a:t>
            </a:r>
          </a:p>
          <a:p>
            <a:r>
              <a:rPr lang="en-US" sz="2000" dirty="0"/>
              <a:t>With the R + W &gt; N equation, you are making conscious decisions about consistency tradeoffs.</a:t>
            </a:r>
          </a:p>
          <a:p>
            <a:r>
              <a:rPr lang="en-US" sz="2000" dirty="0"/>
              <a:t>You should set up your </a:t>
            </a:r>
            <a:r>
              <a:rPr lang="en-US" sz="2000" dirty="0" err="1"/>
              <a:t>keyspaces</a:t>
            </a:r>
            <a:r>
              <a:rPr lang="en-US" sz="2000" dirty="0"/>
              <a:t> and read/write operations based on your needs—higher availability for write or higher availability for read.</a:t>
            </a:r>
          </a:p>
        </p:txBody>
      </p:sp>
    </p:spTree>
    <p:extLst>
      <p:ext uri="{BB962C8B-B14F-4D97-AF65-F5344CB8AC3E}">
        <p14:creationId xmlns:p14="http://schemas.microsoft.com/office/powerpoint/2010/main" val="207570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1346</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Column-Family Stores</vt:lpstr>
      <vt:lpstr>What Is a Column-Family Data Store?</vt:lpstr>
      <vt:lpstr>PowerPoint Presentation</vt:lpstr>
      <vt:lpstr>What Is a Column-Family Data Store?</vt:lpstr>
      <vt:lpstr>Features</vt:lpstr>
      <vt:lpstr>Features</vt:lpstr>
      <vt:lpstr>Consistency</vt:lpstr>
      <vt:lpstr>Transactions</vt:lpstr>
      <vt:lpstr>PowerPoint Presentation</vt:lpstr>
      <vt:lpstr>Query Features</vt:lpstr>
      <vt:lpstr>Basic Queries</vt:lpstr>
      <vt:lpstr>Advanced Queries and Indexing</vt:lpstr>
      <vt:lpstr>Cassandra Query Language (CQL)</vt:lpstr>
      <vt:lpstr>Scaling</vt:lpstr>
      <vt:lpstr>Suitable Use Cases</vt:lpstr>
      <vt:lpstr>When Not to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Column-Family Stores</dc:title>
  <dc:creator>Juhi  Patel</dc:creator>
  <cp:lastModifiedBy>Juhi  Patel</cp:lastModifiedBy>
  <cp:revision>13</cp:revision>
  <dcterms:created xsi:type="dcterms:W3CDTF">2023-06-22T09:20:29Z</dcterms:created>
  <dcterms:modified xsi:type="dcterms:W3CDTF">2023-06-24T03:57:21Z</dcterms:modified>
</cp:coreProperties>
</file>