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65" r:id="rId7"/>
    <p:sldId id="266" r:id="rId8"/>
    <p:sldId id="267" r:id="rId9"/>
    <p:sldId id="268" r:id="rId10"/>
    <p:sldId id="269" r:id="rId11"/>
    <p:sldId id="270" r:id="rId12"/>
    <p:sldId id="272" r:id="rId13"/>
    <p:sldId id="273" r:id="rId14"/>
    <p:sldId id="271"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D69-D40E-A64A-8596-A8D216CD1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A35BBF-D62A-B9FD-4DEE-5050A191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0BDDA-9BC7-93AB-8610-C937AED9152C}"/>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5714AB94-16E0-C18B-1DCC-D338EB8C2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A2D02-6B63-D2D2-09B0-BD1273135146}"/>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2909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6631-BC31-5B67-F932-5D7C2FE15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7958B-A187-611A-814D-39EDB929A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D4084-FC5F-E962-7AE1-C6F77236363F}"/>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41822570-E953-7638-24BE-1E9A9934F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C8F2-17B2-F0CF-73C2-9C06EA9331E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15499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F98E9-1663-D641-0017-593673F89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6B1FC-B84E-9BEC-73F5-069E06B00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E8E1-9874-041F-560F-E1160549E3C8}"/>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AD57497D-2E34-2ACF-0B9A-E96B5C48B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DA92B-EE7C-47FC-5505-3CECA4E6D408}"/>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496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8F05-0C23-C655-8CB8-5FE197BC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9FB89-F603-8DBE-1724-98CBF7C74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BFEF-6A38-A04E-E97C-0A697E45E6CC}"/>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255D5AD1-A97C-DFAD-9B30-FFA2C1900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E61E-2464-6121-6E98-6DDDD58933A1}"/>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73331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12B-9796-C2BD-2D4F-E8D1E1B5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BC042-A11E-EC33-05FF-AA0707C12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14105-F498-4A22-FFB3-FEE31829A59C}"/>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9E78BDEC-575E-67FB-88C8-92D180E75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0E9A0-8942-23CE-4B33-9F3D9BCFE00C}"/>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407287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0DF4-DAFE-5CCD-951E-E7EECA08E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2706A-0DD5-B2EF-F9D8-6309D14A3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39FC-69A5-DAF9-C929-40CB7CE9B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64146-826E-AB5B-0E56-AA6AFBD25FEA}"/>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6" name="Footer Placeholder 5">
            <a:extLst>
              <a:ext uri="{FF2B5EF4-FFF2-40B4-BE49-F238E27FC236}">
                <a16:creationId xmlns:a16="http://schemas.microsoft.com/office/drawing/2014/main" id="{936E9109-47DF-675D-F3C9-4951B84EC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1ECA9-6AC1-6053-E654-7EEF82D8381B}"/>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870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D61-6080-D7C1-5D46-9AF1479CA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B6C03-7352-6A07-6094-5508DCB60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0DA18-7BFF-8D45-C266-2FF2F53E8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8BED-58E3-9DF5-CA8C-13122B49E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0254B-AE1C-DBA3-C437-C248E74AC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05708-2405-6710-6A3D-3F241178BD72}"/>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8" name="Footer Placeholder 7">
            <a:extLst>
              <a:ext uri="{FF2B5EF4-FFF2-40B4-BE49-F238E27FC236}">
                <a16:creationId xmlns:a16="http://schemas.microsoft.com/office/drawing/2014/main" id="{934CCB27-501F-7F45-3A7B-78176AA0A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2786E-FB2C-85C8-FD55-99D1BCC20C9D}"/>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1751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460-7DCE-2990-2D20-95EC1AB8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D905F-ECFC-1C3F-0733-DDECC874D261}"/>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4" name="Footer Placeholder 3">
            <a:extLst>
              <a:ext uri="{FF2B5EF4-FFF2-40B4-BE49-F238E27FC236}">
                <a16:creationId xmlns:a16="http://schemas.microsoft.com/office/drawing/2014/main" id="{72960B8C-4078-A223-B0A2-6EC7D5B24D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0AAB-0844-F226-D5D7-3FC99456257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19169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3D91E-5DC2-AAED-3EB3-B17769AAECA2}"/>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3" name="Footer Placeholder 2">
            <a:extLst>
              <a:ext uri="{FF2B5EF4-FFF2-40B4-BE49-F238E27FC236}">
                <a16:creationId xmlns:a16="http://schemas.microsoft.com/office/drawing/2014/main" id="{53B3E57F-6819-D006-EAD4-85F051117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8EF1-B997-3773-9970-C81AFDD50785}"/>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39871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3854-E792-803E-A99C-C219E1328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9EFA0-2058-98CE-CD29-D7582F046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5A81B-26EF-138A-6AA0-3FE17C296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01ABB-461B-E051-A049-499120412249}"/>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6" name="Footer Placeholder 5">
            <a:extLst>
              <a:ext uri="{FF2B5EF4-FFF2-40B4-BE49-F238E27FC236}">
                <a16:creationId xmlns:a16="http://schemas.microsoft.com/office/drawing/2014/main" id="{39FD5A21-2BC6-31DD-AC46-127F39C7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23D9-CDDB-12DB-92FB-8AD3E3B73BFA}"/>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8534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27C-39DE-C19C-7D05-EC311C44D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E2103-1F51-0F69-07AF-2800AB6AA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D54D61-E830-1DCA-795B-1262A2DC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6B5CD-9E31-2155-62D7-E563EC2FB60B}"/>
              </a:ext>
            </a:extLst>
          </p:cNvPr>
          <p:cNvSpPr>
            <a:spLocks noGrp="1"/>
          </p:cNvSpPr>
          <p:nvPr>
            <p:ph type="dt" sz="half" idx="10"/>
          </p:nvPr>
        </p:nvSpPr>
        <p:spPr/>
        <p:txBody>
          <a:bodyPr/>
          <a:lstStyle/>
          <a:p>
            <a:fld id="{29B66BF8-54BB-447F-BC1A-A4B7244604DC}" type="datetimeFigureOut">
              <a:rPr lang="en-US" smtClean="0"/>
              <a:t>6/24/2023</a:t>
            </a:fld>
            <a:endParaRPr lang="en-US"/>
          </a:p>
        </p:txBody>
      </p:sp>
      <p:sp>
        <p:nvSpPr>
          <p:cNvPr id="6" name="Footer Placeholder 5">
            <a:extLst>
              <a:ext uri="{FF2B5EF4-FFF2-40B4-BE49-F238E27FC236}">
                <a16:creationId xmlns:a16="http://schemas.microsoft.com/office/drawing/2014/main" id="{44D063F6-75AE-894E-4FAE-9E80F13D4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78371-8648-C4E9-FB45-75C2B10747FE}"/>
              </a:ext>
            </a:extLst>
          </p:cNvPr>
          <p:cNvSpPr>
            <a:spLocks noGrp="1"/>
          </p:cNvSpPr>
          <p:nvPr>
            <p:ph type="sldNum" sz="quarter" idx="12"/>
          </p:nvPr>
        </p:nvSpPr>
        <p:spPr/>
        <p:txBody>
          <a:bodyPr/>
          <a:lstStyle/>
          <a:p>
            <a:fld id="{85D12D2B-7C44-43F9-A19C-133CED144337}" type="slidenum">
              <a:rPr lang="en-US" smtClean="0"/>
              <a:t>‹#›</a:t>
            </a:fld>
            <a:endParaRPr lang="en-US"/>
          </a:p>
        </p:txBody>
      </p:sp>
    </p:spTree>
    <p:extLst>
      <p:ext uri="{BB962C8B-B14F-4D97-AF65-F5344CB8AC3E}">
        <p14:creationId xmlns:p14="http://schemas.microsoft.com/office/powerpoint/2010/main" val="24289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E94DF-7647-BFF0-EA3C-D236E8A01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00276C-DA37-3A8A-F49C-D46268AA0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E2772-E62F-EF48-E565-D7785F4BE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66BF8-54BB-447F-BC1A-A4B7244604DC}" type="datetimeFigureOut">
              <a:rPr lang="en-US" smtClean="0"/>
              <a:t>6/24/2023</a:t>
            </a:fld>
            <a:endParaRPr lang="en-US"/>
          </a:p>
        </p:txBody>
      </p:sp>
      <p:sp>
        <p:nvSpPr>
          <p:cNvPr id="5" name="Footer Placeholder 4">
            <a:extLst>
              <a:ext uri="{FF2B5EF4-FFF2-40B4-BE49-F238E27FC236}">
                <a16:creationId xmlns:a16="http://schemas.microsoft.com/office/drawing/2014/main" id="{2F88EC31-4AA2-BDC3-6D18-CC2AA9514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A71C9-28A4-FA55-68FE-73F99F694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12D2B-7C44-43F9-A19C-133CED144337}" type="slidenum">
              <a:rPr lang="en-US" smtClean="0"/>
              <a:t>‹#›</a:t>
            </a:fld>
            <a:endParaRPr lang="en-US"/>
          </a:p>
        </p:txBody>
      </p:sp>
    </p:spTree>
    <p:extLst>
      <p:ext uri="{BB962C8B-B14F-4D97-AF65-F5344CB8AC3E}">
        <p14:creationId xmlns:p14="http://schemas.microsoft.com/office/powerpoint/2010/main" val="21933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37B6-1D5F-5DA0-6AD4-4F8364465084}"/>
              </a:ext>
            </a:extLst>
          </p:cNvPr>
          <p:cNvSpPr>
            <a:spLocks noGrp="1"/>
          </p:cNvSpPr>
          <p:nvPr>
            <p:ph type="ctrTitle"/>
          </p:nvPr>
        </p:nvSpPr>
        <p:spPr/>
        <p:txBody>
          <a:bodyPr/>
          <a:lstStyle/>
          <a:p>
            <a:r>
              <a:rPr lang="en-US" b="1" dirty="0"/>
              <a:t>Graph Databases</a:t>
            </a:r>
          </a:p>
        </p:txBody>
      </p:sp>
      <p:sp>
        <p:nvSpPr>
          <p:cNvPr id="3" name="Subtitle 2">
            <a:extLst>
              <a:ext uri="{FF2B5EF4-FFF2-40B4-BE49-F238E27FC236}">
                <a16:creationId xmlns:a16="http://schemas.microsoft.com/office/drawing/2014/main" id="{593E1479-954F-067E-5341-CC14CC5C13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98EE-4EBF-A1D8-E016-87108BF40331}"/>
              </a:ext>
            </a:extLst>
          </p:cNvPr>
          <p:cNvSpPr>
            <a:spLocks noGrp="1"/>
          </p:cNvSpPr>
          <p:nvPr>
            <p:ph type="title"/>
          </p:nvPr>
        </p:nvSpPr>
        <p:spPr>
          <a:xfrm>
            <a:off x="838200" y="365125"/>
            <a:ext cx="10515600" cy="523875"/>
          </a:xfrm>
        </p:spPr>
        <p:txBody>
          <a:bodyPr>
            <a:normAutofit fontScale="90000"/>
          </a:bodyPr>
          <a:lstStyle/>
          <a:p>
            <a:r>
              <a:rPr lang="en-US" sz="3200" b="1" dirty="0"/>
              <a:t>Query Features</a:t>
            </a:r>
            <a:endParaRPr lang="en-US" sz="3200" dirty="0"/>
          </a:p>
        </p:txBody>
      </p:sp>
      <p:sp>
        <p:nvSpPr>
          <p:cNvPr id="3" name="Content Placeholder 2">
            <a:extLst>
              <a:ext uri="{FF2B5EF4-FFF2-40B4-BE49-F238E27FC236}">
                <a16:creationId xmlns:a16="http://schemas.microsoft.com/office/drawing/2014/main" id="{5F0E716B-8807-8E51-B059-9006C34710B5}"/>
              </a:ext>
            </a:extLst>
          </p:cNvPr>
          <p:cNvSpPr>
            <a:spLocks noGrp="1"/>
          </p:cNvSpPr>
          <p:nvPr>
            <p:ph idx="1"/>
          </p:nvPr>
        </p:nvSpPr>
        <p:spPr>
          <a:xfrm>
            <a:off x="838200" y="1109133"/>
            <a:ext cx="10515600" cy="5067830"/>
          </a:xfrm>
        </p:spPr>
        <p:txBody>
          <a:bodyPr>
            <a:normAutofit/>
          </a:bodyPr>
          <a:lstStyle/>
          <a:p>
            <a:pPr>
              <a:lnSpc>
                <a:spcPct val="100000"/>
              </a:lnSpc>
            </a:pPr>
            <a:r>
              <a:rPr lang="en-US" sz="2000" dirty="0"/>
              <a:t>Graph databases are supported by query languages such as Gremlin.</a:t>
            </a:r>
          </a:p>
          <a:p>
            <a:pPr>
              <a:lnSpc>
                <a:spcPct val="100000"/>
              </a:lnSpc>
            </a:pPr>
            <a:r>
              <a:rPr lang="en-US" sz="2000" dirty="0"/>
              <a:t>Gremlin is a domain-specific language for traversing graphs; it can traverse all graph databases that implement the Blueprints property graph.</a:t>
            </a:r>
          </a:p>
          <a:p>
            <a:pPr>
              <a:lnSpc>
                <a:spcPct val="100000"/>
              </a:lnSpc>
            </a:pPr>
            <a:r>
              <a:rPr lang="en-US" sz="2000" dirty="0"/>
              <a:t>Properties of a node can be indexed using the indexing service. Similarly, properties of relationships or edges can be indexed, so a node or edge can be found by the value. </a:t>
            </a:r>
          </a:p>
          <a:p>
            <a:pPr>
              <a:lnSpc>
                <a:spcPct val="100000"/>
              </a:lnSpc>
            </a:pPr>
            <a:r>
              <a:rPr lang="en-US" sz="2000" dirty="0"/>
              <a:t>Indexes should be queried to find the starting node to begin a traversal. Let’s look at searching for the node using node indexing.</a:t>
            </a:r>
          </a:p>
          <a:p>
            <a:pPr>
              <a:lnSpc>
                <a:spcPct val="100000"/>
              </a:lnSpc>
            </a:pPr>
            <a:r>
              <a:rPr lang="en-US" sz="2000" dirty="0"/>
              <a:t>We first need to create an index for the nodes using the </a:t>
            </a:r>
            <a:r>
              <a:rPr lang="en-US" sz="2000" b="1" dirty="0" err="1"/>
              <a:t>IndexManager</a:t>
            </a:r>
            <a:r>
              <a:rPr lang="en-US" sz="2000" dirty="0"/>
              <a:t>.</a:t>
            </a:r>
            <a:endParaRPr lang="en-US" sz="3200" dirty="0"/>
          </a:p>
        </p:txBody>
      </p:sp>
    </p:spTree>
    <p:extLst>
      <p:ext uri="{BB962C8B-B14F-4D97-AF65-F5344CB8AC3E}">
        <p14:creationId xmlns:p14="http://schemas.microsoft.com/office/powerpoint/2010/main" val="315424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3547-FC8C-0CA0-6484-8476D4C9259C}"/>
              </a:ext>
            </a:extLst>
          </p:cNvPr>
          <p:cNvSpPr>
            <a:spLocks noGrp="1"/>
          </p:cNvSpPr>
          <p:nvPr>
            <p:ph type="title"/>
          </p:nvPr>
        </p:nvSpPr>
        <p:spPr>
          <a:xfrm>
            <a:off x="838200" y="365126"/>
            <a:ext cx="10515600" cy="659342"/>
          </a:xfrm>
        </p:spPr>
        <p:txBody>
          <a:bodyPr>
            <a:normAutofit/>
          </a:bodyPr>
          <a:lstStyle/>
          <a:p>
            <a:r>
              <a:rPr lang="en-US" sz="3600" b="1" dirty="0"/>
              <a:t>Query Features</a:t>
            </a:r>
            <a:endParaRPr lang="en-US" sz="3600" dirty="0"/>
          </a:p>
        </p:txBody>
      </p:sp>
      <p:sp>
        <p:nvSpPr>
          <p:cNvPr id="3" name="Content Placeholder 2">
            <a:extLst>
              <a:ext uri="{FF2B5EF4-FFF2-40B4-BE49-F238E27FC236}">
                <a16:creationId xmlns:a16="http://schemas.microsoft.com/office/drawing/2014/main" id="{00914B9E-D892-E485-A304-C4C972DB0ADD}"/>
              </a:ext>
            </a:extLst>
          </p:cNvPr>
          <p:cNvSpPr>
            <a:spLocks noGrp="1"/>
          </p:cNvSpPr>
          <p:nvPr>
            <p:ph idx="1"/>
          </p:nvPr>
        </p:nvSpPr>
        <p:spPr>
          <a:xfrm>
            <a:off x="838200" y="1143000"/>
            <a:ext cx="10515600" cy="5033963"/>
          </a:xfrm>
        </p:spPr>
        <p:txBody>
          <a:bodyPr>
            <a:normAutofit/>
          </a:bodyPr>
          <a:lstStyle/>
          <a:p>
            <a:pPr marL="0" indent="0">
              <a:buNone/>
            </a:pPr>
            <a:r>
              <a:rPr lang="en-US" dirty="0">
                <a:latin typeface="+mj-lt"/>
              </a:rPr>
              <a:t>Index&lt;Node&gt; </a:t>
            </a:r>
            <a:r>
              <a:rPr lang="en-US" dirty="0" err="1">
                <a:latin typeface="+mj-lt"/>
              </a:rPr>
              <a:t>nodeIndex</a:t>
            </a:r>
            <a:r>
              <a:rPr lang="en-US" dirty="0">
                <a:latin typeface="+mj-lt"/>
              </a:rPr>
              <a:t> = </a:t>
            </a:r>
            <a:r>
              <a:rPr lang="en-US" dirty="0" err="1">
                <a:latin typeface="+mj-lt"/>
              </a:rPr>
              <a:t>graphDb.index</a:t>
            </a:r>
            <a:r>
              <a:rPr lang="en-US" dirty="0">
                <a:latin typeface="+mj-lt"/>
              </a:rPr>
              <a:t>().</a:t>
            </a:r>
            <a:r>
              <a:rPr lang="en-US" dirty="0" err="1">
                <a:latin typeface="+mj-lt"/>
              </a:rPr>
              <a:t>forNodes</a:t>
            </a:r>
            <a:r>
              <a:rPr lang="en-US" dirty="0">
                <a:latin typeface="+mj-lt"/>
              </a:rPr>
              <a:t>("nodes");</a:t>
            </a:r>
          </a:p>
          <a:p>
            <a:pPr marL="0" indent="0">
              <a:buNone/>
            </a:pPr>
            <a:r>
              <a:rPr lang="en-US" dirty="0">
                <a:latin typeface="+mj-lt"/>
              </a:rPr>
              <a:t>Transaction </a:t>
            </a:r>
            <a:r>
              <a:rPr lang="en-US" dirty="0" err="1">
                <a:latin typeface="+mj-lt"/>
              </a:rPr>
              <a:t>transaction</a:t>
            </a:r>
            <a:r>
              <a:rPr lang="en-US" dirty="0">
                <a:latin typeface="+mj-lt"/>
              </a:rPr>
              <a:t> = </a:t>
            </a:r>
            <a:r>
              <a:rPr lang="en-US" dirty="0" err="1">
                <a:latin typeface="+mj-lt"/>
              </a:rPr>
              <a:t>graphDb.beginTx</a:t>
            </a:r>
            <a:r>
              <a:rPr lang="en-US" dirty="0">
                <a:latin typeface="+mj-lt"/>
              </a:rPr>
              <a:t>();</a:t>
            </a:r>
            <a:br>
              <a:rPr lang="en-US" dirty="0">
                <a:latin typeface="+mj-lt"/>
              </a:rPr>
            </a:br>
            <a:r>
              <a:rPr lang="en-US" dirty="0">
                <a:latin typeface="+mj-lt"/>
              </a:rPr>
              <a:t>try {</a:t>
            </a:r>
            <a:br>
              <a:rPr lang="en-US" dirty="0">
                <a:latin typeface="+mj-lt"/>
              </a:rPr>
            </a:br>
            <a:r>
              <a:rPr lang="en-US" dirty="0">
                <a:latin typeface="+mj-lt"/>
              </a:rPr>
              <a:t>    Index&lt;Node&gt; </a:t>
            </a:r>
            <a:r>
              <a:rPr lang="en-US" dirty="0" err="1">
                <a:latin typeface="+mj-lt"/>
              </a:rPr>
              <a:t>nodeIndex</a:t>
            </a:r>
            <a:r>
              <a:rPr lang="en-US" dirty="0">
                <a:latin typeface="+mj-lt"/>
              </a:rPr>
              <a:t> = </a:t>
            </a:r>
            <a:r>
              <a:rPr lang="en-US" dirty="0" err="1">
                <a:latin typeface="+mj-lt"/>
              </a:rPr>
              <a:t>graphDb.index</a:t>
            </a:r>
            <a:r>
              <a:rPr lang="en-US" dirty="0">
                <a:latin typeface="+mj-lt"/>
              </a:rPr>
              <a:t>().</a:t>
            </a:r>
            <a:r>
              <a:rPr lang="en-US" dirty="0" err="1">
                <a:latin typeface="+mj-lt"/>
              </a:rPr>
              <a:t>forNodes</a:t>
            </a:r>
            <a:r>
              <a:rPr lang="en-US" dirty="0">
                <a:latin typeface="+mj-lt"/>
              </a:rPr>
              <a:t>("nodes");</a:t>
            </a:r>
            <a:br>
              <a:rPr lang="en-US" dirty="0">
                <a:latin typeface="+mj-lt"/>
              </a:rPr>
            </a:br>
            <a:r>
              <a:rPr lang="en-US" dirty="0">
                <a:latin typeface="+mj-lt"/>
              </a:rPr>
              <a:t>    </a:t>
            </a:r>
            <a:r>
              <a:rPr lang="en-US" dirty="0" err="1">
                <a:latin typeface="+mj-lt"/>
              </a:rPr>
              <a:t>nodeIndex.add</a:t>
            </a:r>
            <a:r>
              <a:rPr lang="en-US" dirty="0">
                <a:latin typeface="+mj-lt"/>
              </a:rPr>
              <a:t>(martin, "name", </a:t>
            </a:r>
            <a:r>
              <a:rPr lang="en-US" dirty="0" err="1">
                <a:latin typeface="+mj-lt"/>
              </a:rPr>
              <a:t>martin.getProperty</a:t>
            </a:r>
            <a:r>
              <a:rPr lang="en-US" dirty="0">
                <a:latin typeface="+mj-lt"/>
              </a:rPr>
              <a:t>("name"));</a:t>
            </a:r>
            <a:br>
              <a:rPr lang="en-US" dirty="0">
                <a:latin typeface="+mj-lt"/>
              </a:rPr>
            </a:br>
            <a:r>
              <a:rPr lang="en-US" dirty="0">
                <a:latin typeface="+mj-lt"/>
              </a:rPr>
              <a:t>    </a:t>
            </a:r>
            <a:r>
              <a:rPr lang="en-US" dirty="0" err="1">
                <a:latin typeface="+mj-lt"/>
              </a:rPr>
              <a:t>nodeIndex.add</a:t>
            </a:r>
            <a:r>
              <a:rPr lang="en-US" dirty="0">
                <a:latin typeface="+mj-lt"/>
              </a:rPr>
              <a:t>(</a:t>
            </a:r>
            <a:r>
              <a:rPr lang="en-US" dirty="0" err="1">
                <a:latin typeface="+mj-lt"/>
              </a:rPr>
              <a:t>pramod</a:t>
            </a:r>
            <a:r>
              <a:rPr lang="en-US" dirty="0">
                <a:latin typeface="+mj-lt"/>
              </a:rPr>
              <a:t>, "name", </a:t>
            </a:r>
            <a:r>
              <a:rPr lang="en-US" dirty="0" err="1">
                <a:latin typeface="+mj-lt"/>
              </a:rPr>
              <a:t>pramod.getProperty</a:t>
            </a:r>
            <a:r>
              <a:rPr lang="en-US" dirty="0">
                <a:latin typeface="+mj-lt"/>
              </a:rPr>
              <a:t>("name"));</a:t>
            </a:r>
            <a:br>
              <a:rPr lang="en-US" dirty="0">
                <a:latin typeface="+mj-lt"/>
              </a:rPr>
            </a:br>
            <a:r>
              <a:rPr lang="en-US" dirty="0">
                <a:latin typeface="+mj-lt"/>
              </a:rPr>
              <a:t>    </a:t>
            </a:r>
            <a:r>
              <a:rPr lang="en-US" dirty="0" err="1">
                <a:latin typeface="+mj-lt"/>
              </a:rPr>
              <a:t>transaction.success</a:t>
            </a:r>
            <a:r>
              <a:rPr lang="en-US" dirty="0">
                <a:latin typeface="+mj-lt"/>
              </a:rPr>
              <a:t>();</a:t>
            </a:r>
            <a:br>
              <a:rPr lang="en-US" dirty="0">
                <a:latin typeface="+mj-lt"/>
              </a:rPr>
            </a:br>
            <a:r>
              <a:rPr lang="en-US" dirty="0">
                <a:latin typeface="+mj-lt"/>
              </a:rPr>
              <a:t>} finally {</a:t>
            </a:r>
            <a:br>
              <a:rPr lang="en-US" dirty="0">
                <a:latin typeface="+mj-lt"/>
              </a:rPr>
            </a:br>
            <a:r>
              <a:rPr lang="en-US" dirty="0">
                <a:latin typeface="+mj-lt"/>
              </a:rPr>
              <a:t>    </a:t>
            </a:r>
            <a:r>
              <a:rPr lang="en-US" dirty="0" err="1">
                <a:latin typeface="+mj-lt"/>
              </a:rPr>
              <a:t>transaction.finish</a:t>
            </a:r>
            <a:r>
              <a:rPr lang="en-US" dirty="0">
                <a:latin typeface="+mj-lt"/>
              </a:rPr>
              <a:t>();</a:t>
            </a:r>
            <a:br>
              <a:rPr lang="en-US" dirty="0">
                <a:latin typeface="+mj-lt"/>
              </a:rPr>
            </a:br>
            <a:r>
              <a:rPr lang="en-US" dirty="0">
                <a:latin typeface="+mj-lt"/>
              </a:rPr>
              <a:t>}</a:t>
            </a:r>
          </a:p>
          <a:p>
            <a:r>
              <a:rPr lang="en-US" sz="2000" dirty="0"/>
              <a:t>Adding nodes to the index is done inside the context of a transaction. Once the nodes are indexed, we can search them using the indexed property.</a:t>
            </a:r>
            <a:endParaRPr lang="en-US" dirty="0"/>
          </a:p>
        </p:txBody>
      </p:sp>
    </p:spTree>
    <p:extLst>
      <p:ext uri="{BB962C8B-B14F-4D97-AF65-F5344CB8AC3E}">
        <p14:creationId xmlns:p14="http://schemas.microsoft.com/office/powerpoint/2010/main" val="381911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3547-FC8C-0CA0-6484-8476D4C9259C}"/>
              </a:ext>
            </a:extLst>
          </p:cNvPr>
          <p:cNvSpPr>
            <a:spLocks noGrp="1"/>
          </p:cNvSpPr>
          <p:nvPr>
            <p:ph type="title"/>
          </p:nvPr>
        </p:nvSpPr>
        <p:spPr>
          <a:xfrm>
            <a:off x="838200" y="365126"/>
            <a:ext cx="10515600" cy="659342"/>
          </a:xfrm>
        </p:spPr>
        <p:txBody>
          <a:bodyPr>
            <a:normAutofit/>
          </a:bodyPr>
          <a:lstStyle/>
          <a:p>
            <a:r>
              <a:rPr lang="en-US" sz="3600" b="1" dirty="0"/>
              <a:t>Query Features</a:t>
            </a:r>
            <a:endParaRPr lang="en-US" sz="3600" dirty="0"/>
          </a:p>
        </p:txBody>
      </p:sp>
      <p:sp>
        <p:nvSpPr>
          <p:cNvPr id="3" name="Content Placeholder 2">
            <a:extLst>
              <a:ext uri="{FF2B5EF4-FFF2-40B4-BE49-F238E27FC236}">
                <a16:creationId xmlns:a16="http://schemas.microsoft.com/office/drawing/2014/main" id="{00914B9E-D892-E485-A304-C4C972DB0ADD}"/>
              </a:ext>
            </a:extLst>
          </p:cNvPr>
          <p:cNvSpPr>
            <a:spLocks noGrp="1"/>
          </p:cNvSpPr>
          <p:nvPr>
            <p:ph idx="1"/>
          </p:nvPr>
        </p:nvSpPr>
        <p:spPr>
          <a:xfrm>
            <a:off x="838200" y="1143000"/>
            <a:ext cx="10515600" cy="5033963"/>
          </a:xfrm>
        </p:spPr>
        <p:txBody>
          <a:bodyPr>
            <a:normAutofit/>
          </a:bodyPr>
          <a:lstStyle/>
          <a:p>
            <a:pPr marL="0" indent="0">
              <a:buNone/>
            </a:pPr>
            <a:r>
              <a:rPr lang="en-US" dirty="0">
                <a:latin typeface="+mj-lt"/>
              </a:rPr>
              <a:t>Node </a:t>
            </a:r>
            <a:r>
              <a:rPr lang="en-US" dirty="0" err="1">
                <a:latin typeface="+mj-lt"/>
              </a:rPr>
              <a:t>node</a:t>
            </a:r>
            <a:r>
              <a:rPr lang="en-US" dirty="0">
                <a:latin typeface="+mj-lt"/>
              </a:rPr>
              <a:t> = </a:t>
            </a:r>
            <a:r>
              <a:rPr lang="en-US" dirty="0" err="1">
                <a:latin typeface="+mj-lt"/>
              </a:rPr>
              <a:t>nodeIndex.get</a:t>
            </a:r>
            <a:r>
              <a:rPr lang="en-US" dirty="0">
                <a:latin typeface="+mj-lt"/>
              </a:rPr>
              <a:t>("name", "Barbara").</a:t>
            </a:r>
            <a:r>
              <a:rPr lang="en-US" dirty="0" err="1">
                <a:latin typeface="+mj-lt"/>
              </a:rPr>
              <a:t>getSingle</a:t>
            </a:r>
            <a:r>
              <a:rPr lang="en-US" dirty="0">
                <a:latin typeface="+mj-lt"/>
              </a:rPr>
              <a:t>();</a:t>
            </a:r>
          </a:p>
          <a:p>
            <a:r>
              <a:rPr lang="en-US" sz="2400" dirty="0"/>
              <a:t>We get the node whose name is Martin; given the node, we can get all its relationships.</a:t>
            </a:r>
            <a:br>
              <a:rPr lang="en-US" sz="2400" dirty="0"/>
            </a:br>
            <a:endParaRPr lang="en-US" sz="2400" dirty="0"/>
          </a:p>
          <a:p>
            <a:pPr marL="0" indent="0">
              <a:buNone/>
            </a:pPr>
            <a:r>
              <a:rPr lang="en-US" sz="2400" dirty="0">
                <a:latin typeface="+mj-lt"/>
              </a:rPr>
              <a:t>Node martin = </a:t>
            </a:r>
            <a:r>
              <a:rPr lang="en-US" sz="2400" dirty="0" err="1">
                <a:latin typeface="+mj-lt"/>
              </a:rPr>
              <a:t>nodeIndex.get</a:t>
            </a:r>
            <a:r>
              <a:rPr lang="en-US" sz="2400" dirty="0">
                <a:latin typeface="+mj-lt"/>
              </a:rPr>
              <a:t>("name", "Martin").</a:t>
            </a:r>
            <a:r>
              <a:rPr lang="en-US" sz="2400" dirty="0" err="1">
                <a:latin typeface="+mj-lt"/>
              </a:rPr>
              <a:t>getSingle</a:t>
            </a:r>
            <a:r>
              <a:rPr lang="en-US" sz="2400" dirty="0">
                <a:latin typeface="+mj-lt"/>
              </a:rPr>
              <a:t>();</a:t>
            </a:r>
            <a:br>
              <a:rPr lang="en-US" sz="2400" dirty="0">
                <a:latin typeface="+mj-lt"/>
              </a:rPr>
            </a:br>
            <a:r>
              <a:rPr lang="en-US" sz="2400" dirty="0" err="1">
                <a:latin typeface="+mj-lt"/>
              </a:rPr>
              <a:t>allRelationships</a:t>
            </a:r>
            <a:r>
              <a:rPr lang="en-US" sz="2400" dirty="0">
                <a:latin typeface="+mj-lt"/>
              </a:rPr>
              <a:t> = </a:t>
            </a:r>
            <a:r>
              <a:rPr lang="en-US" sz="2400" dirty="0" err="1">
                <a:latin typeface="+mj-lt"/>
              </a:rPr>
              <a:t>martin.getRelationships</a:t>
            </a:r>
            <a:r>
              <a:rPr lang="en-US" sz="2400" dirty="0">
                <a:latin typeface="+mj-lt"/>
              </a:rPr>
              <a:t>();</a:t>
            </a:r>
          </a:p>
          <a:p>
            <a:r>
              <a:rPr lang="en-US" sz="2400" dirty="0"/>
              <a:t>We can get both INCOMING or OUTGOING relationships.</a:t>
            </a:r>
          </a:p>
          <a:p>
            <a:endParaRPr lang="en-US" sz="2400" dirty="0"/>
          </a:p>
          <a:p>
            <a:pPr marL="0" indent="0">
              <a:buNone/>
            </a:pPr>
            <a:r>
              <a:rPr lang="en-US" sz="2400" dirty="0" err="1">
                <a:latin typeface="+mj-lt"/>
              </a:rPr>
              <a:t>incomingRelations</a:t>
            </a:r>
            <a:r>
              <a:rPr lang="en-US" sz="2400" dirty="0">
                <a:latin typeface="+mj-lt"/>
              </a:rPr>
              <a:t> = </a:t>
            </a:r>
            <a:r>
              <a:rPr lang="en-US" sz="2400" dirty="0" err="1">
                <a:latin typeface="+mj-lt"/>
              </a:rPr>
              <a:t>martin.getRelationships</a:t>
            </a:r>
            <a:r>
              <a:rPr lang="en-US" sz="2400" dirty="0">
                <a:latin typeface="+mj-lt"/>
              </a:rPr>
              <a:t>(</a:t>
            </a:r>
            <a:r>
              <a:rPr lang="en-US" sz="2400" dirty="0" err="1">
                <a:latin typeface="+mj-lt"/>
              </a:rPr>
              <a:t>Direction.INCOMING</a:t>
            </a:r>
            <a:r>
              <a:rPr lang="en-US" sz="2400" dirty="0">
                <a:latin typeface="+mj-lt"/>
              </a:rPr>
              <a:t>);</a:t>
            </a:r>
          </a:p>
          <a:p>
            <a:r>
              <a:rPr lang="en-US" sz="2400" dirty="0"/>
              <a:t>We can also apply directional filters on the queries when querying for a relationship.</a:t>
            </a:r>
          </a:p>
        </p:txBody>
      </p:sp>
    </p:spTree>
    <p:extLst>
      <p:ext uri="{BB962C8B-B14F-4D97-AF65-F5344CB8AC3E}">
        <p14:creationId xmlns:p14="http://schemas.microsoft.com/office/powerpoint/2010/main" val="342190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CB0F-EA8F-A22E-DEF4-AB1329A223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9F1056-37D2-7F19-51FB-2782AAE4CCFC}"/>
              </a:ext>
            </a:extLst>
          </p:cNvPr>
          <p:cNvSpPr>
            <a:spLocks noGrp="1"/>
          </p:cNvSpPr>
          <p:nvPr>
            <p:ph idx="1"/>
          </p:nvPr>
        </p:nvSpPr>
        <p:spPr/>
        <p:txBody>
          <a:bodyPr/>
          <a:lstStyle/>
          <a:p>
            <a:pPr marL="0" indent="0">
              <a:lnSpc>
                <a:spcPct val="150000"/>
              </a:lnSpc>
              <a:buNone/>
            </a:pPr>
            <a:r>
              <a:rPr lang="en-US" sz="2000" dirty="0">
                <a:latin typeface="+mj-lt"/>
              </a:rPr>
              <a:t>Node </a:t>
            </a:r>
            <a:r>
              <a:rPr lang="en-US" sz="2000" dirty="0" err="1">
                <a:latin typeface="+mj-lt"/>
              </a:rPr>
              <a:t>nosqlDistilled</a:t>
            </a:r>
            <a:r>
              <a:rPr lang="en-US" sz="2000" dirty="0">
                <a:latin typeface="+mj-lt"/>
              </a:rPr>
              <a:t> = </a:t>
            </a:r>
            <a:r>
              <a:rPr lang="en-US" sz="2000" dirty="0" err="1">
                <a:latin typeface="+mj-lt"/>
              </a:rPr>
              <a:t>nodeIndex.get</a:t>
            </a:r>
            <a:r>
              <a:rPr lang="en-US" sz="2000" dirty="0">
                <a:latin typeface="+mj-lt"/>
              </a:rPr>
              <a:t>("name",</a:t>
            </a:r>
            <a:br>
              <a:rPr lang="en-US" sz="2000" dirty="0">
                <a:latin typeface="+mj-lt"/>
              </a:rPr>
            </a:br>
            <a:r>
              <a:rPr lang="en-US" sz="2000" dirty="0">
                <a:latin typeface="+mj-lt"/>
              </a:rPr>
              <a:t>                            "NoSQL Distilled").</a:t>
            </a:r>
            <a:r>
              <a:rPr lang="en-US" sz="2000" dirty="0" err="1">
                <a:latin typeface="+mj-lt"/>
              </a:rPr>
              <a:t>getSingle</a:t>
            </a:r>
            <a:r>
              <a:rPr lang="en-US" sz="2000" dirty="0">
                <a:latin typeface="+mj-lt"/>
              </a:rPr>
              <a:t>();</a:t>
            </a:r>
            <a:br>
              <a:rPr lang="en-US" sz="2000" dirty="0">
                <a:latin typeface="+mj-lt"/>
              </a:rPr>
            </a:br>
            <a:r>
              <a:rPr lang="en-US" sz="2000" dirty="0">
                <a:latin typeface="+mj-lt"/>
              </a:rPr>
              <a:t>relationships = </a:t>
            </a:r>
            <a:r>
              <a:rPr lang="en-US" sz="2000" dirty="0" err="1">
                <a:latin typeface="+mj-lt"/>
              </a:rPr>
              <a:t>nosqlDistilled.getRelationships</a:t>
            </a:r>
            <a:r>
              <a:rPr lang="en-US" sz="2000" dirty="0">
                <a:latin typeface="+mj-lt"/>
              </a:rPr>
              <a:t>(INCOMING, LIKES);</a:t>
            </a:r>
            <a:br>
              <a:rPr lang="en-US" sz="2000" dirty="0">
                <a:latin typeface="+mj-lt"/>
              </a:rPr>
            </a:br>
            <a:r>
              <a:rPr lang="en-US" sz="2000" dirty="0">
                <a:latin typeface="+mj-lt"/>
              </a:rPr>
              <a:t>for (Relationship </a:t>
            </a:r>
            <a:r>
              <a:rPr lang="en-US" sz="2000" dirty="0" err="1">
                <a:latin typeface="+mj-lt"/>
              </a:rPr>
              <a:t>relationship</a:t>
            </a:r>
            <a:r>
              <a:rPr lang="en-US" sz="2000" dirty="0">
                <a:latin typeface="+mj-lt"/>
              </a:rPr>
              <a:t> : relationships) {</a:t>
            </a:r>
            <a:br>
              <a:rPr lang="en-US" sz="2000" dirty="0">
                <a:latin typeface="+mj-lt"/>
              </a:rPr>
            </a:br>
            <a:r>
              <a:rPr lang="en-US" sz="2000" dirty="0" err="1">
                <a:latin typeface="+mj-lt"/>
              </a:rPr>
              <a:t>likesNoSQLDistilled.add</a:t>
            </a:r>
            <a:r>
              <a:rPr lang="en-US" sz="2000" dirty="0">
                <a:latin typeface="+mj-lt"/>
              </a:rPr>
              <a:t>(</a:t>
            </a:r>
            <a:r>
              <a:rPr lang="en-US" sz="2000" dirty="0" err="1">
                <a:latin typeface="+mj-lt"/>
              </a:rPr>
              <a:t>relationship.getStartNode</a:t>
            </a:r>
            <a:r>
              <a:rPr lang="en-US" sz="2000" dirty="0">
                <a:latin typeface="+mj-lt"/>
              </a:rPr>
              <a:t>());</a:t>
            </a:r>
            <a:br>
              <a:rPr lang="en-US" sz="2000" dirty="0">
                <a:latin typeface="+mj-lt"/>
              </a:rPr>
            </a:br>
            <a:r>
              <a:rPr lang="en-US" sz="2000" dirty="0">
                <a:latin typeface="+mj-lt"/>
              </a:rPr>
              <a:t>}</a:t>
            </a:r>
            <a:endParaRPr lang="en-US" dirty="0">
              <a:latin typeface="+mj-lt"/>
            </a:endParaRPr>
          </a:p>
        </p:txBody>
      </p:sp>
    </p:spTree>
    <p:extLst>
      <p:ext uri="{BB962C8B-B14F-4D97-AF65-F5344CB8AC3E}">
        <p14:creationId xmlns:p14="http://schemas.microsoft.com/office/powerpoint/2010/main" val="1356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A9A9-F4C9-CF4A-986D-CE53B4B5F403}"/>
              </a:ext>
            </a:extLst>
          </p:cNvPr>
          <p:cNvSpPr>
            <a:spLocks noGrp="1"/>
          </p:cNvSpPr>
          <p:nvPr>
            <p:ph type="title"/>
          </p:nvPr>
        </p:nvSpPr>
        <p:spPr/>
        <p:txBody>
          <a:bodyPr/>
          <a:lstStyle/>
          <a:p>
            <a:r>
              <a:rPr lang="en-US" b="1" dirty="0"/>
              <a:t>Scaling</a:t>
            </a:r>
            <a:endParaRPr lang="en-US" dirty="0"/>
          </a:p>
        </p:txBody>
      </p:sp>
      <p:sp>
        <p:nvSpPr>
          <p:cNvPr id="3" name="Content Placeholder 2">
            <a:extLst>
              <a:ext uri="{FF2B5EF4-FFF2-40B4-BE49-F238E27FC236}">
                <a16:creationId xmlns:a16="http://schemas.microsoft.com/office/drawing/2014/main" id="{6FA20C38-38A4-2AB7-C846-648E718B81C4}"/>
              </a:ext>
            </a:extLst>
          </p:cNvPr>
          <p:cNvSpPr>
            <a:spLocks noGrp="1"/>
          </p:cNvSpPr>
          <p:nvPr>
            <p:ph idx="1"/>
          </p:nvPr>
        </p:nvSpPr>
        <p:spPr/>
        <p:txBody>
          <a:bodyPr>
            <a:normAutofit/>
          </a:bodyPr>
          <a:lstStyle/>
          <a:p>
            <a:r>
              <a:rPr lang="en-US" sz="2400" dirty="0"/>
              <a:t>Any given node can be related to any other node, storing related nodes on the same server is better for graph traversal.</a:t>
            </a:r>
          </a:p>
          <a:p>
            <a:r>
              <a:rPr lang="en-US" sz="2400" dirty="0"/>
              <a:t>Traversing a graph when the nodes are on different machines is not good for performance.</a:t>
            </a:r>
          </a:p>
          <a:p>
            <a:r>
              <a:rPr lang="en-US" sz="2400" dirty="0"/>
              <a:t>Knowing this limitation of the graph databases, we can still scale them using some common techniques described by Jim Webbe.</a:t>
            </a:r>
          </a:p>
        </p:txBody>
      </p:sp>
    </p:spTree>
    <p:extLst>
      <p:ext uri="{BB962C8B-B14F-4D97-AF65-F5344CB8AC3E}">
        <p14:creationId xmlns:p14="http://schemas.microsoft.com/office/powerpoint/2010/main" val="9517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A9A9-F4C9-CF4A-986D-CE53B4B5F403}"/>
              </a:ext>
            </a:extLst>
          </p:cNvPr>
          <p:cNvSpPr>
            <a:spLocks noGrp="1"/>
          </p:cNvSpPr>
          <p:nvPr>
            <p:ph type="title"/>
          </p:nvPr>
        </p:nvSpPr>
        <p:spPr/>
        <p:txBody>
          <a:bodyPr/>
          <a:lstStyle/>
          <a:p>
            <a:r>
              <a:rPr lang="en-US" b="1" dirty="0"/>
              <a:t>Scaling</a:t>
            </a:r>
            <a:endParaRPr lang="en-US" dirty="0"/>
          </a:p>
        </p:txBody>
      </p:sp>
      <p:sp>
        <p:nvSpPr>
          <p:cNvPr id="3" name="Content Placeholder 2">
            <a:extLst>
              <a:ext uri="{FF2B5EF4-FFF2-40B4-BE49-F238E27FC236}">
                <a16:creationId xmlns:a16="http://schemas.microsoft.com/office/drawing/2014/main" id="{6FA20C38-38A4-2AB7-C846-648E718B81C4}"/>
              </a:ext>
            </a:extLst>
          </p:cNvPr>
          <p:cNvSpPr>
            <a:spLocks noGrp="1"/>
          </p:cNvSpPr>
          <p:nvPr>
            <p:ph idx="1"/>
          </p:nvPr>
        </p:nvSpPr>
        <p:spPr/>
        <p:txBody>
          <a:bodyPr>
            <a:normAutofit/>
          </a:bodyPr>
          <a:lstStyle/>
          <a:p>
            <a:r>
              <a:rPr lang="en-US" sz="2000" b="1" dirty="0"/>
              <a:t>Increase the RAM: </a:t>
            </a:r>
            <a:r>
              <a:rPr lang="en-US" sz="2000" dirty="0"/>
              <a:t>we can add enough RAM to the server so that the working set of nodes and relationships is held entirely in memory.</a:t>
            </a:r>
          </a:p>
          <a:p>
            <a:r>
              <a:rPr lang="en-US" sz="2000" b="1" dirty="0"/>
              <a:t>Add more slaves with read-only access </a:t>
            </a:r>
            <a:r>
              <a:rPr lang="en-US" sz="2000" dirty="0"/>
              <a:t>to the data, with all the writes going to the master</a:t>
            </a:r>
          </a:p>
        </p:txBody>
      </p:sp>
      <p:pic>
        <p:nvPicPr>
          <p:cNvPr id="5" name="Picture 4">
            <a:extLst>
              <a:ext uri="{FF2B5EF4-FFF2-40B4-BE49-F238E27FC236}">
                <a16:creationId xmlns:a16="http://schemas.microsoft.com/office/drawing/2014/main" id="{0E502A01-9B53-AC4B-98E7-AB2C9F1F4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725" y="2936345"/>
            <a:ext cx="5924550" cy="3762375"/>
          </a:xfrm>
          <a:prstGeom prst="rect">
            <a:avLst/>
          </a:prstGeom>
        </p:spPr>
      </p:pic>
    </p:spTree>
    <p:extLst>
      <p:ext uri="{BB962C8B-B14F-4D97-AF65-F5344CB8AC3E}">
        <p14:creationId xmlns:p14="http://schemas.microsoft.com/office/powerpoint/2010/main" val="231990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310-3A31-742C-B32A-38BBD2E0AC39}"/>
              </a:ext>
            </a:extLst>
          </p:cNvPr>
          <p:cNvSpPr>
            <a:spLocks noGrp="1"/>
          </p:cNvSpPr>
          <p:nvPr>
            <p:ph type="title"/>
          </p:nvPr>
        </p:nvSpPr>
        <p:spPr/>
        <p:txBody>
          <a:bodyPr/>
          <a:lstStyle/>
          <a:p>
            <a:r>
              <a:rPr lang="en-US" b="1" dirty="0"/>
              <a:t>Suitable Use Cases</a:t>
            </a:r>
            <a:endParaRPr lang="en-US" dirty="0"/>
          </a:p>
        </p:txBody>
      </p:sp>
      <p:sp>
        <p:nvSpPr>
          <p:cNvPr id="3" name="Content Placeholder 2">
            <a:extLst>
              <a:ext uri="{FF2B5EF4-FFF2-40B4-BE49-F238E27FC236}">
                <a16:creationId xmlns:a16="http://schemas.microsoft.com/office/drawing/2014/main" id="{CBF1D869-A8DF-62BF-4BCD-E0CE4C13660D}"/>
              </a:ext>
            </a:extLst>
          </p:cNvPr>
          <p:cNvSpPr>
            <a:spLocks noGrp="1"/>
          </p:cNvSpPr>
          <p:nvPr>
            <p:ph idx="1"/>
          </p:nvPr>
        </p:nvSpPr>
        <p:spPr/>
        <p:txBody>
          <a:bodyPr/>
          <a:lstStyle/>
          <a:p>
            <a:r>
              <a:rPr lang="en-US" b="1" dirty="0"/>
              <a:t>Connected Data: </a:t>
            </a:r>
            <a:r>
              <a:rPr lang="en-US" sz="2400" dirty="0"/>
              <a:t>Social networks are where graph databases can be deployed and used very effectively.</a:t>
            </a:r>
          </a:p>
          <a:p>
            <a:r>
              <a:rPr lang="en-US" b="1" dirty="0"/>
              <a:t>Routing, Dispatch, and Location-Based Services:</a:t>
            </a:r>
            <a:r>
              <a:rPr lang="en-US" sz="2400" b="1" dirty="0"/>
              <a:t> </a:t>
            </a:r>
            <a:r>
              <a:rPr lang="en-US" sz="2400" dirty="0"/>
              <a:t>Relationships between nodes can have the property of distance, thus allowing you to deliver the goods in an efficient manner.</a:t>
            </a:r>
          </a:p>
          <a:p>
            <a:r>
              <a:rPr lang="en-US" b="1" dirty="0"/>
              <a:t>Recommendation Engines: </a:t>
            </a:r>
            <a:r>
              <a:rPr lang="en-US" sz="2400" dirty="0"/>
              <a:t>“your friends also bought this product”, or “when invoicing this item, these other items are usually invoiced.”</a:t>
            </a:r>
          </a:p>
          <a:p>
            <a:r>
              <a:rPr lang="en-US" b="1" dirty="0"/>
              <a:t>When not to use: </a:t>
            </a:r>
            <a:r>
              <a:rPr lang="en-US" dirty="0"/>
              <a:t>analytics solution</a:t>
            </a:r>
            <a:endParaRPr lang="en-US" b="1" dirty="0"/>
          </a:p>
          <a:p>
            <a:endParaRPr lang="en-US" dirty="0"/>
          </a:p>
        </p:txBody>
      </p:sp>
    </p:spTree>
    <p:extLst>
      <p:ext uri="{BB962C8B-B14F-4D97-AF65-F5344CB8AC3E}">
        <p14:creationId xmlns:p14="http://schemas.microsoft.com/office/powerpoint/2010/main" val="24786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53E8-25AC-4DCC-8DD8-D52B23E14ED9}"/>
              </a:ext>
            </a:extLst>
          </p:cNvPr>
          <p:cNvSpPr>
            <a:spLocks noGrp="1"/>
          </p:cNvSpPr>
          <p:nvPr>
            <p:ph type="title"/>
          </p:nvPr>
        </p:nvSpPr>
        <p:spPr>
          <a:xfrm>
            <a:off x="838200" y="365126"/>
            <a:ext cx="10515600" cy="633942"/>
          </a:xfrm>
        </p:spPr>
        <p:txBody>
          <a:bodyPr>
            <a:normAutofit fontScale="90000"/>
          </a:bodyPr>
          <a:lstStyle/>
          <a:p>
            <a:r>
              <a:rPr lang="en-US" b="1" dirty="0"/>
              <a:t>What Is a Graph Database?</a:t>
            </a:r>
          </a:p>
        </p:txBody>
      </p:sp>
      <p:pic>
        <p:nvPicPr>
          <p:cNvPr id="6" name="Content Placeholder 5">
            <a:extLst>
              <a:ext uri="{FF2B5EF4-FFF2-40B4-BE49-F238E27FC236}">
                <a16:creationId xmlns:a16="http://schemas.microsoft.com/office/drawing/2014/main" id="{3C7AD8B9-C578-F925-1FB5-AFBCCEA30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383" y="1143000"/>
            <a:ext cx="6395234" cy="5033963"/>
          </a:xfrm>
        </p:spPr>
      </p:pic>
    </p:spTree>
    <p:extLst>
      <p:ext uri="{BB962C8B-B14F-4D97-AF65-F5344CB8AC3E}">
        <p14:creationId xmlns:p14="http://schemas.microsoft.com/office/powerpoint/2010/main" val="336993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2980F-EB52-9DA3-C5DC-F15439E17804}"/>
              </a:ext>
            </a:extLst>
          </p:cNvPr>
          <p:cNvSpPr>
            <a:spLocks noGrp="1"/>
          </p:cNvSpPr>
          <p:nvPr>
            <p:ph idx="1"/>
          </p:nvPr>
        </p:nvSpPr>
        <p:spPr>
          <a:xfrm>
            <a:off x="838200" y="296333"/>
            <a:ext cx="10515600" cy="5880630"/>
          </a:xfrm>
        </p:spPr>
        <p:txBody>
          <a:bodyPr>
            <a:normAutofit/>
          </a:bodyPr>
          <a:lstStyle/>
          <a:p>
            <a:r>
              <a:rPr lang="en-US" sz="2400" dirty="0"/>
              <a:t>Once we have a graph of these nodes and edges created, we can query the graph in many ways, such as “</a:t>
            </a:r>
            <a:r>
              <a:rPr lang="en-US" sz="2400" b="1" dirty="0"/>
              <a:t>get all nodes employed by Big Co that like NoSQL Distilled</a:t>
            </a:r>
            <a:r>
              <a:rPr lang="en-US" sz="2400" dirty="0"/>
              <a:t>.”</a:t>
            </a:r>
          </a:p>
          <a:p>
            <a:r>
              <a:rPr lang="en-US" sz="2400" dirty="0"/>
              <a:t>A query on the graph is also known as </a:t>
            </a:r>
            <a:r>
              <a:rPr lang="en-US" sz="2400" b="1" dirty="0"/>
              <a:t>traversing</a:t>
            </a:r>
            <a:r>
              <a:rPr lang="en-US" sz="2400" dirty="0"/>
              <a:t> the graph.</a:t>
            </a:r>
          </a:p>
          <a:p>
            <a:r>
              <a:rPr lang="en-US" sz="2400" dirty="0"/>
              <a:t> If we want to “get all nodes that like NoSQL Distilled,” we can do so without having to change the existing data or the model of the database, because we can traverse the graph any way we like.</a:t>
            </a:r>
          </a:p>
        </p:txBody>
      </p:sp>
    </p:spTree>
    <p:extLst>
      <p:ext uri="{BB962C8B-B14F-4D97-AF65-F5344CB8AC3E}">
        <p14:creationId xmlns:p14="http://schemas.microsoft.com/office/powerpoint/2010/main" val="40028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8C6C-0EB2-A9BC-0C68-4B59F0467622}"/>
              </a:ext>
            </a:extLst>
          </p:cNvPr>
          <p:cNvSpPr>
            <a:spLocks noGrp="1"/>
          </p:cNvSpPr>
          <p:nvPr>
            <p:ph type="title"/>
          </p:nvPr>
        </p:nvSpPr>
        <p:spPr>
          <a:xfrm>
            <a:off x="838200" y="365125"/>
            <a:ext cx="10515600" cy="600075"/>
          </a:xfrm>
        </p:spPr>
        <p:txBody>
          <a:bodyPr>
            <a:noAutofit/>
          </a:bodyPr>
          <a:lstStyle/>
          <a:p>
            <a:r>
              <a:rPr lang="en-US" sz="3200" dirty="0"/>
              <a:t>Features</a:t>
            </a:r>
          </a:p>
        </p:txBody>
      </p:sp>
      <p:sp>
        <p:nvSpPr>
          <p:cNvPr id="3" name="Content Placeholder 2">
            <a:extLst>
              <a:ext uri="{FF2B5EF4-FFF2-40B4-BE49-F238E27FC236}">
                <a16:creationId xmlns:a16="http://schemas.microsoft.com/office/drawing/2014/main" id="{19A38A66-7A9E-6F32-9EC9-5E68BBA6D921}"/>
              </a:ext>
            </a:extLst>
          </p:cNvPr>
          <p:cNvSpPr>
            <a:spLocks noGrp="1"/>
          </p:cNvSpPr>
          <p:nvPr>
            <p:ph idx="1"/>
          </p:nvPr>
        </p:nvSpPr>
        <p:spPr>
          <a:xfrm>
            <a:off x="838200" y="1363133"/>
            <a:ext cx="10515600" cy="4813830"/>
          </a:xfrm>
        </p:spPr>
        <p:txBody>
          <a:bodyPr>
            <a:normAutofit/>
          </a:bodyPr>
          <a:lstStyle/>
          <a:p>
            <a:r>
              <a:rPr lang="en-US" sz="2000" dirty="0"/>
              <a:t>Graph databases available </a:t>
            </a:r>
            <a:r>
              <a:rPr lang="en-US" sz="1800" b="1" dirty="0"/>
              <a:t>Neo4J, Infinite Graph, </a:t>
            </a:r>
            <a:r>
              <a:rPr lang="en-US" sz="1800" b="1" dirty="0" err="1"/>
              <a:t>OrientDB</a:t>
            </a:r>
            <a:r>
              <a:rPr lang="en-US" sz="1800" b="1" dirty="0"/>
              <a:t> , </a:t>
            </a:r>
            <a:r>
              <a:rPr lang="en-US" sz="1800" b="1" dirty="0" err="1"/>
              <a:t>FlockDB</a:t>
            </a:r>
            <a:r>
              <a:rPr lang="en-US" sz="1800" b="1" dirty="0"/>
              <a:t>.</a:t>
            </a:r>
          </a:p>
          <a:p>
            <a:r>
              <a:rPr lang="en-US" sz="1800" dirty="0"/>
              <a:t>We are going to see </a:t>
            </a:r>
            <a:r>
              <a:rPr lang="en-US" sz="2000" b="1" dirty="0"/>
              <a:t>Neo4J</a:t>
            </a:r>
            <a:r>
              <a:rPr lang="en-US" sz="2000" dirty="0"/>
              <a:t> as a representative of the graph database solutions.</a:t>
            </a:r>
          </a:p>
          <a:p>
            <a:r>
              <a:rPr lang="en-US" sz="1800" dirty="0"/>
              <a:t>creating a graph is as simple as creating two nodes and then creating a relationship.</a:t>
            </a:r>
          </a:p>
          <a:p>
            <a:pPr marL="0" indent="0">
              <a:buNone/>
            </a:pPr>
            <a:r>
              <a:rPr lang="en-US" sz="1800" dirty="0">
                <a:latin typeface="+mj-lt"/>
              </a:rPr>
              <a:t>Node martin = </a:t>
            </a:r>
            <a:r>
              <a:rPr lang="en-US" sz="1800" dirty="0" err="1">
                <a:latin typeface="+mj-lt"/>
              </a:rPr>
              <a:t>graphDb.createNode</a:t>
            </a:r>
            <a:r>
              <a:rPr lang="en-US" sz="1800" dirty="0">
                <a:latin typeface="+mj-lt"/>
              </a:rPr>
              <a:t>();</a:t>
            </a:r>
            <a:br>
              <a:rPr lang="en-US" sz="1800" dirty="0">
                <a:latin typeface="+mj-lt"/>
              </a:rPr>
            </a:br>
            <a:r>
              <a:rPr lang="en-US" sz="1800" dirty="0" err="1">
                <a:latin typeface="+mj-lt"/>
              </a:rPr>
              <a:t>martin.setProperty</a:t>
            </a:r>
            <a:r>
              <a:rPr lang="en-US" sz="1800" dirty="0">
                <a:latin typeface="+mj-lt"/>
              </a:rPr>
              <a:t>("name", "Martin");</a:t>
            </a:r>
            <a:br>
              <a:rPr lang="en-US" sz="1800" dirty="0">
                <a:latin typeface="+mj-lt"/>
              </a:rPr>
            </a:br>
            <a:br>
              <a:rPr lang="en-US" sz="1800" dirty="0">
                <a:latin typeface="+mj-lt"/>
              </a:rPr>
            </a:br>
            <a:r>
              <a:rPr lang="en-US" sz="1800" dirty="0">
                <a:latin typeface="+mj-lt"/>
              </a:rPr>
              <a:t>Node </a:t>
            </a:r>
            <a:r>
              <a:rPr lang="en-US" sz="1800" dirty="0" err="1">
                <a:latin typeface="+mj-lt"/>
              </a:rPr>
              <a:t>pramod</a:t>
            </a:r>
            <a:r>
              <a:rPr lang="en-US" sz="1800" dirty="0">
                <a:latin typeface="+mj-lt"/>
              </a:rPr>
              <a:t> = </a:t>
            </a:r>
            <a:r>
              <a:rPr lang="en-US" sz="1800" dirty="0" err="1">
                <a:latin typeface="+mj-lt"/>
              </a:rPr>
              <a:t>graphDb.createNode</a:t>
            </a:r>
            <a:r>
              <a:rPr lang="en-US" sz="1800" dirty="0">
                <a:latin typeface="+mj-lt"/>
              </a:rPr>
              <a:t>();</a:t>
            </a:r>
            <a:br>
              <a:rPr lang="en-US" sz="1800" dirty="0">
                <a:latin typeface="+mj-lt"/>
              </a:rPr>
            </a:br>
            <a:r>
              <a:rPr lang="en-US" sz="1800" dirty="0" err="1">
                <a:latin typeface="+mj-lt"/>
              </a:rPr>
              <a:t>pramod.setProperty</a:t>
            </a:r>
            <a:r>
              <a:rPr lang="en-US" sz="1800" dirty="0">
                <a:latin typeface="+mj-lt"/>
              </a:rPr>
              <a:t>("name", "Pramod");</a:t>
            </a:r>
          </a:p>
          <a:p>
            <a:pPr marL="0" indent="0">
              <a:buNone/>
            </a:pPr>
            <a:br>
              <a:rPr lang="en-US" sz="1800" dirty="0">
                <a:latin typeface="+mj-lt"/>
              </a:rPr>
            </a:br>
            <a:r>
              <a:rPr lang="en-US" sz="2000" dirty="0" err="1">
                <a:latin typeface="+mj-lt"/>
              </a:rPr>
              <a:t>martin.createRelationshipTo</a:t>
            </a:r>
            <a:r>
              <a:rPr lang="en-US" sz="2000" dirty="0">
                <a:latin typeface="+mj-lt"/>
              </a:rPr>
              <a:t>(</a:t>
            </a:r>
            <a:r>
              <a:rPr lang="en-US" sz="2000" dirty="0" err="1">
                <a:latin typeface="+mj-lt"/>
              </a:rPr>
              <a:t>pramod</a:t>
            </a:r>
            <a:r>
              <a:rPr lang="en-US" sz="2000" dirty="0">
                <a:latin typeface="+mj-lt"/>
              </a:rPr>
              <a:t>, FRIEND);</a:t>
            </a:r>
            <a:br>
              <a:rPr lang="en-US" sz="2000" dirty="0">
                <a:latin typeface="+mj-lt"/>
              </a:rPr>
            </a:br>
            <a:br>
              <a:rPr lang="en-US" sz="2000" dirty="0">
                <a:latin typeface="+mj-lt"/>
              </a:rPr>
            </a:br>
            <a:r>
              <a:rPr lang="en-US" sz="2000" dirty="0" err="1">
                <a:latin typeface="+mj-lt"/>
              </a:rPr>
              <a:t>pramod.createRelationshipTo</a:t>
            </a:r>
            <a:r>
              <a:rPr lang="en-US" sz="2000" dirty="0">
                <a:latin typeface="+mj-lt"/>
              </a:rPr>
              <a:t>(martin, FRIEND);</a:t>
            </a:r>
          </a:p>
          <a:p>
            <a:r>
              <a:rPr lang="en-US" sz="2000" dirty="0"/>
              <a:t>We have to create relationship between the nodes in both directions,</a:t>
            </a:r>
            <a:endParaRPr lang="en-US" dirty="0">
              <a:latin typeface="+mj-lt"/>
            </a:endParaRPr>
          </a:p>
        </p:txBody>
      </p:sp>
    </p:spTree>
    <p:extLst>
      <p:ext uri="{BB962C8B-B14F-4D97-AF65-F5344CB8AC3E}">
        <p14:creationId xmlns:p14="http://schemas.microsoft.com/office/powerpoint/2010/main" val="201236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199A3F-E63C-B193-7941-2AFA4C9DE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6200" y="2188593"/>
            <a:ext cx="6959600" cy="4304282"/>
          </a:xfrm>
        </p:spPr>
      </p:pic>
      <p:sp>
        <p:nvSpPr>
          <p:cNvPr id="6" name="Rectangle 1">
            <a:extLst>
              <a:ext uri="{FF2B5EF4-FFF2-40B4-BE49-F238E27FC236}">
                <a16:creationId xmlns:a16="http://schemas.microsoft.com/office/drawing/2014/main" id="{AFF749F0-190A-3942-0DB5-7A2324AF0A9B}"/>
              </a:ext>
            </a:extLst>
          </p:cNvPr>
          <p:cNvSpPr>
            <a:spLocks noGrp="1" noChangeArrowheads="1"/>
          </p:cNvSpPr>
          <p:nvPr>
            <p:ph type="title"/>
          </p:nvPr>
        </p:nvSpPr>
        <p:spPr bwMode="auto">
          <a:xfrm>
            <a:off x="838199" y="746183"/>
            <a:ext cx="101261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Nodes know about INCOMING and OUTGOING relationships that are traversable both ways. </a:t>
            </a:r>
          </a:p>
        </p:txBody>
      </p:sp>
      <p:sp>
        <p:nvSpPr>
          <p:cNvPr id="8" name="TextBox 7">
            <a:extLst>
              <a:ext uri="{FF2B5EF4-FFF2-40B4-BE49-F238E27FC236}">
                <a16:creationId xmlns:a16="http://schemas.microsoft.com/office/drawing/2014/main" id="{A82275EE-6E6E-2917-CF2C-D281365335CB}"/>
              </a:ext>
            </a:extLst>
          </p:cNvPr>
          <p:cNvSpPr txBox="1"/>
          <p:nvPr/>
        </p:nvSpPr>
        <p:spPr>
          <a:xfrm>
            <a:off x="3894666" y="6492875"/>
            <a:ext cx="6096000" cy="369332"/>
          </a:xfrm>
          <a:prstGeom prst="rect">
            <a:avLst/>
          </a:prstGeom>
          <a:noFill/>
        </p:spPr>
        <p:txBody>
          <a:bodyPr wrap="square">
            <a:spAutoFit/>
          </a:bodyPr>
          <a:lstStyle/>
          <a:p>
            <a:r>
              <a:rPr lang="en-US" dirty="0"/>
              <a:t>Relationships with properties</a:t>
            </a:r>
          </a:p>
        </p:txBody>
      </p:sp>
    </p:spTree>
    <p:extLst>
      <p:ext uri="{BB962C8B-B14F-4D97-AF65-F5344CB8AC3E}">
        <p14:creationId xmlns:p14="http://schemas.microsoft.com/office/powerpoint/2010/main" val="2505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69A-52EC-A332-D48B-410C09A6E98D}"/>
              </a:ext>
            </a:extLst>
          </p:cNvPr>
          <p:cNvSpPr>
            <a:spLocks noGrp="1"/>
          </p:cNvSpPr>
          <p:nvPr>
            <p:ph type="title"/>
          </p:nvPr>
        </p:nvSpPr>
        <p:spPr>
          <a:xfrm>
            <a:off x="838200" y="365126"/>
            <a:ext cx="10515600" cy="557742"/>
          </a:xfrm>
        </p:spPr>
        <p:txBody>
          <a:bodyPr>
            <a:normAutofit/>
          </a:bodyPr>
          <a:lstStyle/>
          <a:p>
            <a:r>
              <a:rPr lang="en-US" sz="3200" dirty="0"/>
              <a:t>Relationships</a:t>
            </a:r>
          </a:p>
        </p:txBody>
      </p:sp>
      <p:sp>
        <p:nvSpPr>
          <p:cNvPr id="3" name="Content Placeholder 2">
            <a:extLst>
              <a:ext uri="{FF2B5EF4-FFF2-40B4-BE49-F238E27FC236}">
                <a16:creationId xmlns:a16="http://schemas.microsoft.com/office/drawing/2014/main" id="{E54580F4-621D-7F6C-400E-2116369D76F3}"/>
              </a:ext>
            </a:extLst>
          </p:cNvPr>
          <p:cNvSpPr>
            <a:spLocks noGrp="1"/>
          </p:cNvSpPr>
          <p:nvPr>
            <p:ph idx="1"/>
          </p:nvPr>
        </p:nvSpPr>
        <p:spPr>
          <a:xfrm>
            <a:off x="838200" y="1193800"/>
            <a:ext cx="10515600" cy="4983163"/>
          </a:xfrm>
        </p:spPr>
        <p:txBody>
          <a:bodyPr>
            <a:normAutofit/>
          </a:bodyPr>
          <a:lstStyle/>
          <a:p>
            <a:r>
              <a:rPr lang="en-US" sz="2400" dirty="0"/>
              <a:t>Relationships are first-class citizens in graph databases; most of the value of graph databases is derived from the relationships.</a:t>
            </a:r>
          </a:p>
          <a:p>
            <a:r>
              <a:rPr lang="en-US" sz="2400" dirty="0"/>
              <a:t>Relationships don’t only have a type, a start node, and an end node, but can have properties of their own.</a:t>
            </a:r>
          </a:p>
          <a:p>
            <a:r>
              <a:rPr lang="en-US" sz="2400" dirty="0"/>
              <a:t>we can add intelligence to the relationship—for example, since when did they become friends, what is the distance between the nodes, or what aspects are shared between the nodes.</a:t>
            </a:r>
          </a:p>
        </p:txBody>
      </p:sp>
    </p:spTree>
    <p:extLst>
      <p:ext uri="{BB962C8B-B14F-4D97-AF65-F5344CB8AC3E}">
        <p14:creationId xmlns:p14="http://schemas.microsoft.com/office/powerpoint/2010/main" val="231719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ABF1-B84D-4659-8D1B-184A7546C2FA}"/>
              </a:ext>
            </a:extLst>
          </p:cNvPr>
          <p:cNvSpPr>
            <a:spLocks noGrp="1"/>
          </p:cNvSpPr>
          <p:nvPr>
            <p:ph type="title"/>
          </p:nvPr>
        </p:nvSpPr>
        <p:spPr/>
        <p:txBody>
          <a:bodyPr/>
          <a:lstStyle/>
          <a:p>
            <a:r>
              <a:rPr lang="en-US" b="1" dirty="0"/>
              <a:t>Consistency</a:t>
            </a:r>
            <a:endParaRPr lang="en-US" dirty="0"/>
          </a:p>
        </p:txBody>
      </p:sp>
      <p:sp>
        <p:nvSpPr>
          <p:cNvPr id="3" name="Content Placeholder 2">
            <a:extLst>
              <a:ext uri="{FF2B5EF4-FFF2-40B4-BE49-F238E27FC236}">
                <a16:creationId xmlns:a16="http://schemas.microsoft.com/office/drawing/2014/main" id="{DC0B630C-4FAC-868D-94BD-E58372BA25ED}"/>
              </a:ext>
            </a:extLst>
          </p:cNvPr>
          <p:cNvSpPr>
            <a:spLocks noGrp="1"/>
          </p:cNvSpPr>
          <p:nvPr>
            <p:ph idx="1"/>
          </p:nvPr>
        </p:nvSpPr>
        <p:spPr/>
        <p:txBody>
          <a:bodyPr/>
          <a:lstStyle/>
          <a:p>
            <a:r>
              <a:rPr lang="en-US" dirty="0"/>
              <a:t>Graph databases ensure consistency through transactions. </a:t>
            </a:r>
          </a:p>
          <a:p>
            <a:r>
              <a:rPr lang="en-US" dirty="0"/>
              <a:t>They do not allow dangling relationships: The start node and end node always have to exist, </a:t>
            </a:r>
          </a:p>
          <a:p>
            <a:r>
              <a:rPr lang="en-US" dirty="0"/>
              <a:t>and nodes can only be deleted if they don’t have any relationships attached to them.</a:t>
            </a:r>
          </a:p>
        </p:txBody>
      </p:sp>
    </p:spTree>
    <p:extLst>
      <p:ext uri="{BB962C8B-B14F-4D97-AF65-F5344CB8AC3E}">
        <p14:creationId xmlns:p14="http://schemas.microsoft.com/office/powerpoint/2010/main" val="398436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7688-8D8C-0F99-DF3E-7177DA4ED981}"/>
              </a:ext>
            </a:extLst>
          </p:cNvPr>
          <p:cNvSpPr>
            <a:spLocks noGrp="1"/>
          </p:cNvSpPr>
          <p:nvPr>
            <p:ph type="title"/>
          </p:nvPr>
        </p:nvSpPr>
        <p:spPr/>
        <p:txBody>
          <a:bodyPr/>
          <a:lstStyle/>
          <a:p>
            <a:r>
              <a:rPr lang="en-US" b="1" dirty="0"/>
              <a:t>Transactions</a:t>
            </a:r>
            <a:endParaRPr lang="en-US" dirty="0"/>
          </a:p>
        </p:txBody>
      </p:sp>
      <p:sp>
        <p:nvSpPr>
          <p:cNvPr id="3" name="Content Placeholder 2">
            <a:extLst>
              <a:ext uri="{FF2B5EF4-FFF2-40B4-BE49-F238E27FC236}">
                <a16:creationId xmlns:a16="http://schemas.microsoft.com/office/drawing/2014/main" id="{4267CFA4-4EFD-2B52-D771-2C3C7F9593FE}"/>
              </a:ext>
            </a:extLst>
          </p:cNvPr>
          <p:cNvSpPr>
            <a:spLocks noGrp="1"/>
          </p:cNvSpPr>
          <p:nvPr>
            <p:ph idx="1"/>
          </p:nvPr>
        </p:nvSpPr>
        <p:spPr/>
        <p:txBody>
          <a:bodyPr>
            <a:normAutofit fontScale="92500" lnSpcReduction="10000"/>
          </a:bodyPr>
          <a:lstStyle/>
          <a:p>
            <a:r>
              <a:rPr lang="en-US" dirty="0"/>
              <a:t>Neo4J is ACID-compliant</a:t>
            </a:r>
          </a:p>
          <a:p>
            <a:r>
              <a:rPr lang="en-US" dirty="0"/>
              <a:t>Before changing any nodes or adding any relationships to existing nodes, we have to start a transaction</a:t>
            </a:r>
          </a:p>
          <a:p>
            <a:pPr marL="0" indent="0">
              <a:buNone/>
            </a:pPr>
            <a:r>
              <a:rPr lang="en-US" sz="2600" dirty="0">
                <a:latin typeface="+mj-lt"/>
              </a:rPr>
              <a:t>Transaction </a:t>
            </a:r>
            <a:r>
              <a:rPr lang="en-US" sz="2600" dirty="0" err="1">
                <a:latin typeface="+mj-lt"/>
              </a:rPr>
              <a:t>transaction</a:t>
            </a:r>
            <a:r>
              <a:rPr lang="en-US" sz="2600" dirty="0">
                <a:latin typeface="+mj-lt"/>
              </a:rPr>
              <a:t> = </a:t>
            </a:r>
            <a:r>
              <a:rPr lang="en-US" sz="2600" dirty="0" err="1">
                <a:latin typeface="+mj-lt"/>
              </a:rPr>
              <a:t>database.beginTx</a:t>
            </a:r>
            <a:r>
              <a:rPr lang="en-US" sz="2600" dirty="0">
                <a:latin typeface="+mj-lt"/>
              </a:rPr>
              <a:t>();</a:t>
            </a:r>
            <a:br>
              <a:rPr lang="en-US" sz="2600" dirty="0">
                <a:latin typeface="+mj-lt"/>
              </a:rPr>
            </a:br>
            <a:r>
              <a:rPr lang="en-US" sz="2600" dirty="0">
                <a:latin typeface="+mj-lt"/>
              </a:rPr>
              <a:t>try {</a:t>
            </a:r>
            <a:br>
              <a:rPr lang="en-US" sz="2600" dirty="0">
                <a:latin typeface="+mj-lt"/>
              </a:rPr>
            </a:br>
            <a:r>
              <a:rPr lang="en-US" sz="2600" dirty="0">
                <a:latin typeface="+mj-lt"/>
              </a:rPr>
              <a:t>    Node </a:t>
            </a:r>
            <a:r>
              <a:rPr lang="en-US" sz="2600" dirty="0" err="1">
                <a:latin typeface="+mj-lt"/>
              </a:rPr>
              <a:t>node</a:t>
            </a:r>
            <a:r>
              <a:rPr lang="en-US" sz="2600" dirty="0">
                <a:latin typeface="+mj-lt"/>
              </a:rPr>
              <a:t> = </a:t>
            </a:r>
            <a:r>
              <a:rPr lang="en-US" sz="2600" dirty="0" err="1">
                <a:latin typeface="+mj-lt"/>
              </a:rPr>
              <a:t>database.createNode</a:t>
            </a:r>
            <a:r>
              <a:rPr lang="en-US" sz="2600" dirty="0">
                <a:latin typeface="+mj-lt"/>
              </a:rPr>
              <a:t>();</a:t>
            </a:r>
            <a:br>
              <a:rPr lang="en-US" sz="2600" dirty="0">
                <a:latin typeface="+mj-lt"/>
              </a:rPr>
            </a:br>
            <a:r>
              <a:rPr lang="en-US" sz="2600" dirty="0">
                <a:latin typeface="+mj-lt"/>
              </a:rPr>
              <a:t>    </a:t>
            </a:r>
            <a:r>
              <a:rPr lang="en-US" sz="2600" dirty="0" err="1">
                <a:latin typeface="+mj-lt"/>
              </a:rPr>
              <a:t>node.setProperty</a:t>
            </a:r>
            <a:r>
              <a:rPr lang="en-US" sz="2600" dirty="0">
                <a:latin typeface="+mj-lt"/>
              </a:rPr>
              <a:t>("name", "NoSQL Distilled");</a:t>
            </a:r>
            <a:br>
              <a:rPr lang="en-US" sz="2600" dirty="0">
                <a:latin typeface="+mj-lt"/>
              </a:rPr>
            </a:br>
            <a:r>
              <a:rPr lang="en-US" sz="2600" dirty="0">
                <a:latin typeface="+mj-lt"/>
              </a:rPr>
              <a:t>    </a:t>
            </a:r>
            <a:r>
              <a:rPr lang="en-US" sz="2600" dirty="0" err="1">
                <a:latin typeface="+mj-lt"/>
              </a:rPr>
              <a:t>node.setProperty</a:t>
            </a:r>
            <a:r>
              <a:rPr lang="en-US" sz="2600" dirty="0">
                <a:latin typeface="+mj-lt"/>
              </a:rPr>
              <a:t>("published", "2012");</a:t>
            </a:r>
            <a:br>
              <a:rPr lang="en-US" sz="2600" dirty="0">
                <a:latin typeface="+mj-lt"/>
              </a:rPr>
            </a:br>
            <a:r>
              <a:rPr lang="en-US" sz="2600" dirty="0">
                <a:latin typeface="+mj-lt"/>
              </a:rPr>
              <a:t>    </a:t>
            </a:r>
            <a:r>
              <a:rPr lang="en-US" sz="2600" dirty="0" err="1">
                <a:latin typeface="+mj-lt"/>
              </a:rPr>
              <a:t>transaction.success</a:t>
            </a:r>
            <a:r>
              <a:rPr lang="en-US" sz="2600" dirty="0">
                <a:latin typeface="+mj-lt"/>
              </a:rPr>
              <a:t>();</a:t>
            </a:r>
            <a:br>
              <a:rPr lang="en-US" sz="2600" dirty="0">
                <a:latin typeface="+mj-lt"/>
              </a:rPr>
            </a:br>
            <a:r>
              <a:rPr lang="en-US" sz="2600" dirty="0">
                <a:latin typeface="+mj-lt"/>
              </a:rPr>
              <a:t>} finally {</a:t>
            </a:r>
            <a:br>
              <a:rPr lang="en-US" sz="2600" dirty="0">
                <a:latin typeface="+mj-lt"/>
              </a:rPr>
            </a:br>
            <a:r>
              <a:rPr lang="en-US" sz="2600" dirty="0">
                <a:latin typeface="+mj-lt"/>
              </a:rPr>
              <a:t>    </a:t>
            </a:r>
            <a:r>
              <a:rPr lang="en-US" sz="2600" dirty="0" err="1">
                <a:latin typeface="+mj-lt"/>
              </a:rPr>
              <a:t>transaction.finish</a:t>
            </a:r>
            <a:r>
              <a:rPr lang="en-US" sz="2600" dirty="0">
                <a:latin typeface="+mj-lt"/>
              </a:rPr>
              <a:t>();</a:t>
            </a:r>
            <a:br>
              <a:rPr lang="en-US" sz="2600" dirty="0">
                <a:latin typeface="+mj-lt"/>
              </a:rPr>
            </a:br>
            <a:r>
              <a:rPr lang="en-US" sz="2600" dirty="0">
                <a:latin typeface="+mj-lt"/>
              </a:rPr>
              <a:t>}</a:t>
            </a:r>
            <a:endParaRPr lang="en-US" dirty="0">
              <a:latin typeface="+mj-lt"/>
            </a:endParaRPr>
          </a:p>
        </p:txBody>
      </p:sp>
    </p:spTree>
    <p:extLst>
      <p:ext uri="{BB962C8B-B14F-4D97-AF65-F5344CB8AC3E}">
        <p14:creationId xmlns:p14="http://schemas.microsoft.com/office/powerpoint/2010/main" val="55203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E6D1-83C0-C8A7-EB99-F9CA6A186D85}"/>
              </a:ext>
            </a:extLst>
          </p:cNvPr>
          <p:cNvSpPr>
            <a:spLocks noGrp="1"/>
          </p:cNvSpPr>
          <p:nvPr>
            <p:ph type="title"/>
          </p:nvPr>
        </p:nvSpPr>
        <p:spPr/>
        <p:txBody>
          <a:bodyPr/>
          <a:lstStyle/>
          <a:p>
            <a:r>
              <a:rPr lang="en-US" b="1" dirty="0"/>
              <a:t>Availability</a:t>
            </a:r>
            <a:endParaRPr lang="en-US" dirty="0"/>
          </a:p>
        </p:txBody>
      </p:sp>
      <p:sp>
        <p:nvSpPr>
          <p:cNvPr id="3" name="Content Placeholder 2">
            <a:extLst>
              <a:ext uri="{FF2B5EF4-FFF2-40B4-BE49-F238E27FC236}">
                <a16:creationId xmlns:a16="http://schemas.microsoft.com/office/drawing/2014/main" id="{E822FB55-85E7-AB8D-1C66-04CC80A0D6C3}"/>
              </a:ext>
            </a:extLst>
          </p:cNvPr>
          <p:cNvSpPr>
            <a:spLocks noGrp="1"/>
          </p:cNvSpPr>
          <p:nvPr>
            <p:ph idx="1"/>
          </p:nvPr>
        </p:nvSpPr>
        <p:spPr/>
        <p:txBody>
          <a:bodyPr>
            <a:normAutofit fontScale="62500" lnSpcReduction="20000"/>
          </a:bodyPr>
          <a:lstStyle/>
          <a:p>
            <a:pPr>
              <a:lnSpc>
                <a:spcPct val="170000"/>
              </a:lnSpc>
            </a:pPr>
            <a:r>
              <a:rPr lang="en-US" dirty="0"/>
              <a:t>Neo4J, as of version 1.8, achieves high availability by providing for replicated slaves. </a:t>
            </a:r>
          </a:p>
          <a:p>
            <a:pPr>
              <a:lnSpc>
                <a:spcPct val="170000"/>
              </a:lnSpc>
            </a:pPr>
            <a:r>
              <a:rPr lang="en-US" dirty="0"/>
              <a:t>These slaves can also handle writes: When they are written to, they synchronize the write to the current master, and the write is committed first at the master and then at the slave.</a:t>
            </a:r>
          </a:p>
          <a:p>
            <a:pPr>
              <a:lnSpc>
                <a:spcPct val="170000"/>
              </a:lnSpc>
            </a:pPr>
            <a:r>
              <a:rPr lang="en-US" dirty="0"/>
              <a:t>Neo4J uses the Apache </a:t>
            </a:r>
            <a:r>
              <a:rPr lang="en-US" dirty="0" err="1"/>
              <a:t>ZooKeeper</a:t>
            </a:r>
            <a:r>
              <a:rPr lang="en-US" dirty="0"/>
              <a:t> to keep track of the last transaction IDs persisted on each slave node and the current master node. </a:t>
            </a:r>
          </a:p>
          <a:p>
            <a:pPr>
              <a:lnSpc>
                <a:spcPct val="170000"/>
              </a:lnSpc>
            </a:pPr>
            <a:r>
              <a:rPr lang="en-US" dirty="0"/>
              <a:t>Once a server starts up, it communicates with </a:t>
            </a:r>
            <a:r>
              <a:rPr lang="en-US" dirty="0" err="1"/>
              <a:t>ZooKeeper</a:t>
            </a:r>
            <a:r>
              <a:rPr lang="en-US" dirty="0"/>
              <a:t> and finds out which server is the master. </a:t>
            </a:r>
          </a:p>
          <a:p>
            <a:pPr>
              <a:lnSpc>
                <a:spcPct val="170000"/>
              </a:lnSpc>
            </a:pPr>
            <a:r>
              <a:rPr lang="en-US" dirty="0"/>
              <a:t>If the server is the first one to join the cluster, it becomes the master; when a master goes down, the cluster elects a master from the available nodes, thus providing high availability.</a:t>
            </a:r>
          </a:p>
        </p:txBody>
      </p:sp>
    </p:spTree>
    <p:extLst>
      <p:ext uri="{BB962C8B-B14F-4D97-AF65-F5344CB8AC3E}">
        <p14:creationId xmlns:p14="http://schemas.microsoft.com/office/powerpoint/2010/main" val="156956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1130</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Graph Databases</vt:lpstr>
      <vt:lpstr>What Is a Graph Database?</vt:lpstr>
      <vt:lpstr>PowerPoint Presentation</vt:lpstr>
      <vt:lpstr>Features</vt:lpstr>
      <vt:lpstr>Nodes know about INCOMING and OUTGOING relationships that are traversable both ways. </vt:lpstr>
      <vt:lpstr>Relationships</vt:lpstr>
      <vt:lpstr>Consistency</vt:lpstr>
      <vt:lpstr>Transactions</vt:lpstr>
      <vt:lpstr>Availability</vt:lpstr>
      <vt:lpstr>Query Features</vt:lpstr>
      <vt:lpstr>Query Features</vt:lpstr>
      <vt:lpstr>Query Features</vt:lpstr>
      <vt:lpstr>PowerPoint Presentation</vt:lpstr>
      <vt:lpstr>Scaling</vt:lpstr>
      <vt:lpstr>Scaling</vt:lpstr>
      <vt:lpstr>Suitable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Column-Family Stores</dc:title>
  <dc:creator>Juhi  Patel</dc:creator>
  <cp:lastModifiedBy>Juhi  Patel</cp:lastModifiedBy>
  <cp:revision>23</cp:revision>
  <dcterms:created xsi:type="dcterms:W3CDTF">2023-06-22T09:20:29Z</dcterms:created>
  <dcterms:modified xsi:type="dcterms:W3CDTF">2023-06-24T05:43:48Z</dcterms:modified>
</cp:coreProperties>
</file>