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3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3341" y="2834922"/>
            <a:ext cx="3446716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CE181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1142" y="3865147"/>
            <a:ext cx="611111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CE181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2694" y="3692086"/>
            <a:ext cx="6108011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521" y="1492473"/>
            <a:ext cx="9274356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09138" y="7203592"/>
            <a:ext cx="2179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Chapter</a:t>
            </a:r>
            <a:r>
              <a:rPr spc="-85" dirty="0"/>
              <a:t> </a:t>
            </a:r>
            <a:r>
              <a:rPr dirty="0"/>
              <a:t>–</a:t>
            </a:r>
            <a:r>
              <a:rPr spc="-90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Key</a:t>
            </a:r>
            <a:r>
              <a:rPr spc="-50" dirty="0"/>
              <a:t> </a:t>
            </a:r>
            <a:r>
              <a:rPr spc="-95" dirty="0"/>
              <a:t>Value</a:t>
            </a:r>
            <a:r>
              <a:rPr spc="-65" dirty="0"/>
              <a:t> </a:t>
            </a:r>
            <a:r>
              <a:rPr spc="-25" dirty="0"/>
              <a:t>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730" cy="46615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7200" marR="6350" indent="-445134" algn="just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distributed </a:t>
            </a:r>
            <a:r>
              <a:rPr sz="2700" spc="5" dirty="0">
                <a:latin typeface="Times New Roman"/>
                <a:cs typeface="Times New Roman"/>
              </a:rPr>
              <a:t>key-value store implementations </a:t>
            </a:r>
            <a:r>
              <a:rPr sz="2700" dirty="0">
                <a:latin typeface="Times New Roman"/>
                <a:cs typeface="Times New Roman"/>
              </a:rPr>
              <a:t>like </a:t>
            </a:r>
            <a:r>
              <a:rPr sz="2700" spc="5" dirty="0">
                <a:latin typeface="Times New Roman"/>
                <a:cs typeface="Times New Roman"/>
              </a:rPr>
              <a:t>Riak,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eventually consistent model </a:t>
            </a:r>
            <a:r>
              <a:rPr sz="2700" spc="5" dirty="0">
                <a:latin typeface="Times New Roman"/>
                <a:cs typeface="Times New Roman"/>
              </a:rPr>
              <a:t>of consistency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implemented.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Since </a:t>
            </a:r>
            <a:r>
              <a:rPr sz="2700" dirty="0">
                <a:latin typeface="Times New Roman"/>
                <a:cs typeface="Times New Roman"/>
              </a:rPr>
              <a:t>the value </a:t>
            </a:r>
            <a:r>
              <a:rPr sz="2700" spc="5" dirty="0">
                <a:latin typeface="Times New Roman"/>
                <a:cs typeface="Times New Roman"/>
              </a:rPr>
              <a:t>may have already </a:t>
            </a:r>
            <a:r>
              <a:rPr sz="2700" dirty="0">
                <a:latin typeface="Times New Roman"/>
                <a:cs typeface="Times New Roman"/>
              </a:rPr>
              <a:t>been replicated to other </a:t>
            </a:r>
            <a:r>
              <a:rPr sz="2700" spc="5" dirty="0">
                <a:latin typeface="Times New Roman"/>
                <a:cs typeface="Times New Roman"/>
              </a:rPr>
              <a:t> nodes, </a:t>
            </a:r>
            <a:r>
              <a:rPr sz="2700" dirty="0">
                <a:latin typeface="Times New Roman"/>
                <a:cs typeface="Times New Roman"/>
              </a:rPr>
              <a:t>Riak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two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ways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resolving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update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conflicts:</a:t>
            </a:r>
          </a:p>
          <a:p>
            <a:pPr marL="513080" indent="-501015" algn="just">
              <a:lnSpc>
                <a:spcPct val="100000"/>
              </a:lnSpc>
              <a:spcBef>
                <a:spcPts val="1370"/>
              </a:spcBef>
              <a:buSzPct val="70370"/>
              <a:buAutoNum type="arabicPeriod"/>
              <a:tabLst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Either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newest write wins 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older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writes loose</a:t>
            </a:r>
            <a:endParaRPr sz="2700" dirty="0">
              <a:latin typeface="Times New Roman"/>
              <a:cs typeface="Times New Roman"/>
            </a:endParaRPr>
          </a:p>
          <a:p>
            <a:pPr marL="513080" marR="5080" indent="-501015" algn="just">
              <a:lnSpc>
                <a:spcPct val="114100"/>
              </a:lnSpc>
              <a:spcBef>
                <a:spcPts val="985"/>
              </a:spcBef>
              <a:buSzPct val="70370"/>
              <a:buAutoNum type="arabicPeriod"/>
              <a:tabLst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Both </a:t>
            </a:r>
            <a:r>
              <a:rPr sz="2700" dirty="0">
                <a:latin typeface="Times New Roman"/>
                <a:cs typeface="Times New Roman"/>
              </a:rPr>
              <a:t>(all) values </a:t>
            </a:r>
            <a:r>
              <a:rPr sz="2700" spc="5" dirty="0">
                <a:latin typeface="Times New Roman"/>
                <a:cs typeface="Times New Roman"/>
              </a:rPr>
              <a:t>are returned allowing </a:t>
            </a:r>
            <a:r>
              <a:rPr sz="2700" dirty="0">
                <a:latin typeface="Times New Roman"/>
                <a:cs typeface="Times New Roman"/>
              </a:rPr>
              <a:t>the client to </a:t>
            </a:r>
            <a:r>
              <a:rPr sz="2700" spc="5" dirty="0">
                <a:latin typeface="Times New Roman"/>
                <a:cs typeface="Times New Roman"/>
              </a:rPr>
              <a:t>resolve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conflict.</a:t>
            </a:r>
          </a:p>
          <a:p>
            <a:pPr marL="457200" marR="6350" indent="-445134" algn="just">
              <a:lnSpc>
                <a:spcPct val="117000"/>
              </a:lnSpc>
              <a:spcBef>
                <a:spcPts val="81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Riak,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these</a:t>
            </a:r>
            <a:r>
              <a:rPr sz="2700" spc="5" dirty="0">
                <a:latin typeface="Times New Roman"/>
                <a:cs typeface="Times New Roman"/>
              </a:rPr>
              <a:t> options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5" dirty="0">
                <a:latin typeface="Times New Roman"/>
                <a:cs typeface="Times New Roman"/>
              </a:rPr>
              <a:t> up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bucket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creation.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095" cy="34823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57200" marR="5080" indent="-445134" algn="just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Buckets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just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way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namespace</a:t>
            </a:r>
            <a:r>
              <a:rPr sz="2700" spc="5" dirty="0">
                <a:latin typeface="Times New Roman"/>
                <a:cs typeface="Times New Roman"/>
              </a:rPr>
              <a:t> keys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collisions can </a:t>
            </a:r>
            <a:r>
              <a:rPr sz="2700" spc="5" dirty="0">
                <a:latin typeface="Times New Roman"/>
                <a:cs typeface="Times New Roman"/>
              </a:rPr>
              <a:t>be reduced—for example, </a:t>
            </a:r>
            <a:r>
              <a:rPr sz="2700" dirty="0">
                <a:latin typeface="Times New Roman"/>
                <a:cs typeface="Times New Roman"/>
              </a:rPr>
              <a:t>all </a:t>
            </a:r>
            <a:r>
              <a:rPr sz="2700" spc="5" dirty="0">
                <a:latin typeface="Times New Roman"/>
                <a:cs typeface="Times New Roman"/>
              </a:rPr>
              <a:t>customer keys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may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reside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customer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bucket.</a:t>
            </a:r>
            <a:endParaRPr sz="2700" dirty="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300"/>
              </a:lnSpc>
              <a:spcBef>
                <a:spcPts val="944"/>
              </a:spcBef>
              <a:buSzPct val="70370"/>
              <a:buFont typeface="Arial MT"/>
              <a:buChar char="•"/>
              <a:tabLst>
                <a:tab pos="538480" algn="l"/>
              </a:tabLst>
            </a:pPr>
            <a:r>
              <a:rPr dirty="0"/>
              <a:t>	</a:t>
            </a:r>
            <a:r>
              <a:rPr sz="2700" spc="5" dirty="0">
                <a:latin typeface="Times New Roman"/>
                <a:cs typeface="Times New Roman"/>
              </a:rPr>
              <a:t>When </a:t>
            </a:r>
            <a:r>
              <a:rPr sz="2700" dirty="0">
                <a:latin typeface="Times New Roman"/>
                <a:cs typeface="Times New Roman"/>
              </a:rPr>
              <a:t>creating a bucket, default values </a:t>
            </a:r>
            <a:r>
              <a:rPr sz="2700" spc="5" dirty="0">
                <a:latin typeface="Times New Roman"/>
                <a:cs typeface="Times New Roman"/>
              </a:rPr>
              <a:t>for consistency can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 provided, </a:t>
            </a:r>
            <a:r>
              <a:rPr sz="2700" b="1" spc="5" dirty="0">
                <a:latin typeface="Times New Roman"/>
                <a:cs typeface="Times New Roman"/>
              </a:rPr>
              <a:t>Ex: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considered good only when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consistent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across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nodes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where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stored.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998090" y="1517044"/>
            <a:ext cx="8983980" cy="523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5" dirty="0">
                <a:latin typeface="Courier New"/>
                <a:cs typeface="Courier New"/>
              </a:rPr>
              <a:t>Bucket</a:t>
            </a:r>
            <a:r>
              <a:rPr sz="2700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bucket </a:t>
            </a:r>
            <a:r>
              <a:rPr sz="2700" dirty="0">
                <a:latin typeface="Courier New"/>
                <a:cs typeface="Courier New"/>
              </a:rPr>
              <a:t>= </a:t>
            </a:r>
            <a:r>
              <a:rPr sz="2700" spc="10" dirty="0">
                <a:latin typeface="Courier New"/>
                <a:cs typeface="Courier New"/>
              </a:rPr>
              <a:t>connection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ts val="3215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.createBucket(bucketName)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2700" spc="5" dirty="0">
                <a:latin typeface="Courier New"/>
                <a:cs typeface="Courier New"/>
              </a:rPr>
              <a:t>.withRetrier(attempts(3))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00" spc="5" dirty="0">
                <a:latin typeface="Courier New"/>
                <a:cs typeface="Courier New"/>
              </a:rPr>
              <a:t>.allowSiblings(siblingsAllowed)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ts val="3229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.nVal(numberOfReplicasOfTheData)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ts val="3229"/>
              </a:lnSpc>
            </a:pPr>
            <a:r>
              <a:rPr sz="2700" spc="5" dirty="0">
                <a:latin typeface="Courier New"/>
                <a:cs typeface="Courier New"/>
              </a:rPr>
              <a:t>.w(numberOfNodesToRespondToWrite)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.r(numberOfNodesToRespondToRead)</a:t>
            </a: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700" spc="10" dirty="0">
                <a:latin typeface="Courier New"/>
                <a:cs typeface="Courier New"/>
              </a:rPr>
              <a:t>.execute();</a:t>
            </a:r>
            <a:endParaRPr sz="2700" dirty="0">
              <a:latin typeface="Courier New"/>
              <a:cs typeface="Courier New"/>
            </a:endParaRPr>
          </a:p>
          <a:p>
            <a:pPr marL="554355" marR="5080" indent="-445134">
              <a:lnSpc>
                <a:spcPct val="114100"/>
              </a:lnSpc>
              <a:spcBef>
                <a:spcPts val="25"/>
              </a:spcBef>
              <a:buSzPct val="70370"/>
              <a:buFont typeface="Arial MT"/>
              <a:buChar char="•"/>
              <a:tabLst>
                <a:tab pos="554355" algn="l"/>
                <a:tab pos="554990" algn="l"/>
                <a:tab pos="959485" algn="l"/>
                <a:tab pos="1535430" algn="l"/>
                <a:tab pos="2360295" algn="l"/>
                <a:tab pos="3108325" algn="l"/>
                <a:tab pos="3550285" algn="l"/>
                <a:tab pos="4490720" algn="l"/>
                <a:tab pos="5335905" algn="l"/>
                <a:tab pos="5777865" algn="l"/>
                <a:tab pos="6276340" algn="l"/>
                <a:tab pos="7916545" algn="l"/>
                <a:tab pos="8493125" algn="l"/>
              </a:tabLst>
            </a:pPr>
            <a:r>
              <a:rPr sz="2700" spc="10" dirty="0">
                <a:latin typeface="Times New Roman"/>
                <a:cs typeface="Times New Roman"/>
              </a:rPr>
              <a:t>I</a:t>
            </a:r>
            <a:r>
              <a:rPr sz="2700" dirty="0">
                <a:latin typeface="Times New Roman"/>
                <a:cs typeface="Times New Roman"/>
              </a:rPr>
              <a:t>f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eed	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ata	in	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v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y	</a:t>
            </a:r>
            <a:r>
              <a:rPr sz="2700" spc="10" dirty="0">
                <a:latin typeface="Times New Roman"/>
                <a:cs typeface="Times New Roman"/>
              </a:rPr>
              <a:t>nod</a:t>
            </a:r>
            <a:r>
              <a:rPr sz="2700" dirty="0">
                <a:latin typeface="Times New Roman"/>
                <a:cs typeface="Times New Roman"/>
              </a:rPr>
              <a:t>e	to	</a:t>
            </a:r>
            <a:r>
              <a:rPr sz="2700" spc="10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spc="10" dirty="0">
                <a:latin typeface="Times New Roman"/>
                <a:cs typeface="Times New Roman"/>
              </a:rPr>
              <a:t>on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t,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5" dirty="0">
                <a:latin typeface="Times New Roman"/>
                <a:cs typeface="Times New Roman"/>
              </a:rPr>
              <a:t>can  increase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numberOfNodesToRespondToWrite</a:t>
            </a:r>
            <a:r>
              <a:rPr sz="2700" b="1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</a:t>
            </a:r>
          </a:p>
          <a:p>
            <a:pPr marL="554355" marR="5715">
              <a:lnSpc>
                <a:spcPct val="114100"/>
              </a:lnSpc>
              <a:spcBef>
                <a:spcPts val="95"/>
              </a:spcBef>
            </a:pP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same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nVal</a:t>
            </a:r>
            <a:r>
              <a:rPr sz="2700" spc="-40" dirty="0">
                <a:latin typeface="Times New Roman"/>
                <a:cs typeface="Times New Roman"/>
              </a:rPr>
              <a:t>.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course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doing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will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decrease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write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cluster.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67042-519D-D8D5-0487-37ACBCC5C99F}"/>
              </a:ext>
            </a:extLst>
          </p:cNvPr>
          <p:cNvSpPr txBox="1"/>
          <p:nvPr/>
        </p:nvSpPr>
        <p:spPr>
          <a:xfrm>
            <a:off x="927100" y="549771"/>
            <a:ext cx="8915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Bucket Creation: </a:t>
            </a:r>
            <a:r>
              <a:rPr lang="en-US" dirty="0"/>
              <a:t>It is creating a new bucket with a specified name (</a:t>
            </a:r>
            <a:r>
              <a:rPr lang="en-US" dirty="0" err="1"/>
              <a:t>bucketName</a:t>
            </a:r>
            <a:r>
              <a:rPr lang="en-US" dirty="0"/>
              <a:t>) in a data storage system. A bucket is a logical container for storing data.</a:t>
            </a:r>
          </a:p>
          <a:p>
            <a:endParaRPr lang="en-US" dirty="0"/>
          </a:p>
          <a:p>
            <a:r>
              <a:rPr lang="en-US" b="1" dirty="0" err="1"/>
              <a:t>Retrier</a:t>
            </a:r>
            <a:r>
              <a:rPr lang="en-US" b="1" dirty="0"/>
              <a:t> Configuration: </a:t>
            </a:r>
            <a:r>
              <a:rPr lang="en-US" dirty="0"/>
              <a:t>It configures a </a:t>
            </a:r>
            <a:r>
              <a:rPr lang="en-US" dirty="0" err="1"/>
              <a:t>retrier</a:t>
            </a:r>
            <a:r>
              <a:rPr lang="en-US" dirty="0"/>
              <a:t> for handling retries in case of failures. The </a:t>
            </a:r>
            <a:r>
              <a:rPr lang="en-US" b="1" dirty="0" err="1"/>
              <a:t>withRetrier</a:t>
            </a:r>
            <a:r>
              <a:rPr lang="en-US" b="1" dirty="0"/>
              <a:t>(attempts(3)) </a:t>
            </a:r>
            <a:r>
              <a:rPr lang="en-US" dirty="0"/>
              <a:t>part suggests that it will attempt the operation up to three times in case of failure. Retries are often used to improve the reliability of operations in distributed systems.</a:t>
            </a:r>
          </a:p>
          <a:p>
            <a:endParaRPr lang="en-US" dirty="0"/>
          </a:p>
          <a:p>
            <a:r>
              <a:rPr lang="en-US" b="1" dirty="0"/>
              <a:t>Siblings Configuration: </a:t>
            </a:r>
            <a:r>
              <a:rPr lang="en-US" dirty="0"/>
              <a:t>It specifies whether siblings (potentially conflicting versions of data) are allowed in this bucket. The variable </a:t>
            </a:r>
            <a:r>
              <a:rPr lang="en-US" dirty="0" err="1"/>
              <a:t>siblingsAllowed</a:t>
            </a:r>
            <a:r>
              <a:rPr lang="en-US" dirty="0"/>
              <a:t> likely determines whether or not conflicting versions of data can coexist in the same bucket.</a:t>
            </a:r>
          </a:p>
          <a:p>
            <a:endParaRPr lang="en-US" dirty="0"/>
          </a:p>
          <a:p>
            <a:r>
              <a:rPr lang="en-US" b="1" dirty="0"/>
              <a:t>Replication Configuration: </a:t>
            </a:r>
            <a:r>
              <a:rPr lang="en-US" dirty="0"/>
              <a:t>It sets the number of replicas for the data stored in this bucket. The </a:t>
            </a:r>
            <a:r>
              <a:rPr lang="en-US" b="1" dirty="0" err="1"/>
              <a:t>numberOfReplicasOfTheData</a:t>
            </a:r>
            <a:r>
              <a:rPr lang="en-US" dirty="0"/>
              <a:t> variable likely determines how many copies of each piece of data will be maintained for fault tolerance and data durability.</a:t>
            </a:r>
          </a:p>
          <a:p>
            <a:endParaRPr lang="en-US" dirty="0"/>
          </a:p>
          <a:p>
            <a:r>
              <a:rPr lang="en-US" b="1" dirty="0"/>
              <a:t>Write and Read Configuration: </a:t>
            </a:r>
            <a:r>
              <a:rPr lang="en-US" dirty="0"/>
              <a:t>It sets the </a:t>
            </a:r>
            <a:r>
              <a:rPr lang="en-US" b="1" dirty="0"/>
              <a:t>w (number of nodes to respond to write) and r (number of nodes to respond to read)</a:t>
            </a:r>
            <a:r>
              <a:rPr lang="en-US" dirty="0"/>
              <a:t> values. These values can control the consistency and availability of data operations. For example, you might require a certain number of nodes to respond before considering a write or read operation successful.</a:t>
            </a:r>
          </a:p>
          <a:p>
            <a:endParaRPr lang="en-US" dirty="0"/>
          </a:p>
          <a:p>
            <a:r>
              <a:rPr lang="en-US" b="1" dirty="0"/>
              <a:t>Execution: </a:t>
            </a:r>
            <a:r>
              <a:rPr lang="en-US" dirty="0"/>
              <a:t>Finally, the execute() method is called to actually create the bucket with the specified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83383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4760" cy="14643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44500" marR="5080" indent="-445134" algn="just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-9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improve on write or </a:t>
            </a:r>
            <a:r>
              <a:rPr sz="2700" dirty="0">
                <a:latin typeface="Times New Roman"/>
                <a:cs typeface="Times New Roman"/>
              </a:rPr>
              <a:t>read conflicts, </a:t>
            </a:r>
            <a:r>
              <a:rPr sz="2700" spc="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change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allowSiblings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flag</a:t>
            </a:r>
            <a:r>
              <a:rPr sz="2700" spc="5" dirty="0">
                <a:latin typeface="Times New Roman"/>
                <a:cs typeface="Times New Roman"/>
              </a:rPr>
              <a:t> 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bucket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creation: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If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false,</a:t>
            </a:r>
            <a:r>
              <a:rPr sz="2700" spc="10" dirty="0">
                <a:latin typeface="Times New Roman"/>
                <a:cs typeface="Times New Roman"/>
              </a:rPr>
              <a:t> we </a:t>
            </a:r>
            <a:r>
              <a:rPr sz="2700" dirty="0">
                <a:latin typeface="Times New Roman"/>
                <a:cs typeface="Times New Roman"/>
              </a:rPr>
              <a:t>let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5" dirty="0">
                <a:latin typeface="Times New Roman"/>
                <a:cs typeface="Times New Roman"/>
              </a:rPr>
              <a:t> write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win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not </a:t>
            </a:r>
            <a:r>
              <a:rPr sz="2700" dirty="0">
                <a:latin typeface="Times New Roman"/>
                <a:cs typeface="Times New Roman"/>
              </a:rPr>
              <a:t>create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siblings.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0378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0" dirty="0">
                <a:solidFill>
                  <a:srgbClr val="CF181E"/>
                </a:solidFill>
              </a:rPr>
              <a:t>Transactions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6030" cy="194563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44500" marR="5080" indent="-445134" algn="just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Many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stores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implement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transactions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different </a:t>
            </a:r>
            <a:r>
              <a:rPr sz="2700" spc="5" dirty="0">
                <a:latin typeface="Times New Roman"/>
                <a:cs typeface="Times New Roman"/>
              </a:rPr>
              <a:t> ways. </a:t>
            </a:r>
            <a:r>
              <a:rPr sz="2700" dirty="0">
                <a:latin typeface="Times New Roman"/>
                <a:cs typeface="Times New Roman"/>
              </a:rPr>
              <a:t>Riak uses the </a:t>
            </a:r>
            <a:r>
              <a:rPr sz="2700" spc="5" dirty="0">
                <a:latin typeface="Times New Roman"/>
                <a:cs typeface="Times New Roman"/>
              </a:rPr>
              <a:t>concept of </a:t>
            </a:r>
            <a:r>
              <a:rPr sz="2700" b="1" spc="10" dirty="0">
                <a:latin typeface="Times New Roman"/>
                <a:cs typeface="Times New Roman"/>
              </a:rPr>
              <a:t>Quorum </a:t>
            </a:r>
            <a:r>
              <a:rPr sz="2700" spc="5" dirty="0">
                <a:latin typeface="Times New Roman"/>
                <a:cs typeface="Times New Roman"/>
              </a:rPr>
              <a:t>implemented </a:t>
            </a:r>
            <a:r>
              <a:rPr sz="2700" spc="10" dirty="0">
                <a:latin typeface="Times New Roman"/>
                <a:cs typeface="Times New Roman"/>
              </a:rPr>
              <a:t>by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 value</a:t>
            </a:r>
            <a:r>
              <a:rPr sz="2700" spc="5" dirty="0">
                <a:latin typeface="Times New Roman"/>
                <a:cs typeface="Times New Roman"/>
              </a:rPr>
              <a:t> —replication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factor—during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write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API </a:t>
            </a:r>
            <a:r>
              <a:rPr sz="2700" dirty="0">
                <a:latin typeface="Times New Roman"/>
                <a:cs typeface="Times New Roman"/>
              </a:rPr>
              <a:t>call.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90000" cy="549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7620" indent="-445134" algn="just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b="1" i="1" dirty="0">
                <a:latin typeface="Times New Roman"/>
                <a:cs typeface="Times New Roman"/>
              </a:rPr>
              <a:t>All</a:t>
            </a:r>
            <a:r>
              <a:rPr sz="2700" b="1" i="1" spc="5" dirty="0">
                <a:latin typeface="Times New Roman"/>
                <a:cs typeface="Times New Roman"/>
              </a:rPr>
              <a:t> key-value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stores</a:t>
            </a:r>
            <a:r>
              <a:rPr sz="2700" b="1" i="1" spc="5" dirty="0">
                <a:latin typeface="Times New Roman"/>
                <a:cs typeface="Times New Roman"/>
              </a:rPr>
              <a:t> can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query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by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the  </a:t>
            </a:r>
            <a:r>
              <a:rPr sz="2700" b="1" i="1" spc="10" dirty="0">
                <a:latin typeface="Times New Roman"/>
                <a:cs typeface="Times New Roman"/>
              </a:rPr>
              <a:t>key—and  </a:t>
            </a:r>
            <a:r>
              <a:rPr sz="2700" b="1" i="1" spc="-30" dirty="0">
                <a:latin typeface="Times New Roman"/>
                <a:cs typeface="Times New Roman"/>
              </a:rPr>
              <a:t>that’s </a:t>
            </a:r>
            <a:r>
              <a:rPr sz="2700" b="1" i="1" spc="-25" dirty="0">
                <a:latin typeface="Times New Roman"/>
                <a:cs typeface="Times New Roman"/>
              </a:rPr>
              <a:t> </a:t>
            </a:r>
            <a:r>
              <a:rPr sz="2700" b="1" i="1" spc="10" dirty="0">
                <a:latin typeface="Times New Roman"/>
                <a:cs typeface="Times New Roman"/>
              </a:rPr>
              <a:t>about</a:t>
            </a:r>
            <a:r>
              <a:rPr sz="2700" b="1" i="1" dirty="0">
                <a:latin typeface="Times New Roman"/>
                <a:cs typeface="Times New Roman"/>
              </a:rPr>
              <a:t> it.</a:t>
            </a:r>
            <a:endParaRPr sz="27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7000"/>
              </a:lnSpc>
              <a:spcBef>
                <a:spcPts val="79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If you have requirements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query by using some </a:t>
            </a:r>
            <a:r>
              <a:rPr sz="2700" dirty="0">
                <a:latin typeface="Times New Roman"/>
                <a:cs typeface="Times New Roman"/>
              </a:rPr>
              <a:t>attribute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value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column, </a:t>
            </a:r>
            <a:r>
              <a:rPr sz="2700" spc="-35" dirty="0">
                <a:latin typeface="Times New Roman"/>
                <a:cs typeface="Times New Roman"/>
              </a:rPr>
              <a:t>it’s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not possible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database.</a:t>
            </a:r>
          </a:p>
          <a:p>
            <a:pPr marL="457200" marR="5080" indent="-445134" algn="just">
              <a:lnSpc>
                <a:spcPct val="115700"/>
              </a:lnSpc>
              <a:spcBef>
                <a:spcPts val="86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Query by </a:t>
            </a:r>
            <a:r>
              <a:rPr sz="2700" dirty="0">
                <a:latin typeface="Times New Roman"/>
                <a:cs typeface="Times New Roman"/>
              </a:rPr>
              <a:t>key also has an interesting side </a:t>
            </a:r>
            <a:r>
              <a:rPr sz="2700" spc="-5" dirty="0">
                <a:latin typeface="Times New Roman"/>
                <a:cs typeface="Times New Roman"/>
              </a:rPr>
              <a:t>effect. </a:t>
            </a:r>
            <a:r>
              <a:rPr sz="2700" b="1" spc="5" dirty="0">
                <a:latin typeface="Times New Roman"/>
                <a:cs typeface="Times New Roman"/>
              </a:rPr>
              <a:t>What </a:t>
            </a:r>
            <a:r>
              <a:rPr sz="2700" b="1" dirty="0">
                <a:latin typeface="Times New Roman"/>
                <a:cs typeface="Times New Roman"/>
              </a:rPr>
              <a:t>if </a:t>
            </a:r>
            <a:r>
              <a:rPr sz="2700" b="1" spc="20" dirty="0">
                <a:latin typeface="Times New Roman"/>
                <a:cs typeface="Times New Roman"/>
              </a:rPr>
              <a:t>we </a:t>
            </a:r>
            <a:r>
              <a:rPr sz="2700" b="1" spc="2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don’t</a:t>
            </a:r>
            <a:r>
              <a:rPr sz="2700" b="1" spc="66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know </a:t>
            </a:r>
            <a:r>
              <a:rPr sz="2700" b="1" dirty="0">
                <a:latin typeface="Times New Roman"/>
                <a:cs typeface="Times New Roman"/>
              </a:rPr>
              <a:t>the </a:t>
            </a:r>
            <a:r>
              <a:rPr sz="2700" b="1" spc="5" dirty="0">
                <a:latin typeface="Times New Roman"/>
                <a:cs typeface="Times New Roman"/>
              </a:rPr>
              <a:t>key?</a:t>
            </a:r>
            <a:r>
              <a:rPr sz="2700" spc="5" dirty="0">
                <a:latin typeface="Times New Roman"/>
                <a:cs typeface="Times New Roman"/>
              </a:rPr>
              <a:t> Most of </a:t>
            </a:r>
            <a:r>
              <a:rPr sz="2700" dirty="0">
                <a:latin typeface="Times New Roman"/>
                <a:cs typeface="Times New Roman"/>
              </a:rPr>
              <a:t>the data </a:t>
            </a:r>
            <a:r>
              <a:rPr sz="2700" spc="5" dirty="0">
                <a:latin typeface="Times New Roman"/>
                <a:cs typeface="Times New Roman"/>
              </a:rPr>
              <a:t>stores will not give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 </a:t>
            </a:r>
            <a:r>
              <a:rPr sz="2700" dirty="0">
                <a:latin typeface="Times New Roman"/>
                <a:cs typeface="Times New Roman"/>
              </a:rPr>
              <a:t>a list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all the </a:t>
            </a:r>
            <a:r>
              <a:rPr sz="2700" spc="5" dirty="0">
                <a:latin typeface="Times New Roman"/>
                <a:cs typeface="Times New Roman"/>
              </a:rPr>
              <a:t>primary keys; even </a:t>
            </a:r>
            <a:r>
              <a:rPr sz="2700" dirty="0">
                <a:latin typeface="Times New Roman"/>
                <a:cs typeface="Times New Roman"/>
              </a:rPr>
              <a:t>if they </a:t>
            </a:r>
            <a:r>
              <a:rPr sz="2700" spc="5" dirty="0">
                <a:latin typeface="Times New Roman"/>
                <a:cs typeface="Times New Roman"/>
              </a:rPr>
              <a:t>did, retrieving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lists </a:t>
            </a:r>
            <a:r>
              <a:rPr sz="2700" spc="5" dirty="0">
                <a:latin typeface="Times New Roman"/>
                <a:cs typeface="Times New Roman"/>
              </a:rPr>
              <a:t>of keys and </a:t>
            </a:r>
            <a:r>
              <a:rPr sz="2700" dirty="0">
                <a:latin typeface="Times New Roman"/>
                <a:cs typeface="Times New Roman"/>
              </a:rPr>
              <a:t>then </a:t>
            </a:r>
            <a:r>
              <a:rPr sz="2700" spc="5" dirty="0">
                <a:latin typeface="Times New Roman"/>
                <a:cs typeface="Times New Roman"/>
              </a:rPr>
              <a:t>querying for </a:t>
            </a:r>
            <a:r>
              <a:rPr sz="2700" dirty="0">
                <a:latin typeface="Times New Roman"/>
                <a:cs typeface="Times New Roman"/>
              </a:rPr>
              <a:t>the value </a:t>
            </a:r>
            <a:r>
              <a:rPr sz="2700" spc="5" dirty="0">
                <a:latin typeface="Times New Roman"/>
                <a:cs typeface="Times New Roman"/>
              </a:rPr>
              <a:t>would be very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cumbersome</a:t>
            </a:r>
            <a:r>
              <a:rPr lang="en-US" sz="2700" spc="5" dirty="0">
                <a:latin typeface="Times New Roman"/>
                <a:cs typeface="Times New Roman"/>
              </a:rPr>
              <a:t>(heavy and difficult to carry)</a:t>
            </a:r>
            <a:r>
              <a:rPr sz="2700" spc="5" dirty="0">
                <a:latin typeface="Times New Roman"/>
                <a:cs typeface="Times New Roman"/>
              </a:rPr>
              <a:t>. </a:t>
            </a:r>
            <a:r>
              <a:rPr sz="2700" spc="10" dirty="0">
                <a:latin typeface="Times New Roman"/>
                <a:cs typeface="Times New Roman"/>
              </a:rPr>
              <a:t>Some </a:t>
            </a:r>
            <a:r>
              <a:rPr sz="2700" spc="5" dirty="0">
                <a:latin typeface="Times New Roman"/>
                <a:cs typeface="Times New Roman"/>
              </a:rPr>
              <a:t>key-value </a:t>
            </a:r>
            <a:r>
              <a:rPr sz="2700" dirty="0">
                <a:latin typeface="Times New Roman"/>
                <a:cs typeface="Times New Roman"/>
              </a:rPr>
              <a:t>databases get </a:t>
            </a:r>
            <a:r>
              <a:rPr sz="2700" spc="5" dirty="0">
                <a:latin typeface="Times New Roman"/>
                <a:cs typeface="Times New Roman"/>
              </a:rPr>
              <a:t>around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10" dirty="0">
                <a:latin typeface="Times New Roman"/>
                <a:cs typeface="Times New Roman"/>
              </a:rPr>
              <a:t>by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providing </a:t>
            </a:r>
            <a:r>
              <a:rPr sz="2700" dirty="0">
                <a:latin typeface="Times New Roman"/>
                <a:cs typeface="Times New Roman"/>
              </a:rPr>
              <a:t>the ability to search inside the value, </a:t>
            </a:r>
            <a:r>
              <a:rPr sz="2700" spc="5" dirty="0">
                <a:latin typeface="Times New Roman"/>
                <a:cs typeface="Times New Roman"/>
              </a:rPr>
              <a:t>such </a:t>
            </a:r>
            <a:r>
              <a:rPr sz="2700" dirty="0">
                <a:latin typeface="Times New Roman"/>
                <a:cs typeface="Times New Roman"/>
              </a:rPr>
              <a:t>as Riak </a:t>
            </a:r>
            <a:r>
              <a:rPr sz="2700" spc="5" dirty="0">
                <a:latin typeface="Times New Roman"/>
                <a:cs typeface="Times New Roman"/>
              </a:rPr>
              <a:t> Search.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5395" cy="24155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44500" marR="5080" indent="-445134" algn="just">
              <a:lnSpc>
                <a:spcPct val="115700"/>
              </a:lnSpc>
              <a:spcBef>
                <a:spcPts val="165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While using key-value stores, </a:t>
            </a:r>
            <a:r>
              <a:rPr sz="2700" dirty="0">
                <a:latin typeface="Times New Roman"/>
                <a:cs typeface="Times New Roman"/>
              </a:rPr>
              <a:t>lots </a:t>
            </a:r>
            <a:r>
              <a:rPr sz="2700" spc="5" dirty="0">
                <a:latin typeface="Times New Roman"/>
                <a:cs typeface="Times New Roman"/>
              </a:rPr>
              <a:t>of thought </a:t>
            </a:r>
            <a:r>
              <a:rPr sz="2700" dirty="0">
                <a:latin typeface="Times New Roman"/>
                <a:cs typeface="Times New Roman"/>
              </a:rPr>
              <a:t>has to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dirty="0">
                <a:latin typeface="Times New Roman"/>
                <a:cs typeface="Times New Roman"/>
              </a:rPr>
              <a:t>given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the design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40" dirty="0">
                <a:latin typeface="Times New Roman"/>
                <a:cs typeface="Times New Roman"/>
              </a:rPr>
              <a:t>key.</a:t>
            </a:r>
            <a:r>
              <a:rPr sz="2700" spc="5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the key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dirty="0">
                <a:latin typeface="Times New Roman"/>
                <a:cs typeface="Times New Roman"/>
              </a:rPr>
              <a:t>generated </a:t>
            </a:r>
            <a:r>
              <a:rPr sz="2700" spc="5" dirty="0">
                <a:latin typeface="Times New Roman"/>
                <a:cs typeface="Times New Roman"/>
              </a:rPr>
              <a:t>using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some algorithm? Can </a:t>
            </a:r>
            <a:r>
              <a:rPr sz="2700" dirty="0">
                <a:latin typeface="Times New Roman"/>
                <a:cs typeface="Times New Roman"/>
              </a:rPr>
              <a:t>the key </a:t>
            </a:r>
            <a:r>
              <a:rPr sz="2700" spc="5" dirty="0">
                <a:latin typeface="Times New Roman"/>
                <a:cs typeface="Times New Roman"/>
              </a:rPr>
              <a:t>be provided by </a:t>
            </a:r>
            <a:r>
              <a:rPr sz="2700" dirty="0">
                <a:latin typeface="Times New Roman"/>
                <a:cs typeface="Times New Roman"/>
              </a:rPr>
              <a:t>the user </a:t>
            </a:r>
            <a:r>
              <a:rPr sz="2700" spc="5" dirty="0">
                <a:latin typeface="Times New Roman"/>
                <a:cs typeface="Times New Roman"/>
              </a:rPr>
              <a:t>(user </a:t>
            </a:r>
            <a:r>
              <a:rPr sz="2700" spc="10" dirty="0">
                <a:latin typeface="Times New Roman"/>
                <a:cs typeface="Times New Roman"/>
              </a:rPr>
              <a:t> ID, </a:t>
            </a:r>
            <a:r>
              <a:rPr sz="2700" dirty="0">
                <a:latin typeface="Times New Roman"/>
                <a:cs typeface="Times New Roman"/>
              </a:rPr>
              <a:t>email, etc.)? </a:t>
            </a:r>
            <a:r>
              <a:rPr sz="2700" spc="10" dirty="0">
                <a:latin typeface="Times New Roman"/>
                <a:cs typeface="Times New Roman"/>
              </a:rPr>
              <a:t>Or </a:t>
            </a:r>
            <a:r>
              <a:rPr sz="2700" dirty="0">
                <a:latin typeface="Times New Roman"/>
                <a:cs typeface="Times New Roman"/>
              </a:rPr>
              <a:t>derived </a:t>
            </a:r>
            <a:r>
              <a:rPr sz="2700" spc="5" dirty="0">
                <a:latin typeface="Times New Roman"/>
                <a:cs typeface="Times New Roman"/>
              </a:rPr>
              <a:t>from timestamps or </a:t>
            </a:r>
            <a:r>
              <a:rPr sz="2700" dirty="0">
                <a:latin typeface="Times New Roman"/>
                <a:cs typeface="Times New Roman"/>
              </a:rPr>
              <a:t>other data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 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derived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outside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1162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Structure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of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Data</a:t>
            </a:r>
            <a:endParaRPr sz="47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4" marR="5080" indent="-445134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842644" algn="l"/>
                <a:tab pos="843280" algn="l"/>
                <a:tab pos="2412365" algn="l"/>
                <a:tab pos="3864610" algn="l"/>
                <a:tab pos="4719320" algn="l"/>
                <a:tab pos="5424170" algn="l"/>
                <a:tab pos="6226175" algn="l"/>
                <a:tab pos="6586855" algn="l"/>
                <a:tab pos="7561580" algn="l"/>
                <a:tab pos="7960995" algn="l"/>
                <a:tab pos="8512810" algn="l"/>
              </a:tabLst>
            </a:pPr>
            <a:r>
              <a:rPr spc="20" dirty="0"/>
              <a:t>K</a:t>
            </a:r>
            <a:r>
              <a:rPr dirty="0"/>
              <a:t>e</a:t>
            </a:r>
            <a:r>
              <a:rPr spc="10" dirty="0"/>
              <a:t>y-v</a:t>
            </a:r>
            <a:r>
              <a:rPr dirty="0"/>
              <a:t>al</a:t>
            </a:r>
            <a:r>
              <a:rPr spc="10" dirty="0"/>
              <a:t>u</a:t>
            </a:r>
            <a:r>
              <a:rPr dirty="0"/>
              <a:t>e	</a:t>
            </a:r>
            <a:r>
              <a:rPr spc="10" dirty="0"/>
              <a:t>d</a:t>
            </a:r>
            <a:r>
              <a:rPr dirty="0"/>
              <a:t>ata</a:t>
            </a: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es	</a:t>
            </a:r>
            <a:r>
              <a:rPr spc="10" dirty="0"/>
              <a:t>don</a:t>
            </a:r>
            <a:r>
              <a:rPr spc="-40" dirty="0"/>
              <a:t>’</a:t>
            </a:r>
            <a:r>
              <a:rPr dirty="0"/>
              <a:t>t	</a:t>
            </a:r>
            <a:r>
              <a:rPr spc="5" dirty="0"/>
              <a:t>ca</a:t>
            </a:r>
            <a:r>
              <a:rPr spc="10" dirty="0"/>
              <a:t>r</a:t>
            </a:r>
            <a:r>
              <a:rPr dirty="0"/>
              <a:t>e	</a:t>
            </a:r>
            <a:r>
              <a:rPr spc="20" dirty="0"/>
              <a:t>w</a:t>
            </a:r>
            <a:r>
              <a:rPr spc="10" dirty="0"/>
              <a:t>h</a:t>
            </a:r>
            <a:r>
              <a:rPr spc="5" dirty="0"/>
              <a:t>a</a:t>
            </a:r>
            <a:r>
              <a:rPr dirty="0"/>
              <a:t>t	is	</a:t>
            </a:r>
            <a:r>
              <a:rPr spc="5" dirty="0"/>
              <a:t>s</a:t>
            </a:r>
            <a:r>
              <a:rPr dirty="0"/>
              <a:t>t</a:t>
            </a:r>
            <a:r>
              <a:rPr spc="10" dirty="0"/>
              <a:t>or</a:t>
            </a:r>
            <a:r>
              <a:rPr spc="5" dirty="0"/>
              <a:t>e</a:t>
            </a:r>
            <a:r>
              <a:rPr dirty="0"/>
              <a:t>d	in	t</a:t>
            </a:r>
            <a:r>
              <a:rPr spc="10" dirty="0"/>
              <a:t>h</a:t>
            </a:r>
            <a:r>
              <a:rPr dirty="0"/>
              <a:t>e	</a:t>
            </a:r>
            <a:r>
              <a:rPr spc="10" dirty="0"/>
              <a:t>v</a:t>
            </a:r>
            <a:r>
              <a:rPr dirty="0"/>
              <a:t>al</a:t>
            </a:r>
            <a:r>
              <a:rPr spc="10" dirty="0"/>
              <a:t>ue  </a:t>
            </a:r>
            <a:r>
              <a:rPr spc="5" dirty="0"/>
              <a:t>part of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5" dirty="0"/>
              <a:t>key-value</a:t>
            </a:r>
            <a:r>
              <a:rPr spc="10" dirty="0"/>
              <a:t> </a:t>
            </a:r>
            <a:r>
              <a:rPr spc="-30" dirty="0"/>
              <a:t>pair.</a:t>
            </a:r>
          </a:p>
          <a:p>
            <a:pPr marL="842644" indent="-445134">
              <a:lnSpc>
                <a:spcPct val="100000"/>
              </a:lnSpc>
              <a:spcBef>
                <a:spcPts val="1340"/>
              </a:spcBef>
              <a:buSzPct val="70370"/>
              <a:buFont typeface="Arial MT"/>
              <a:buChar char="•"/>
              <a:tabLst>
                <a:tab pos="842644" algn="l"/>
                <a:tab pos="843280" algn="l"/>
              </a:tabLst>
            </a:pPr>
            <a:r>
              <a:rPr spc="5" dirty="0"/>
              <a:t>The </a:t>
            </a:r>
            <a:r>
              <a:rPr dirty="0"/>
              <a:t>value</a:t>
            </a:r>
            <a:r>
              <a:rPr spc="10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spc="5" dirty="0"/>
              <a:t>be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5" dirty="0"/>
              <a:t>blob,</a:t>
            </a:r>
            <a:r>
              <a:rPr spc="10" dirty="0"/>
              <a:t> </a:t>
            </a:r>
            <a:r>
              <a:rPr dirty="0"/>
              <a:t>text,</a:t>
            </a:r>
            <a:r>
              <a:rPr spc="10" dirty="0"/>
              <a:t> JSON, XML, </a:t>
            </a:r>
            <a:r>
              <a:rPr spc="5" dirty="0"/>
              <a:t>and</a:t>
            </a:r>
            <a:r>
              <a:rPr spc="15" dirty="0"/>
              <a:t> </a:t>
            </a:r>
            <a:r>
              <a:rPr dirty="0"/>
              <a:t>so</a:t>
            </a:r>
            <a:r>
              <a:rPr spc="15" dirty="0"/>
              <a:t> </a:t>
            </a:r>
            <a:r>
              <a:rPr spc="5" dirty="0"/>
              <a:t>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180721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</a:t>
            </a:r>
            <a:r>
              <a:rPr sz="4700" spc="-20" dirty="0">
                <a:solidFill>
                  <a:srgbClr val="CF181E"/>
                </a:solidFill>
              </a:rPr>
              <a:t>ca</a:t>
            </a:r>
            <a:r>
              <a:rPr sz="4700" spc="-5" dirty="0">
                <a:solidFill>
                  <a:srgbClr val="CF181E"/>
                </a:solidFill>
              </a:rPr>
              <a:t>li</a:t>
            </a:r>
            <a:r>
              <a:rPr sz="4700" spc="-15" dirty="0">
                <a:solidFill>
                  <a:srgbClr val="CF181E"/>
                </a:solidFill>
              </a:rPr>
              <a:t>n</a:t>
            </a:r>
            <a:r>
              <a:rPr sz="4700" dirty="0">
                <a:solidFill>
                  <a:srgbClr val="CF181E"/>
                </a:solidFill>
              </a:rPr>
              <a:t>g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730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6350" indent="-445134" algn="just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Many </a:t>
            </a:r>
            <a:r>
              <a:rPr sz="2500" spc="5" dirty="0">
                <a:latin typeface="Times New Roman"/>
                <a:cs typeface="Times New Roman"/>
              </a:rPr>
              <a:t>key-value stores scale by using sharding. </a:t>
            </a:r>
            <a:r>
              <a:rPr sz="2500" spc="-15" dirty="0">
                <a:latin typeface="Times New Roman"/>
                <a:cs typeface="Times New Roman"/>
              </a:rPr>
              <a:t>With</a:t>
            </a:r>
            <a:r>
              <a:rPr sz="2500" spc="5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sharding,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determines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which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25" dirty="0">
                <a:latin typeface="Times New Roman"/>
                <a:cs typeface="Times New Roman"/>
              </a:rPr>
              <a:t>Let’s </a:t>
            </a:r>
            <a:r>
              <a:rPr sz="2500" spc="10" dirty="0">
                <a:latin typeface="Times New Roman"/>
                <a:cs typeface="Times New Roman"/>
              </a:rPr>
              <a:t>assume </a:t>
            </a:r>
            <a:r>
              <a:rPr sz="2500" spc="5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sharding by the first character of the key; </a:t>
            </a:r>
            <a:r>
              <a:rPr sz="2500" spc="10" dirty="0">
                <a:latin typeface="Times New Roman"/>
                <a:cs typeface="Times New Roman"/>
              </a:rPr>
              <a:t>if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key is </a:t>
            </a:r>
            <a:r>
              <a:rPr sz="2500" b="1" spc="10" dirty="0">
                <a:latin typeface="Times New Roman"/>
                <a:cs typeface="Times New Roman"/>
              </a:rPr>
              <a:t>f4b19d79587d</a:t>
            </a:r>
            <a:r>
              <a:rPr sz="2500" spc="10" dirty="0">
                <a:latin typeface="Times New Roman"/>
                <a:cs typeface="Times New Roman"/>
              </a:rPr>
              <a:t>, </a:t>
            </a:r>
            <a:r>
              <a:rPr sz="2500" spc="5" dirty="0">
                <a:latin typeface="Times New Roman"/>
                <a:cs typeface="Times New Roman"/>
              </a:rPr>
              <a:t>which starts with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b="1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, </a:t>
            </a:r>
            <a:r>
              <a:rPr sz="2500" spc="5" dirty="0">
                <a:latin typeface="Times New Roman"/>
                <a:cs typeface="Times New Roman"/>
              </a:rPr>
              <a:t>it will be sent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node than the key </a:t>
            </a:r>
            <a:r>
              <a:rPr sz="2500" b="1" spc="5" dirty="0">
                <a:latin typeface="Times New Roman"/>
                <a:cs typeface="Times New Roman"/>
              </a:rPr>
              <a:t>ad9c7a396542</a:t>
            </a:r>
            <a:r>
              <a:rPr sz="2500" spc="5" dirty="0">
                <a:latin typeface="Times New Roman"/>
                <a:cs typeface="Times New Roman"/>
              </a:rPr>
              <a:t>. This kind of sharding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setup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increase performance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more </a:t>
            </a:r>
            <a:r>
              <a:rPr sz="2500" spc="5" dirty="0">
                <a:latin typeface="Times New Roman"/>
                <a:cs typeface="Times New Roman"/>
              </a:rPr>
              <a:t>nodes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added to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cluster.</a:t>
            </a:r>
            <a:endParaRPr sz="2500" dirty="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3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Sharding </a:t>
            </a:r>
            <a:r>
              <a:rPr sz="2500" b="1" spc="5" dirty="0">
                <a:latin typeface="Times New Roman"/>
                <a:cs typeface="Times New Roman"/>
              </a:rPr>
              <a:t>also </a:t>
            </a:r>
            <a:r>
              <a:rPr sz="2500" b="1" dirty="0">
                <a:latin typeface="Times New Roman"/>
                <a:cs typeface="Times New Roman"/>
              </a:rPr>
              <a:t>introduces </a:t>
            </a:r>
            <a:r>
              <a:rPr sz="2500" b="1" spc="10" dirty="0">
                <a:latin typeface="Times New Roman"/>
                <a:cs typeface="Times New Roman"/>
              </a:rPr>
              <a:t>some </a:t>
            </a:r>
            <a:r>
              <a:rPr sz="2500" b="1" spc="5" dirty="0">
                <a:latin typeface="Times New Roman"/>
                <a:cs typeface="Times New Roman"/>
              </a:rPr>
              <a:t>problems.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the node used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</a:t>
            </a:r>
            <a:r>
              <a:rPr sz="2500" spc="5" dirty="0">
                <a:latin typeface="Times New Roman"/>
                <a:cs typeface="Times New Roman"/>
              </a:rPr>
              <a:t> goes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down,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becomes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unavailable, nor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new data be written with keys that start with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730" cy="4122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635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dirty="0">
                <a:latin typeface="Times New Roman"/>
                <a:cs typeface="Times New Roman"/>
              </a:rPr>
              <a:t>A</a:t>
            </a:r>
            <a:r>
              <a:rPr sz="2500" b="1" i="1" spc="16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key-value</a:t>
            </a:r>
            <a:r>
              <a:rPr sz="2500" b="1" i="1" spc="29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store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simple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hash</a:t>
            </a:r>
            <a:r>
              <a:rPr sz="2500" b="1" i="1" spc="3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table,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primarily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used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when </a:t>
            </a:r>
            <a:r>
              <a:rPr sz="2500" b="1" i="1" spc="-6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all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access</a:t>
            </a:r>
            <a:r>
              <a:rPr sz="2500" b="1" i="1" spc="114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to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the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database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1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via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primary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-20" dirty="0">
                <a:latin typeface="Times New Roman"/>
                <a:cs typeface="Times New Roman"/>
              </a:rPr>
              <a:t>key.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Think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table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in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traditional </a:t>
            </a:r>
            <a:r>
              <a:rPr sz="2500" spc="15" dirty="0">
                <a:latin typeface="Times New Roman"/>
                <a:cs typeface="Times New Roman"/>
              </a:rPr>
              <a:t>RDBMS </a:t>
            </a:r>
            <a:r>
              <a:rPr sz="2500" spc="5" dirty="0">
                <a:latin typeface="Times New Roman"/>
                <a:cs typeface="Times New Roman"/>
              </a:rPr>
              <a:t>with </a:t>
            </a:r>
            <a:r>
              <a:rPr sz="2500" spc="10" dirty="0">
                <a:latin typeface="Times New Roman"/>
                <a:cs typeface="Times New Roman"/>
              </a:rPr>
              <a:t>two columns,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as ID </a:t>
            </a:r>
            <a:r>
              <a:rPr sz="2500" spc="5" dirty="0">
                <a:latin typeface="Times New Roman"/>
                <a:cs typeface="Times New Roman"/>
              </a:rPr>
              <a:t>and </a:t>
            </a:r>
            <a:r>
              <a:rPr sz="2500" spc="10" dirty="0">
                <a:latin typeface="Times New Roman"/>
                <a:cs typeface="Times New Roman"/>
              </a:rPr>
              <a:t>NAME,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ID </a:t>
            </a:r>
            <a:r>
              <a:rPr sz="2500" spc="10" dirty="0">
                <a:latin typeface="Times New Roman"/>
                <a:cs typeface="Times New Roman"/>
              </a:rPr>
              <a:t>column </a:t>
            </a:r>
            <a:r>
              <a:rPr sz="2500" spc="5" dirty="0">
                <a:latin typeface="Times New Roman"/>
                <a:cs typeface="Times New Roman"/>
              </a:rPr>
              <a:t>being the key and </a:t>
            </a:r>
            <a:r>
              <a:rPr sz="2500" spc="10" dirty="0">
                <a:latin typeface="Times New Roman"/>
                <a:cs typeface="Times New Roman"/>
              </a:rPr>
              <a:t>NAME column </a:t>
            </a:r>
            <a:r>
              <a:rPr sz="2500" spc="5" dirty="0">
                <a:latin typeface="Times New Roman"/>
                <a:cs typeface="Times New Roman"/>
              </a:rPr>
              <a:t>storing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value. </a:t>
            </a:r>
            <a:r>
              <a:rPr sz="2500" dirty="0">
                <a:latin typeface="Times New Roman"/>
                <a:cs typeface="Times New Roman"/>
              </a:rPr>
              <a:t>In an </a:t>
            </a:r>
            <a:r>
              <a:rPr sz="2500" spc="15" dirty="0">
                <a:latin typeface="Times New Roman"/>
                <a:cs typeface="Times New Roman"/>
              </a:rPr>
              <a:t>RDBMS,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NAME column </a:t>
            </a:r>
            <a:r>
              <a:rPr sz="2500" spc="5" dirty="0">
                <a:latin typeface="Times New Roman"/>
                <a:cs typeface="Times New Roman"/>
              </a:rPr>
              <a:t>is restricted to storing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type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String.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399"/>
              </a:lnSpc>
              <a:spcBef>
                <a:spcPts val="8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application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provide </a:t>
            </a:r>
            <a:r>
              <a:rPr sz="2500" dirty="0">
                <a:latin typeface="Times New Roman"/>
                <a:cs typeface="Times New Roman"/>
              </a:rPr>
              <a:t>an ID </a:t>
            </a:r>
            <a:r>
              <a:rPr sz="2500" spc="5" dirty="0">
                <a:latin typeface="Times New Roman"/>
                <a:cs typeface="Times New Roman"/>
              </a:rPr>
              <a:t>and </a:t>
            </a:r>
            <a:r>
              <a:rPr sz="2500" spc="-55" dirty="0">
                <a:latin typeface="Times New Roman"/>
                <a:cs typeface="Times New Roman"/>
              </a:rPr>
              <a:t>VALUE </a:t>
            </a:r>
            <a:r>
              <a:rPr sz="2500" spc="5" dirty="0">
                <a:latin typeface="Times New Roman"/>
                <a:cs typeface="Times New Roman"/>
              </a:rPr>
              <a:t>and persist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pair; if the </a:t>
            </a:r>
            <a:r>
              <a:rPr sz="2500" dirty="0">
                <a:latin typeface="Times New Roman"/>
                <a:cs typeface="Times New Roman"/>
              </a:rPr>
              <a:t>ID </a:t>
            </a:r>
            <a:r>
              <a:rPr sz="2500" spc="5" dirty="0">
                <a:latin typeface="Times New Roman"/>
                <a:cs typeface="Times New Roman"/>
              </a:rPr>
              <a:t>already exists the current value is overwritten,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otherwise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new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entry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created.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73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500" spc="-25" dirty="0">
                <a:latin typeface="Times New Roman"/>
                <a:cs typeface="Times New Roman"/>
              </a:rPr>
              <a:t>Let’s</a:t>
            </a:r>
            <a:r>
              <a:rPr sz="2500" spc="5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discuss </a:t>
            </a:r>
            <a:r>
              <a:rPr sz="2500" spc="10" dirty="0">
                <a:latin typeface="Times New Roman"/>
                <a:cs typeface="Times New Roman"/>
              </a:rPr>
              <a:t>some </a:t>
            </a:r>
            <a:r>
              <a:rPr sz="2500" spc="5" dirty="0">
                <a:latin typeface="Times New Roman"/>
                <a:cs typeface="Times New Roman"/>
              </a:rPr>
              <a:t>of the problems where key-value stores </a:t>
            </a:r>
            <a:r>
              <a:rPr sz="2500" dirty="0">
                <a:latin typeface="Times New Roman"/>
                <a:cs typeface="Times New Roman"/>
              </a:rPr>
              <a:t>are a </a:t>
            </a:r>
            <a:r>
              <a:rPr sz="2500" spc="5" dirty="0">
                <a:latin typeface="Times New Roman"/>
                <a:cs typeface="Times New Roman"/>
              </a:rPr>
              <a:t> good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fit: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Storing</a:t>
            </a:r>
            <a:r>
              <a:rPr sz="2500" b="1" spc="62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Session</a:t>
            </a:r>
            <a:r>
              <a:rPr sz="2500" b="1" spc="63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Information:</a:t>
            </a:r>
            <a:r>
              <a:rPr sz="2500" b="1" spc="6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Since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everything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about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session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be stored by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single </a:t>
            </a:r>
            <a:r>
              <a:rPr sz="2500" spc="10" dirty="0">
                <a:latin typeface="Times New Roman"/>
                <a:cs typeface="Times New Roman"/>
              </a:rPr>
              <a:t>PUT </a:t>
            </a:r>
            <a:r>
              <a:rPr sz="2500" spc="5" dirty="0">
                <a:latin typeface="Times New Roman"/>
                <a:cs typeface="Times New Roman"/>
              </a:rPr>
              <a:t>request or retrieved </a:t>
            </a:r>
            <a:r>
              <a:rPr sz="2500" spc="10" dirty="0">
                <a:latin typeface="Times New Roman"/>
                <a:cs typeface="Times New Roman"/>
              </a:rPr>
              <a:t>using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GET.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single-request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operation</a:t>
            </a:r>
            <a:r>
              <a:rPr sz="2500" spc="10" dirty="0">
                <a:latin typeface="Times New Roman"/>
                <a:cs typeface="Times New Roman"/>
              </a:rPr>
              <a:t> makes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very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fast,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everything</a:t>
            </a:r>
            <a:r>
              <a:rPr sz="2500" spc="10" dirty="0">
                <a:latin typeface="Times New Roman"/>
                <a:cs typeface="Times New Roman"/>
              </a:rPr>
              <a:t> about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session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object.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9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5" dirty="0">
                <a:latin typeface="Times New Roman"/>
                <a:cs typeface="Times New Roman"/>
              </a:rPr>
              <a:t>User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Profiles,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Preferences: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Almost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every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unique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userId, username, or </a:t>
            </a:r>
            <a:r>
              <a:rPr sz="2500" spc="10" dirty="0">
                <a:latin typeface="Times New Roman"/>
                <a:cs typeface="Times New Roman"/>
              </a:rPr>
              <a:t>some </a:t>
            </a:r>
            <a:r>
              <a:rPr sz="2500" spc="5" dirty="0">
                <a:latin typeface="Times New Roman"/>
                <a:cs typeface="Times New Roman"/>
              </a:rPr>
              <a:t>other attribute,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well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preferences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language, </a:t>
            </a:r>
            <a:r>
              <a:rPr sz="2500" spc="-10" dirty="0">
                <a:latin typeface="Times New Roman"/>
                <a:cs typeface="Times New Roman"/>
              </a:rPr>
              <a:t>color, </a:t>
            </a:r>
            <a:r>
              <a:rPr sz="2500" spc="5" dirty="0">
                <a:latin typeface="Times New Roman"/>
                <a:cs typeface="Times New Roman"/>
              </a:rPr>
              <a:t>timezone, which products the user has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access to, and so on. This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all be put into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spc="5" dirty="0">
                <a:latin typeface="Times New Roman"/>
                <a:cs typeface="Times New Roman"/>
              </a:rPr>
              <a:t>object, so getting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preferences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user takes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GET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operation.</a:t>
            </a:r>
            <a:endParaRPr sz="25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4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Shopping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Cart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746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6799"/>
              </a:lnSpc>
              <a:spcBef>
                <a:spcPts val="100"/>
              </a:spcBef>
            </a:pPr>
            <a:r>
              <a:rPr sz="2500" spc="-25" dirty="0">
                <a:latin typeface="Times New Roman"/>
                <a:cs typeface="Times New Roman"/>
              </a:rPr>
              <a:t>Let’s</a:t>
            </a:r>
            <a:r>
              <a:rPr sz="2500" spc="5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discuss </a:t>
            </a:r>
            <a:r>
              <a:rPr sz="2500" spc="10" dirty="0">
                <a:latin typeface="Times New Roman"/>
                <a:cs typeface="Times New Roman"/>
              </a:rPr>
              <a:t>some </a:t>
            </a:r>
            <a:r>
              <a:rPr sz="2500" spc="5" dirty="0">
                <a:latin typeface="Times New Roman"/>
                <a:cs typeface="Times New Roman"/>
              </a:rPr>
              <a:t>of the problems where key-value stores </a:t>
            </a:r>
            <a:r>
              <a:rPr sz="2500" dirty="0">
                <a:latin typeface="Times New Roman"/>
                <a:cs typeface="Times New Roman"/>
              </a:rPr>
              <a:t>are a </a:t>
            </a:r>
            <a:r>
              <a:rPr sz="2500" spc="5" dirty="0">
                <a:latin typeface="Times New Roman"/>
                <a:cs typeface="Times New Roman"/>
              </a:rPr>
              <a:t> good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fit: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5" dirty="0">
                <a:latin typeface="Times New Roman"/>
                <a:cs typeface="Times New Roman"/>
              </a:rPr>
              <a:t>Shopping </a:t>
            </a:r>
            <a:r>
              <a:rPr sz="2500" b="1" spc="5" dirty="0">
                <a:latin typeface="Times New Roman"/>
                <a:cs typeface="Times New Roman"/>
              </a:rPr>
              <a:t>Cart Data: </a:t>
            </a:r>
            <a:r>
              <a:rPr sz="2500" spc="10" dirty="0">
                <a:latin typeface="Times New Roman"/>
                <a:cs typeface="Times New Roman"/>
              </a:rPr>
              <a:t>E-commerce </a:t>
            </a:r>
            <a:r>
              <a:rPr sz="2500" spc="5" dirty="0">
                <a:latin typeface="Times New Roman"/>
                <a:cs typeface="Times New Roman"/>
              </a:rPr>
              <a:t>websites have shopping carts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tied to the </a:t>
            </a:r>
            <a:r>
              <a:rPr sz="2500" spc="-25" dirty="0">
                <a:latin typeface="Times New Roman"/>
                <a:cs typeface="Times New Roman"/>
              </a:rPr>
              <a:t>user. </a:t>
            </a:r>
            <a:r>
              <a:rPr sz="2500" spc="5" dirty="0">
                <a:latin typeface="Times New Roman"/>
                <a:cs typeface="Times New Roman"/>
              </a:rPr>
              <a:t>As we want the shopping carts to be available all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time,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across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browsers,</a:t>
            </a:r>
            <a:r>
              <a:rPr sz="2500" spc="10" dirty="0">
                <a:latin typeface="Times New Roman"/>
                <a:cs typeface="Times New Roman"/>
              </a:rPr>
              <a:t> machines,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sessions,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shopping </a:t>
            </a:r>
            <a:r>
              <a:rPr sz="2500" spc="10" dirty="0">
                <a:latin typeface="Times New Roman"/>
                <a:cs typeface="Times New Roman"/>
              </a:rPr>
              <a:t>information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be put into the value where the key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userid.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611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When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Not</a:t>
            </a:r>
            <a:r>
              <a:rPr sz="4700" spc="-40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to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095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500" spc="5" dirty="0">
                <a:latin typeface="Times New Roman"/>
                <a:cs typeface="Times New Roman"/>
              </a:rPr>
              <a:t>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problem spaces where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solution: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Relationships among </a:t>
            </a:r>
            <a:r>
              <a:rPr sz="2500" b="1" spc="5" dirty="0">
                <a:latin typeface="Times New Roman"/>
                <a:cs typeface="Times New Roman"/>
              </a:rPr>
              <a:t>Data: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 need to have relationships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between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</a:t>
            </a:r>
            <a:r>
              <a:rPr sz="2500" spc="5" dirty="0">
                <a:latin typeface="Times New Roman"/>
                <a:cs typeface="Times New Roman"/>
              </a:rPr>
              <a:t> sets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correlate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between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sets of keys,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solution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5" dirty="0">
                <a:latin typeface="Times New Roman"/>
                <a:cs typeface="Times New Roman"/>
              </a:rPr>
              <a:t>Multioperation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Transactions: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you’re saving 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 there 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failure to save any one of </a:t>
            </a:r>
            <a:r>
              <a:rPr sz="2500" spc="10" dirty="0">
                <a:latin typeface="Times New Roman"/>
                <a:cs typeface="Times New Roman"/>
              </a:rPr>
              <a:t>them, </a:t>
            </a:r>
            <a:r>
              <a:rPr sz="2500" spc="5" dirty="0">
                <a:latin typeface="Times New Roman"/>
                <a:cs typeface="Times New Roman"/>
              </a:rPr>
              <a:t>and you want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revert or roll back the rest of the operations,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 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best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611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When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Not</a:t>
            </a:r>
            <a:r>
              <a:rPr sz="4700" spc="-40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to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095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500" spc="5" dirty="0">
                <a:latin typeface="Times New Roman"/>
                <a:cs typeface="Times New Roman"/>
              </a:rPr>
              <a:t>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problem spaces where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solution: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Query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by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Data: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you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search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based</a:t>
            </a:r>
            <a:r>
              <a:rPr sz="2500" spc="10" dirty="0">
                <a:latin typeface="Times New Roman"/>
                <a:cs typeface="Times New Roman"/>
              </a:rPr>
              <a:t> on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something </a:t>
            </a:r>
            <a:r>
              <a:rPr sz="2500" spc="5" dirty="0">
                <a:latin typeface="Times New Roman"/>
                <a:cs typeface="Times New Roman"/>
              </a:rPr>
              <a:t>found in the value part of the key-value pairs, then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going to perform well for you. There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inspect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side,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exception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some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like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Riak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Search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3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Operations by </a:t>
            </a:r>
            <a:r>
              <a:rPr sz="2500" b="1" spc="5" dirty="0">
                <a:latin typeface="Times New Roman"/>
                <a:cs typeface="Times New Roman"/>
              </a:rPr>
              <a:t>Sets: </a:t>
            </a:r>
            <a:r>
              <a:rPr sz="2500" spc="10" dirty="0">
                <a:latin typeface="Times New Roman"/>
                <a:cs typeface="Times New Roman"/>
              </a:rPr>
              <a:t>Since </a:t>
            </a:r>
            <a:r>
              <a:rPr sz="2500" spc="5" dirty="0">
                <a:latin typeface="Times New Roman"/>
                <a:cs typeface="Times New Roman"/>
              </a:rPr>
              <a:t>operations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10" dirty="0">
                <a:latin typeface="Times New Roman"/>
                <a:cs typeface="Times New Roman"/>
              </a:rPr>
              <a:t>limited </a:t>
            </a:r>
            <a:r>
              <a:rPr sz="2500" spc="5" dirty="0">
                <a:latin typeface="Times New Roman"/>
                <a:cs typeface="Times New Roman"/>
              </a:rPr>
              <a:t>to one key </a:t>
            </a:r>
            <a:r>
              <a:rPr sz="2500" dirty="0">
                <a:latin typeface="Times New Roman"/>
                <a:cs typeface="Times New Roman"/>
              </a:rPr>
              <a:t>at a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time, </a:t>
            </a:r>
            <a:r>
              <a:rPr sz="2500" spc="5" dirty="0">
                <a:latin typeface="Times New Roman"/>
                <a:cs typeface="Times New Roman"/>
              </a:rPr>
              <a:t>there is no way to operate upon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 </a:t>
            </a:r>
            <a:r>
              <a:rPr sz="2500" dirty="0">
                <a:latin typeface="Times New Roman"/>
                <a:cs typeface="Times New Roman"/>
              </a:rPr>
              <a:t>at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same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time.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 need to operate upon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keys, you have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handle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client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side.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2183" y="1621285"/>
            <a:ext cx="9323070" cy="5346700"/>
          </a:xfrm>
          <a:custGeom>
            <a:avLst/>
            <a:gdLst/>
            <a:ahLst/>
            <a:cxnLst/>
            <a:rect l="l" t="t" r="r" b="b"/>
            <a:pathLst>
              <a:path w="9323070" h="5346700">
                <a:moveTo>
                  <a:pt x="0" y="0"/>
                </a:moveTo>
                <a:lnTo>
                  <a:pt x="9322730" y="0"/>
                </a:lnTo>
                <a:lnTo>
                  <a:pt x="9322730" y="5346573"/>
                </a:lnTo>
                <a:lnTo>
                  <a:pt x="0" y="534657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390" dirty="0"/>
              <a:t> </a:t>
            </a:r>
            <a:r>
              <a:rPr spc="-10" dirty="0"/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5" name="object 5"/>
          <p:cNvSpPr txBox="1"/>
          <p:nvPr/>
        </p:nvSpPr>
        <p:spPr>
          <a:xfrm>
            <a:off x="921768" y="1423903"/>
            <a:ext cx="9137650" cy="443070"/>
          </a:xfrm>
          <a:prstGeom prst="rect">
            <a:avLst/>
          </a:prstGeom>
          <a:ln w="12701">
            <a:solidFill>
              <a:srgbClr val="CF181E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31190" indent="-445134">
              <a:lnSpc>
                <a:spcPct val="100000"/>
              </a:lnSpc>
              <a:spcBef>
                <a:spcPts val="455"/>
              </a:spcBef>
              <a:buSzPct val="72000"/>
              <a:buFont typeface="Arial MT"/>
              <a:buChar char="•"/>
              <a:tabLst>
                <a:tab pos="630555" algn="l"/>
                <a:tab pos="631190" algn="l"/>
              </a:tabLst>
            </a:pPr>
            <a:r>
              <a:rPr sz="2500" spc="-25" dirty="0">
                <a:latin typeface="Times New Roman"/>
                <a:cs typeface="Times New Roman"/>
              </a:rPr>
              <a:t>Let’s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look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how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terminology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compares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Oracle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Riak.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736" y="2107183"/>
            <a:ext cx="8900160" cy="33009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292323"/>
            <a:ext cx="8889365" cy="501205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57200" indent="-445134" algn="just">
              <a:lnSpc>
                <a:spcPct val="100000"/>
              </a:lnSpc>
              <a:spcBef>
                <a:spcPts val="14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Key-value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simplest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NoSQL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stores.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client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get the value for the </a:t>
            </a:r>
            <a:r>
              <a:rPr sz="2500" spc="-35" dirty="0">
                <a:latin typeface="Times New Roman"/>
                <a:cs typeface="Times New Roman"/>
              </a:rPr>
              <a:t>key, </a:t>
            </a:r>
            <a:r>
              <a:rPr sz="2500" spc="5" dirty="0">
                <a:latin typeface="Times New Roman"/>
                <a:cs typeface="Times New Roman"/>
              </a:rPr>
              <a:t>put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value for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35" dirty="0">
                <a:latin typeface="Times New Roman"/>
                <a:cs typeface="Times New Roman"/>
              </a:rPr>
              <a:t>key, </a:t>
            </a:r>
            <a:r>
              <a:rPr sz="2500" spc="10" dirty="0">
                <a:latin typeface="Times New Roman"/>
                <a:cs typeface="Times New Roman"/>
              </a:rPr>
              <a:t>or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delete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store.</a:t>
            </a:r>
            <a:endParaRPr sz="25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399"/>
              </a:lnSpc>
              <a:spcBef>
                <a:spcPts val="80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value 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lang="en-US" sz="2500" b="1" spc="10" dirty="0">
                <a:latin typeface="Times New Roman"/>
                <a:cs typeface="Times New Roman"/>
              </a:rPr>
              <a:t>blob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 the data store just stores, without caring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knowing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what’s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inside;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it’s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responsibility</a:t>
            </a:r>
            <a:r>
              <a:rPr sz="2500" spc="64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64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application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understand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stored.</a:t>
            </a:r>
            <a:endParaRPr sz="2500" dirty="0">
              <a:latin typeface="Times New Roman"/>
              <a:cs typeface="Times New Roman"/>
            </a:endParaRPr>
          </a:p>
          <a:p>
            <a:pPr marL="457200" marR="7620" indent="-445134" algn="just">
              <a:lnSpc>
                <a:spcPct val="116799"/>
              </a:lnSpc>
              <a:spcBef>
                <a:spcPts val="8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Key-value stores always use primary-key access to achieve great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performance.</a:t>
            </a:r>
            <a:endParaRPr sz="25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799"/>
              </a:lnSpc>
              <a:spcBef>
                <a:spcPts val="79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Example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key-value</a:t>
            </a:r>
            <a:r>
              <a:rPr sz="2500" b="1" spc="10" dirty="0">
                <a:latin typeface="Times New Roman"/>
                <a:cs typeface="Times New Roman"/>
              </a:rPr>
              <a:t> databases: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Riak,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Redis,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Berkeley</a:t>
            </a:r>
            <a:r>
              <a:rPr sz="2500" spc="10" dirty="0">
                <a:latin typeface="Times New Roman"/>
                <a:cs typeface="Times New Roman"/>
              </a:rPr>
              <a:t> DB,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HamsterDB,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Amazon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DynamoDB.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940D-1294-C738-17D3-0EFA08DE8294}"/>
              </a:ext>
            </a:extLst>
          </p:cNvPr>
          <p:cNvSpPr txBox="1"/>
          <p:nvPr/>
        </p:nvSpPr>
        <p:spPr>
          <a:xfrm>
            <a:off x="850900" y="6794881"/>
            <a:ext cx="992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BLOB stands for “</a:t>
            </a:r>
            <a:r>
              <a:rPr lang="en-US" b="1" dirty="0"/>
              <a:t>Binary Large Object</a:t>
            </a:r>
            <a:r>
              <a:rPr lang="en-US" dirty="0"/>
              <a:t>” and represents a database type to store binary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730" cy="379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715" indent="-445134" algn="just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Riak lets us store keys into </a:t>
            </a:r>
            <a:r>
              <a:rPr sz="2500" b="1" spc="10" dirty="0">
                <a:latin typeface="Times New Roman"/>
                <a:cs typeface="Times New Roman"/>
              </a:rPr>
              <a:t>buckets</a:t>
            </a:r>
            <a:r>
              <a:rPr sz="2500" spc="10" dirty="0">
                <a:latin typeface="Times New Roman"/>
                <a:cs typeface="Times New Roman"/>
              </a:rPr>
              <a:t>, </a:t>
            </a:r>
            <a:r>
              <a:rPr sz="2500" spc="5" dirty="0">
                <a:latin typeface="Times New Roman"/>
                <a:cs typeface="Times New Roman"/>
              </a:rPr>
              <a:t>which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just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way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segment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keys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5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we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wanted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user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session</a:t>
            </a:r>
            <a:r>
              <a:rPr sz="2500" b="1" spc="10" dirty="0">
                <a:latin typeface="Times New Roman"/>
                <a:cs typeface="Times New Roman"/>
              </a:rPr>
              <a:t> data,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shopping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cart </a:t>
            </a:r>
            <a:r>
              <a:rPr sz="2500" b="1" spc="10" dirty="0">
                <a:latin typeface="Times New Roman"/>
                <a:cs typeface="Times New Roman"/>
              </a:rPr>
              <a:t> information,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and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user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preferences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in</a:t>
            </a:r>
            <a:r>
              <a:rPr sz="2500" b="1" spc="10" dirty="0">
                <a:latin typeface="Times New Roman"/>
                <a:cs typeface="Times New Roman"/>
              </a:rPr>
              <a:t> Riak,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we  </a:t>
            </a:r>
            <a:r>
              <a:rPr sz="2500" b="1" spc="10" dirty="0">
                <a:latin typeface="Times New Roman"/>
                <a:cs typeface="Times New Roman"/>
              </a:rPr>
              <a:t>could  </a:t>
            </a:r>
            <a:r>
              <a:rPr sz="2500" b="1" spc="5" dirty="0">
                <a:latin typeface="Times New Roman"/>
                <a:cs typeface="Times New Roman"/>
              </a:rPr>
              <a:t>just 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store </a:t>
            </a:r>
            <a:r>
              <a:rPr sz="2500" b="1" spc="5" dirty="0">
                <a:latin typeface="Times New Roman"/>
                <a:cs typeface="Times New Roman"/>
              </a:rPr>
              <a:t>all of them in the </a:t>
            </a:r>
            <a:r>
              <a:rPr sz="2500" b="1" spc="10" dirty="0">
                <a:latin typeface="Times New Roman"/>
                <a:cs typeface="Times New Roman"/>
              </a:rPr>
              <a:t>same bucket </a:t>
            </a:r>
            <a:r>
              <a:rPr sz="2500" b="1" spc="5" dirty="0">
                <a:latin typeface="Times New Roman"/>
                <a:cs typeface="Times New Roman"/>
              </a:rPr>
              <a:t>with </a:t>
            </a:r>
            <a:r>
              <a:rPr sz="2500" b="1" dirty="0">
                <a:latin typeface="Times New Roman"/>
                <a:cs typeface="Times New Roman"/>
              </a:rPr>
              <a:t>a </a:t>
            </a:r>
            <a:r>
              <a:rPr sz="2500" b="1" spc="5" dirty="0">
                <a:latin typeface="Times New Roman"/>
                <a:cs typeface="Times New Roman"/>
              </a:rPr>
              <a:t>single key and 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single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value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for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all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of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these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objects.</a:t>
            </a:r>
            <a:endParaRPr sz="25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5" dirty="0">
                <a:latin typeface="Times New Roman"/>
                <a:cs typeface="Times New Roman"/>
              </a:rPr>
              <a:t>this scenario, we would have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single object that stores all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bucket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3140850" y="6455809"/>
            <a:ext cx="4796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" dirty="0">
                <a:latin typeface="Times New Roman"/>
                <a:cs typeface="Times New Roman"/>
              </a:rPr>
              <a:t>Storing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 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10" dirty="0">
                <a:latin typeface="Times New Roman"/>
                <a:cs typeface="Times New Roman"/>
              </a:rPr>
              <a:t>single</a:t>
            </a:r>
            <a:r>
              <a:rPr sz="2500" spc="5" dirty="0">
                <a:latin typeface="Times New Roman"/>
                <a:cs typeface="Times New Roman"/>
              </a:rPr>
              <a:t> bucket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861" y="1603733"/>
            <a:ext cx="2967385" cy="48217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095" cy="2790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080" indent="-445134" algn="just">
              <a:lnSpc>
                <a:spcPct val="116399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downside of storing all the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objects (aggregates) </a:t>
            </a:r>
            <a:r>
              <a:rPr sz="2500" spc="10" dirty="0">
                <a:latin typeface="Times New Roman"/>
                <a:cs typeface="Times New Roman"/>
              </a:rPr>
              <a:t>in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single bucket would be that one bucket would store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 types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aggregates,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increasing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conflicts.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199"/>
              </a:lnSpc>
              <a:spcBef>
                <a:spcPts val="94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An alternate approach would be to append the </a:t>
            </a:r>
            <a:r>
              <a:rPr sz="2500" spc="10" dirty="0">
                <a:latin typeface="Times New Roman"/>
                <a:cs typeface="Times New Roman"/>
              </a:rPr>
              <a:t>name </a:t>
            </a:r>
            <a:r>
              <a:rPr sz="2500" spc="5" dirty="0">
                <a:latin typeface="Times New Roman"/>
                <a:cs typeface="Times New Roman"/>
              </a:rPr>
              <a:t>of the object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 the </a:t>
            </a:r>
            <a:r>
              <a:rPr sz="2500" spc="-35" dirty="0">
                <a:latin typeface="Times New Roman"/>
                <a:cs typeface="Times New Roman"/>
              </a:rPr>
              <a:t>key,</a:t>
            </a:r>
            <a:r>
              <a:rPr sz="2500" spc="5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b="1" spc="5" dirty="0">
                <a:latin typeface="Times New Roman"/>
                <a:cs typeface="Times New Roman"/>
              </a:rPr>
              <a:t>288790b8a421_userProfile</a:t>
            </a:r>
            <a:r>
              <a:rPr sz="2500" spc="5" dirty="0">
                <a:latin typeface="Times New Roman"/>
                <a:cs typeface="Times New Roman"/>
              </a:rPr>
              <a:t>, so that we can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individual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objects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needed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607" y="6559441"/>
            <a:ext cx="79279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" dirty="0">
                <a:latin typeface="Times New Roman"/>
                <a:cs typeface="Times New Roman"/>
              </a:rPr>
              <a:t>Change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design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segment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bucket.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034" y="4348958"/>
            <a:ext cx="3852567" cy="21906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6825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 algn="just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90" dirty="0">
                <a:latin typeface="Times New Roman"/>
                <a:cs typeface="Times New Roman"/>
              </a:rPr>
              <a:t>We </a:t>
            </a:r>
            <a:r>
              <a:rPr sz="2500" spc="5" dirty="0">
                <a:latin typeface="Times New Roman"/>
                <a:cs typeface="Times New Roman"/>
              </a:rPr>
              <a:t>could also create buckets which store specific data.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10" dirty="0">
                <a:latin typeface="Times New Roman"/>
                <a:cs typeface="Times New Roman"/>
              </a:rPr>
              <a:t>Riak,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known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domain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buckets.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5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Using domain buckets or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buckets for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objects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(such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UserProfile and </a:t>
            </a:r>
            <a:r>
              <a:rPr sz="2500" spc="10" dirty="0">
                <a:latin typeface="Times New Roman"/>
                <a:cs typeface="Times New Roman"/>
              </a:rPr>
              <a:t>ShoppingCart) </a:t>
            </a:r>
            <a:r>
              <a:rPr sz="2500" spc="5" dirty="0">
                <a:latin typeface="Times New Roman"/>
                <a:cs typeface="Times New Roman"/>
              </a:rPr>
              <a:t>segments the data across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buckets </a:t>
            </a:r>
            <a:r>
              <a:rPr sz="2500" spc="10" dirty="0">
                <a:latin typeface="Times New Roman"/>
                <a:cs typeface="Times New Roman"/>
              </a:rPr>
              <a:t>allowing </a:t>
            </a:r>
            <a:r>
              <a:rPr sz="2500" spc="5" dirty="0">
                <a:latin typeface="Times New Roman"/>
                <a:cs typeface="Times New Roman"/>
              </a:rPr>
              <a:t>you to </a:t>
            </a:r>
            <a:r>
              <a:rPr sz="2500" dirty="0">
                <a:latin typeface="Times New Roman"/>
                <a:cs typeface="Times New Roman"/>
              </a:rPr>
              <a:t>read </a:t>
            </a:r>
            <a:r>
              <a:rPr sz="2500" spc="5" dirty="0">
                <a:latin typeface="Times New Roman"/>
                <a:cs typeface="Times New Roman"/>
              </a:rPr>
              <a:t>only the object you need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without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having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change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design.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11822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r>
              <a:rPr sz="4700" spc="-6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107848" y="1391889"/>
            <a:ext cx="3268979" cy="296100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444500" indent="-445134">
              <a:lnSpc>
                <a:spcPct val="100000"/>
              </a:lnSpc>
              <a:spcBef>
                <a:spcPts val="14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Consistency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70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-5" dirty="0">
                <a:latin typeface="Times New Roman"/>
                <a:cs typeface="Times New Roman"/>
              </a:rPr>
              <a:t>Transactions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4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Query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features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4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Structure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Scaling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2058</Words>
  <Application>Microsoft Office PowerPoint</Application>
  <PresentationFormat>Custom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MT</vt:lpstr>
      <vt:lpstr>Calibri</vt:lpstr>
      <vt:lpstr>Courier New</vt:lpstr>
      <vt:lpstr>Times New Roman</vt:lpstr>
      <vt:lpstr>Office Theme</vt:lpstr>
      <vt:lpstr>Chapter – 8</vt:lpstr>
      <vt:lpstr>Introduction</vt:lpstr>
      <vt:lpstr>Introduction</vt:lpstr>
      <vt:lpstr>What Is a Key-Value Store</vt:lpstr>
      <vt:lpstr>What Is a Key-Value Store</vt:lpstr>
      <vt:lpstr>What Is a Key-Value Store</vt:lpstr>
      <vt:lpstr>What Is a Key-Value Store</vt:lpstr>
      <vt:lpstr>What Is a Key-Value Store</vt:lpstr>
      <vt:lpstr>Key-Value Store Features</vt:lpstr>
      <vt:lpstr>Consistency</vt:lpstr>
      <vt:lpstr>Consistency</vt:lpstr>
      <vt:lpstr>Consistency</vt:lpstr>
      <vt:lpstr>PowerPoint Presentation</vt:lpstr>
      <vt:lpstr>Consistency</vt:lpstr>
      <vt:lpstr>Transactions</vt:lpstr>
      <vt:lpstr>Query Features</vt:lpstr>
      <vt:lpstr>Query Features</vt:lpstr>
      <vt:lpstr>Structure of Data</vt:lpstr>
      <vt:lpstr>Scaling</vt:lpstr>
      <vt:lpstr>Suitable Use Cases</vt:lpstr>
      <vt:lpstr>Suitable Use Cases</vt:lpstr>
      <vt:lpstr>When Not to Use</vt:lpstr>
      <vt:lpstr>When Not to Use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</dc:title>
  <dc:creator>Jenny Kasudiya</dc:creator>
  <cp:lastModifiedBy>Juhi Patel</cp:lastModifiedBy>
  <cp:revision>7</cp:revision>
  <dcterms:created xsi:type="dcterms:W3CDTF">2023-06-20T05:32:09Z</dcterms:created>
  <dcterms:modified xsi:type="dcterms:W3CDTF">2023-10-22T07:13:39Z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2023-06-20T00:00:00Z</vt:filetime>
  </property>
</Properties>
</file>