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3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2694" y="3692086"/>
            <a:ext cx="6108011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8090" y="1555628"/>
            <a:ext cx="8970010" cy="215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09138" y="7203592"/>
            <a:ext cx="2179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197" y="2551119"/>
            <a:ext cx="5961380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5725">
              <a:lnSpc>
                <a:spcPct val="138000"/>
              </a:lnSpc>
              <a:spcBef>
                <a:spcPts val="95"/>
              </a:spcBef>
            </a:pPr>
            <a:r>
              <a:rPr sz="4900" spc="-20" dirty="0">
                <a:latin typeface="Arial MT"/>
                <a:cs typeface="Arial MT"/>
              </a:rPr>
              <a:t>Chapter </a:t>
            </a:r>
            <a:r>
              <a:rPr sz="4900" dirty="0">
                <a:latin typeface="Arial MT"/>
                <a:cs typeface="Arial MT"/>
              </a:rPr>
              <a:t>– 9 </a:t>
            </a:r>
            <a:r>
              <a:rPr sz="4900" spc="5" dirty="0">
                <a:latin typeface="Arial MT"/>
                <a:cs typeface="Arial MT"/>
              </a:rPr>
              <a:t> </a:t>
            </a:r>
            <a:r>
              <a:rPr sz="4900" spc="-25" dirty="0">
                <a:latin typeface="Arial MT"/>
                <a:cs typeface="Arial MT"/>
              </a:rPr>
              <a:t>Document</a:t>
            </a:r>
            <a:r>
              <a:rPr sz="4900" spc="-90" dirty="0">
                <a:latin typeface="Arial MT"/>
                <a:cs typeface="Arial MT"/>
              </a:rPr>
              <a:t> </a:t>
            </a:r>
            <a:r>
              <a:rPr sz="4900" spc="-25" dirty="0">
                <a:latin typeface="Arial MT"/>
                <a:cs typeface="Arial MT"/>
              </a:rPr>
              <a:t>Databases</a:t>
            </a:r>
            <a:endParaRPr sz="4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154930"/>
          </a:xfrm>
          <a:custGeom>
            <a:avLst/>
            <a:gdLst/>
            <a:ahLst/>
            <a:cxnLst/>
            <a:rect l="l" t="t" r="r" b="b"/>
            <a:pathLst>
              <a:path w="9137650" h="5154930">
                <a:moveTo>
                  <a:pt x="0" y="0"/>
                </a:moveTo>
                <a:lnTo>
                  <a:pt x="9137548" y="0"/>
                </a:lnTo>
                <a:lnTo>
                  <a:pt x="9137548" y="5154398"/>
                </a:lnTo>
                <a:lnTo>
                  <a:pt x="0" y="51543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730" cy="505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marR="5080" indent="-445134" algn="just">
              <a:lnSpc>
                <a:spcPct val="116599"/>
              </a:lnSpc>
              <a:spcBef>
                <a:spcPts val="10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By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default,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write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reported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successful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once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receives it; you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change this so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to wait for the writes to </a:t>
            </a:r>
            <a:r>
              <a:rPr sz="2500" spc="10" dirty="0">
                <a:latin typeface="Times New Roman"/>
                <a:cs typeface="Times New Roman"/>
              </a:rPr>
              <a:t>be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synced to disk or to propagate to </a:t>
            </a:r>
            <a:r>
              <a:rPr sz="2500" spc="10" dirty="0">
                <a:latin typeface="Times New Roman"/>
                <a:cs typeface="Times New Roman"/>
              </a:rPr>
              <a:t>two </a:t>
            </a:r>
            <a:r>
              <a:rPr sz="2500" spc="5" dirty="0">
                <a:latin typeface="Times New Roman"/>
                <a:cs typeface="Times New Roman"/>
              </a:rPr>
              <a:t>or </a:t>
            </a:r>
            <a:r>
              <a:rPr sz="2500" spc="10" dirty="0">
                <a:latin typeface="Times New Roman"/>
                <a:cs typeface="Times New Roman"/>
              </a:rPr>
              <a:t>more </a:t>
            </a:r>
            <a:r>
              <a:rPr sz="2500" spc="5" dirty="0">
                <a:latin typeface="Times New Roman"/>
                <a:cs typeface="Times New Roman"/>
              </a:rPr>
              <a:t>slaves. This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known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b="1" spc="5" dirty="0">
                <a:latin typeface="Times New Roman"/>
                <a:cs typeface="Times New Roman"/>
              </a:rPr>
              <a:t>WriteConcern</a:t>
            </a:r>
            <a:r>
              <a:rPr sz="2500" spc="5" dirty="0">
                <a:latin typeface="Times New Roman"/>
                <a:cs typeface="Times New Roman"/>
              </a:rPr>
              <a:t>: </a:t>
            </a:r>
            <a:r>
              <a:rPr sz="2500" spc="-75" dirty="0">
                <a:latin typeface="Times New Roman"/>
                <a:cs typeface="Times New Roman"/>
              </a:rPr>
              <a:t>You </a:t>
            </a:r>
            <a:r>
              <a:rPr sz="2500" spc="10" dirty="0">
                <a:latin typeface="Times New Roman"/>
                <a:cs typeface="Times New Roman"/>
              </a:rPr>
              <a:t>make </a:t>
            </a:r>
            <a:r>
              <a:rPr sz="2500" spc="5" dirty="0">
                <a:latin typeface="Times New Roman"/>
                <a:cs typeface="Times New Roman"/>
              </a:rPr>
              <a:t>sure that certain writes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 written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master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some</a:t>
            </a:r>
            <a:r>
              <a:rPr sz="2500" spc="1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slaves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by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setting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WriteConcern </a:t>
            </a:r>
            <a:r>
              <a:rPr sz="2500" b="1" spc="-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Times New Roman"/>
                <a:cs typeface="Times New Roman"/>
              </a:rPr>
              <a:t>REPLICAS_SAFE</a:t>
            </a:r>
            <a:r>
              <a:rPr sz="2500" spc="1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1295"/>
              </a:spcBef>
              <a:buSzPct val="72000"/>
              <a:buFont typeface="Arial MT"/>
              <a:buChar char="•"/>
              <a:tabLst>
                <a:tab pos="457200" algn="l"/>
                <a:tab pos="457834" algn="l"/>
                <a:tab pos="1478280" algn="l"/>
                <a:tab pos="2390140" algn="l"/>
                <a:tab pos="2733040" algn="l"/>
                <a:tab pos="3465829" algn="l"/>
                <a:tab pos="4377055" algn="l"/>
                <a:tab pos="4878705" algn="l"/>
                <a:tab pos="5397500" algn="l"/>
                <a:tab pos="6381750" algn="l"/>
                <a:tab pos="6901815" algn="l"/>
              </a:tabLst>
            </a:pPr>
            <a:r>
              <a:rPr sz="2500" spc="10" dirty="0">
                <a:latin typeface="Times New Roman"/>
                <a:cs typeface="Times New Roman"/>
              </a:rPr>
              <a:t>Shown	</a:t>
            </a:r>
            <a:r>
              <a:rPr sz="2500" spc="5" dirty="0">
                <a:latin typeface="Times New Roman"/>
                <a:cs typeface="Times New Roman"/>
              </a:rPr>
              <a:t>below	is	code	where	we	</a:t>
            </a:r>
            <a:r>
              <a:rPr sz="2500" dirty="0">
                <a:latin typeface="Times New Roman"/>
                <a:cs typeface="Times New Roman"/>
              </a:rPr>
              <a:t>are	</a:t>
            </a:r>
            <a:r>
              <a:rPr sz="2500" spc="5" dirty="0">
                <a:latin typeface="Times New Roman"/>
                <a:cs typeface="Times New Roman"/>
              </a:rPr>
              <a:t>setting	the	</a:t>
            </a:r>
            <a:r>
              <a:rPr sz="2500" b="1" spc="5" dirty="0">
                <a:latin typeface="Times New Roman"/>
                <a:cs typeface="Times New Roman"/>
              </a:rPr>
              <a:t>WriteConcern</a:t>
            </a:r>
            <a:endParaRPr sz="2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05"/>
              </a:spcBef>
            </a:pP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 writes 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collection:</a:t>
            </a:r>
            <a:endParaRPr sz="2500">
              <a:latin typeface="Times New Roman"/>
              <a:cs typeface="Times New Roman"/>
            </a:endParaRPr>
          </a:p>
          <a:p>
            <a:pPr marL="536575" marR="59690">
              <a:lnSpc>
                <a:spcPct val="101499"/>
              </a:lnSpc>
              <a:spcBef>
                <a:spcPts val="950"/>
              </a:spcBef>
            </a:pPr>
            <a:r>
              <a:rPr sz="2700" spc="5" dirty="0">
                <a:latin typeface="Courier New"/>
                <a:cs typeface="Courier New"/>
              </a:rPr>
              <a:t>DBCollection</a:t>
            </a:r>
            <a:r>
              <a:rPr sz="2700" spc="10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shopping</a:t>
            </a:r>
            <a:r>
              <a:rPr sz="2700" spc="20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= </a:t>
            </a:r>
            <a:r>
              <a:rPr sz="2700" spc="5" dirty="0">
                <a:latin typeface="Courier New"/>
                <a:cs typeface="Courier New"/>
              </a:rPr>
              <a:t> database.getCollection("shopping"); </a:t>
            </a:r>
            <a:r>
              <a:rPr sz="2700" spc="10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shopping.setWriteConcern(REPLICAS_SAFE);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2572385"/>
          </a:xfrm>
          <a:custGeom>
            <a:avLst/>
            <a:gdLst/>
            <a:ahLst/>
            <a:cxnLst/>
            <a:rect l="l" t="t" r="r" b="b"/>
            <a:pathLst>
              <a:path w="9137650" h="2572385">
                <a:moveTo>
                  <a:pt x="0" y="0"/>
                </a:moveTo>
                <a:lnTo>
                  <a:pt x="9137548" y="0"/>
                </a:lnTo>
                <a:lnTo>
                  <a:pt x="9137548" y="2572082"/>
                </a:lnTo>
                <a:lnTo>
                  <a:pt x="0" y="25720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3490" cy="194563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44500" marR="5080" indent="-445134" algn="just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Based on your </a:t>
            </a:r>
            <a:r>
              <a:rPr sz="2700" dirty="0">
                <a:latin typeface="Times New Roman"/>
                <a:cs typeface="Times New Roman"/>
              </a:rPr>
              <a:t>application </a:t>
            </a:r>
            <a:r>
              <a:rPr sz="2700" spc="5" dirty="0">
                <a:latin typeface="Times New Roman"/>
                <a:cs typeface="Times New Roman"/>
              </a:rPr>
              <a:t>needs and business requirements,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decide what </a:t>
            </a:r>
            <a:r>
              <a:rPr sz="2700" dirty="0">
                <a:latin typeface="Times New Roman"/>
                <a:cs typeface="Times New Roman"/>
              </a:rPr>
              <a:t>settings </a:t>
            </a:r>
            <a:r>
              <a:rPr sz="2700" spc="5" dirty="0">
                <a:latin typeface="Times New Roman"/>
                <a:cs typeface="Times New Roman"/>
              </a:rPr>
              <a:t>make sense for </a:t>
            </a:r>
            <a:r>
              <a:rPr sz="2700" b="1" spc="5" dirty="0">
                <a:latin typeface="Times New Roman"/>
                <a:cs typeface="Times New Roman"/>
              </a:rPr>
              <a:t>slaveOk </a:t>
            </a:r>
            <a:r>
              <a:rPr sz="2700" spc="5" dirty="0">
                <a:latin typeface="Times New Roman"/>
                <a:cs typeface="Times New Roman"/>
              </a:rPr>
              <a:t>during read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what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safety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level</a:t>
            </a:r>
            <a:r>
              <a:rPr sz="2700" spc="5" dirty="0">
                <a:latin typeface="Times New Roman"/>
                <a:cs typeface="Times New Roman"/>
              </a:rPr>
              <a:t> you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desire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write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with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WriteConcern</a:t>
            </a:r>
            <a:r>
              <a:rPr sz="2700" spc="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0378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0" dirty="0">
                <a:solidFill>
                  <a:srgbClr val="CF181E"/>
                </a:solidFill>
              </a:rPr>
              <a:t>Transactions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503420"/>
          </a:xfrm>
          <a:custGeom>
            <a:avLst/>
            <a:gdLst/>
            <a:ahLst/>
            <a:cxnLst/>
            <a:rect l="l" t="t" r="r" b="b"/>
            <a:pathLst>
              <a:path w="9137650" h="4503420">
                <a:moveTo>
                  <a:pt x="0" y="0"/>
                </a:moveTo>
                <a:lnTo>
                  <a:pt x="9137548" y="0"/>
                </a:lnTo>
                <a:lnTo>
                  <a:pt x="9137548" y="4503234"/>
                </a:lnTo>
                <a:lnTo>
                  <a:pt x="0" y="450323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901430" cy="44329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7200" marR="10795" indent="-445134" algn="just">
              <a:lnSpc>
                <a:spcPct val="115700"/>
              </a:lnSpc>
              <a:spcBef>
                <a:spcPts val="16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-5" dirty="0">
                <a:latin typeface="Times New Roman"/>
                <a:cs typeface="Times New Roman"/>
              </a:rPr>
              <a:t>Transactions,</a:t>
            </a:r>
            <a:r>
              <a:rPr sz="2700" dirty="0">
                <a:latin typeface="Times New Roman"/>
                <a:cs typeface="Times New Roman"/>
              </a:rPr>
              <a:t> in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traditional </a:t>
            </a:r>
            <a:r>
              <a:rPr sz="2700" spc="10" dirty="0">
                <a:latin typeface="Times New Roman"/>
                <a:cs typeface="Times New Roman"/>
              </a:rPr>
              <a:t>RDBMS </a:t>
            </a:r>
            <a:r>
              <a:rPr sz="2700" spc="5" dirty="0">
                <a:latin typeface="Times New Roman"/>
                <a:cs typeface="Times New Roman"/>
              </a:rPr>
              <a:t>sense, mean </a:t>
            </a:r>
            <a:r>
              <a:rPr sz="2700" dirty="0">
                <a:latin typeface="Times New Roman"/>
                <a:cs typeface="Times New Roman"/>
              </a:rPr>
              <a:t>that </a:t>
            </a:r>
            <a:r>
              <a:rPr sz="2700" spc="5" dirty="0">
                <a:latin typeface="Times New Roman"/>
                <a:cs typeface="Times New Roman"/>
              </a:rPr>
              <a:t> you </a:t>
            </a:r>
            <a:r>
              <a:rPr sz="2700" dirty="0">
                <a:latin typeface="Times New Roman"/>
                <a:cs typeface="Times New Roman"/>
              </a:rPr>
              <a:t>can start </a:t>
            </a:r>
            <a:r>
              <a:rPr sz="2700" spc="5" dirty="0">
                <a:latin typeface="Times New Roman"/>
                <a:cs typeface="Times New Roman"/>
              </a:rPr>
              <a:t>modifying </a:t>
            </a:r>
            <a:r>
              <a:rPr sz="2700" dirty="0">
                <a:latin typeface="Times New Roman"/>
                <a:cs typeface="Times New Roman"/>
              </a:rPr>
              <a:t>the database </a:t>
            </a:r>
            <a:r>
              <a:rPr sz="2700" spc="5" dirty="0">
                <a:latin typeface="Times New Roman"/>
                <a:cs typeface="Times New Roman"/>
              </a:rPr>
              <a:t>with </a:t>
            </a:r>
            <a:r>
              <a:rPr sz="2700" b="1" spc="5" dirty="0">
                <a:latin typeface="Times New Roman"/>
                <a:cs typeface="Times New Roman"/>
              </a:rPr>
              <a:t>insert, </a:t>
            </a:r>
            <a:r>
              <a:rPr sz="2700" b="1" spc="10" dirty="0">
                <a:latin typeface="Times New Roman"/>
                <a:cs typeface="Times New Roman"/>
              </a:rPr>
              <a:t>update, 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delete </a:t>
            </a:r>
            <a:r>
              <a:rPr sz="2700" b="1" spc="10" dirty="0">
                <a:latin typeface="Times New Roman"/>
                <a:cs typeface="Times New Roman"/>
              </a:rPr>
              <a:t>commands </a:t>
            </a:r>
            <a:r>
              <a:rPr sz="2700" spc="5" dirty="0">
                <a:latin typeface="Times New Roman"/>
                <a:cs typeface="Times New Roman"/>
              </a:rPr>
              <a:t>over </a:t>
            </a:r>
            <a:r>
              <a:rPr sz="2700" dirty="0">
                <a:latin typeface="Times New Roman"/>
                <a:cs typeface="Times New Roman"/>
              </a:rPr>
              <a:t>different tables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then </a:t>
            </a:r>
            <a:r>
              <a:rPr sz="2700" spc="5" dirty="0">
                <a:latin typeface="Times New Roman"/>
                <a:cs typeface="Times New Roman"/>
              </a:rPr>
              <a:t>decide </a:t>
            </a:r>
            <a:r>
              <a:rPr sz="2700" dirty="0">
                <a:latin typeface="Times New Roman"/>
                <a:cs typeface="Times New Roman"/>
              </a:rPr>
              <a:t>if </a:t>
            </a:r>
            <a:r>
              <a:rPr sz="2700" spc="5" dirty="0">
                <a:latin typeface="Times New Roman"/>
                <a:cs typeface="Times New Roman"/>
              </a:rPr>
              <a:t> you want </a:t>
            </a:r>
            <a:r>
              <a:rPr sz="2700" dirty="0">
                <a:latin typeface="Times New Roman"/>
                <a:cs typeface="Times New Roman"/>
              </a:rPr>
              <a:t>to keep the </a:t>
            </a:r>
            <a:r>
              <a:rPr sz="2700" spc="5" dirty="0">
                <a:latin typeface="Times New Roman"/>
                <a:cs typeface="Times New Roman"/>
              </a:rPr>
              <a:t>changes or not by using </a:t>
            </a:r>
            <a:r>
              <a:rPr sz="2700" b="1" spc="10" dirty="0">
                <a:latin typeface="Times New Roman"/>
                <a:cs typeface="Times New Roman"/>
              </a:rPr>
              <a:t>commit </a:t>
            </a:r>
            <a:r>
              <a:rPr sz="2700" spc="10" dirty="0">
                <a:latin typeface="Times New Roman"/>
                <a:cs typeface="Times New Roman"/>
              </a:rPr>
              <a:t>or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rollback</a:t>
            </a:r>
            <a:r>
              <a:rPr sz="270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100"/>
              </a:lnSpc>
              <a:spcBef>
                <a:spcPts val="97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b="1" i="1" spc="5" dirty="0">
                <a:latin typeface="Times New Roman"/>
                <a:cs typeface="Times New Roman"/>
              </a:rPr>
              <a:t>These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constructs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are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generally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not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available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in</a:t>
            </a:r>
            <a:r>
              <a:rPr sz="2700" b="1" i="1" spc="5" dirty="0">
                <a:latin typeface="Times New Roman"/>
                <a:cs typeface="Times New Roman"/>
              </a:rPr>
              <a:t> </a:t>
            </a:r>
            <a:r>
              <a:rPr sz="2700" b="1" i="1" spc="15" dirty="0">
                <a:latin typeface="Times New Roman"/>
                <a:cs typeface="Times New Roman"/>
              </a:rPr>
              <a:t>NoSQL </a:t>
            </a:r>
            <a:r>
              <a:rPr sz="2700" b="1" i="1" spc="-66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solutions—a </a:t>
            </a:r>
            <a:r>
              <a:rPr sz="2700" b="1" i="1" dirty="0">
                <a:latin typeface="Times New Roman"/>
                <a:cs typeface="Times New Roman"/>
              </a:rPr>
              <a:t>write either </a:t>
            </a:r>
            <a:r>
              <a:rPr sz="2700" b="1" i="1" spc="5" dirty="0">
                <a:latin typeface="Times New Roman"/>
                <a:cs typeface="Times New Roman"/>
              </a:rPr>
              <a:t>succeeds or fails. </a:t>
            </a:r>
            <a:r>
              <a:rPr sz="2700" spc="-5" dirty="0">
                <a:latin typeface="Times New Roman"/>
                <a:cs typeface="Times New Roman"/>
              </a:rPr>
              <a:t>Transactions </a:t>
            </a:r>
            <a:r>
              <a:rPr sz="2700" spc="5" dirty="0">
                <a:latin typeface="Times New Roman"/>
                <a:cs typeface="Times New Roman"/>
              </a:rPr>
              <a:t>at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single-document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level</a:t>
            </a:r>
            <a:r>
              <a:rPr sz="2700" spc="5" dirty="0">
                <a:latin typeface="Times New Roman"/>
                <a:cs typeface="Times New Roman"/>
              </a:rPr>
              <a:t> are</a:t>
            </a:r>
            <a:r>
              <a:rPr sz="2700" spc="10" dirty="0">
                <a:latin typeface="Times New Roman"/>
                <a:cs typeface="Times New Roman"/>
              </a:rPr>
              <a:t> known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atomic 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transactions</a:t>
            </a:r>
            <a:r>
              <a:rPr sz="2700" spc="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0378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0" dirty="0">
                <a:solidFill>
                  <a:srgbClr val="CF181E"/>
                </a:solidFill>
              </a:rPr>
              <a:t>Transactions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3056890"/>
          </a:xfrm>
          <a:custGeom>
            <a:avLst/>
            <a:gdLst/>
            <a:ahLst/>
            <a:cxnLst/>
            <a:rect l="l" t="t" r="r" b="b"/>
            <a:pathLst>
              <a:path w="9137650" h="3056890">
                <a:moveTo>
                  <a:pt x="0" y="0"/>
                </a:moveTo>
                <a:lnTo>
                  <a:pt x="9137548" y="0"/>
                </a:lnTo>
                <a:lnTo>
                  <a:pt x="9137548" y="3056648"/>
                </a:lnTo>
                <a:lnTo>
                  <a:pt x="0" y="30566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65812"/>
            <a:ext cx="888619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95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  <a:tab pos="1029969" algn="l"/>
                <a:tab pos="2245360" algn="l"/>
                <a:tab pos="2759075" algn="l"/>
                <a:tab pos="3773804" algn="l"/>
                <a:tab pos="4364990" algn="l"/>
                <a:tab pos="5687695" algn="l"/>
                <a:tab pos="6144260" algn="l"/>
                <a:tab pos="7820025" algn="l"/>
                <a:tab pos="8220709" algn="l"/>
              </a:tabLst>
            </a:pPr>
            <a:r>
              <a:rPr sz="2700" spc="10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y	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l</a:t>
            </a:r>
            <a:r>
              <a:rPr sz="2700" spc="5" dirty="0">
                <a:latin typeface="Times New Roman"/>
                <a:cs typeface="Times New Roman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,	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ll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s	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por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d	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s	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spc="10" dirty="0">
                <a:latin typeface="Times New Roman"/>
                <a:cs typeface="Times New Roman"/>
              </a:rPr>
              <a:t>u</a:t>
            </a:r>
            <a:r>
              <a:rPr sz="2700" spc="5" dirty="0">
                <a:latin typeface="Times New Roman"/>
                <a:cs typeface="Times New Roman"/>
              </a:rPr>
              <a:t>ccess</a:t>
            </a:r>
            <a:r>
              <a:rPr sz="2700" spc="10" dirty="0">
                <a:latin typeface="Times New Roman"/>
                <a:cs typeface="Times New Roman"/>
              </a:rPr>
              <a:t>fu</a:t>
            </a:r>
            <a:r>
              <a:rPr sz="2700" dirty="0">
                <a:latin typeface="Times New Roman"/>
                <a:cs typeface="Times New Roman"/>
              </a:rPr>
              <a:t>l.	A	</a:t>
            </a:r>
            <a:r>
              <a:rPr sz="2700" spc="10" dirty="0">
                <a:latin typeface="Times New Roman"/>
                <a:cs typeface="Times New Roman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0255" y="2050444"/>
            <a:ext cx="844296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2545" algn="l"/>
                <a:tab pos="2247900" algn="l"/>
                <a:tab pos="2989580" algn="l"/>
                <a:tab pos="4020820" algn="l"/>
                <a:tab pos="4820285" algn="l"/>
                <a:tab pos="5466080" algn="l"/>
                <a:tab pos="7013575" algn="l"/>
                <a:tab pos="7679690" algn="l"/>
              </a:tabLst>
            </a:pP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spc="10" dirty="0">
                <a:latin typeface="Times New Roman"/>
                <a:cs typeface="Times New Roman"/>
              </a:rPr>
              <a:t>on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10" dirty="0">
                <a:latin typeface="Times New Roman"/>
                <a:cs typeface="Times New Roman"/>
              </a:rPr>
              <a:t>ro</a:t>
            </a:r>
            <a:r>
              <a:rPr sz="2700" dirty="0">
                <a:latin typeface="Times New Roman"/>
                <a:cs typeface="Times New Roman"/>
              </a:rPr>
              <a:t>l	</a:t>
            </a:r>
            <a:r>
              <a:rPr sz="2700" spc="10" dirty="0">
                <a:latin typeface="Times New Roman"/>
                <a:cs typeface="Times New Roman"/>
              </a:rPr>
              <a:t>ov</a:t>
            </a:r>
            <a:r>
              <a:rPr sz="2700" dirty="0">
                <a:latin typeface="Times New Roman"/>
                <a:cs typeface="Times New Roman"/>
              </a:rPr>
              <a:t>er	t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ite	</a:t>
            </a:r>
            <a:r>
              <a:rPr sz="2700" spc="5" dirty="0">
                <a:latin typeface="Times New Roman"/>
                <a:cs typeface="Times New Roman"/>
              </a:rPr>
              <a:t>ca</a:t>
            </a:r>
            <a:r>
              <a:rPr sz="2700" dirty="0">
                <a:latin typeface="Times New Roman"/>
                <a:cs typeface="Times New Roman"/>
              </a:rPr>
              <a:t>n	</a:t>
            </a:r>
            <a:r>
              <a:rPr sz="2700" spc="10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5" dirty="0">
                <a:latin typeface="Times New Roman"/>
                <a:cs typeface="Times New Roman"/>
              </a:rPr>
              <a:t>ac</a:t>
            </a:r>
            <a:r>
              <a:rPr sz="2700" spc="10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v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d	</a:t>
            </a:r>
            <a:r>
              <a:rPr sz="2700" spc="10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y	</a:t>
            </a:r>
            <a:r>
              <a:rPr sz="2700" spc="10" dirty="0">
                <a:latin typeface="Times New Roman"/>
                <a:cs typeface="Times New Roman"/>
              </a:rPr>
              <a:t>u</a:t>
            </a:r>
            <a:r>
              <a:rPr sz="2700" spc="5" dirty="0">
                <a:latin typeface="Times New Roman"/>
                <a:cs typeface="Times New Roman"/>
              </a:rPr>
              <a:t>si</a:t>
            </a:r>
            <a:r>
              <a:rPr sz="2700" spc="10" dirty="0">
                <a:latin typeface="Times New Roman"/>
                <a:cs typeface="Times New Roman"/>
              </a:rPr>
              <a:t>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148" y="2336769"/>
            <a:ext cx="8887460" cy="21685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57200" algn="just">
              <a:lnSpc>
                <a:spcPct val="100000"/>
              </a:lnSpc>
              <a:spcBef>
                <a:spcPts val="1540"/>
              </a:spcBef>
            </a:pPr>
            <a:r>
              <a:rPr sz="2700" b="1" dirty="0">
                <a:latin typeface="Times New Roman"/>
                <a:cs typeface="Times New Roman"/>
              </a:rPr>
              <a:t>WriteConcern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parameter.</a:t>
            </a:r>
            <a:endParaRPr sz="27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900"/>
              </a:lnSpc>
              <a:spcBef>
                <a:spcPts val="92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dirty="0">
                <a:latin typeface="Times New Roman"/>
                <a:cs typeface="Times New Roman"/>
              </a:rPr>
              <a:t>Different levels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b="1" dirty="0">
                <a:latin typeface="Times New Roman"/>
                <a:cs typeface="Times New Roman"/>
              </a:rPr>
              <a:t>WriteConcern </a:t>
            </a:r>
            <a:r>
              <a:rPr sz="2700" dirty="0">
                <a:latin typeface="Times New Roman"/>
                <a:cs typeface="Times New Roman"/>
              </a:rPr>
              <a:t>let </a:t>
            </a:r>
            <a:r>
              <a:rPr sz="2700" spc="5" dirty="0">
                <a:latin typeface="Times New Roman"/>
                <a:cs typeface="Times New Roman"/>
              </a:rPr>
              <a:t>you choose </a:t>
            </a:r>
            <a:r>
              <a:rPr sz="2700" dirty="0">
                <a:latin typeface="Times New Roman"/>
                <a:cs typeface="Times New Roman"/>
              </a:rPr>
              <a:t>the safety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level </a:t>
            </a:r>
            <a:r>
              <a:rPr sz="2700" spc="5" dirty="0">
                <a:latin typeface="Times New Roman"/>
                <a:cs typeface="Times New Roman"/>
              </a:rPr>
              <a:t>during writes; for example, when writing </a:t>
            </a:r>
            <a:r>
              <a:rPr sz="2700" dirty="0">
                <a:latin typeface="Times New Roman"/>
                <a:cs typeface="Times New Roman"/>
              </a:rPr>
              <a:t>log entries, </a:t>
            </a:r>
            <a:r>
              <a:rPr sz="2700" spc="5" dirty="0">
                <a:latin typeface="Times New Roman"/>
                <a:cs typeface="Times New Roman"/>
              </a:rPr>
              <a:t> you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lowest </a:t>
            </a:r>
            <a:r>
              <a:rPr sz="2700" dirty="0">
                <a:latin typeface="Times New Roman"/>
                <a:cs typeface="Times New Roman"/>
              </a:rPr>
              <a:t>level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safety,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WriteConcern.NONE</a:t>
            </a:r>
            <a:r>
              <a:rPr sz="2700" spc="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8200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75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v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5" dirty="0">
                <a:solidFill>
                  <a:srgbClr val="CF181E"/>
                </a:solidFill>
              </a:rPr>
              <a:t>il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b</a:t>
            </a:r>
            <a:r>
              <a:rPr sz="4700" spc="-5" dirty="0">
                <a:solidFill>
                  <a:srgbClr val="CF181E"/>
                </a:solidFill>
              </a:rPr>
              <a:t>ilit</a:t>
            </a:r>
            <a:r>
              <a:rPr sz="4700" dirty="0">
                <a:solidFill>
                  <a:srgbClr val="CF181E"/>
                </a:solidFill>
              </a:rPr>
              <a:t>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210175"/>
          </a:xfrm>
          <a:custGeom>
            <a:avLst/>
            <a:gdLst/>
            <a:ahLst/>
            <a:cxnLst/>
            <a:rect l="l" t="t" r="r" b="b"/>
            <a:pathLst>
              <a:path w="9137650" h="5210175">
                <a:moveTo>
                  <a:pt x="0" y="0"/>
                </a:moveTo>
                <a:lnTo>
                  <a:pt x="9137548" y="0"/>
                </a:lnTo>
                <a:lnTo>
                  <a:pt x="9137548" y="5210055"/>
                </a:lnTo>
                <a:lnTo>
                  <a:pt x="0" y="5210055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936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715" indent="-445134" algn="just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The </a:t>
            </a:r>
            <a:r>
              <a:rPr sz="2700" spc="10" dirty="0">
                <a:latin typeface="Times New Roman"/>
                <a:cs typeface="Times New Roman"/>
              </a:rPr>
              <a:t>CAP </a:t>
            </a:r>
            <a:r>
              <a:rPr sz="2700" spc="5" dirty="0">
                <a:latin typeface="Times New Roman"/>
                <a:cs typeface="Times New Roman"/>
              </a:rPr>
              <a:t>theorem </a:t>
            </a:r>
            <a:r>
              <a:rPr sz="2700" dirty="0">
                <a:latin typeface="Times New Roman"/>
                <a:cs typeface="Times New Roman"/>
              </a:rPr>
              <a:t>dictates that </a:t>
            </a:r>
            <a:r>
              <a:rPr sz="2700" spc="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have only two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Consistency,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Availability,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Partition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Tolerance.</a:t>
            </a:r>
            <a:endParaRPr sz="27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300"/>
              </a:lnSpc>
              <a:spcBef>
                <a:spcPts val="81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b="1" spc="10" dirty="0">
                <a:latin typeface="Times New Roman"/>
                <a:cs typeface="Times New Roman"/>
              </a:rPr>
              <a:t>Document </a:t>
            </a:r>
            <a:r>
              <a:rPr sz="2700" b="1" spc="5" dirty="0">
                <a:latin typeface="Times New Roman"/>
                <a:cs typeface="Times New Roman"/>
              </a:rPr>
              <a:t>databases try to </a:t>
            </a:r>
            <a:r>
              <a:rPr sz="2700" b="1" dirty="0">
                <a:latin typeface="Times New Roman"/>
                <a:cs typeface="Times New Roman"/>
              </a:rPr>
              <a:t>improve </a:t>
            </a:r>
            <a:r>
              <a:rPr sz="2700" b="1" spc="5" dirty="0">
                <a:latin typeface="Times New Roman"/>
                <a:cs typeface="Times New Roman"/>
              </a:rPr>
              <a:t>on availability </a:t>
            </a:r>
            <a:r>
              <a:rPr sz="2700" b="1" spc="15" dirty="0">
                <a:latin typeface="Times New Roman"/>
                <a:cs typeface="Times New Roman"/>
              </a:rPr>
              <a:t>by 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replicating </a:t>
            </a:r>
            <a:r>
              <a:rPr sz="2700" b="1" spc="5" dirty="0">
                <a:latin typeface="Times New Roman"/>
                <a:cs typeface="Times New Roman"/>
              </a:rPr>
              <a:t>data using the </a:t>
            </a:r>
            <a:r>
              <a:rPr sz="2700" b="1" spc="-5" dirty="0">
                <a:latin typeface="Times New Roman"/>
                <a:cs typeface="Times New Roman"/>
              </a:rPr>
              <a:t>master-slave </a:t>
            </a:r>
            <a:r>
              <a:rPr sz="2700" b="1" spc="5" dirty="0">
                <a:latin typeface="Times New Roman"/>
                <a:cs typeface="Times New Roman"/>
              </a:rPr>
              <a:t>setup. </a:t>
            </a:r>
            <a:r>
              <a:rPr sz="2700" spc="10" dirty="0">
                <a:latin typeface="Times New Roman"/>
                <a:cs typeface="Times New Roman"/>
              </a:rPr>
              <a:t>MongoDB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implements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replication,</a:t>
            </a:r>
            <a:r>
              <a:rPr sz="2700" spc="5" dirty="0">
                <a:latin typeface="Times New Roman"/>
                <a:cs typeface="Times New Roman"/>
              </a:rPr>
              <a:t> providing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high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availability</a:t>
            </a:r>
            <a:r>
              <a:rPr sz="2700" spc="5" dirty="0">
                <a:latin typeface="Times New Roman"/>
                <a:cs typeface="Times New Roman"/>
              </a:rPr>
              <a:t> using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replica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sets.</a:t>
            </a:r>
            <a:endParaRPr sz="270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7800"/>
              </a:lnSpc>
              <a:spcBef>
                <a:spcPts val="76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b="1" spc="-5" dirty="0">
                <a:latin typeface="Times New Roman"/>
                <a:cs typeface="Times New Roman"/>
              </a:rPr>
              <a:t>replica </a:t>
            </a:r>
            <a:r>
              <a:rPr sz="2700" b="1" spc="5" dirty="0">
                <a:latin typeface="Times New Roman"/>
                <a:cs typeface="Times New Roman"/>
              </a:rPr>
              <a:t>set</a:t>
            </a:r>
            <a:r>
              <a:rPr sz="2700" spc="5" dirty="0">
                <a:latin typeface="Times New Roman"/>
                <a:cs typeface="Times New Roman"/>
              </a:rPr>
              <a:t>, there are two or more nodes participating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asynchronous </a:t>
            </a:r>
            <a:r>
              <a:rPr sz="2700" dirty="0">
                <a:latin typeface="Times New Roman"/>
                <a:cs typeface="Times New Roman"/>
              </a:rPr>
              <a:t>master-slave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replication.</a:t>
            </a:r>
            <a:endParaRPr sz="270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7800"/>
              </a:lnSpc>
              <a:spcBef>
                <a:spcPts val="77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The replica-set nodes </a:t>
            </a:r>
            <a:r>
              <a:rPr sz="2700" dirty="0">
                <a:latin typeface="Times New Roman"/>
                <a:cs typeface="Times New Roman"/>
              </a:rPr>
              <a:t>elect the </a:t>
            </a:r>
            <a:r>
              <a:rPr sz="2700" spc="-10" dirty="0">
                <a:latin typeface="Times New Roman"/>
                <a:cs typeface="Times New Roman"/>
              </a:rPr>
              <a:t>master, </a:t>
            </a:r>
            <a:r>
              <a:rPr sz="2700" spc="5" dirty="0">
                <a:latin typeface="Times New Roman"/>
                <a:cs typeface="Times New Roman"/>
              </a:rPr>
              <a:t>or </a:t>
            </a:r>
            <a:r>
              <a:rPr sz="2700" spc="-15" dirty="0">
                <a:latin typeface="Times New Roman"/>
                <a:cs typeface="Times New Roman"/>
              </a:rPr>
              <a:t>primary, </a:t>
            </a:r>
            <a:r>
              <a:rPr sz="2700" spc="5" dirty="0">
                <a:latin typeface="Times New Roman"/>
                <a:cs typeface="Times New Roman"/>
              </a:rPr>
              <a:t>among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themselves.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8200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75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v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5" dirty="0">
                <a:solidFill>
                  <a:srgbClr val="CF181E"/>
                </a:solidFill>
              </a:rPr>
              <a:t>il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b</a:t>
            </a:r>
            <a:r>
              <a:rPr sz="4700" spc="-5" dirty="0">
                <a:solidFill>
                  <a:srgbClr val="CF181E"/>
                </a:solidFill>
              </a:rPr>
              <a:t>ilit</a:t>
            </a:r>
            <a:r>
              <a:rPr sz="4700" dirty="0">
                <a:solidFill>
                  <a:srgbClr val="CF181E"/>
                </a:solidFill>
              </a:rPr>
              <a:t>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392420"/>
          </a:xfrm>
          <a:custGeom>
            <a:avLst/>
            <a:gdLst/>
            <a:ahLst/>
            <a:cxnLst/>
            <a:rect l="l" t="t" r="r" b="b"/>
            <a:pathLst>
              <a:path w="9137650" h="5392420">
                <a:moveTo>
                  <a:pt x="0" y="0"/>
                </a:moveTo>
                <a:lnTo>
                  <a:pt x="9137548" y="0"/>
                </a:lnTo>
                <a:lnTo>
                  <a:pt x="9137548" y="5391939"/>
                </a:lnTo>
                <a:lnTo>
                  <a:pt x="0" y="5391939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5174"/>
            <a:ext cx="8888730" cy="530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57200" marR="5080" indent="-445134" algn="just">
              <a:lnSpc>
                <a:spcPct val="116399"/>
              </a:lnSpc>
              <a:spcBef>
                <a:spcPts val="65"/>
              </a:spcBef>
              <a:buSzPct val="69230"/>
              <a:buFont typeface="Arial MT"/>
              <a:buChar char="•"/>
              <a:tabLst>
                <a:tab pos="457834" algn="l"/>
              </a:tabLst>
            </a:pPr>
            <a:r>
              <a:rPr sz="2600" spc="10" dirty="0">
                <a:latin typeface="Times New Roman"/>
                <a:cs typeface="Times New Roman"/>
              </a:rPr>
              <a:t>Assuming </a:t>
            </a:r>
            <a:r>
              <a:rPr sz="2600" spc="5" dirty="0">
                <a:latin typeface="Times New Roman"/>
                <a:cs typeface="Times New Roman"/>
              </a:rPr>
              <a:t>all the nodes have equal voting rights, </a:t>
            </a:r>
            <a:r>
              <a:rPr sz="2600" spc="10" dirty="0">
                <a:latin typeface="Times New Roman"/>
                <a:cs typeface="Times New Roman"/>
              </a:rPr>
              <a:t>some nodes 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can be </a:t>
            </a:r>
            <a:r>
              <a:rPr sz="2600" spc="10" dirty="0">
                <a:latin typeface="Times New Roman"/>
                <a:cs typeface="Times New Roman"/>
              </a:rPr>
              <a:t>favored </a:t>
            </a:r>
            <a:r>
              <a:rPr sz="2600" spc="5" dirty="0">
                <a:latin typeface="Times New Roman"/>
                <a:cs typeface="Times New Roman"/>
              </a:rPr>
              <a:t>for being closer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5" dirty="0">
                <a:latin typeface="Times New Roman"/>
                <a:cs typeface="Times New Roman"/>
              </a:rPr>
              <a:t>the other servers, for having </a:t>
            </a:r>
            <a:r>
              <a:rPr sz="2600" spc="10" dirty="0">
                <a:latin typeface="Times New Roman"/>
                <a:cs typeface="Times New Roman"/>
              </a:rPr>
              <a:t> more </a:t>
            </a:r>
            <a:r>
              <a:rPr sz="2600" spc="15" dirty="0">
                <a:latin typeface="Times New Roman"/>
                <a:cs typeface="Times New Roman"/>
              </a:rPr>
              <a:t>RAM, </a:t>
            </a:r>
            <a:r>
              <a:rPr sz="2600" spc="5" dirty="0">
                <a:latin typeface="Times New Roman"/>
                <a:cs typeface="Times New Roman"/>
              </a:rPr>
              <a:t>and so on; users can </a:t>
            </a:r>
            <a:r>
              <a:rPr sz="2600" dirty="0">
                <a:latin typeface="Times New Roman"/>
                <a:cs typeface="Times New Roman"/>
              </a:rPr>
              <a:t>affect </a:t>
            </a:r>
            <a:r>
              <a:rPr sz="2600" spc="5" dirty="0">
                <a:latin typeface="Times New Roman"/>
                <a:cs typeface="Times New Roman"/>
              </a:rPr>
              <a:t>this by assigning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priority—a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number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between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0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and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1000</a:t>
            </a:r>
            <a:r>
              <a:rPr sz="2600" spc="10" dirty="0">
                <a:latin typeface="Times New Roman"/>
                <a:cs typeface="Times New Roman"/>
              </a:rPr>
              <a:t>—to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node.</a:t>
            </a:r>
            <a:endParaRPr sz="260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5100"/>
              </a:lnSpc>
              <a:spcBef>
                <a:spcPts val="925"/>
              </a:spcBef>
              <a:buSzPct val="69230"/>
              <a:buFont typeface="Arial MT"/>
              <a:buChar char="•"/>
              <a:tabLst>
                <a:tab pos="457834" algn="l"/>
              </a:tabLst>
            </a:pPr>
            <a:r>
              <a:rPr sz="2600" spc="5" dirty="0">
                <a:latin typeface="Times New Roman"/>
                <a:cs typeface="Times New Roman"/>
              </a:rPr>
              <a:t>All requests go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5" dirty="0">
                <a:latin typeface="Times New Roman"/>
                <a:cs typeface="Times New Roman"/>
              </a:rPr>
              <a:t>the master node, and the data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5" dirty="0">
                <a:latin typeface="Times New Roman"/>
                <a:cs typeface="Times New Roman"/>
              </a:rPr>
              <a:t>replicated 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 slave nodes. If the master node goes </a:t>
            </a:r>
            <a:r>
              <a:rPr sz="2600" spc="10" dirty="0">
                <a:latin typeface="Times New Roman"/>
                <a:cs typeface="Times New Roman"/>
              </a:rPr>
              <a:t>down,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10" dirty="0">
                <a:latin typeface="Times New Roman"/>
                <a:cs typeface="Times New Roman"/>
              </a:rPr>
              <a:t>remaining 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nodes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5" dirty="0">
                <a:latin typeface="Times New Roman"/>
                <a:cs typeface="Times New Roman"/>
              </a:rPr>
              <a:t>the replica set vote </a:t>
            </a:r>
            <a:r>
              <a:rPr sz="2600" spc="10" dirty="0">
                <a:latin typeface="Times New Roman"/>
                <a:cs typeface="Times New Roman"/>
              </a:rPr>
              <a:t>among themselves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5" dirty="0">
                <a:latin typeface="Times New Roman"/>
                <a:cs typeface="Times New Roman"/>
              </a:rPr>
              <a:t>elect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10" dirty="0">
                <a:latin typeface="Times New Roman"/>
                <a:cs typeface="Times New Roman"/>
              </a:rPr>
              <a:t>new 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master;</a:t>
            </a:r>
            <a:endParaRPr sz="260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900"/>
              </a:lnSpc>
              <a:spcBef>
                <a:spcPts val="865"/>
              </a:spcBef>
              <a:buSzPct val="69230"/>
              <a:buFont typeface="Arial MT"/>
              <a:buChar char="•"/>
              <a:tabLst>
                <a:tab pos="457834" algn="l"/>
              </a:tabLst>
            </a:pPr>
            <a:r>
              <a:rPr sz="2600" spc="10" dirty="0">
                <a:latin typeface="Times New Roman"/>
                <a:cs typeface="Times New Roman"/>
              </a:rPr>
              <a:t>When </a:t>
            </a:r>
            <a:r>
              <a:rPr sz="2600" spc="5" dirty="0">
                <a:latin typeface="Times New Roman"/>
                <a:cs typeface="Times New Roman"/>
              </a:rPr>
              <a:t>the node that failed </a:t>
            </a:r>
            <a:r>
              <a:rPr sz="2600" spc="10" dirty="0">
                <a:latin typeface="Times New Roman"/>
                <a:cs typeface="Times New Roman"/>
              </a:rPr>
              <a:t>comes </a:t>
            </a:r>
            <a:r>
              <a:rPr sz="2600" spc="5" dirty="0">
                <a:latin typeface="Times New Roman"/>
                <a:cs typeface="Times New Roman"/>
              </a:rPr>
              <a:t>back online, </a:t>
            </a: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5" dirty="0">
                <a:latin typeface="Times New Roman"/>
                <a:cs typeface="Times New Roman"/>
              </a:rPr>
              <a:t>joins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5" dirty="0">
                <a:latin typeface="Times New Roman"/>
                <a:cs typeface="Times New Roman"/>
              </a:rPr>
              <a:t>as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5" dirty="0">
                <a:latin typeface="Times New Roman"/>
                <a:cs typeface="Times New Roman"/>
              </a:rPr>
              <a:t> slave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and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catches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up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with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rest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of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nodes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by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pulling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all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data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needs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get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current.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8200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75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v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5" dirty="0">
                <a:solidFill>
                  <a:srgbClr val="CF181E"/>
                </a:solidFill>
              </a:rPr>
              <a:t>il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b</a:t>
            </a:r>
            <a:r>
              <a:rPr sz="4700" spc="-5" dirty="0">
                <a:solidFill>
                  <a:srgbClr val="CF181E"/>
                </a:solidFill>
              </a:rPr>
              <a:t>ilit</a:t>
            </a:r>
            <a:r>
              <a:rPr sz="4700" dirty="0">
                <a:solidFill>
                  <a:srgbClr val="CF181E"/>
                </a:solidFill>
              </a:rPr>
              <a:t>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614035"/>
          </a:xfrm>
          <a:custGeom>
            <a:avLst/>
            <a:gdLst/>
            <a:ahLst/>
            <a:cxnLst/>
            <a:rect l="l" t="t" r="r" b="b"/>
            <a:pathLst>
              <a:path w="9137650" h="5614034">
                <a:moveTo>
                  <a:pt x="0" y="0"/>
                </a:moveTo>
                <a:lnTo>
                  <a:pt x="9137548" y="0"/>
                </a:lnTo>
                <a:lnTo>
                  <a:pt x="9137548" y="5613944"/>
                </a:lnTo>
                <a:lnTo>
                  <a:pt x="0" y="561394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942" y="6191479"/>
            <a:ext cx="830516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6110" marR="5080" indent="-3154045">
              <a:lnSpc>
                <a:spcPct val="116500"/>
              </a:lnSpc>
              <a:spcBef>
                <a:spcPts val="100"/>
              </a:spcBef>
            </a:pPr>
            <a:r>
              <a:rPr sz="2300" spc="5" dirty="0">
                <a:latin typeface="Times New Roman"/>
                <a:cs typeface="Times New Roman"/>
              </a:rPr>
              <a:t>Replica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set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configuration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with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higher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priority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assigned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nodes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same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data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center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480" y="1621635"/>
            <a:ext cx="7740138" cy="46927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8200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75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v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5" dirty="0">
                <a:solidFill>
                  <a:srgbClr val="CF181E"/>
                </a:solidFill>
              </a:rPr>
              <a:t>il</a:t>
            </a:r>
            <a:r>
              <a:rPr sz="4700" spc="-20" dirty="0">
                <a:solidFill>
                  <a:srgbClr val="CF181E"/>
                </a:solidFill>
              </a:rPr>
              <a:t>a</a:t>
            </a:r>
            <a:r>
              <a:rPr sz="4700" spc="-15" dirty="0">
                <a:solidFill>
                  <a:srgbClr val="CF181E"/>
                </a:solidFill>
              </a:rPr>
              <a:t>b</a:t>
            </a:r>
            <a:r>
              <a:rPr sz="4700" spc="-5" dirty="0">
                <a:solidFill>
                  <a:srgbClr val="CF181E"/>
                </a:solidFill>
              </a:rPr>
              <a:t>ilit</a:t>
            </a:r>
            <a:r>
              <a:rPr sz="4700" dirty="0">
                <a:solidFill>
                  <a:srgbClr val="CF181E"/>
                </a:solidFill>
              </a:rPr>
              <a:t>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2574925"/>
          </a:xfrm>
          <a:custGeom>
            <a:avLst/>
            <a:gdLst/>
            <a:ahLst/>
            <a:cxnLst/>
            <a:rect l="l" t="t" r="r" b="b"/>
            <a:pathLst>
              <a:path w="9137650" h="2574925">
                <a:moveTo>
                  <a:pt x="0" y="0"/>
                </a:moveTo>
                <a:lnTo>
                  <a:pt x="9137548" y="0"/>
                </a:lnTo>
                <a:lnTo>
                  <a:pt x="9137548" y="2574453"/>
                </a:lnTo>
                <a:lnTo>
                  <a:pt x="0" y="25744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2855" cy="25311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44500" marR="5080" indent="-445134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dirty="0">
                <a:latin typeface="Times New Roman"/>
                <a:cs typeface="Times New Roman"/>
              </a:rPr>
              <a:t>Replica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generally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used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redundancy,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automated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failover,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read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scaling,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server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maintenance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without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downtime,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disaster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recovery.</a:t>
            </a:r>
            <a:endParaRPr sz="2700">
              <a:latin typeface="Times New Roman"/>
              <a:cs typeface="Times New Roman"/>
            </a:endParaRPr>
          </a:p>
          <a:p>
            <a:pPr marL="444500" marR="262255" indent="-445134">
              <a:lnSpc>
                <a:spcPct val="114799"/>
              </a:lnSpc>
              <a:spcBef>
                <a:spcPts val="960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Similar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availability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setups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achieved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with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CouchDB,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RavenDB,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Terrastore,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other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products.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986020"/>
          </a:xfrm>
          <a:custGeom>
            <a:avLst/>
            <a:gdLst/>
            <a:ahLst/>
            <a:cxnLst/>
            <a:rect l="l" t="t" r="r" b="b"/>
            <a:pathLst>
              <a:path w="9137650" h="4986020">
                <a:moveTo>
                  <a:pt x="0" y="0"/>
                </a:moveTo>
                <a:lnTo>
                  <a:pt x="9137548" y="0"/>
                </a:lnTo>
                <a:lnTo>
                  <a:pt x="9137548" y="4985429"/>
                </a:lnTo>
                <a:lnTo>
                  <a:pt x="0" y="4985429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75395" cy="4917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57200" marR="5080" indent="-445134">
              <a:lnSpc>
                <a:spcPct val="115999"/>
              </a:lnSpc>
              <a:spcBef>
                <a:spcPts val="155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Document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databases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provide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different</a:t>
            </a:r>
            <a:r>
              <a:rPr sz="2700" spc="5" dirty="0">
                <a:latin typeface="Times New Roman"/>
                <a:cs typeface="Times New Roman"/>
              </a:rPr>
              <a:t> query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features.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CouchDB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allows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you</a:t>
            </a:r>
            <a:r>
              <a:rPr sz="2700" b="1" spc="2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to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query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via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views</a:t>
            </a:r>
            <a:r>
              <a:rPr sz="2700" spc="5" dirty="0">
                <a:latin typeface="Times New Roman"/>
                <a:cs typeface="Times New Roman"/>
              </a:rPr>
              <a:t>.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With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CouchDB,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need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aggregate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number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reviews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product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well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average rating,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could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add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view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implemented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map-reduce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return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count 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reviews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average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their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 marL="457200" marR="353060" indent="-445134">
              <a:lnSpc>
                <a:spcPct val="116300"/>
              </a:lnSpc>
              <a:spcBef>
                <a:spcPts val="840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When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many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requests, you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add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materialized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precomputes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values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stores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results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database.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materialized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views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updated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when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queried,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any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was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changed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since</a:t>
            </a:r>
            <a:r>
              <a:rPr sz="2700" spc="5" dirty="0">
                <a:latin typeface="Times New Roman"/>
                <a:cs typeface="Times New Roman"/>
              </a:rPr>
              <a:t> 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update.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302885"/>
          </a:xfrm>
          <a:custGeom>
            <a:avLst/>
            <a:gdLst/>
            <a:ahLst/>
            <a:cxnLst/>
            <a:rect l="l" t="t" r="r" b="b"/>
            <a:pathLst>
              <a:path w="9137650" h="5302884">
                <a:moveTo>
                  <a:pt x="0" y="0"/>
                </a:moveTo>
                <a:lnTo>
                  <a:pt x="9137548" y="0"/>
                </a:lnTo>
                <a:lnTo>
                  <a:pt x="9137548" y="5302650"/>
                </a:lnTo>
                <a:lnTo>
                  <a:pt x="0" y="530265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76665" cy="52146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7200" marR="5080" indent="-445134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10" dirty="0">
                <a:latin typeface="Times New Roman"/>
                <a:cs typeface="Times New Roman"/>
              </a:rPr>
              <a:t>One</a:t>
            </a:r>
            <a:r>
              <a:rPr sz="2700" spc="5" dirty="0">
                <a:latin typeface="Times New Roman"/>
                <a:cs typeface="Times New Roman"/>
              </a:rPr>
              <a:t> of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good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features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document databases, </a:t>
            </a:r>
            <a:r>
              <a:rPr sz="2700" dirty="0">
                <a:latin typeface="Times New Roman"/>
                <a:cs typeface="Times New Roman"/>
              </a:rPr>
              <a:t>as </a:t>
            </a:r>
            <a:r>
              <a:rPr sz="2700" spc="5" dirty="0">
                <a:latin typeface="Times New Roman"/>
                <a:cs typeface="Times New Roman"/>
              </a:rPr>
              <a:t> compared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key-value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stores,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we </a:t>
            </a:r>
            <a:r>
              <a:rPr sz="2700" b="1" spc="5" dirty="0">
                <a:latin typeface="Times New Roman"/>
                <a:cs typeface="Times New Roman"/>
              </a:rPr>
              <a:t>can</a:t>
            </a:r>
            <a:r>
              <a:rPr sz="2700" b="1" spc="2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query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the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data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inside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the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document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without</a:t>
            </a:r>
            <a:r>
              <a:rPr sz="2700" b="1" spc="2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having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to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retrieve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the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whole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document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by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its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key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then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introspect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document.</a:t>
            </a:r>
            <a:endParaRPr sz="2700">
              <a:latin typeface="Times New Roman"/>
              <a:cs typeface="Times New Roman"/>
            </a:endParaRPr>
          </a:p>
          <a:p>
            <a:pPr marL="457200" marR="1412875" indent="-445134">
              <a:lnSpc>
                <a:spcPct val="117000"/>
              </a:lnSpc>
              <a:spcBef>
                <a:spcPts val="819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-25" dirty="0">
                <a:latin typeface="Times New Roman"/>
                <a:cs typeface="Times New Roman"/>
              </a:rPr>
              <a:t>Let’s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look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certain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queries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we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against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MongoDB.</a:t>
            </a:r>
            <a:endParaRPr sz="2700">
              <a:latin typeface="Times New Roman"/>
              <a:cs typeface="Times New Roman"/>
            </a:endParaRPr>
          </a:p>
          <a:p>
            <a:pPr marL="457200" marR="613410" indent="-445134">
              <a:lnSpc>
                <a:spcPct val="117800"/>
              </a:lnSpc>
              <a:spcBef>
                <a:spcPts val="765"/>
              </a:spcBef>
              <a:buSzPct val="7037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Suppose </a:t>
            </a:r>
            <a:r>
              <a:rPr sz="2700" spc="10" dirty="0">
                <a:latin typeface="Times New Roman"/>
                <a:cs typeface="Times New Roman"/>
              </a:rPr>
              <a:t>we </a:t>
            </a:r>
            <a:r>
              <a:rPr sz="2700" spc="5" dirty="0">
                <a:latin typeface="Times New Roman"/>
                <a:cs typeface="Times New Roman"/>
              </a:rPr>
              <a:t>want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return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documents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order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collection.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SQL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would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be:</a:t>
            </a:r>
            <a:endParaRPr sz="2700">
              <a:latin typeface="Times New Roman"/>
              <a:cs typeface="Times New Roman"/>
            </a:endParaRPr>
          </a:p>
          <a:p>
            <a:pPr marL="805815">
              <a:lnSpc>
                <a:spcPct val="100000"/>
              </a:lnSpc>
              <a:spcBef>
                <a:spcPts val="1040"/>
              </a:spcBef>
            </a:pPr>
            <a:r>
              <a:rPr sz="1900" spc="20" dirty="0">
                <a:latin typeface="Courier New"/>
                <a:cs typeface="Courier New"/>
              </a:rPr>
              <a:t>SELECT</a:t>
            </a:r>
            <a:r>
              <a:rPr sz="1900" spc="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*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spc="15" dirty="0">
                <a:latin typeface="Courier New"/>
                <a:cs typeface="Courier New"/>
              </a:rPr>
              <a:t>FROM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spc="25" dirty="0">
                <a:latin typeface="Courier New"/>
                <a:cs typeface="Courier New"/>
              </a:rPr>
              <a:t>order</a:t>
            </a:r>
            <a:endParaRPr sz="1900">
              <a:latin typeface="Courier New"/>
              <a:cs typeface="Courier New"/>
            </a:endParaRPr>
          </a:p>
          <a:p>
            <a:pPr marL="428625">
              <a:lnSpc>
                <a:spcPts val="3220"/>
              </a:lnSpc>
              <a:spcBef>
                <a:spcPts val="135"/>
              </a:spcBef>
            </a:pPr>
            <a:r>
              <a:rPr sz="2700" spc="5" dirty="0">
                <a:latin typeface="Times New Roman"/>
                <a:cs typeface="Times New Roman"/>
              </a:rPr>
              <a:t>The equivalent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query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Mongo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shell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would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be:</a:t>
            </a:r>
            <a:endParaRPr sz="2700">
              <a:latin typeface="Times New Roman"/>
              <a:cs typeface="Times New Roman"/>
            </a:endParaRPr>
          </a:p>
          <a:p>
            <a:pPr marL="805815">
              <a:lnSpc>
                <a:spcPts val="2260"/>
              </a:lnSpc>
            </a:pPr>
            <a:r>
              <a:rPr sz="1900" spc="25" dirty="0">
                <a:latin typeface="Courier New"/>
                <a:cs typeface="Courier New"/>
              </a:rPr>
              <a:t>db.order.find()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4756150"/>
          </a:xfrm>
          <a:custGeom>
            <a:avLst/>
            <a:gdLst/>
            <a:ahLst/>
            <a:cxnLst/>
            <a:rect l="l" t="t" r="r" b="b"/>
            <a:pathLst>
              <a:path w="9137650" h="4756150">
                <a:moveTo>
                  <a:pt x="0" y="0"/>
                </a:moveTo>
                <a:lnTo>
                  <a:pt x="9137548" y="0"/>
                </a:lnTo>
                <a:lnTo>
                  <a:pt x="9137548" y="4756125"/>
                </a:lnTo>
                <a:lnTo>
                  <a:pt x="0" y="4756125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750062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30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Document Database?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730" cy="4679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6350" indent="-445134" algn="just">
              <a:lnSpc>
                <a:spcPct val="116399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Documents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main </a:t>
            </a:r>
            <a:r>
              <a:rPr sz="2500" spc="5" dirty="0">
                <a:latin typeface="Times New Roman"/>
                <a:cs typeface="Times New Roman"/>
              </a:rPr>
              <a:t>concept in document databases.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 stores and retrieves documents, which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be </a:t>
            </a:r>
            <a:r>
              <a:rPr sz="2500" spc="10" dirty="0">
                <a:latin typeface="Times New Roman"/>
                <a:cs typeface="Times New Roman"/>
              </a:rPr>
              <a:t>XML,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JSON,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BSON,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These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documents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are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self-describing,</a:t>
            </a:r>
            <a:r>
              <a:rPr sz="2500" b="1" i="1" spc="10" dirty="0">
                <a:latin typeface="Times New Roman"/>
                <a:cs typeface="Times New Roman"/>
              </a:rPr>
              <a:t> hierarchical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tree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data 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structures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which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5" dirty="0">
                <a:latin typeface="Times New Roman"/>
                <a:cs typeface="Times New Roman"/>
              </a:rPr>
              <a:t> consist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maps,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collections,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scalar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values. The documents stored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similar to </a:t>
            </a:r>
            <a:r>
              <a:rPr sz="2500" dirty="0">
                <a:latin typeface="Times New Roman"/>
                <a:cs typeface="Times New Roman"/>
              </a:rPr>
              <a:t>each </a:t>
            </a:r>
            <a:r>
              <a:rPr sz="2500" spc="5" dirty="0">
                <a:latin typeface="Times New Roman"/>
                <a:cs typeface="Times New Roman"/>
              </a:rPr>
              <a:t>other but do </a:t>
            </a:r>
            <a:r>
              <a:rPr sz="2500" spc="10" dirty="0">
                <a:latin typeface="Times New Roman"/>
                <a:cs typeface="Times New Roman"/>
              </a:rPr>
              <a:t>not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have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exactly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same.</a:t>
            </a:r>
            <a:endParaRPr sz="250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399"/>
              </a:lnSpc>
              <a:spcBef>
                <a:spcPts val="9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spc="10" dirty="0">
                <a:latin typeface="Times New Roman"/>
                <a:cs typeface="Times New Roman"/>
              </a:rPr>
              <a:t>Document </a:t>
            </a:r>
            <a:r>
              <a:rPr sz="2500" b="1" i="1" spc="5" dirty="0">
                <a:latin typeface="Times New Roman"/>
                <a:cs typeface="Times New Roman"/>
              </a:rPr>
              <a:t>databases store </a:t>
            </a:r>
            <a:r>
              <a:rPr sz="2500" b="1" i="1" spc="10" dirty="0">
                <a:latin typeface="Times New Roman"/>
                <a:cs typeface="Times New Roman"/>
              </a:rPr>
              <a:t>documents </a:t>
            </a:r>
            <a:r>
              <a:rPr sz="2500" b="1" i="1" spc="5" dirty="0">
                <a:latin typeface="Times New Roman"/>
                <a:cs typeface="Times New Roman"/>
              </a:rPr>
              <a:t>in </a:t>
            </a:r>
            <a:r>
              <a:rPr sz="2500" b="1" i="1" spc="10" dirty="0">
                <a:latin typeface="Times New Roman"/>
                <a:cs typeface="Times New Roman"/>
              </a:rPr>
              <a:t>the value </a:t>
            </a:r>
            <a:r>
              <a:rPr sz="2500" b="1" i="1" spc="5" dirty="0">
                <a:latin typeface="Times New Roman"/>
                <a:cs typeface="Times New Roman"/>
              </a:rPr>
              <a:t>part of </a:t>
            </a:r>
            <a:r>
              <a:rPr sz="2500" b="1" i="1" spc="10" dirty="0">
                <a:latin typeface="Times New Roman"/>
                <a:cs typeface="Times New Roman"/>
              </a:rPr>
              <a:t>the 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key-value store; </a:t>
            </a:r>
            <a:r>
              <a:rPr sz="2500" b="1" i="1" spc="10" dirty="0">
                <a:latin typeface="Times New Roman"/>
                <a:cs typeface="Times New Roman"/>
              </a:rPr>
              <a:t>think </a:t>
            </a:r>
            <a:r>
              <a:rPr sz="2500" b="1" i="1" spc="5" dirty="0">
                <a:latin typeface="Times New Roman"/>
                <a:cs typeface="Times New Roman"/>
              </a:rPr>
              <a:t>about </a:t>
            </a:r>
            <a:r>
              <a:rPr sz="2500" b="1" i="1" spc="10" dirty="0">
                <a:latin typeface="Times New Roman"/>
                <a:cs typeface="Times New Roman"/>
              </a:rPr>
              <a:t>document </a:t>
            </a:r>
            <a:r>
              <a:rPr sz="2500" b="1" i="1" spc="5" dirty="0">
                <a:latin typeface="Times New Roman"/>
                <a:cs typeface="Times New Roman"/>
              </a:rPr>
              <a:t>databases as key-value 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stores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where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the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value</a:t>
            </a:r>
            <a:r>
              <a:rPr sz="2500" b="1" i="1" spc="5" dirty="0">
                <a:latin typeface="Times New Roman"/>
                <a:cs typeface="Times New Roman"/>
              </a:rPr>
              <a:t> is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examinable.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600700"/>
          </a:xfrm>
          <a:custGeom>
            <a:avLst/>
            <a:gdLst/>
            <a:ahLst/>
            <a:cxnLst/>
            <a:rect l="l" t="t" r="r" b="b"/>
            <a:pathLst>
              <a:path w="9137650" h="5600700">
                <a:moveTo>
                  <a:pt x="0" y="0"/>
                </a:moveTo>
                <a:lnTo>
                  <a:pt x="9137548" y="0"/>
                </a:lnTo>
                <a:lnTo>
                  <a:pt x="9137548" y="5600653"/>
                </a:lnTo>
                <a:lnTo>
                  <a:pt x="0" y="560065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090" y="1529236"/>
            <a:ext cx="8912860" cy="546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321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dirty="0">
                <a:latin typeface="Times New Roman"/>
                <a:cs typeface="Times New Roman"/>
              </a:rPr>
              <a:t>Selecting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orders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single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customerId</a:t>
            </a:r>
            <a:r>
              <a:rPr sz="2700" spc="30" dirty="0">
                <a:latin typeface="Courier New"/>
                <a:cs typeface="Courier New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ts val="3215"/>
              </a:lnSpc>
            </a:pPr>
            <a:r>
              <a:rPr sz="2700" spc="5" dirty="0">
                <a:latin typeface="Courier New"/>
                <a:cs typeface="Courier New"/>
              </a:rPr>
              <a:t>883c2c5b4e5b</a:t>
            </a:r>
            <a:r>
              <a:rPr sz="2700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would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be:</a:t>
            </a:r>
            <a:endParaRPr sz="2700">
              <a:latin typeface="Times New Roman"/>
              <a:cs typeface="Times New Roman"/>
            </a:endParaRPr>
          </a:p>
          <a:p>
            <a:pPr marL="457200" marR="1695450">
              <a:lnSpc>
                <a:spcPct val="101699"/>
              </a:lnSpc>
              <a:spcBef>
                <a:spcPts val="20"/>
              </a:spcBef>
            </a:pPr>
            <a:r>
              <a:rPr sz="2300" spc="10" dirty="0">
                <a:latin typeface="Courier New"/>
                <a:cs typeface="Courier New"/>
              </a:rPr>
              <a:t>SELECT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*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FROM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order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WHERE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customerId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 </a:t>
            </a:r>
            <a:r>
              <a:rPr sz="2300" spc="-1365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"883c2c5b4e5b"</a:t>
            </a:r>
            <a:endParaRPr sz="2300">
              <a:latin typeface="Courier New"/>
              <a:cs typeface="Courier New"/>
            </a:endParaRPr>
          </a:p>
          <a:p>
            <a:pPr marL="457200" marR="179070" indent="-445134">
              <a:lnSpc>
                <a:spcPct val="98700"/>
              </a:lnSpc>
              <a:spcBef>
                <a:spcPts val="2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The equivalent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query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Mongo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get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orders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single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customerId</a:t>
            </a:r>
            <a:r>
              <a:rPr sz="2700" spc="15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883c2c5b4e5b</a:t>
            </a:r>
            <a:r>
              <a:rPr sz="2700" spc="5" dirty="0">
                <a:latin typeface="Times New Roman"/>
                <a:cs typeface="Times New Roman"/>
              </a:rPr>
              <a:t>: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db.order.find({"customerId":"883c2c5b4e5b"})</a:t>
            </a:r>
            <a:endParaRPr sz="2300">
              <a:latin typeface="Courier New"/>
              <a:cs typeface="Courier New"/>
            </a:endParaRPr>
          </a:p>
          <a:p>
            <a:pPr marL="457200" indent="-445134">
              <a:lnSpc>
                <a:spcPts val="31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-15" dirty="0">
                <a:latin typeface="Times New Roman"/>
                <a:cs typeface="Times New Roman"/>
              </a:rPr>
              <a:t>Similarly,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selecting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orderId</a:t>
            </a:r>
            <a:r>
              <a:rPr sz="2700" spc="25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orderDate</a:t>
            </a:r>
            <a:r>
              <a:rPr sz="2700" spc="25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for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one</a:t>
            </a: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ts val="3165"/>
              </a:lnSpc>
              <a:spcBef>
                <a:spcPts val="265"/>
              </a:spcBef>
            </a:pPr>
            <a:r>
              <a:rPr sz="2700" spc="5" dirty="0">
                <a:latin typeface="Times New Roman"/>
                <a:cs typeface="Times New Roman"/>
              </a:rPr>
              <a:t>customer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SQL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would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be:</a:t>
            </a: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ts val="2685"/>
              </a:lnSpc>
            </a:pPr>
            <a:r>
              <a:rPr sz="2300" spc="10" dirty="0">
                <a:latin typeface="Courier New"/>
                <a:cs typeface="Courier New"/>
              </a:rPr>
              <a:t>SELECT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orderId,orderDate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FROM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order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WHERE</a:t>
            </a:r>
            <a:endParaRPr sz="23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455"/>
              </a:spcBef>
            </a:pPr>
            <a:r>
              <a:rPr sz="2300" spc="10" dirty="0">
                <a:latin typeface="Courier New"/>
                <a:cs typeface="Courier New"/>
              </a:rPr>
              <a:t>customerId</a:t>
            </a:r>
            <a:r>
              <a:rPr sz="2300" spc="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</a:t>
            </a:r>
            <a:r>
              <a:rPr sz="2300" spc="10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"883c2c5b4e5b"</a:t>
            </a:r>
            <a:endParaRPr sz="2300">
              <a:latin typeface="Courier New"/>
              <a:cs typeface="Courier New"/>
            </a:endParaRPr>
          </a:p>
          <a:p>
            <a:pPr marL="445134">
              <a:lnSpc>
                <a:spcPts val="3175"/>
              </a:lnSpc>
              <a:spcBef>
                <a:spcPts val="225"/>
              </a:spcBef>
            </a:pP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equivalent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Mongo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would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695"/>
              </a:lnSpc>
            </a:pPr>
            <a:r>
              <a:rPr sz="2300" spc="15" dirty="0">
                <a:latin typeface="Courier New"/>
                <a:cs typeface="Courier New"/>
              </a:rPr>
              <a:t>db.order.find({customerId:"883c2c5b4e5b"},{orderId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ourier New"/>
                <a:cs typeface="Courier New"/>
              </a:rPr>
              <a:t>:1,orderDate:1})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481320"/>
          </a:xfrm>
          <a:custGeom>
            <a:avLst/>
            <a:gdLst/>
            <a:ahLst/>
            <a:cxnLst/>
            <a:rect l="l" t="t" r="r" b="b"/>
            <a:pathLst>
              <a:path w="9137650" h="5481320">
                <a:moveTo>
                  <a:pt x="0" y="0"/>
                </a:moveTo>
                <a:lnTo>
                  <a:pt x="9137548" y="0"/>
                </a:lnTo>
                <a:lnTo>
                  <a:pt x="9137548" y="5480853"/>
                </a:lnTo>
                <a:lnTo>
                  <a:pt x="0" y="548085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57200" marR="341630" indent="-445134">
              <a:lnSpc>
                <a:spcPct val="101299"/>
              </a:lnSpc>
              <a:spcBef>
                <a:spcPts val="6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pc="5" dirty="0"/>
              <a:t>Since</a:t>
            </a:r>
            <a:r>
              <a:rPr spc="20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10" dirty="0"/>
              <a:t>documents</a:t>
            </a:r>
            <a:r>
              <a:rPr spc="30" dirty="0"/>
              <a:t> </a:t>
            </a:r>
            <a:r>
              <a:rPr spc="5" dirty="0"/>
              <a:t>are</a:t>
            </a:r>
            <a:r>
              <a:rPr spc="20" dirty="0"/>
              <a:t> </a:t>
            </a:r>
            <a:r>
              <a:rPr spc="10" dirty="0"/>
              <a:t>aggregated</a:t>
            </a:r>
            <a:r>
              <a:rPr spc="25" dirty="0"/>
              <a:t> </a:t>
            </a:r>
            <a:r>
              <a:rPr spc="5" dirty="0"/>
              <a:t>objects,</a:t>
            </a:r>
            <a:r>
              <a:rPr spc="20" dirty="0"/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5" dirty="0"/>
              <a:t>really</a:t>
            </a:r>
            <a:r>
              <a:rPr spc="30" dirty="0"/>
              <a:t> </a:t>
            </a:r>
            <a:r>
              <a:rPr spc="5" dirty="0"/>
              <a:t>easy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10" dirty="0"/>
              <a:t>query </a:t>
            </a:r>
            <a:r>
              <a:rPr spc="-560" dirty="0"/>
              <a:t> </a:t>
            </a:r>
            <a:r>
              <a:rPr spc="5" dirty="0"/>
              <a:t>for</a:t>
            </a:r>
            <a:r>
              <a:rPr spc="15" dirty="0"/>
              <a:t> </a:t>
            </a:r>
            <a:r>
              <a:rPr spc="10" dirty="0"/>
              <a:t>documents</a:t>
            </a:r>
            <a:r>
              <a:rPr spc="25" dirty="0"/>
              <a:t> </a:t>
            </a:r>
            <a:r>
              <a:rPr spc="5" dirty="0"/>
              <a:t>that</a:t>
            </a:r>
            <a:r>
              <a:rPr spc="10" dirty="0"/>
              <a:t> have</a:t>
            </a:r>
            <a:r>
              <a:rPr spc="1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5" dirty="0"/>
              <a:t>be</a:t>
            </a:r>
            <a:r>
              <a:rPr spc="20" dirty="0"/>
              <a:t> </a:t>
            </a:r>
            <a:r>
              <a:rPr spc="10" dirty="0"/>
              <a:t>matched</a:t>
            </a:r>
            <a:r>
              <a:rPr spc="20" dirty="0"/>
              <a:t> </a:t>
            </a:r>
            <a:r>
              <a:rPr spc="10" dirty="0"/>
              <a:t>using</a:t>
            </a:r>
            <a:r>
              <a:rPr spc="25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5" dirty="0"/>
              <a:t>fields</a:t>
            </a:r>
            <a:r>
              <a:rPr spc="25" dirty="0"/>
              <a:t> </a:t>
            </a:r>
            <a:r>
              <a:rPr spc="10" dirty="0"/>
              <a:t>with</a:t>
            </a:r>
            <a:r>
              <a:rPr spc="20" dirty="0"/>
              <a:t> </a:t>
            </a:r>
            <a:r>
              <a:rPr spc="5" dirty="0"/>
              <a:t>child </a:t>
            </a:r>
            <a:r>
              <a:rPr spc="10" dirty="0"/>
              <a:t> objects.</a:t>
            </a:r>
          </a:p>
          <a:p>
            <a:pPr marL="457200" marR="5080" indent="-445134">
              <a:lnSpc>
                <a:spcPts val="2620"/>
              </a:lnSpc>
              <a:spcBef>
                <a:spcPts val="229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pc="-20" dirty="0"/>
              <a:t>Let’s</a:t>
            </a:r>
            <a:r>
              <a:rPr spc="20" dirty="0"/>
              <a:t> </a:t>
            </a:r>
            <a:r>
              <a:rPr spc="5" dirty="0"/>
              <a:t>say</a:t>
            </a:r>
            <a:r>
              <a:rPr spc="25" dirty="0"/>
              <a:t> </a:t>
            </a:r>
            <a:r>
              <a:rPr spc="10" dirty="0"/>
              <a:t>we</a:t>
            </a:r>
            <a:r>
              <a:rPr spc="20" dirty="0"/>
              <a:t> </a:t>
            </a:r>
            <a:r>
              <a:rPr spc="10" dirty="0"/>
              <a:t>want </a:t>
            </a:r>
            <a:r>
              <a:rPr dirty="0"/>
              <a:t>to</a:t>
            </a:r>
            <a:r>
              <a:rPr spc="25" dirty="0"/>
              <a:t> </a:t>
            </a:r>
            <a:r>
              <a:rPr spc="10" dirty="0"/>
              <a:t>query</a:t>
            </a:r>
            <a:r>
              <a:rPr spc="25" dirty="0"/>
              <a:t> </a:t>
            </a:r>
            <a:r>
              <a:rPr spc="5" dirty="0"/>
              <a:t>for</a:t>
            </a:r>
            <a:r>
              <a:rPr spc="20" dirty="0"/>
              <a:t> </a:t>
            </a:r>
            <a:r>
              <a:rPr spc="5" dirty="0"/>
              <a:t>all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10" dirty="0"/>
              <a:t>orders</a:t>
            </a:r>
            <a:r>
              <a:rPr spc="25" dirty="0"/>
              <a:t> </a:t>
            </a:r>
            <a:r>
              <a:rPr spc="10" dirty="0"/>
              <a:t>where</a:t>
            </a:r>
            <a:r>
              <a:rPr spc="15" dirty="0"/>
              <a:t> </a:t>
            </a:r>
            <a:r>
              <a:rPr spc="10" dirty="0"/>
              <a:t>one</a:t>
            </a:r>
            <a:r>
              <a:rPr spc="20" dirty="0"/>
              <a:t> </a:t>
            </a:r>
            <a:r>
              <a:rPr spc="5" dirty="0"/>
              <a:t>of</a:t>
            </a:r>
            <a:r>
              <a:rPr spc="20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5" dirty="0"/>
              <a:t>items </a:t>
            </a:r>
            <a:r>
              <a:rPr spc="10" dirty="0"/>
              <a:t> ordered</a:t>
            </a:r>
            <a:r>
              <a:rPr spc="25" dirty="0"/>
              <a:t> </a:t>
            </a:r>
            <a:r>
              <a:rPr spc="5" dirty="0"/>
              <a:t>has</a:t>
            </a:r>
            <a:r>
              <a:rPr spc="2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10" dirty="0"/>
              <a:t>name</a:t>
            </a:r>
            <a:r>
              <a:rPr spc="20" dirty="0"/>
              <a:t> </a:t>
            </a:r>
            <a:r>
              <a:rPr dirty="0"/>
              <a:t>like</a:t>
            </a:r>
            <a:r>
              <a:rPr spc="20" dirty="0"/>
              <a:t> </a:t>
            </a:r>
            <a:r>
              <a:rPr spc="10" dirty="0">
                <a:latin typeface="Courier New"/>
                <a:cs typeface="Courier New"/>
              </a:rPr>
              <a:t>Refactoring</a:t>
            </a:r>
            <a:r>
              <a:rPr spc="10" dirty="0"/>
              <a:t>.</a:t>
            </a:r>
            <a:r>
              <a:rPr spc="-20" dirty="0"/>
              <a:t> </a:t>
            </a:r>
            <a:r>
              <a:rPr spc="10" dirty="0"/>
              <a:t>The</a:t>
            </a:r>
            <a:r>
              <a:rPr spc="20" dirty="0"/>
              <a:t> </a:t>
            </a:r>
            <a:r>
              <a:rPr spc="15" dirty="0"/>
              <a:t>SQL</a:t>
            </a:r>
            <a:r>
              <a:rPr spc="-60" dirty="0"/>
              <a:t> </a:t>
            </a:r>
            <a:r>
              <a:rPr spc="5" dirty="0"/>
              <a:t>for</a:t>
            </a:r>
            <a:r>
              <a:rPr spc="20" dirty="0"/>
              <a:t> </a:t>
            </a:r>
            <a:r>
              <a:rPr spc="5" dirty="0"/>
              <a:t>this</a:t>
            </a:r>
            <a:r>
              <a:rPr spc="25" dirty="0"/>
              <a:t> </a:t>
            </a:r>
            <a:r>
              <a:rPr spc="10" dirty="0"/>
              <a:t>requirement</a:t>
            </a:r>
          </a:p>
          <a:p>
            <a:pPr marL="457200">
              <a:lnSpc>
                <a:spcPct val="100000"/>
              </a:lnSpc>
              <a:spcBef>
                <a:spcPts val="170"/>
              </a:spcBef>
            </a:pPr>
            <a:r>
              <a:rPr spc="10" dirty="0"/>
              <a:t>would</a:t>
            </a:r>
            <a:r>
              <a:rPr spc="-10" dirty="0"/>
              <a:t> </a:t>
            </a:r>
            <a:r>
              <a:rPr spc="5" dirty="0"/>
              <a:t>be: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9599" y="3661797"/>
            <a:ext cx="180086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0" dirty="0">
                <a:latin typeface="Courier New"/>
                <a:cs typeface="Courier New"/>
              </a:rPr>
              <a:t>orderItem,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8305" y="3661797"/>
            <a:ext cx="5179695" cy="1442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300" spc="10" dirty="0">
                <a:latin typeface="Courier New"/>
                <a:cs typeface="Courier New"/>
              </a:rPr>
              <a:t>SELECT</a:t>
            </a:r>
            <a:r>
              <a:rPr sz="2300" spc="2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*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FROM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customerOrder, </a:t>
            </a:r>
            <a:r>
              <a:rPr sz="2300" spc="1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product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WHERE </a:t>
            </a:r>
            <a:r>
              <a:rPr sz="2300" spc="2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customerOrder.orderId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 </a:t>
            </a:r>
            <a:r>
              <a:rPr sz="2300" spc="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orderItem.customerOrderId</a:t>
            </a:r>
            <a:r>
              <a:rPr sz="2300" spc="40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AND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090" y="5082164"/>
            <a:ext cx="8914130" cy="17995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02335" marR="530225">
              <a:lnSpc>
                <a:spcPct val="101699"/>
              </a:lnSpc>
              <a:spcBef>
                <a:spcPts val="50"/>
              </a:spcBef>
              <a:tabLst>
                <a:tab pos="5353685" algn="l"/>
              </a:tabLst>
            </a:pPr>
            <a:r>
              <a:rPr sz="2300" spc="15" dirty="0">
                <a:latin typeface="Courier New"/>
                <a:cs typeface="Courier New"/>
              </a:rPr>
              <a:t>orderItem.productI</a:t>
            </a:r>
            <a:r>
              <a:rPr sz="2300" dirty="0">
                <a:latin typeface="Courier New"/>
                <a:cs typeface="Courier New"/>
              </a:rPr>
              <a:t>d</a:t>
            </a:r>
            <a:r>
              <a:rPr sz="2300" spc="3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=	</a:t>
            </a:r>
            <a:r>
              <a:rPr sz="2300" spc="15" dirty="0">
                <a:latin typeface="Courier New"/>
                <a:cs typeface="Courier New"/>
              </a:rPr>
              <a:t>product.productId  </a:t>
            </a:r>
            <a:r>
              <a:rPr sz="2300" spc="10" dirty="0">
                <a:latin typeface="Courier New"/>
                <a:cs typeface="Courier New"/>
              </a:rPr>
              <a:t>AND</a:t>
            </a:r>
            <a:r>
              <a:rPr sz="2300" spc="25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product.name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0" dirty="0">
                <a:latin typeface="Courier New"/>
                <a:cs typeface="Courier New"/>
              </a:rPr>
              <a:t>LIKE</a:t>
            </a:r>
            <a:r>
              <a:rPr sz="2300" spc="30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'%Refactoring%’</a:t>
            </a:r>
            <a:endParaRPr sz="2300">
              <a:latin typeface="Courier New"/>
              <a:cs typeface="Courier New"/>
            </a:endParaRPr>
          </a:p>
          <a:p>
            <a:pPr marL="902335" marR="5080" indent="-890269">
              <a:lnSpc>
                <a:spcPct val="97800"/>
              </a:lnSpc>
              <a:spcBef>
                <a:spcPts val="300"/>
              </a:spcBef>
            </a:pP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equivalent</a:t>
            </a:r>
            <a:r>
              <a:rPr sz="2300" spc="15" dirty="0">
                <a:latin typeface="Times New Roman"/>
                <a:cs typeface="Times New Roman"/>
              </a:rPr>
              <a:t> Mongo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query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would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be: 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db.orders.find({"items.product.name":/Refacto </a:t>
            </a:r>
            <a:r>
              <a:rPr sz="2300" spc="-1370" dirty="0">
                <a:latin typeface="Courier New"/>
                <a:cs typeface="Courier New"/>
              </a:rPr>
              <a:t> </a:t>
            </a:r>
            <a:r>
              <a:rPr sz="2300" spc="15" dirty="0">
                <a:latin typeface="Courier New"/>
                <a:cs typeface="Courier New"/>
              </a:rPr>
              <a:t>ring/})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180721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</a:t>
            </a:r>
            <a:r>
              <a:rPr sz="4700" spc="-20" dirty="0">
                <a:solidFill>
                  <a:srgbClr val="CF181E"/>
                </a:solidFill>
              </a:rPr>
              <a:t>ca</a:t>
            </a:r>
            <a:r>
              <a:rPr sz="4700" spc="-5" dirty="0">
                <a:solidFill>
                  <a:srgbClr val="CF181E"/>
                </a:solidFill>
              </a:rPr>
              <a:t>li</a:t>
            </a:r>
            <a:r>
              <a:rPr sz="4700" spc="-15" dirty="0">
                <a:solidFill>
                  <a:srgbClr val="CF181E"/>
                </a:solidFill>
              </a:rPr>
              <a:t>n</a:t>
            </a:r>
            <a:r>
              <a:rPr sz="4700" dirty="0">
                <a:solidFill>
                  <a:srgbClr val="CF181E"/>
                </a:solidFill>
              </a:rPr>
              <a:t>g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541010"/>
          </a:xfrm>
          <a:custGeom>
            <a:avLst/>
            <a:gdLst/>
            <a:ahLst/>
            <a:cxnLst/>
            <a:rect l="l" t="t" r="r" b="b"/>
            <a:pathLst>
              <a:path w="9137650" h="5541009">
                <a:moveTo>
                  <a:pt x="0" y="0"/>
                </a:moveTo>
                <a:lnTo>
                  <a:pt x="9137548" y="0"/>
                </a:lnTo>
                <a:lnTo>
                  <a:pt x="9137548" y="5540753"/>
                </a:lnTo>
                <a:lnTo>
                  <a:pt x="0" y="554075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090" y="1542432"/>
            <a:ext cx="8984615" cy="542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5134">
              <a:lnSpc>
                <a:spcPct val="103200"/>
              </a:lnSpc>
              <a:buFont typeface="Arial MT"/>
              <a:buChar char="•"/>
              <a:tabLst>
                <a:tab pos="457200" algn="l"/>
                <a:tab pos="457834" algn="l"/>
                <a:tab pos="1569085" algn="l"/>
                <a:tab pos="2091055" algn="l"/>
                <a:tab pos="3663315" algn="l"/>
                <a:tab pos="4489450" algn="l"/>
                <a:tab pos="5081905" algn="l"/>
                <a:tab pos="5532120" algn="l"/>
                <a:tab pos="6820534" algn="l"/>
                <a:tab pos="7289165" algn="l"/>
                <a:tab pos="8311515" algn="l"/>
              </a:tabLst>
            </a:pPr>
            <a:r>
              <a:rPr sz="2500" spc="2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ca</a:t>
            </a:r>
            <a:r>
              <a:rPr sz="2500" spc="10" dirty="0">
                <a:latin typeface="Times New Roman"/>
                <a:cs typeface="Times New Roman"/>
              </a:rPr>
              <a:t>li</a:t>
            </a:r>
            <a:r>
              <a:rPr sz="2500" spc="1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g	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r	</a:t>
            </a:r>
            <a:r>
              <a:rPr sz="2500" spc="15" dirty="0">
                <a:latin typeface="Times New Roman"/>
                <a:cs typeface="Times New Roman"/>
              </a:rPr>
              <a:t>h</a:t>
            </a:r>
            <a:r>
              <a:rPr sz="2500" spc="10" dirty="0">
                <a:latin typeface="Times New Roman"/>
                <a:cs typeface="Times New Roman"/>
              </a:rPr>
              <a:t>ea</a:t>
            </a:r>
            <a:r>
              <a:rPr sz="2500" spc="15" dirty="0">
                <a:latin typeface="Times New Roman"/>
                <a:cs typeface="Times New Roman"/>
              </a:rPr>
              <a:t>v</a:t>
            </a:r>
            <a:r>
              <a:rPr sz="2500" spc="1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-re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d	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s	</a:t>
            </a:r>
            <a:r>
              <a:rPr sz="2500" spc="5" dirty="0">
                <a:latin typeface="Times New Roman"/>
                <a:cs typeface="Times New Roman"/>
              </a:rPr>
              <a:t>ca</a:t>
            </a:r>
            <a:r>
              <a:rPr sz="2500" dirty="0">
                <a:latin typeface="Times New Roman"/>
                <a:cs typeface="Times New Roman"/>
              </a:rPr>
              <a:t>n	</a:t>
            </a:r>
            <a:r>
              <a:rPr sz="2500" spc="15" dirty="0">
                <a:latin typeface="Times New Roman"/>
                <a:cs typeface="Times New Roman"/>
              </a:rPr>
              <a:t>b</a:t>
            </a:r>
            <a:r>
              <a:rPr sz="2500" dirty="0">
                <a:latin typeface="Times New Roman"/>
                <a:cs typeface="Times New Roman"/>
              </a:rPr>
              <a:t>e	</a:t>
            </a:r>
            <a:r>
              <a:rPr sz="2500" spc="5" dirty="0">
                <a:latin typeface="Times New Roman"/>
                <a:cs typeface="Times New Roman"/>
              </a:rPr>
              <a:t>ac</a:t>
            </a:r>
            <a:r>
              <a:rPr sz="2500" spc="10" dirty="0">
                <a:latin typeface="Times New Roman"/>
                <a:cs typeface="Times New Roman"/>
              </a:rPr>
              <a:t>hi</a:t>
            </a:r>
            <a:r>
              <a:rPr sz="2500" spc="5" dirty="0">
                <a:latin typeface="Times New Roman"/>
                <a:cs typeface="Times New Roman"/>
              </a:rPr>
              <a:t>e</a:t>
            </a:r>
            <a:r>
              <a:rPr sz="2500" spc="10" dirty="0">
                <a:latin typeface="Times New Roman"/>
                <a:cs typeface="Times New Roman"/>
              </a:rPr>
              <a:t>v</a:t>
            </a:r>
            <a:r>
              <a:rPr sz="2500" spc="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d	</a:t>
            </a:r>
            <a:r>
              <a:rPr sz="2500" spc="15" dirty="0">
                <a:latin typeface="Times New Roman"/>
                <a:cs typeface="Times New Roman"/>
              </a:rPr>
              <a:t>b</a:t>
            </a:r>
            <a:r>
              <a:rPr sz="2500" dirty="0">
                <a:latin typeface="Times New Roman"/>
                <a:cs typeface="Times New Roman"/>
              </a:rPr>
              <a:t>y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ddin</a:t>
            </a:r>
            <a:r>
              <a:rPr sz="2500" dirty="0">
                <a:latin typeface="Times New Roman"/>
                <a:cs typeface="Times New Roman"/>
              </a:rPr>
              <a:t>g	</a:t>
            </a:r>
            <a:r>
              <a:rPr sz="2500" spc="25" dirty="0">
                <a:latin typeface="Times New Roman"/>
                <a:cs typeface="Times New Roman"/>
              </a:rPr>
              <a:t>m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  </a:t>
            </a:r>
            <a:r>
              <a:rPr sz="2500" spc="5" dirty="0">
                <a:latin typeface="Times New Roman"/>
                <a:cs typeface="Times New Roman"/>
              </a:rPr>
              <a:t>read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slaves,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reads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directed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slaves.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>
              <a:lnSpc>
                <a:spcPct val="100000"/>
              </a:lnSpc>
              <a:buFont typeface="Arial MT"/>
              <a:buChar char="•"/>
              <a:tabLst>
                <a:tab pos="457200" algn="l"/>
                <a:tab pos="457834" algn="l"/>
                <a:tab pos="1445895" algn="l"/>
                <a:tab pos="1791970" algn="l"/>
                <a:tab pos="3420745" algn="l"/>
                <a:tab pos="5132705" algn="l"/>
                <a:tab pos="5908040" algn="l"/>
                <a:tab pos="6539230" algn="l"/>
                <a:tab pos="7634605" algn="l"/>
              </a:tabLst>
            </a:pPr>
            <a:r>
              <a:rPr sz="2500" spc="20" dirty="0">
                <a:latin typeface="Times New Roman"/>
                <a:cs typeface="Times New Roman"/>
              </a:rPr>
              <a:t>G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15" dirty="0">
                <a:latin typeface="Times New Roman"/>
                <a:cs typeface="Times New Roman"/>
              </a:rPr>
              <a:t>v</a:t>
            </a:r>
            <a:r>
              <a:rPr sz="2500" spc="10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n	a	</a:t>
            </a:r>
            <a:r>
              <a:rPr sz="2500" spc="15" dirty="0">
                <a:latin typeface="Times New Roman"/>
                <a:cs typeface="Times New Roman"/>
              </a:rPr>
              <a:t>h</a:t>
            </a:r>
            <a:r>
              <a:rPr sz="2500" spc="10" dirty="0">
                <a:latin typeface="Times New Roman"/>
                <a:cs typeface="Times New Roman"/>
              </a:rPr>
              <a:t>ea</a:t>
            </a:r>
            <a:r>
              <a:rPr sz="2500" spc="15" dirty="0">
                <a:latin typeface="Times New Roman"/>
                <a:cs typeface="Times New Roman"/>
              </a:rPr>
              <a:t>v</a:t>
            </a:r>
            <a:r>
              <a:rPr sz="2500" spc="1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-re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d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ppli</a:t>
            </a:r>
            <a:r>
              <a:rPr sz="2500" spc="5" dirty="0">
                <a:latin typeface="Times New Roman"/>
                <a:cs typeface="Times New Roman"/>
              </a:rPr>
              <a:t>ca</a:t>
            </a:r>
            <a:r>
              <a:rPr sz="2500" spc="10" dirty="0">
                <a:latin typeface="Times New Roman"/>
                <a:cs typeface="Times New Roman"/>
              </a:rPr>
              <a:t>tion</a:t>
            </a:r>
            <a:r>
              <a:rPr sz="2500" dirty="0">
                <a:latin typeface="Times New Roman"/>
                <a:cs typeface="Times New Roman"/>
              </a:rPr>
              <a:t>,	</a:t>
            </a:r>
            <a:r>
              <a:rPr sz="2500" spc="20" dirty="0">
                <a:latin typeface="Times New Roman"/>
                <a:cs typeface="Times New Roman"/>
              </a:rPr>
              <a:t>w</a:t>
            </a:r>
            <a:r>
              <a:rPr sz="2500" spc="10" dirty="0">
                <a:latin typeface="Times New Roman"/>
                <a:cs typeface="Times New Roman"/>
              </a:rPr>
              <a:t>it</a:t>
            </a:r>
            <a:r>
              <a:rPr sz="2500" dirty="0">
                <a:latin typeface="Times New Roman"/>
                <a:cs typeface="Times New Roman"/>
              </a:rPr>
              <a:t>h	</a:t>
            </a:r>
            <a:r>
              <a:rPr sz="2500" spc="15" dirty="0">
                <a:latin typeface="Times New Roman"/>
                <a:cs typeface="Times New Roman"/>
              </a:rPr>
              <a:t>ou</a:t>
            </a:r>
            <a:r>
              <a:rPr sz="2500" dirty="0">
                <a:latin typeface="Times New Roman"/>
                <a:cs typeface="Times New Roman"/>
              </a:rPr>
              <a:t>r	</a:t>
            </a:r>
            <a:r>
              <a:rPr sz="2500" spc="15" dirty="0">
                <a:latin typeface="Times New Roman"/>
                <a:cs typeface="Times New Roman"/>
              </a:rPr>
              <a:t>3</a:t>
            </a:r>
            <a:r>
              <a:rPr sz="2500" spc="5" dirty="0">
                <a:latin typeface="Times New Roman"/>
                <a:cs typeface="Times New Roman"/>
              </a:rPr>
              <a:t>-</a:t>
            </a:r>
            <a:r>
              <a:rPr sz="2500" spc="15" dirty="0">
                <a:latin typeface="Times New Roman"/>
                <a:cs typeface="Times New Roman"/>
              </a:rPr>
              <a:t>nod</a:t>
            </a:r>
            <a:r>
              <a:rPr sz="2500" dirty="0">
                <a:latin typeface="Times New Roman"/>
                <a:cs typeface="Times New Roman"/>
              </a:rPr>
              <a:t>e	</a:t>
            </a:r>
            <a:r>
              <a:rPr sz="2500" spc="5" dirty="0">
                <a:latin typeface="Times New Roman"/>
                <a:cs typeface="Times New Roman"/>
              </a:rPr>
              <a:t>re</a:t>
            </a:r>
            <a:r>
              <a:rPr sz="2500" spc="10" dirty="0">
                <a:latin typeface="Times New Roman"/>
                <a:cs typeface="Times New Roman"/>
              </a:rPr>
              <a:t>plica</a:t>
            </a:r>
            <a:r>
              <a:rPr sz="2500" spc="5" dirty="0">
                <a:latin typeface="Times New Roman"/>
                <a:cs typeface="Times New Roman"/>
              </a:rPr>
              <a:t>-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t  </a:t>
            </a:r>
            <a:r>
              <a:rPr sz="2500" spc="-10" dirty="0">
                <a:latin typeface="Times New Roman"/>
                <a:cs typeface="Times New Roman"/>
              </a:rPr>
              <a:t>cluster,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we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add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more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read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capacity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cluster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read</a:t>
            </a:r>
            <a:endParaRPr sz="2500">
              <a:latin typeface="Times New Roman"/>
              <a:cs typeface="Times New Roman"/>
            </a:endParaRPr>
          </a:p>
          <a:p>
            <a:pPr marL="457200" marR="5715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latin typeface="Times New Roman"/>
                <a:cs typeface="Times New Roman"/>
              </a:rPr>
              <a:t>load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increases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just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by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adding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more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slave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nodes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replica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execute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reads.</a:t>
            </a:r>
            <a:endParaRPr sz="25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This</a:t>
            </a:r>
            <a:r>
              <a:rPr sz="2500" spc="5" dirty="0">
                <a:latin typeface="Times New Roman"/>
                <a:cs typeface="Times New Roman"/>
              </a:rPr>
              <a:t> is</a:t>
            </a:r>
            <a:r>
              <a:rPr sz="2500" spc="10" dirty="0">
                <a:latin typeface="Times New Roman"/>
                <a:cs typeface="Times New Roman"/>
              </a:rPr>
              <a:t> horizontal</a:t>
            </a:r>
            <a:r>
              <a:rPr sz="2500" spc="5" dirty="0">
                <a:latin typeface="Times New Roman"/>
                <a:cs typeface="Times New Roman"/>
              </a:rPr>
              <a:t> scaling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 reads.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Once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new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node,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mongo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D,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started,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needs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added</a:t>
            </a:r>
            <a:r>
              <a:rPr sz="2500" spc="2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replica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set.</a:t>
            </a:r>
            <a:endParaRPr sz="25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buFont typeface="Arial MT"/>
              <a:buChar char="•"/>
              <a:tabLst>
                <a:tab pos="457200" algn="l"/>
                <a:tab pos="457834" algn="l"/>
                <a:tab pos="1374775" algn="l"/>
                <a:tab pos="1668145" algn="l"/>
                <a:tab pos="2353945" algn="l"/>
                <a:tab pos="3128645" algn="l"/>
                <a:tab pos="3495040" algn="l"/>
                <a:tab pos="4492625" algn="l"/>
                <a:tab pos="4822825" algn="l"/>
                <a:tab pos="5474335" algn="l"/>
                <a:tab pos="6214110" algn="l"/>
                <a:tab pos="6686550" algn="l"/>
                <a:tab pos="7409815" algn="l"/>
                <a:tab pos="7953375" algn="l"/>
              </a:tabLst>
            </a:pPr>
            <a:r>
              <a:rPr sz="2500" spc="10" dirty="0">
                <a:latin typeface="Times New Roman"/>
                <a:cs typeface="Times New Roman"/>
              </a:rPr>
              <a:t>When	</a:t>
            </a:r>
            <a:r>
              <a:rPr sz="2500" dirty="0">
                <a:latin typeface="Times New Roman"/>
                <a:cs typeface="Times New Roman"/>
              </a:rPr>
              <a:t>a	</a:t>
            </a:r>
            <a:r>
              <a:rPr sz="2500" spc="5" dirty="0">
                <a:latin typeface="Times New Roman"/>
                <a:cs typeface="Times New Roman"/>
              </a:rPr>
              <a:t>new	</a:t>
            </a:r>
            <a:r>
              <a:rPr sz="2500" spc="10" dirty="0">
                <a:latin typeface="Times New Roman"/>
                <a:cs typeface="Times New Roman"/>
              </a:rPr>
              <a:t>node	</a:t>
            </a:r>
            <a:r>
              <a:rPr sz="2500" spc="5" dirty="0">
                <a:latin typeface="Times New Roman"/>
                <a:cs typeface="Times New Roman"/>
              </a:rPr>
              <a:t>is	added,	it	</a:t>
            </a:r>
            <a:r>
              <a:rPr sz="2500" spc="10" dirty="0">
                <a:latin typeface="Times New Roman"/>
                <a:cs typeface="Times New Roman"/>
              </a:rPr>
              <a:t>will	sync	</a:t>
            </a:r>
            <a:r>
              <a:rPr sz="2500" spc="5" dirty="0">
                <a:latin typeface="Times New Roman"/>
                <a:cs typeface="Times New Roman"/>
              </a:rPr>
              <a:t>up	</a:t>
            </a:r>
            <a:r>
              <a:rPr sz="2500" spc="10" dirty="0">
                <a:latin typeface="Times New Roman"/>
                <a:cs typeface="Times New Roman"/>
              </a:rPr>
              <a:t>with	</a:t>
            </a:r>
            <a:r>
              <a:rPr sz="2500" spc="5" dirty="0">
                <a:latin typeface="Times New Roman"/>
                <a:cs typeface="Times New Roman"/>
              </a:rPr>
              <a:t>the	existing</a:t>
            </a:r>
            <a:endParaRPr sz="2500">
              <a:latin typeface="Times New Roman"/>
              <a:cs typeface="Times New Roman"/>
            </a:endParaRPr>
          </a:p>
          <a:p>
            <a:pPr marL="457200" marR="5080" algn="just">
              <a:lnSpc>
                <a:spcPct val="101099"/>
              </a:lnSpc>
              <a:spcBef>
                <a:spcPts val="60"/>
              </a:spcBef>
            </a:pPr>
            <a:r>
              <a:rPr sz="2500" spc="10" dirty="0">
                <a:latin typeface="Times New Roman"/>
                <a:cs typeface="Times New Roman"/>
              </a:rPr>
              <a:t>nodes,</a:t>
            </a:r>
            <a:r>
              <a:rPr sz="2500" spc="4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join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4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replica</a:t>
            </a:r>
            <a:r>
              <a:rPr sz="2500" spc="43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secondary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node,</a:t>
            </a:r>
            <a:r>
              <a:rPr sz="2500" spc="4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start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serving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read requests. </a:t>
            </a:r>
            <a:r>
              <a:rPr sz="2500" spc="10" dirty="0">
                <a:latin typeface="Times New Roman"/>
                <a:cs typeface="Times New Roman"/>
              </a:rPr>
              <a:t>An </a:t>
            </a:r>
            <a:r>
              <a:rPr sz="2500" spc="5" dirty="0">
                <a:latin typeface="Times New Roman"/>
                <a:cs typeface="Times New Roman"/>
              </a:rPr>
              <a:t>advantage of this setup is that </a:t>
            </a:r>
            <a:r>
              <a:rPr sz="2500" spc="10" dirty="0">
                <a:latin typeface="Times New Roman"/>
                <a:cs typeface="Times New Roman"/>
              </a:rPr>
              <a:t>we </a:t>
            </a:r>
            <a:r>
              <a:rPr sz="2500" spc="5" dirty="0">
                <a:latin typeface="Times New Roman"/>
                <a:cs typeface="Times New Roman"/>
              </a:rPr>
              <a:t>do </a:t>
            </a:r>
            <a:r>
              <a:rPr sz="2500" spc="10" dirty="0">
                <a:latin typeface="Times New Roman"/>
                <a:cs typeface="Times New Roman"/>
              </a:rPr>
              <a:t>not have 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restart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any</a:t>
            </a:r>
            <a:r>
              <a:rPr sz="2500" spc="10" dirty="0">
                <a:latin typeface="Times New Roman"/>
                <a:cs typeface="Times New Roman"/>
              </a:rPr>
              <a:t> other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nodes,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</a:t>
            </a:r>
            <a:r>
              <a:rPr sz="2500" spc="10" dirty="0">
                <a:latin typeface="Times New Roman"/>
                <a:cs typeface="Times New Roman"/>
              </a:rPr>
              <a:t> downtime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application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either.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180721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</a:t>
            </a:r>
            <a:r>
              <a:rPr sz="4700" spc="-20" dirty="0">
                <a:solidFill>
                  <a:srgbClr val="CF181E"/>
                </a:solidFill>
              </a:rPr>
              <a:t>ca</a:t>
            </a:r>
            <a:r>
              <a:rPr sz="4700" spc="-5" dirty="0">
                <a:solidFill>
                  <a:srgbClr val="CF181E"/>
                </a:solidFill>
              </a:rPr>
              <a:t>li</a:t>
            </a:r>
            <a:r>
              <a:rPr sz="4700" spc="-15" dirty="0">
                <a:solidFill>
                  <a:srgbClr val="CF181E"/>
                </a:solidFill>
              </a:rPr>
              <a:t>n</a:t>
            </a:r>
            <a:r>
              <a:rPr sz="4700" dirty="0">
                <a:solidFill>
                  <a:srgbClr val="CF181E"/>
                </a:solidFill>
              </a:rPr>
              <a:t>g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151755"/>
          </a:xfrm>
          <a:custGeom>
            <a:avLst/>
            <a:gdLst/>
            <a:ahLst/>
            <a:cxnLst/>
            <a:rect l="l" t="t" r="r" b="b"/>
            <a:pathLst>
              <a:path w="9137650" h="5151755">
                <a:moveTo>
                  <a:pt x="0" y="0"/>
                </a:moveTo>
                <a:lnTo>
                  <a:pt x="9137548" y="0"/>
                </a:lnTo>
                <a:lnTo>
                  <a:pt x="9137548" y="5151403"/>
                </a:lnTo>
                <a:lnTo>
                  <a:pt x="0" y="515140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7665" y="6163201"/>
            <a:ext cx="814450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" dirty="0">
                <a:latin typeface="Times New Roman"/>
                <a:cs typeface="Times New Roman"/>
              </a:rPr>
              <a:t>Adding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new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node,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mongo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existing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replica-set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cluster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985" y="1765876"/>
            <a:ext cx="8395122" cy="416892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151755"/>
          </a:xfrm>
          <a:custGeom>
            <a:avLst/>
            <a:gdLst/>
            <a:ahLst/>
            <a:cxnLst/>
            <a:rect l="l" t="t" r="r" b="b"/>
            <a:pathLst>
              <a:path w="9137650" h="5151755">
                <a:moveTo>
                  <a:pt x="0" y="0"/>
                </a:moveTo>
                <a:lnTo>
                  <a:pt x="9137548" y="0"/>
                </a:lnTo>
                <a:lnTo>
                  <a:pt x="9137548" y="5151403"/>
                </a:lnTo>
                <a:lnTo>
                  <a:pt x="0" y="515140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090" y="1542432"/>
            <a:ext cx="8983980" cy="5027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57200" marR="5080" indent="-445134" algn="just">
              <a:lnSpc>
                <a:spcPct val="101600"/>
              </a:lnSpc>
              <a:spcBef>
                <a:spcPts val="50"/>
              </a:spcBef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Event Logging: </a:t>
            </a:r>
            <a:r>
              <a:rPr sz="2500" spc="10" dirty="0">
                <a:latin typeface="Times New Roman"/>
                <a:cs typeface="Times New Roman"/>
              </a:rPr>
              <a:t>Applications have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event </a:t>
            </a:r>
            <a:r>
              <a:rPr sz="2500" spc="10" dirty="0">
                <a:latin typeface="Times New Roman"/>
                <a:cs typeface="Times New Roman"/>
              </a:rPr>
              <a:t>logging needs;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within </a:t>
            </a:r>
            <a:r>
              <a:rPr sz="2500" spc="5" dirty="0">
                <a:latin typeface="Times New Roman"/>
                <a:cs typeface="Times New Roman"/>
              </a:rPr>
              <a:t>the enterprise, 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10" dirty="0">
                <a:latin typeface="Times New Roman"/>
                <a:cs typeface="Times New Roman"/>
              </a:rPr>
              <a:t>many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applications that </a:t>
            </a:r>
            <a:r>
              <a:rPr sz="2500" spc="10" dirty="0">
                <a:latin typeface="Times New Roman"/>
                <a:cs typeface="Times New Roman"/>
              </a:rPr>
              <a:t> want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log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events.</a:t>
            </a:r>
            <a:r>
              <a:rPr sz="2500" spc="10" dirty="0">
                <a:latin typeface="Times New Roman"/>
                <a:cs typeface="Times New Roman"/>
              </a:rPr>
              <a:t> Document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databases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5" dirty="0">
                <a:latin typeface="Times New Roman"/>
                <a:cs typeface="Times New Roman"/>
              </a:rPr>
              <a:t> 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these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types of events and </a:t>
            </a:r>
            <a:r>
              <a:rPr sz="2500" dirty="0">
                <a:latin typeface="Times New Roman"/>
                <a:cs typeface="Times New Roman"/>
              </a:rPr>
              <a:t>can act as a </a:t>
            </a:r>
            <a:r>
              <a:rPr sz="2500" spc="5" dirty="0">
                <a:latin typeface="Times New Roman"/>
                <a:cs typeface="Times New Roman"/>
              </a:rPr>
              <a:t>central data store for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event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storage.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00000"/>
              </a:lnSpc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Content</a:t>
            </a:r>
            <a:r>
              <a:rPr sz="2500" b="1" spc="15" dirty="0">
                <a:latin typeface="Times New Roman"/>
                <a:cs typeface="Times New Roman"/>
              </a:rPr>
              <a:t> Management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Systems,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Blogging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Platforms: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Since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document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databases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have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predefined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schemas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usually</a:t>
            </a:r>
            <a:endParaRPr sz="2500">
              <a:latin typeface="Times New Roman"/>
              <a:cs typeface="Times New Roman"/>
            </a:endParaRPr>
          </a:p>
          <a:p>
            <a:pPr marL="457200" marR="5080" algn="just">
              <a:lnSpc>
                <a:spcPct val="101099"/>
              </a:lnSpc>
              <a:spcBef>
                <a:spcPts val="60"/>
              </a:spcBef>
            </a:pPr>
            <a:r>
              <a:rPr sz="2500" spc="10" dirty="0">
                <a:latin typeface="Times New Roman"/>
                <a:cs typeface="Times New Roman"/>
              </a:rPr>
              <a:t>understand</a:t>
            </a:r>
            <a:r>
              <a:rPr sz="2500" spc="65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JSON</a:t>
            </a:r>
            <a:r>
              <a:rPr sz="2500" spc="65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documents,</a:t>
            </a:r>
            <a:r>
              <a:rPr sz="2500" spc="6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10" dirty="0">
                <a:latin typeface="Times New Roman"/>
                <a:cs typeface="Times New Roman"/>
              </a:rPr>
              <a:t> work</a:t>
            </a:r>
            <a:r>
              <a:rPr sz="2500" spc="65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well</a:t>
            </a:r>
            <a:r>
              <a:rPr sz="2500" spc="6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content </a:t>
            </a:r>
            <a:r>
              <a:rPr sz="2500" spc="10" dirty="0">
                <a:latin typeface="Times New Roman"/>
                <a:cs typeface="Times New Roman"/>
              </a:rPr>
              <a:t> management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systems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applications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publishing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websites,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managing </a:t>
            </a:r>
            <a:r>
              <a:rPr sz="2500" spc="5" dirty="0">
                <a:latin typeface="Times New Roman"/>
                <a:cs typeface="Times New Roman"/>
              </a:rPr>
              <a:t>user </a:t>
            </a:r>
            <a:r>
              <a:rPr sz="2500" spc="10" dirty="0">
                <a:latin typeface="Times New Roman"/>
                <a:cs typeface="Times New Roman"/>
              </a:rPr>
              <a:t>comments, </a:t>
            </a:r>
            <a:r>
              <a:rPr sz="2500" spc="5" dirty="0">
                <a:latin typeface="Times New Roman"/>
                <a:cs typeface="Times New Roman"/>
              </a:rPr>
              <a:t>user registrations, profiles, web-facing </a:t>
            </a:r>
            <a:r>
              <a:rPr sz="2500" spc="10" dirty="0">
                <a:latin typeface="Times New Roman"/>
                <a:cs typeface="Times New Roman"/>
              </a:rPr>
              <a:t> documents.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00000"/>
              </a:lnSpc>
              <a:buFont typeface="Arial MT"/>
              <a:buChar char="•"/>
              <a:tabLst>
                <a:tab pos="457834" algn="l"/>
              </a:tabLst>
            </a:pPr>
            <a:r>
              <a:rPr sz="2500" b="1" spc="-35" dirty="0">
                <a:latin typeface="Times New Roman"/>
                <a:cs typeface="Times New Roman"/>
              </a:rPr>
              <a:t>Web</a:t>
            </a:r>
            <a:r>
              <a:rPr sz="2500" b="1" spc="55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Analytics </a:t>
            </a:r>
            <a:r>
              <a:rPr sz="2500" b="1" spc="5" dirty="0">
                <a:latin typeface="Times New Roman"/>
                <a:cs typeface="Times New Roman"/>
              </a:rPr>
              <a:t>or Real-Time </a:t>
            </a:r>
            <a:r>
              <a:rPr sz="2500" b="1" spc="10" dirty="0">
                <a:latin typeface="Times New Roman"/>
                <a:cs typeface="Times New Roman"/>
              </a:rPr>
              <a:t>Analytics: </a:t>
            </a:r>
            <a:r>
              <a:rPr sz="2500" spc="10" dirty="0">
                <a:latin typeface="Times New Roman"/>
                <a:cs typeface="Times New Roman"/>
              </a:rPr>
              <a:t>Document databases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real-time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analytics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without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schema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changes.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1257935"/>
          </a:xfrm>
          <a:custGeom>
            <a:avLst/>
            <a:gdLst/>
            <a:ahLst/>
            <a:cxnLst/>
            <a:rect l="l" t="t" r="r" b="b"/>
            <a:pathLst>
              <a:path w="9137650" h="1257935">
                <a:moveTo>
                  <a:pt x="0" y="0"/>
                </a:moveTo>
                <a:lnTo>
                  <a:pt x="9137548" y="0"/>
                </a:lnTo>
                <a:lnTo>
                  <a:pt x="9137548" y="1257901"/>
                </a:lnTo>
                <a:lnTo>
                  <a:pt x="0" y="12579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0790" y="1542432"/>
            <a:ext cx="8970645" cy="79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45134">
              <a:lnSpc>
                <a:spcPct val="103200"/>
              </a:lnSpc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500" b="1" spc="5" dirty="0">
                <a:latin typeface="Times New Roman"/>
                <a:cs typeface="Times New Roman"/>
              </a:rPr>
              <a:t>E-Commerce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Applications: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E-commerce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applications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often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have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flexible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schema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products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orders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611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When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Not</a:t>
            </a:r>
            <a:r>
              <a:rPr sz="4700" spc="-40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to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373245"/>
          </a:xfrm>
          <a:custGeom>
            <a:avLst/>
            <a:gdLst/>
            <a:ahLst/>
            <a:cxnLst/>
            <a:rect l="l" t="t" r="r" b="b"/>
            <a:pathLst>
              <a:path w="9137650" h="4373245">
                <a:moveTo>
                  <a:pt x="0" y="0"/>
                </a:moveTo>
                <a:lnTo>
                  <a:pt x="9137548" y="0"/>
                </a:lnTo>
                <a:lnTo>
                  <a:pt x="9137548" y="4372702"/>
                </a:lnTo>
                <a:lnTo>
                  <a:pt x="0" y="4372702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090" y="1542432"/>
            <a:ext cx="8985885" cy="4265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57200" marR="5080" indent="-445134" algn="just">
              <a:lnSpc>
                <a:spcPct val="101600"/>
              </a:lnSpc>
              <a:spcBef>
                <a:spcPts val="50"/>
              </a:spcBef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Complex </a:t>
            </a:r>
            <a:r>
              <a:rPr sz="2500" b="1" spc="-5" dirty="0">
                <a:latin typeface="Times New Roman"/>
                <a:cs typeface="Times New Roman"/>
              </a:rPr>
              <a:t>Transactions </a:t>
            </a:r>
            <a:r>
              <a:rPr sz="2500" b="1" spc="15" dirty="0">
                <a:latin typeface="Times New Roman"/>
                <a:cs typeface="Times New Roman"/>
              </a:rPr>
              <a:t>Spanning </a:t>
            </a:r>
            <a:r>
              <a:rPr sz="2500" b="1" dirty="0">
                <a:latin typeface="Times New Roman"/>
                <a:cs typeface="Times New Roman"/>
              </a:rPr>
              <a:t>Different </a:t>
            </a:r>
            <a:r>
              <a:rPr sz="2500" b="1" spc="10" dirty="0">
                <a:latin typeface="Times New Roman"/>
                <a:cs typeface="Times New Roman"/>
              </a:rPr>
              <a:t>Operations: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15" dirty="0">
                <a:latin typeface="Times New Roman"/>
                <a:cs typeface="Times New Roman"/>
              </a:rPr>
              <a:t>you 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 to </a:t>
            </a:r>
            <a:r>
              <a:rPr sz="2500" spc="10" dirty="0">
                <a:latin typeface="Times New Roman"/>
                <a:cs typeface="Times New Roman"/>
              </a:rPr>
              <a:t>have atomic cross-document operations, </a:t>
            </a:r>
            <a:r>
              <a:rPr sz="2500" spc="5" dirty="0">
                <a:latin typeface="Times New Roman"/>
                <a:cs typeface="Times New Roman"/>
              </a:rPr>
              <a:t>then </a:t>
            </a:r>
            <a:r>
              <a:rPr sz="2500" spc="15" dirty="0">
                <a:latin typeface="Times New Roman"/>
                <a:cs typeface="Times New Roman"/>
              </a:rPr>
              <a:t>document 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databases may not </a:t>
            </a:r>
            <a:r>
              <a:rPr sz="2500" spc="5" dirty="0">
                <a:latin typeface="Times New Roman"/>
                <a:cs typeface="Times New Roman"/>
              </a:rPr>
              <a:t>be for </a:t>
            </a:r>
            <a:r>
              <a:rPr sz="2500" spc="10" dirty="0">
                <a:latin typeface="Times New Roman"/>
                <a:cs typeface="Times New Roman"/>
              </a:rPr>
              <a:t>you. </a:t>
            </a:r>
            <a:r>
              <a:rPr sz="2500" spc="-5" dirty="0">
                <a:latin typeface="Times New Roman"/>
                <a:cs typeface="Times New Roman"/>
              </a:rPr>
              <a:t>However, </a:t>
            </a:r>
            <a:r>
              <a:rPr sz="2500" spc="5" dirty="0">
                <a:latin typeface="Times New Roman"/>
                <a:cs typeface="Times New Roman"/>
              </a:rPr>
              <a:t>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10" dirty="0">
                <a:latin typeface="Times New Roman"/>
                <a:cs typeface="Times New Roman"/>
              </a:rPr>
              <a:t>some </a:t>
            </a:r>
            <a:r>
              <a:rPr sz="2500" spc="15" dirty="0">
                <a:latin typeface="Times New Roman"/>
                <a:cs typeface="Times New Roman"/>
              </a:rPr>
              <a:t>document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databases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do</a:t>
            </a:r>
            <a:r>
              <a:rPr sz="2500" spc="10" dirty="0">
                <a:latin typeface="Times New Roman"/>
                <a:cs typeface="Times New Roman"/>
              </a:rPr>
              <a:t> support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these</a:t>
            </a:r>
            <a:r>
              <a:rPr sz="2500" spc="10" dirty="0">
                <a:latin typeface="Times New Roman"/>
                <a:cs typeface="Times New Roman"/>
              </a:rPr>
              <a:t> kinds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operations,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 RavenDB.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01600"/>
              </a:lnSpc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Queries against </a:t>
            </a:r>
            <a:r>
              <a:rPr sz="2500" b="1" spc="-25" dirty="0">
                <a:latin typeface="Times New Roman"/>
                <a:cs typeface="Times New Roman"/>
              </a:rPr>
              <a:t>Varying </a:t>
            </a:r>
            <a:r>
              <a:rPr sz="2500" b="1" spc="5" dirty="0">
                <a:latin typeface="Times New Roman"/>
                <a:cs typeface="Times New Roman"/>
              </a:rPr>
              <a:t>Aggregate Structure: </a:t>
            </a:r>
            <a:r>
              <a:rPr sz="2500" spc="10" dirty="0">
                <a:latin typeface="Times New Roman"/>
                <a:cs typeface="Times New Roman"/>
              </a:rPr>
              <a:t>Since </a:t>
            </a:r>
            <a:r>
              <a:rPr sz="2500" spc="5" dirty="0">
                <a:latin typeface="Times New Roman"/>
                <a:cs typeface="Times New Roman"/>
              </a:rPr>
              <a:t>the data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saved </a:t>
            </a:r>
            <a:r>
              <a:rPr sz="2500" dirty="0">
                <a:latin typeface="Times New Roman"/>
                <a:cs typeface="Times New Roman"/>
              </a:rPr>
              <a:t>as an </a:t>
            </a:r>
            <a:r>
              <a:rPr sz="2500" spc="5" dirty="0">
                <a:latin typeface="Times New Roman"/>
                <a:cs typeface="Times New Roman"/>
              </a:rPr>
              <a:t>aggregate, if the </a:t>
            </a:r>
            <a:r>
              <a:rPr sz="2500" spc="10" dirty="0">
                <a:latin typeface="Times New Roman"/>
                <a:cs typeface="Times New Roman"/>
              </a:rPr>
              <a:t>design </a:t>
            </a:r>
            <a:r>
              <a:rPr sz="2500" spc="5" dirty="0">
                <a:latin typeface="Times New Roman"/>
                <a:cs typeface="Times New Roman"/>
              </a:rPr>
              <a:t>of the aggregate is constantly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changing, </a:t>
            </a:r>
            <a:r>
              <a:rPr sz="2500" spc="10" dirty="0">
                <a:latin typeface="Times New Roman"/>
                <a:cs typeface="Times New Roman"/>
              </a:rPr>
              <a:t>you </a:t>
            </a:r>
            <a:r>
              <a:rPr sz="2500" spc="5" dirty="0">
                <a:latin typeface="Times New Roman"/>
                <a:cs typeface="Times New Roman"/>
              </a:rPr>
              <a:t>need to save the aggregates </a:t>
            </a:r>
            <a:r>
              <a:rPr sz="2500" dirty="0">
                <a:latin typeface="Times New Roman"/>
                <a:cs typeface="Times New Roman"/>
              </a:rPr>
              <a:t>at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lowest </a:t>
            </a:r>
            <a:r>
              <a:rPr sz="2500" spc="5" dirty="0">
                <a:latin typeface="Times New Roman"/>
                <a:cs typeface="Times New Roman"/>
              </a:rPr>
              <a:t>level </a:t>
            </a:r>
            <a:r>
              <a:rPr sz="2500" spc="15" dirty="0">
                <a:latin typeface="Times New Roman"/>
                <a:cs typeface="Times New Roman"/>
              </a:rPr>
              <a:t>of 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granularity—basically,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you </a:t>
            </a:r>
            <a:r>
              <a:rPr sz="2500" spc="5" dirty="0">
                <a:latin typeface="Times New Roman"/>
                <a:cs typeface="Times New Roman"/>
              </a:rPr>
              <a:t>need to</a:t>
            </a:r>
            <a:r>
              <a:rPr sz="2500" spc="10" dirty="0">
                <a:latin typeface="Times New Roman"/>
                <a:cs typeface="Times New Roman"/>
              </a:rPr>
              <a:t> normalize </a:t>
            </a:r>
            <a:r>
              <a:rPr sz="2500" spc="5" dirty="0">
                <a:latin typeface="Times New Roman"/>
                <a:cs typeface="Times New Roman"/>
              </a:rPr>
              <a:t>the data.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this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scenario,</a:t>
            </a:r>
            <a:r>
              <a:rPr sz="2500" spc="10" dirty="0">
                <a:latin typeface="Times New Roman"/>
                <a:cs typeface="Times New Roman"/>
              </a:rPr>
              <a:t> document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databases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not work.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12183" y="1621285"/>
            <a:ext cx="9323070" cy="5346700"/>
          </a:xfrm>
          <a:custGeom>
            <a:avLst/>
            <a:gdLst/>
            <a:ahLst/>
            <a:cxnLst/>
            <a:rect l="l" t="t" r="r" b="b"/>
            <a:pathLst>
              <a:path w="9323070" h="5346700">
                <a:moveTo>
                  <a:pt x="0" y="0"/>
                </a:moveTo>
                <a:lnTo>
                  <a:pt x="9322730" y="0"/>
                </a:lnTo>
                <a:lnTo>
                  <a:pt x="9322730" y="5346573"/>
                </a:lnTo>
                <a:lnTo>
                  <a:pt x="0" y="534657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390" dirty="0"/>
              <a:t> </a:t>
            </a:r>
            <a:r>
              <a:rPr spc="-10" dirty="0"/>
              <a:t>YOU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5430520"/>
          </a:xfrm>
          <a:custGeom>
            <a:avLst/>
            <a:gdLst/>
            <a:ahLst/>
            <a:cxnLst/>
            <a:rect l="l" t="t" r="r" b="b"/>
            <a:pathLst>
              <a:path w="9137650" h="5430520">
                <a:moveTo>
                  <a:pt x="0" y="0"/>
                </a:moveTo>
                <a:lnTo>
                  <a:pt x="9137548" y="0"/>
                </a:lnTo>
                <a:lnTo>
                  <a:pt x="9137548" y="5429938"/>
                </a:lnTo>
                <a:lnTo>
                  <a:pt x="0" y="542993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750062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30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Document Database?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619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200" algn="l"/>
                <a:tab pos="457834" algn="l"/>
                <a:tab pos="1355725" algn="l"/>
                <a:tab pos="2183765" algn="l"/>
                <a:tab pos="2672080" algn="l"/>
                <a:tab pos="3481070" algn="l"/>
                <a:tab pos="5308600" algn="l"/>
                <a:tab pos="6793865" algn="l"/>
                <a:tab pos="7300595" algn="l"/>
                <a:tab pos="8411210" algn="l"/>
              </a:tabLst>
            </a:pPr>
            <a:r>
              <a:rPr sz="2500" spc="15" dirty="0">
                <a:latin typeface="Times New Roman"/>
                <a:cs typeface="Times New Roman"/>
              </a:rPr>
              <a:t>L</a:t>
            </a:r>
            <a:r>
              <a:rPr sz="2500" spc="5" dirty="0">
                <a:latin typeface="Times New Roman"/>
                <a:cs typeface="Times New Roman"/>
              </a:rPr>
              <a:t>et</a:t>
            </a:r>
            <a:r>
              <a:rPr sz="2500" spc="-135" dirty="0">
                <a:latin typeface="Times New Roman"/>
                <a:cs typeface="Times New Roman"/>
              </a:rPr>
              <a:t>’</a:t>
            </a:r>
            <a:r>
              <a:rPr sz="2500" dirty="0">
                <a:latin typeface="Times New Roman"/>
                <a:cs typeface="Times New Roman"/>
              </a:rPr>
              <a:t>s	</a:t>
            </a:r>
            <a:r>
              <a:rPr sz="2500" spc="10" dirty="0">
                <a:latin typeface="Times New Roman"/>
                <a:cs typeface="Times New Roman"/>
              </a:rPr>
              <a:t>l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k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t	</a:t>
            </a:r>
            <a:r>
              <a:rPr sz="2500" spc="10" dirty="0">
                <a:latin typeface="Times New Roman"/>
                <a:cs typeface="Times New Roman"/>
              </a:rPr>
              <a:t>ho</a:t>
            </a:r>
            <a:r>
              <a:rPr sz="2500" dirty="0">
                <a:latin typeface="Times New Roman"/>
                <a:cs typeface="Times New Roman"/>
              </a:rPr>
              <a:t>w	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er</a:t>
            </a:r>
            <a:r>
              <a:rPr sz="2500" spc="2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15" dirty="0">
                <a:latin typeface="Times New Roman"/>
                <a:cs typeface="Times New Roman"/>
              </a:rPr>
              <a:t>n</a:t>
            </a:r>
            <a:r>
              <a:rPr sz="2500" spc="10" dirty="0">
                <a:latin typeface="Times New Roman"/>
                <a:cs typeface="Times New Roman"/>
              </a:rPr>
              <a:t>ol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10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y	</a:t>
            </a:r>
            <a:r>
              <a:rPr sz="2500" spc="5" dirty="0">
                <a:latin typeface="Times New Roman"/>
                <a:cs typeface="Times New Roman"/>
              </a:rPr>
              <a:t>c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25" dirty="0">
                <a:latin typeface="Times New Roman"/>
                <a:cs typeface="Times New Roman"/>
              </a:rPr>
              <a:t>m</a:t>
            </a:r>
            <a:r>
              <a:rPr sz="2500" spc="15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are</a:t>
            </a:r>
            <a:r>
              <a:rPr sz="2500" dirty="0">
                <a:latin typeface="Times New Roman"/>
                <a:cs typeface="Times New Roman"/>
              </a:rPr>
              <a:t>s	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	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racl</a:t>
            </a:r>
            <a:r>
              <a:rPr sz="2500" dirty="0">
                <a:latin typeface="Times New Roman"/>
                <a:cs typeface="Times New Roman"/>
              </a:rPr>
              <a:t>e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d  </a:t>
            </a:r>
            <a:r>
              <a:rPr sz="2500" spc="10" dirty="0">
                <a:latin typeface="Times New Roman"/>
                <a:cs typeface="Times New Roman"/>
              </a:rPr>
              <a:t>MongoDB.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544" y="2814320"/>
            <a:ext cx="8857488" cy="35844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5720715"/>
          </a:xfrm>
          <a:custGeom>
            <a:avLst/>
            <a:gdLst/>
            <a:ahLst/>
            <a:cxnLst/>
            <a:rect l="l" t="t" r="r" b="b"/>
            <a:pathLst>
              <a:path w="9137650" h="5720715">
                <a:moveTo>
                  <a:pt x="0" y="0"/>
                </a:moveTo>
                <a:lnTo>
                  <a:pt x="9137548" y="0"/>
                </a:lnTo>
                <a:lnTo>
                  <a:pt x="9137548" y="5720453"/>
                </a:lnTo>
                <a:lnTo>
                  <a:pt x="0" y="572045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750062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30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Document Database?</a:t>
            </a:r>
            <a:endParaRPr sz="47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8090" y="1428617"/>
            <a:ext cx="8899525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ourier New"/>
                <a:cs typeface="Courier New"/>
              </a:rPr>
              <a:t>{</a:t>
            </a:r>
            <a:r>
              <a:rPr sz="2100" spc="3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"firstname":</a:t>
            </a:r>
            <a:r>
              <a:rPr sz="2100" spc="35" dirty="0">
                <a:latin typeface="Courier New"/>
                <a:cs typeface="Courier New"/>
              </a:rPr>
              <a:t> </a:t>
            </a:r>
            <a:r>
              <a:rPr sz="2100" spc="25" dirty="0">
                <a:latin typeface="Courier New"/>
                <a:cs typeface="Courier New"/>
              </a:rPr>
              <a:t>"Martin",</a:t>
            </a:r>
            <a:endParaRPr sz="2100">
              <a:latin typeface="Courier New"/>
              <a:cs typeface="Courier New"/>
            </a:endParaRPr>
          </a:p>
          <a:p>
            <a:pPr marL="339725" marR="2329180">
              <a:lnSpc>
                <a:spcPts val="2500"/>
              </a:lnSpc>
              <a:spcBef>
                <a:spcPts val="195"/>
              </a:spcBef>
            </a:pPr>
            <a:r>
              <a:rPr sz="2100" spc="20" dirty="0">
                <a:latin typeface="Courier New"/>
                <a:cs typeface="Courier New"/>
              </a:rPr>
              <a:t>"likes":</a:t>
            </a:r>
            <a:r>
              <a:rPr sz="2100" spc="5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[</a:t>
            </a:r>
            <a:r>
              <a:rPr sz="2100" spc="55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"Biking",</a:t>
            </a:r>
            <a:r>
              <a:rPr sz="2100" spc="55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"Photography"</a:t>
            </a:r>
            <a:r>
              <a:rPr sz="2100" spc="55" dirty="0">
                <a:latin typeface="Courier New"/>
                <a:cs typeface="Courier New"/>
              </a:rPr>
              <a:t> </a:t>
            </a:r>
            <a:r>
              <a:rPr sz="2100" spc="25" dirty="0">
                <a:latin typeface="Courier New"/>
                <a:cs typeface="Courier New"/>
              </a:rPr>
              <a:t>], </a:t>
            </a:r>
            <a:r>
              <a:rPr sz="2100" spc="3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"lastcity":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"Boston",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"lastVisited":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457200" marR="5080" indent="-445134">
              <a:lnSpc>
                <a:spcPct val="102200"/>
              </a:lnSpc>
              <a:spcBef>
                <a:spcPts val="1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above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document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considered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row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traditional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RDBMS.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Let’s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look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another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document:</a:t>
            </a:r>
            <a:endParaRPr sz="27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spcBef>
                <a:spcPts val="360"/>
              </a:spcBef>
            </a:pPr>
            <a:r>
              <a:rPr sz="2100" dirty="0">
                <a:latin typeface="Courier New"/>
                <a:cs typeface="Courier New"/>
              </a:rPr>
              <a:t>{</a:t>
            </a:r>
            <a:r>
              <a:rPr sz="2100" spc="3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"firstname":</a:t>
            </a:r>
            <a:r>
              <a:rPr sz="2100" spc="35" dirty="0">
                <a:latin typeface="Courier New"/>
                <a:cs typeface="Courier New"/>
              </a:rPr>
              <a:t> </a:t>
            </a:r>
            <a:r>
              <a:rPr sz="2100" spc="25" dirty="0">
                <a:latin typeface="Courier New"/>
                <a:cs typeface="Courier New"/>
              </a:rPr>
              <a:t>"Pramod",</a:t>
            </a:r>
            <a:endParaRPr sz="2100">
              <a:latin typeface="Courier New"/>
              <a:cs typeface="Courier New"/>
            </a:endParaRPr>
          </a:p>
          <a:p>
            <a:pPr marL="12700" marR="687705" indent="490855">
              <a:lnSpc>
                <a:spcPct val="103800"/>
              </a:lnSpc>
              <a:spcBef>
                <a:spcPts val="170"/>
              </a:spcBef>
            </a:pPr>
            <a:r>
              <a:rPr sz="2100" spc="20" dirty="0">
                <a:latin typeface="Courier New"/>
                <a:cs typeface="Courier New"/>
              </a:rPr>
              <a:t>"citiesvisited":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[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"Chicago",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"London",</a:t>
            </a:r>
            <a:r>
              <a:rPr sz="2100" spc="60" dirty="0">
                <a:latin typeface="Courier New"/>
                <a:cs typeface="Courier New"/>
              </a:rPr>
              <a:t> </a:t>
            </a:r>
            <a:r>
              <a:rPr sz="2100" spc="25" dirty="0">
                <a:latin typeface="Courier New"/>
                <a:cs typeface="Courier New"/>
              </a:rPr>
              <a:t>"Pune", </a:t>
            </a:r>
            <a:r>
              <a:rPr sz="2100" spc="-1245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"Bangalore"</a:t>
            </a:r>
            <a:r>
              <a:rPr sz="2100" spc="50" dirty="0">
                <a:latin typeface="Courier New"/>
                <a:cs typeface="Courier New"/>
              </a:rPr>
              <a:t> </a:t>
            </a:r>
            <a:r>
              <a:rPr sz="2100" spc="25" dirty="0">
                <a:latin typeface="Courier New"/>
                <a:cs typeface="Courier New"/>
              </a:rPr>
              <a:t>],</a:t>
            </a:r>
            <a:endParaRPr sz="2100">
              <a:latin typeface="Courier New"/>
              <a:cs typeface="Courier New"/>
            </a:endParaRPr>
          </a:p>
          <a:p>
            <a:pPr marL="503555">
              <a:lnSpc>
                <a:spcPts val="2495"/>
              </a:lnSpc>
            </a:pPr>
            <a:r>
              <a:rPr sz="2100" spc="20" dirty="0">
                <a:latin typeface="Courier New"/>
                <a:cs typeface="Courier New"/>
              </a:rPr>
              <a:t>"addresses":</a:t>
            </a:r>
            <a:r>
              <a:rPr sz="2100" spc="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[</a:t>
            </a:r>
            <a:endParaRPr sz="21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4337" y="4686364"/>
          <a:ext cx="3831590" cy="1926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672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{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6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"state":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"city":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16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"AK",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"DILLINGHAM",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2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"type":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0305" algn="r">
                        <a:lnSpc>
                          <a:spcPts val="2225"/>
                        </a:lnSpc>
                      </a:pPr>
                      <a:r>
                        <a:rPr sz="2100" spc="15" dirty="0">
                          <a:latin typeface="Courier New"/>
                          <a:cs typeface="Courier New"/>
                        </a:rPr>
                        <a:t>"R"</a:t>
                      </a:r>
                      <a:r>
                        <a:rPr sz="21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25" dirty="0">
                          <a:latin typeface="Courier New"/>
                          <a:cs typeface="Courier New"/>
                        </a:rPr>
                        <a:t>},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{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8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"state":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0305" algn="r">
                        <a:lnSpc>
                          <a:spcPts val="228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"MH",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"city":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"type":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65"/>
                        </a:lnSpc>
                      </a:pPr>
                      <a:r>
                        <a:rPr sz="2100" spc="25" dirty="0">
                          <a:latin typeface="Courier New"/>
                          <a:cs typeface="Courier New"/>
                        </a:rPr>
                        <a:t>"PUNE",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2510"/>
                        </a:lnSpc>
                      </a:pPr>
                      <a:r>
                        <a:rPr sz="2100" spc="15" dirty="0">
                          <a:latin typeface="Courier New"/>
                          <a:cs typeface="Courier New"/>
                        </a:rPr>
                        <a:t>"R" </a:t>
                      </a:r>
                      <a:r>
                        <a:rPr sz="210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1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25" dirty="0">
                          <a:latin typeface="Courier New"/>
                          <a:cs typeface="Courier New"/>
                        </a:rPr>
                        <a:t>],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53387" y="6582786"/>
            <a:ext cx="378967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 dirty="0">
                <a:latin typeface="Courier New"/>
                <a:cs typeface="Courier New"/>
              </a:rPr>
              <a:t>"lastcity":</a:t>
            </a:r>
            <a:r>
              <a:rPr sz="2100" spc="35" dirty="0">
                <a:latin typeface="Courier New"/>
                <a:cs typeface="Courier New"/>
              </a:rPr>
              <a:t> </a:t>
            </a:r>
            <a:r>
              <a:rPr sz="2100" spc="20" dirty="0">
                <a:latin typeface="Courier New"/>
                <a:cs typeface="Courier New"/>
              </a:rPr>
              <a:t>"Chicago"</a:t>
            </a:r>
            <a:r>
              <a:rPr sz="2100" spc="3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5446395"/>
          </a:xfrm>
          <a:custGeom>
            <a:avLst/>
            <a:gdLst/>
            <a:ahLst/>
            <a:cxnLst/>
            <a:rect l="l" t="t" r="r" b="b"/>
            <a:pathLst>
              <a:path w="9137650" h="5446395">
                <a:moveTo>
                  <a:pt x="0" y="0"/>
                </a:moveTo>
                <a:lnTo>
                  <a:pt x="9137548" y="0"/>
                </a:lnTo>
                <a:lnTo>
                  <a:pt x="9137548" y="5446348"/>
                </a:lnTo>
                <a:lnTo>
                  <a:pt x="0" y="54463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750062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30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Document Database?</a:t>
            </a:r>
            <a:endParaRPr sz="47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399512"/>
            <a:ext cx="8888095" cy="35585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57200" marR="5080" indent="-445134" algn="just">
              <a:lnSpc>
                <a:spcPct val="116500"/>
              </a:lnSpc>
              <a:spcBef>
                <a:spcPts val="15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10" dirty="0">
                <a:latin typeface="Times New Roman"/>
                <a:cs typeface="Times New Roman"/>
              </a:rPr>
              <a:t>Looking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at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documents,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can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see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that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they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are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similar,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but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have </a:t>
            </a:r>
            <a:r>
              <a:rPr sz="2400" spc="5" dirty="0">
                <a:latin typeface="Times New Roman"/>
                <a:cs typeface="Times New Roman"/>
              </a:rPr>
              <a:t>differences in </a:t>
            </a:r>
            <a:r>
              <a:rPr sz="2400" spc="10" dirty="0">
                <a:latin typeface="Times New Roman"/>
                <a:cs typeface="Times New Roman"/>
              </a:rPr>
              <a:t>attribute </a:t>
            </a:r>
            <a:r>
              <a:rPr sz="2400" spc="15" dirty="0">
                <a:latin typeface="Times New Roman"/>
                <a:cs typeface="Times New Roman"/>
              </a:rPr>
              <a:t>names. </a:t>
            </a:r>
            <a:r>
              <a:rPr sz="2400" spc="10" dirty="0">
                <a:latin typeface="Times New Roman"/>
                <a:cs typeface="Times New Roman"/>
              </a:rPr>
              <a:t>This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10" dirty="0">
                <a:latin typeface="Times New Roman"/>
                <a:cs typeface="Times New Roman"/>
              </a:rPr>
              <a:t>allowed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5" dirty="0">
                <a:latin typeface="Times New Roman"/>
                <a:cs typeface="Times New Roman"/>
              </a:rPr>
              <a:t>document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databases. The schema </a:t>
            </a:r>
            <a:r>
              <a:rPr sz="2400" spc="5" dirty="0">
                <a:latin typeface="Times New Roman"/>
                <a:cs typeface="Times New Roman"/>
              </a:rPr>
              <a:t>of the </a:t>
            </a:r>
            <a:r>
              <a:rPr sz="2400" spc="10" dirty="0">
                <a:latin typeface="Times New Roman"/>
                <a:cs typeface="Times New Roman"/>
              </a:rPr>
              <a:t>data can </a:t>
            </a:r>
            <a:r>
              <a:rPr sz="2400" dirty="0">
                <a:latin typeface="Times New Roman"/>
                <a:cs typeface="Times New Roman"/>
              </a:rPr>
              <a:t>differ </a:t>
            </a:r>
            <a:r>
              <a:rPr sz="2400" spc="10" dirty="0">
                <a:latin typeface="Times New Roman"/>
                <a:cs typeface="Times New Roman"/>
              </a:rPr>
              <a:t>across documents, </a:t>
            </a:r>
            <a:r>
              <a:rPr sz="2400" spc="15" dirty="0">
                <a:latin typeface="Times New Roman"/>
                <a:cs typeface="Times New Roman"/>
              </a:rPr>
              <a:t>but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these documents can </a:t>
            </a:r>
            <a:r>
              <a:rPr sz="2400" spc="5" dirty="0">
                <a:latin typeface="Times New Roman"/>
                <a:cs typeface="Times New Roman"/>
              </a:rPr>
              <a:t>still </a:t>
            </a:r>
            <a:r>
              <a:rPr sz="2400" spc="10" dirty="0">
                <a:latin typeface="Times New Roman"/>
                <a:cs typeface="Times New Roman"/>
              </a:rPr>
              <a:t>belong </a:t>
            </a:r>
            <a:r>
              <a:rPr sz="2400" spc="5" dirty="0">
                <a:latin typeface="Times New Roman"/>
                <a:cs typeface="Times New Roman"/>
              </a:rPr>
              <a:t>to the </a:t>
            </a:r>
            <a:r>
              <a:rPr sz="2400" spc="10" dirty="0">
                <a:latin typeface="Times New Roman"/>
                <a:cs typeface="Times New Roman"/>
              </a:rPr>
              <a:t>same collection unlike </a:t>
            </a:r>
            <a:r>
              <a:rPr sz="2400" spc="15" dirty="0">
                <a:latin typeface="Times New Roman"/>
                <a:cs typeface="Times New Roman"/>
              </a:rPr>
              <a:t>an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RDBMS </a:t>
            </a:r>
            <a:r>
              <a:rPr sz="2400" spc="10" dirty="0">
                <a:latin typeface="Times New Roman"/>
                <a:cs typeface="Times New Roman"/>
              </a:rPr>
              <a:t>where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every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table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has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follow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same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schema.</a:t>
            </a:r>
            <a:endParaRPr sz="24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199"/>
              </a:lnSpc>
              <a:spcBef>
                <a:spcPts val="95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documents, there </a:t>
            </a:r>
            <a:r>
              <a:rPr sz="2400" spc="5" dirty="0">
                <a:latin typeface="Times New Roman"/>
                <a:cs typeface="Times New Roman"/>
              </a:rPr>
              <a:t>are no </a:t>
            </a:r>
            <a:r>
              <a:rPr sz="2400" spc="10" dirty="0">
                <a:latin typeface="Times New Roman"/>
                <a:cs typeface="Times New Roman"/>
              </a:rPr>
              <a:t>empty attributes;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given attribute is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not found, </a:t>
            </a:r>
            <a:r>
              <a:rPr sz="2400" spc="5" dirty="0">
                <a:latin typeface="Times New Roman"/>
                <a:cs typeface="Times New Roman"/>
              </a:rPr>
              <a:t>we </a:t>
            </a:r>
            <a:r>
              <a:rPr sz="2400" spc="10" dirty="0">
                <a:latin typeface="Times New Roman"/>
                <a:cs typeface="Times New Roman"/>
              </a:rPr>
              <a:t>assume that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spc="10" dirty="0">
                <a:latin typeface="Times New Roman"/>
                <a:cs typeface="Times New Roman"/>
              </a:rPr>
              <a:t>was not </a:t>
            </a:r>
            <a:r>
              <a:rPr sz="2400" spc="5" dirty="0">
                <a:latin typeface="Times New Roman"/>
                <a:cs typeface="Times New Roman"/>
              </a:rPr>
              <a:t>set or </a:t>
            </a:r>
            <a:r>
              <a:rPr sz="2400" spc="10" dirty="0">
                <a:latin typeface="Times New Roman"/>
                <a:cs typeface="Times New Roman"/>
              </a:rPr>
              <a:t>not relevant </a:t>
            </a:r>
            <a:r>
              <a:rPr sz="2400" spc="5" dirty="0">
                <a:latin typeface="Times New Roman"/>
                <a:cs typeface="Times New Roman"/>
              </a:rPr>
              <a:t>to the </a:t>
            </a:r>
            <a:r>
              <a:rPr sz="2400" spc="10" dirty="0">
                <a:latin typeface="Times New Roman"/>
                <a:cs typeface="Times New Roman"/>
              </a:rPr>
              <a:t> document.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Documents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allow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for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new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attributes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created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311" y="4984126"/>
            <a:ext cx="66916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260" algn="l"/>
                <a:tab pos="1265555" algn="l"/>
                <a:tab pos="2253615" algn="l"/>
                <a:tab pos="3087370" algn="l"/>
                <a:tab pos="3559175" algn="l"/>
                <a:tab pos="4014470" algn="l"/>
                <a:tab pos="5104130" algn="l"/>
                <a:tab pos="5697220" algn="l"/>
              </a:tabLst>
            </a:pPr>
            <a:r>
              <a:rPr sz="2400" spc="10" dirty="0">
                <a:latin typeface="Times New Roman"/>
                <a:cs typeface="Times New Roman"/>
              </a:rPr>
              <a:t>need	</a:t>
            </a:r>
            <a:r>
              <a:rPr sz="2400" spc="5" dirty="0">
                <a:latin typeface="Times New Roman"/>
                <a:cs typeface="Times New Roman"/>
              </a:rPr>
              <a:t>to	</a:t>
            </a:r>
            <a:r>
              <a:rPr sz="2400" spc="10" dirty="0">
                <a:latin typeface="Times New Roman"/>
                <a:cs typeface="Times New Roman"/>
              </a:rPr>
              <a:t>define	them	</a:t>
            </a:r>
            <a:r>
              <a:rPr sz="2400" spc="5" dirty="0">
                <a:latin typeface="Times New Roman"/>
                <a:cs typeface="Times New Roman"/>
              </a:rPr>
              <a:t>or	to	</a:t>
            </a:r>
            <a:r>
              <a:rPr sz="2400" spc="10" dirty="0">
                <a:latin typeface="Times New Roman"/>
                <a:cs typeface="Times New Roman"/>
              </a:rPr>
              <a:t>change	</a:t>
            </a:r>
            <a:r>
              <a:rPr sz="2400" spc="5" dirty="0">
                <a:latin typeface="Times New Roman"/>
                <a:cs typeface="Times New Roman"/>
              </a:rPr>
              <a:t>the	</a:t>
            </a:r>
            <a:r>
              <a:rPr sz="2400" spc="10" dirty="0">
                <a:latin typeface="Times New Roman"/>
                <a:cs typeface="Times New Roman"/>
              </a:rPr>
              <a:t>existing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148" y="4916902"/>
            <a:ext cx="200660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>
              <a:lnSpc>
                <a:spcPct val="118300"/>
              </a:lnSpc>
              <a:spcBef>
                <a:spcPts val="100"/>
              </a:spcBef>
              <a:tabLst>
                <a:tab pos="1616710" algn="l"/>
              </a:tabLst>
            </a:pPr>
            <a:r>
              <a:rPr sz="2400" spc="15" dirty="0">
                <a:latin typeface="Times New Roman"/>
                <a:cs typeface="Times New Roman"/>
              </a:rPr>
              <a:t>w</a:t>
            </a:r>
            <a:r>
              <a:rPr sz="2400" spc="1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hou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10" dirty="0">
                <a:latin typeface="Times New Roman"/>
                <a:cs typeface="Times New Roman"/>
              </a:rPr>
              <a:t>documents.</a:t>
            </a:r>
            <a:endParaRPr sz="24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1320"/>
              </a:spcBef>
              <a:buSzPct val="70833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1501" y="5950344"/>
            <a:ext cx="68630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245" algn="l"/>
                <a:tab pos="2161540" algn="l"/>
                <a:tab pos="3846195" algn="l"/>
                <a:tab pos="553720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f	</a:t>
            </a:r>
            <a:r>
              <a:rPr sz="2400" b="1" spc="15" dirty="0">
                <a:latin typeface="Times New Roman"/>
                <a:cs typeface="Times New Roman"/>
              </a:rPr>
              <a:t>docu</a:t>
            </a:r>
            <a:r>
              <a:rPr sz="2400" b="1" spc="30" dirty="0">
                <a:latin typeface="Times New Roman"/>
                <a:cs typeface="Times New Roman"/>
              </a:rPr>
              <a:t>m</a:t>
            </a:r>
            <a:r>
              <a:rPr sz="2400" b="1" spc="15" dirty="0">
                <a:latin typeface="Times New Roman"/>
                <a:cs typeface="Times New Roman"/>
              </a:rPr>
              <a:t>en</a:t>
            </a:r>
            <a:r>
              <a:rPr sz="2400" b="1" dirty="0">
                <a:latin typeface="Times New Roman"/>
                <a:cs typeface="Times New Roman"/>
              </a:rPr>
              <a:t>t	</a:t>
            </a:r>
            <a:r>
              <a:rPr sz="2400" b="1" spc="15" dirty="0">
                <a:latin typeface="Times New Roman"/>
                <a:cs typeface="Times New Roman"/>
              </a:rPr>
              <a:t>databases</a:t>
            </a:r>
            <a:r>
              <a:rPr sz="2400" b="1" dirty="0">
                <a:latin typeface="Times New Roman"/>
                <a:cs typeface="Times New Roman"/>
              </a:rPr>
              <a:t>:	</a:t>
            </a:r>
            <a:r>
              <a:rPr sz="2400" spc="30" dirty="0">
                <a:latin typeface="Times New Roman"/>
                <a:cs typeface="Times New Roman"/>
              </a:rPr>
              <a:t>M</a:t>
            </a:r>
            <a:r>
              <a:rPr sz="2400" spc="15" dirty="0">
                <a:latin typeface="Times New Roman"/>
                <a:cs typeface="Times New Roman"/>
              </a:rPr>
              <a:t>ongoDB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15" dirty="0">
                <a:latin typeface="Times New Roman"/>
                <a:cs typeface="Times New Roman"/>
              </a:rPr>
              <a:t>CouchDB,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0255" y="6380112"/>
            <a:ext cx="61214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Terrastore,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OrientDB, RavenDB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 Lotus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Notes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0351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F</a:t>
            </a:r>
            <a:r>
              <a:rPr sz="4700" spc="-20" dirty="0">
                <a:solidFill>
                  <a:srgbClr val="CF181E"/>
                </a:solidFill>
              </a:rPr>
              <a:t>ea</a:t>
            </a:r>
            <a:r>
              <a:rPr sz="4700" spc="-5" dirty="0">
                <a:solidFill>
                  <a:srgbClr val="CF181E"/>
                </a:solidFill>
              </a:rPr>
              <a:t>t</a:t>
            </a:r>
            <a:r>
              <a:rPr sz="4700" spc="-15" dirty="0">
                <a:solidFill>
                  <a:srgbClr val="CF181E"/>
                </a:solidFill>
              </a:rPr>
              <a:t>u</a:t>
            </a:r>
            <a:r>
              <a:rPr sz="4700" spc="-10" dirty="0">
                <a:solidFill>
                  <a:srgbClr val="CF181E"/>
                </a:solidFill>
              </a:rPr>
              <a:t>r</a:t>
            </a:r>
            <a:r>
              <a:rPr sz="4700" spc="-20" dirty="0">
                <a:solidFill>
                  <a:srgbClr val="CF181E"/>
                </a:solidFill>
              </a:rPr>
              <a:t>e</a:t>
            </a:r>
            <a:r>
              <a:rPr sz="4700" dirty="0">
                <a:solidFill>
                  <a:srgbClr val="CF181E"/>
                </a:solidFill>
              </a:rPr>
              <a:t>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547360"/>
          </a:xfrm>
          <a:custGeom>
            <a:avLst/>
            <a:gdLst/>
            <a:ahLst/>
            <a:cxnLst/>
            <a:rect l="l" t="t" r="r" b="b"/>
            <a:pathLst>
              <a:path w="9137650" h="5547359">
                <a:moveTo>
                  <a:pt x="0" y="0"/>
                </a:moveTo>
                <a:lnTo>
                  <a:pt x="9137548" y="0"/>
                </a:lnTo>
                <a:lnTo>
                  <a:pt x="9137548" y="5546992"/>
                </a:lnTo>
                <a:lnTo>
                  <a:pt x="0" y="5546992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095" cy="547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715" indent="-445134" algn="just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Each </a:t>
            </a:r>
            <a:r>
              <a:rPr sz="2700" spc="10" dirty="0">
                <a:latin typeface="Times New Roman"/>
                <a:cs typeface="Times New Roman"/>
              </a:rPr>
              <a:t>MongoDB </a:t>
            </a:r>
            <a:r>
              <a:rPr sz="2700" dirty="0">
                <a:latin typeface="Times New Roman"/>
                <a:cs typeface="Times New Roman"/>
              </a:rPr>
              <a:t>instance has multiple databases, </a:t>
            </a:r>
            <a:r>
              <a:rPr sz="2700" spc="5" dirty="0">
                <a:latin typeface="Times New Roman"/>
                <a:cs typeface="Times New Roman"/>
              </a:rPr>
              <a:t>and each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have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multiple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collections.</a:t>
            </a:r>
            <a:endParaRPr sz="27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900"/>
              </a:lnSpc>
              <a:spcBef>
                <a:spcPts val="82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When</a:t>
            </a:r>
            <a:r>
              <a:rPr sz="2700" spc="10" dirty="0">
                <a:latin typeface="Times New Roman"/>
                <a:cs typeface="Times New Roman"/>
              </a:rPr>
              <a:t> we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document,</a:t>
            </a:r>
            <a:r>
              <a:rPr sz="2700" spc="10" dirty="0">
                <a:latin typeface="Times New Roman"/>
                <a:cs typeface="Times New Roman"/>
              </a:rPr>
              <a:t> we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have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choose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which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collection this </a:t>
            </a:r>
            <a:r>
              <a:rPr sz="2700" spc="5" dirty="0">
                <a:latin typeface="Times New Roman"/>
                <a:cs typeface="Times New Roman"/>
              </a:rPr>
              <a:t>document belongs </a:t>
            </a:r>
            <a:r>
              <a:rPr sz="2700" dirty="0">
                <a:latin typeface="Times New Roman"/>
                <a:cs typeface="Times New Roman"/>
              </a:rPr>
              <a:t>to. </a:t>
            </a:r>
            <a:r>
              <a:rPr sz="2700" spc="10" dirty="0">
                <a:latin typeface="Times New Roman"/>
                <a:cs typeface="Times New Roman"/>
              </a:rPr>
              <a:t>Some of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features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are:</a:t>
            </a:r>
            <a:endParaRPr sz="27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440"/>
              </a:spcBef>
              <a:buSzPct val="70370"/>
              <a:buAutoNum type="arabicPeriod"/>
              <a:tabLst>
                <a:tab pos="513080" algn="l"/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Consistency</a:t>
            </a:r>
            <a:endParaRPr sz="27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370"/>
              </a:spcBef>
              <a:buSzPct val="70370"/>
              <a:buAutoNum type="arabicPeriod"/>
              <a:tabLst>
                <a:tab pos="513080" algn="l"/>
                <a:tab pos="513715" algn="l"/>
              </a:tabLst>
            </a:pPr>
            <a:r>
              <a:rPr sz="2700" spc="-5" dirty="0">
                <a:latin typeface="Times New Roman"/>
                <a:cs typeface="Times New Roman"/>
              </a:rPr>
              <a:t>Transactions</a:t>
            </a:r>
            <a:endParaRPr sz="27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345"/>
              </a:spcBef>
              <a:buSzPct val="70370"/>
              <a:buAutoNum type="arabicPeriod"/>
              <a:tabLst>
                <a:tab pos="513080" algn="l"/>
                <a:tab pos="513715" algn="l"/>
              </a:tabLst>
            </a:pPr>
            <a:r>
              <a:rPr sz="2700" spc="-15" dirty="0">
                <a:latin typeface="Times New Roman"/>
                <a:cs typeface="Times New Roman"/>
              </a:rPr>
              <a:t>Availability</a:t>
            </a:r>
            <a:endParaRPr sz="27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365"/>
              </a:spcBef>
              <a:buSzPct val="70370"/>
              <a:buAutoNum type="arabicPeriod"/>
              <a:tabLst>
                <a:tab pos="513080" algn="l"/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Query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features</a:t>
            </a:r>
            <a:endParaRPr sz="27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465"/>
              </a:spcBef>
              <a:buSzPct val="70370"/>
              <a:buAutoNum type="arabicPeriod"/>
              <a:tabLst>
                <a:tab pos="513080" algn="l"/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Scaling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840605"/>
          </a:xfrm>
          <a:custGeom>
            <a:avLst/>
            <a:gdLst/>
            <a:ahLst/>
            <a:cxnLst/>
            <a:rect l="l" t="t" r="r" b="b"/>
            <a:pathLst>
              <a:path w="9137650" h="4840605">
                <a:moveTo>
                  <a:pt x="0" y="0"/>
                </a:moveTo>
                <a:lnTo>
                  <a:pt x="9137548" y="0"/>
                </a:lnTo>
                <a:lnTo>
                  <a:pt x="9137548" y="4840172"/>
                </a:lnTo>
                <a:lnTo>
                  <a:pt x="0" y="4840172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9365" cy="418020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7200" marR="5080" indent="-445134" algn="just">
              <a:lnSpc>
                <a:spcPct val="115700"/>
              </a:lnSpc>
              <a:spcBef>
                <a:spcPts val="16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Consistency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10" dirty="0">
                <a:latin typeface="Times New Roman"/>
                <a:cs typeface="Times New Roman"/>
              </a:rPr>
              <a:t>MongoDB </a:t>
            </a:r>
            <a:r>
              <a:rPr sz="2700" dirty="0">
                <a:latin typeface="Times New Roman"/>
                <a:cs typeface="Times New Roman"/>
              </a:rPr>
              <a:t>database is </a:t>
            </a:r>
            <a:r>
              <a:rPr sz="2700" spc="5" dirty="0">
                <a:latin typeface="Times New Roman"/>
                <a:cs typeface="Times New Roman"/>
              </a:rPr>
              <a:t>configured by using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b="1" spc="-5" dirty="0">
                <a:latin typeface="Times New Roman"/>
                <a:cs typeface="Times New Roman"/>
              </a:rPr>
              <a:t>replica </a:t>
            </a:r>
            <a:r>
              <a:rPr sz="2700" b="1" dirty="0">
                <a:latin typeface="Times New Roman"/>
                <a:cs typeface="Times New Roman"/>
              </a:rPr>
              <a:t>sets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b="1" spc="5" dirty="0">
                <a:latin typeface="Times New Roman"/>
                <a:cs typeface="Times New Roman"/>
              </a:rPr>
              <a:t>choosing to wait for the writes to </a:t>
            </a:r>
            <a:r>
              <a:rPr sz="2700" b="1" spc="15" dirty="0">
                <a:latin typeface="Times New Roman"/>
                <a:cs typeface="Times New Roman"/>
              </a:rPr>
              <a:t>be 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replicated </a:t>
            </a:r>
            <a:r>
              <a:rPr sz="2700" b="1" spc="5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all </a:t>
            </a:r>
            <a:r>
              <a:rPr sz="2700" b="1" spc="5" dirty="0">
                <a:latin typeface="Times New Roman"/>
                <a:cs typeface="Times New Roman"/>
              </a:rPr>
              <a:t>the slaves or </a:t>
            </a:r>
            <a:r>
              <a:rPr sz="2700" b="1" dirty="0">
                <a:latin typeface="Times New Roman"/>
                <a:cs typeface="Times New Roman"/>
              </a:rPr>
              <a:t>a given </a:t>
            </a:r>
            <a:r>
              <a:rPr sz="2700" b="1" spc="10" dirty="0">
                <a:latin typeface="Times New Roman"/>
                <a:cs typeface="Times New Roman"/>
              </a:rPr>
              <a:t>number </a:t>
            </a:r>
            <a:r>
              <a:rPr sz="2700" b="1" spc="5" dirty="0">
                <a:latin typeface="Times New Roman"/>
                <a:cs typeface="Times New Roman"/>
              </a:rPr>
              <a:t>of slaves. 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Every write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specify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number of servers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has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 propagated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before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</a:t>
            </a:r>
            <a:r>
              <a:rPr sz="2700" spc="5" dirty="0">
                <a:latin typeface="Times New Roman"/>
                <a:cs typeface="Times New Roman"/>
              </a:rPr>
              <a:t>returns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successful.</a:t>
            </a:r>
            <a:endParaRPr sz="27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46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command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like</a:t>
            </a:r>
            <a:endParaRPr sz="2700">
              <a:latin typeface="Times New Roman"/>
              <a:cs typeface="Times New Roman"/>
            </a:endParaRPr>
          </a:p>
          <a:p>
            <a:pPr marL="805815" algn="just">
              <a:lnSpc>
                <a:spcPct val="100000"/>
              </a:lnSpc>
              <a:spcBef>
                <a:spcPts val="1345"/>
              </a:spcBef>
            </a:pPr>
            <a:r>
              <a:rPr sz="2700" spc="5" dirty="0">
                <a:latin typeface="Times New Roman"/>
                <a:cs typeface="Times New Roman"/>
              </a:rPr>
              <a:t>db.runCommand({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getlasterror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5" dirty="0">
                <a:latin typeface="Times New Roman"/>
                <a:cs typeface="Times New Roman"/>
              </a:rPr>
              <a:t> "majority"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})</a:t>
            </a:r>
            <a:endParaRPr sz="27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36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dirty="0">
                <a:latin typeface="Times New Roman"/>
                <a:cs typeface="Times New Roman"/>
              </a:rPr>
              <a:t>tells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how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strong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consistency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want.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210175"/>
          </a:xfrm>
          <a:custGeom>
            <a:avLst/>
            <a:gdLst/>
            <a:ahLst/>
            <a:cxnLst/>
            <a:rect l="l" t="t" r="r" b="b"/>
            <a:pathLst>
              <a:path w="9137650" h="5210175">
                <a:moveTo>
                  <a:pt x="0" y="0"/>
                </a:moveTo>
                <a:lnTo>
                  <a:pt x="9137548" y="0"/>
                </a:lnTo>
                <a:lnTo>
                  <a:pt x="9137548" y="5210055"/>
                </a:lnTo>
                <a:lnTo>
                  <a:pt x="0" y="5210055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730" cy="4549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57200" marR="5080" indent="-445134" algn="just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Ex:</a:t>
            </a:r>
            <a:r>
              <a:rPr sz="2700" spc="3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have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one</a:t>
            </a:r>
            <a:r>
              <a:rPr sz="2700" spc="3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server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specify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w</a:t>
            </a:r>
            <a:r>
              <a:rPr sz="2700" b="1" spc="3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majority</a:t>
            </a:r>
            <a:r>
              <a:rPr sz="2700" spc="5" dirty="0">
                <a:latin typeface="Times New Roman"/>
                <a:cs typeface="Times New Roman"/>
              </a:rPr>
              <a:t>,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write will return immediately </a:t>
            </a:r>
            <a:r>
              <a:rPr sz="2700" dirty="0">
                <a:latin typeface="Times New Roman"/>
                <a:cs typeface="Times New Roman"/>
              </a:rPr>
              <a:t>since </a:t>
            </a:r>
            <a:r>
              <a:rPr sz="2700" spc="5" dirty="0">
                <a:latin typeface="Times New Roman"/>
                <a:cs typeface="Times New Roman"/>
              </a:rPr>
              <a:t>there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only </a:t>
            </a:r>
            <a:r>
              <a:rPr sz="2700" spc="10" dirty="0">
                <a:latin typeface="Times New Roman"/>
                <a:cs typeface="Times New Roman"/>
              </a:rPr>
              <a:t>one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node.</a:t>
            </a:r>
            <a:endParaRPr sz="27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900"/>
              </a:lnSpc>
              <a:spcBef>
                <a:spcPts val="92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If you have three nodes </a:t>
            </a:r>
            <a:r>
              <a:rPr sz="2700" dirty="0">
                <a:latin typeface="Times New Roman"/>
                <a:cs typeface="Times New Roman"/>
              </a:rPr>
              <a:t>in the replica set </a:t>
            </a:r>
            <a:r>
              <a:rPr sz="2700" spc="5" dirty="0">
                <a:latin typeface="Times New Roman"/>
                <a:cs typeface="Times New Roman"/>
              </a:rPr>
              <a:t>and specify </a:t>
            </a:r>
            <a:r>
              <a:rPr sz="2700" dirty="0">
                <a:latin typeface="Times New Roman"/>
                <a:cs typeface="Times New Roman"/>
              </a:rPr>
              <a:t>w </a:t>
            </a:r>
            <a:r>
              <a:rPr sz="2700" spc="5" dirty="0">
                <a:latin typeface="Times New Roman"/>
                <a:cs typeface="Times New Roman"/>
              </a:rPr>
              <a:t>as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majority,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write will have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complete </a:t>
            </a:r>
            <a:r>
              <a:rPr sz="2700" dirty="0">
                <a:latin typeface="Times New Roman"/>
                <a:cs typeface="Times New Roman"/>
              </a:rPr>
              <a:t>at a </a:t>
            </a:r>
            <a:r>
              <a:rPr sz="2700" spc="5" dirty="0">
                <a:latin typeface="Times New Roman"/>
                <a:cs typeface="Times New Roman"/>
              </a:rPr>
              <a:t>minimum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two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nodes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before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reported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success.</a:t>
            </a:r>
            <a:endParaRPr sz="27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900"/>
              </a:lnSpc>
              <a:spcBef>
                <a:spcPts val="83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b="1" spc="-95" dirty="0">
                <a:latin typeface="Times New Roman"/>
                <a:cs typeface="Times New Roman"/>
              </a:rPr>
              <a:t>You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can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increase</a:t>
            </a:r>
            <a:r>
              <a:rPr sz="2700" b="1" spc="66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the </a:t>
            </a:r>
            <a:r>
              <a:rPr sz="2700" b="1" dirty="0">
                <a:latin typeface="Times New Roman"/>
                <a:cs typeface="Times New Roman"/>
              </a:rPr>
              <a:t>w</a:t>
            </a:r>
            <a:r>
              <a:rPr sz="2700" b="1" spc="67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value for </a:t>
            </a:r>
            <a:r>
              <a:rPr sz="2700" b="1" dirty="0">
                <a:latin typeface="Times New Roman"/>
                <a:cs typeface="Times New Roman"/>
              </a:rPr>
              <a:t>stronger </a:t>
            </a:r>
            <a:r>
              <a:rPr sz="2700" b="1" spc="5" dirty="0">
                <a:latin typeface="Times New Roman"/>
                <a:cs typeface="Times New Roman"/>
              </a:rPr>
              <a:t>consistency </a:t>
            </a:r>
            <a:r>
              <a:rPr sz="2700" b="1" spc="10" dirty="0">
                <a:latin typeface="Times New Roman"/>
                <a:cs typeface="Times New Roman"/>
              </a:rPr>
              <a:t> but </a:t>
            </a:r>
            <a:r>
              <a:rPr sz="2700" b="1" spc="5" dirty="0">
                <a:latin typeface="Times New Roman"/>
                <a:cs typeface="Times New Roman"/>
              </a:rPr>
              <a:t>you will suffer on write performance, </a:t>
            </a:r>
            <a:r>
              <a:rPr sz="2700" dirty="0">
                <a:latin typeface="Times New Roman"/>
                <a:cs typeface="Times New Roman"/>
              </a:rPr>
              <a:t>since </a:t>
            </a:r>
            <a:r>
              <a:rPr sz="2700" spc="5" dirty="0">
                <a:latin typeface="Times New Roman"/>
                <a:cs typeface="Times New Roman"/>
              </a:rPr>
              <a:t>now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writes have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complete</a:t>
            </a:r>
            <a:r>
              <a:rPr sz="2700" dirty="0">
                <a:latin typeface="Times New Roman"/>
                <a:cs typeface="Times New Roman"/>
              </a:rPr>
              <a:t> at</a:t>
            </a:r>
            <a:r>
              <a:rPr sz="2700" spc="5" dirty="0">
                <a:latin typeface="Times New Roman"/>
                <a:cs typeface="Times New Roman"/>
              </a:rPr>
              <a:t> 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nodes.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3631565"/>
          </a:xfrm>
          <a:custGeom>
            <a:avLst/>
            <a:gdLst/>
            <a:ahLst/>
            <a:cxnLst/>
            <a:rect l="l" t="t" r="r" b="b"/>
            <a:pathLst>
              <a:path w="9137650" h="3631565">
                <a:moveTo>
                  <a:pt x="0" y="0"/>
                </a:moveTo>
                <a:lnTo>
                  <a:pt x="9137548" y="0"/>
                </a:lnTo>
                <a:lnTo>
                  <a:pt x="9137548" y="3631065"/>
                </a:lnTo>
                <a:lnTo>
                  <a:pt x="0" y="363106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9365" cy="35674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marR="5080" indent="-445134" algn="just">
              <a:lnSpc>
                <a:spcPct val="116500"/>
              </a:lnSpc>
              <a:spcBef>
                <a:spcPts val="11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Replica sets also allow you to increase the </a:t>
            </a:r>
            <a:r>
              <a:rPr sz="2500" dirty="0">
                <a:latin typeface="Times New Roman"/>
                <a:cs typeface="Times New Roman"/>
              </a:rPr>
              <a:t>read </a:t>
            </a:r>
            <a:r>
              <a:rPr sz="2500" spc="5" dirty="0">
                <a:latin typeface="Times New Roman"/>
                <a:cs typeface="Times New Roman"/>
              </a:rPr>
              <a:t>performance </a:t>
            </a:r>
            <a:r>
              <a:rPr sz="2500" spc="10" dirty="0">
                <a:latin typeface="Times New Roman"/>
                <a:cs typeface="Times New Roman"/>
              </a:rPr>
              <a:t>by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allowing </a:t>
            </a:r>
            <a:r>
              <a:rPr sz="2500" spc="5" dirty="0">
                <a:latin typeface="Times New Roman"/>
                <a:cs typeface="Times New Roman"/>
              </a:rPr>
              <a:t>reading from slaves by setting </a:t>
            </a:r>
            <a:r>
              <a:rPr sz="2500" b="1" spc="10" dirty="0">
                <a:latin typeface="Times New Roman"/>
                <a:cs typeface="Times New Roman"/>
              </a:rPr>
              <a:t>slaveOk</a:t>
            </a:r>
            <a:r>
              <a:rPr sz="2500" spc="10" dirty="0">
                <a:latin typeface="Times New Roman"/>
                <a:cs typeface="Times New Roman"/>
              </a:rPr>
              <a:t>; </a:t>
            </a:r>
            <a:r>
              <a:rPr sz="2500" spc="5" dirty="0">
                <a:latin typeface="Times New Roman"/>
                <a:cs typeface="Times New Roman"/>
              </a:rPr>
              <a:t>this parameter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5" dirty="0">
                <a:latin typeface="Times New Roman"/>
                <a:cs typeface="Times New Roman"/>
              </a:rPr>
              <a:t> be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connection,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collection,</a:t>
            </a:r>
            <a:r>
              <a:rPr sz="2500" spc="10" dirty="0">
                <a:latin typeface="Times New Roman"/>
                <a:cs typeface="Times New Roman"/>
              </a:rPr>
              <a:t> or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individually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operation.</a:t>
            </a:r>
            <a:endParaRPr sz="2500">
              <a:latin typeface="Times New Roman"/>
              <a:cs typeface="Times New Roman"/>
            </a:endParaRPr>
          </a:p>
          <a:p>
            <a:pPr marL="494665" marR="79375">
              <a:lnSpc>
                <a:spcPct val="100000"/>
              </a:lnSpc>
              <a:spcBef>
                <a:spcPts val="1005"/>
              </a:spcBef>
            </a:pPr>
            <a:r>
              <a:rPr sz="2500" spc="15" dirty="0">
                <a:latin typeface="Courier New"/>
                <a:cs typeface="Courier New"/>
              </a:rPr>
              <a:t>Mongo</a:t>
            </a:r>
            <a:r>
              <a:rPr sz="2500" spc="20" dirty="0">
                <a:latin typeface="Courier New"/>
                <a:cs typeface="Courier New"/>
              </a:rPr>
              <a:t> </a:t>
            </a:r>
            <a:r>
              <a:rPr sz="2500" spc="15" dirty="0">
                <a:latin typeface="Courier New"/>
                <a:cs typeface="Courier New"/>
              </a:rPr>
              <a:t>mongo</a:t>
            </a:r>
            <a:r>
              <a:rPr sz="2500" spc="20" dirty="0">
                <a:latin typeface="Courier New"/>
                <a:cs typeface="Courier New"/>
              </a:rPr>
              <a:t> </a:t>
            </a:r>
            <a:r>
              <a:rPr sz="2500" dirty="0">
                <a:latin typeface="Courier New"/>
                <a:cs typeface="Courier New"/>
              </a:rPr>
              <a:t>=</a:t>
            </a:r>
            <a:r>
              <a:rPr sz="2500" spc="20" dirty="0">
                <a:latin typeface="Courier New"/>
                <a:cs typeface="Courier New"/>
              </a:rPr>
              <a:t> </a:t>
            </a:r>
            <a:r>
              <a:rPr sz="2500" spc="10" dirty="0">
                <a:latin typeface="Courier New"/>
                <a:cs typeface="Courier New"/>
              </a:rPr>
              <a:t>new</a:t>
            </a:r>
            <a:r>
              <a:rPr sz="2500" spc="20" dirty="0">
                <a:latin typeface="Courier New"/>
                <a:cs typeface="Courier New"/>
              </a:rPr>
              <a:t> Mongo("localhost:27017"); </a:t>
            </a:r>
            <a:r>
              <a:rPr sz="2500" spc="-1485" dirty="0">
                <a:latin typeface="Courier New"/>
                <a:cs typeface="Courier New"/>
              </a:rPr>
              <a:t> </a:t>
            </a:r>
            <a:r>
              <a:rPr sz="2500" spc="20" dirty="0">
                <a:latin typeface="Courier New"/>
                <a:cs typeface="Courier New"/>
              </a:rPr>
              <a:t>mongo.slaveOk();</a:t>
            </a:r>
            <a:endParaRPr sz="2500">
              <a:latin typeface="Courier New"/>
              <a:cs typeface="Courier New"/>
            </a:endParaRPr>
          </a:p>
          <a:p>
            <a:pPr marL="457200" marR="6350" indent="-445134" algn="just">
              <a:lnSpc>
                <a:spcPts val="3500"/>
              </a:lnSpc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Here </a:t>
            </a:r>
            <a:r>
              <a:rPr sz="2500" spc="10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setting </a:t>
            </a:r>
            <a:r>
              <a:rPr sz="2500" spc="15" dirty="0">
                <a:latin typeface="Courier New"/>
                <a:cs typeface="Courier New"/>
              </a:rPr>
              <a:t>slaveOk </a:t>
            </a:r>
            <a:r>
              <a:rPr sz="2500" spc="5" dirty="0">
                <a:latin typeface="Times New Roman"/>
                <a:cs typeface="Times New Roman"/>
              </a:rPr>
              <a:t>per </a:t>
            </a:r>
            <a:r>
              <a:rPr sz="2500" spc="10" dirty="0">
                <a:latin typeface="Times New Roman"/>
                <a:cs typeface="Times New Roman"/>
              </a:rPr>
              <a:t>operation, </a:t>
            </a:r>
            <a:r>
              <a:rPr sz="2500" spc="5" dirty="0">
                <a:latin typeface="Times New Roman"/>
                <a:cs typeface="Times New Roman"/>
              </a:rPr>
              <a:t>so that </a:t>
            </a:r>
            <a:r>
              <a:rPr sz="2500" spc="10" dirty="0">
                <a:latin typeface="Times New Roman"/>
                <a:cs typeface="Times New Roman"/>
              </a:rPr>
              <a:t>we </a:t>
            </a:r>
            <a:r>
              <a:rPr sz="2500" spc="5" dirty="0">
                <a:latin typeface="Times New Roman"/>
                <a:cs typeface="Times New Roman"/>
              </a:rPr>
              <a:t>can </a:t>
            </a:r>
            <a:r>
              <a:rPr sz="2500" spc="10" dirty="0">
                <a:latin typeface="Times New Roman"/>
                <a:cs typeface="Times New Roman"/>
              </a:rPr>
              <a:t> decide which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operations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work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with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slave</a:t>
            </a:r>
            <a:r>
              <a:rPr sz="2500" spc="10" dirty="0">
                <a:latin typeface="Times New Roman"/>
                <a:cs typeface="Times New Roman"/>
              </a:rPr>
              <a:t> node.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2389</Words>
  <Application>Microsoft Office PowerPoint</Application>
  <PresentationFormat>Custom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 MT</vt:lpstr>
      <vt:lpstr>Calibri</vt:lpstr>
      <vt:lpstr>Courier New</vt:lpstr>
      <vt:lpstr>Times New Roman</vt:lpstr>
      <vt:lpstr>Office Theme</vt:lpstr>
      <vt:lpstr>Chapter – 9  Document Databases</vt:lpstr>
      <vt:lpstr>What Is a Document Database?</vt:lpstr>
      <vt:lpstr>What Is a Document Database?</vt:lpstr>
      <vt:lpstr>What Is a Document Database?</vt:lpstr>
      <vt:lpstr>What Is a Document Database?</vt:lpstr>
      <vt:lpstr>Features</vt:lpstr>
      <vt:lpstr>Consistency</vt:lpstr>
      <vt:lpstr>Consistency</vt:lpstr>
      <vt:lpstr>Consistency</vt:lpstr>
      <vt:lpstr>Consistency</vt:lpstr>
      <vt:lpstr>Consistency</vt:lpstr>
      <vt:lpstr>Transactions</vt:lpstr>
      <vt:lpstr>Transactions</vt:lpstr>
      <vt:lpstr>Availability</vt:lpstr>
      <vt:lpstr>Availability</vt:lpstr>
      <vt:lpstr>Availability</vt:lpstr>
      <vt:lpstr>Availability</vt:lpstr>
      <vt:lpstr>Query Features</vt:lpstr>
      <vt:lpstr>Query Features</vt:lpstr>
      <vt:lpstr>Query Features</vt:lpstr>
      <vt:lpstr>Query Features</vt:lpstr>
      <vt:lpstr>Scaling</vt:lpstr>
      <vt:lpstr>Scaling</vt:lpstr>
      <vt:lpstr>Suitable Use Cases</vt:lpstr>
      <vt:lpstr>Suitable Use Cases</vt:lpstr>
      <vt:lpstr>When Not to Use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Ch9</dc:title>
  <dc:creator>Jenny Kasudiya;Juhi Patel</dc:creator>
  <cp:lastModifiedBy>Juhi Patel</cp:lastModifiedBy>
  <cp:revision>3</cp:revision>
  <dcterms:created xsi:type="dcterms:W3CDTF">2023-06-20T05:33:24Z</dcterms:created>
  <dcterms:modified xsi:type="dcterms:W3CDTF">2023-10-22T07:13:59Z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2023-06-20T00:00:00Z</vt:filetime>
  </property>
</Properties>
</file>