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D69-D40E-A64A-8596-A8D216CD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35BBF-D62A-B9FD-4DEE-5050A191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0BDDA-9BC7-93AB-8610-C937AED9152C}"/>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5714AB94-16E0-C18B-1DCC-D338EB8C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A2D02-6B63-D2D2-09B0-BD1273135146}"/>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2909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6631-BC31-5B67-F932-5D7C2FE15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7958B-A187-611A-814D-39EDB929A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D4084-FC5F-E962-7AE1-C6F77236363F}"/>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41822570-E953-7638-24BE-1E9A9934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C8F2-17B2-F0CF-73C2-9C06EA9331E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15499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98E9-1663-D641-0017-593673F8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B1FC-B84E-9BEC-73F5-069E06B00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E8E1-9874-041F-560F-E1160549E3C8}"/>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AD57497D-2E34-2ACF-0B9A-E96B5C48B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DA92B-EE7C-47FC-5505-3CECA4E6D408}"/>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496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F05-0C23-C655-8CB8-5FE197BC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9FB89-F603-8DBE-1724-98CBF7C7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BFEF-6A38-A04E-E97C-0A697E45E6CC}"/>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255D5AD1-A97C-DFAD-9B30-FFA2C190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E61E-2464-6121-6E98-6DDDD58933A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7333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2B-9796-C2BD-2D4F-E8D1E1B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BC042-A11E-EC33-05FF-AA0707C1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14105-F498-4A22-FFB3-FEE31829A59C}"/>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9E78BDEC-575E-67FB-88C8-92D180E7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E9A0-8942-23CE-4B33-9F3D9BCFE00C}"/>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07287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DF4-DAFE-5CCD-951E-E7EECA08E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2706A-0DD5-B2EF-F9D8-6309D14A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39FC-69A5-DAF9-C929-40CB7CE9B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64146-826E-AB5B-0E56-AA6AFBD25FEA}"/>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6" name="Footer Placeholder 5">
            <a:extLst>
              <a:ext uri="{FF2B5EF4-FFF2-40B4-BE49-F238E27FC236}">
                <a16:creationId xmlns:a16="http://schemas.microsoft.com/office/drawing/2014/main" id="{936E9109-47DF-675D-F3C9-4951B84E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ECA9-6AC1-6053-E654-7EEF82D8381B}"/>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87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D61-6080-D7C1-5D46-9AF1479CA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B6C03-7352-6A07-6094-5508DCB60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0DA18-7BFF-8D45-C266-2FF2F53E8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8BED-58E3-9DF5-CA8C-13122B49E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254B-AE1C-DBA3-C437-C248E74A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05708-2405-6710-6A3D-3F241178BD72}"/>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8" name="Footer Placeholder 7">
            <a:extLst>
              <a:ext uri="{FF2B5EF4-FFF2-40B4-BE49-F238E27FC236}">
                <a16:creationId xmlns:a16="http://schemas.microsoft.com/office/drawing/2014/main" id="{934CCB27-501F-7F45-3A7B-78176AA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786E-FB2C-85C8-FD55-99D1BCC20C9D}"/>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751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460-7DCE-2990-2D20-95EC1AB8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D905F-ECFC-1C3F-0733-DDECC874D261}"/>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4" name="Footer Placeholder 3">
            <a:extLst>
              <a:ext uri="{FF2B5EF4-FFF2-40B4-BE49-F238E27FC236}">
                <a16:creationId xmlns:a16="http://schemas.microsoft.com/office/drawing/2014/main" id="{72960B8C-4078-A223-B0A2-6EC7D5B24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0AAB-0844-F226-D5D7-3FC99456257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916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D91E-5DC2-AAED-3EB3-B17769AAECA2}"/>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3" name="Footer Placeholder 2">
            <a:extLst>
              <a:ext uri="{FF2B5EF4-FFF2-40B4-BE49-F238E27FC236}">
                <a16:creationId xmlns:a16="http://schemas.microsoft.com/office/drawing/2014/main" id="{53B3E57F-6819-D006-EAD4-85F05111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8EF1-B997-3773-9970-C81AFDD50785}"/>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9871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3854-E792-803E-A99C-C219E1328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9EFA0-2058-98CE-CD29-D7582F046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5A81B-26EF-138A-6AA0-3FE17C296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01ABB-461B-E051-A049-499120412249}"/>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6" name="Footer Placeholder 5">
            <a:extLst>
              <a:ext uri="{FF2B5EF4-FFF2-40B4-BE49-F238E27FC236}">
                <a16:creationId xmlns:a16="http://schemas.microsoft.com/office/drawing/2014/main" id="{39FD5A21-2BC6-31DD-AC46-127F39C7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23D9-CDDB-12DB-92FB-8AD3E3B73BFA}"/>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853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27C-39DE-C19C-7D05-EC311C44D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E2103-1F51-0F69-07AF-2800AB6A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54D61-E830-1DCA-795B-1262A2DC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B5CD-9E31-2155-62D7-E563EC2FB60B}"/>
              </a:ext>
            </a:extLst>
          </p:cNvPr>
          <p:cNvSpPr>
            <a:spLocks noGrp="1"/>
          </p:cNvSpPr>
          <p:nvPr>
            <p:ph type="dt" sz="half" idx="10"/>
          </p:nvPr>
        </p:nvSpPr>
        <p:spPr/>
        <p:txBody>
          <a:bodyPr/>
          <a:lstStyle/>
          <a:p>
            <a:fld id="{29B66BF8-54BB-447F-BC1A-A4B7244604DC}" type="datetimeFigureOut">
              <a:rPr lang="en-US" smtClean="0"/>
              <a:t>10/10/2023</a:t>
            </a:fld>
            <a:endParaRPr lang="en-US"/>
          </a:p>
        </p:txBody>
      </p:sp>
      <p:sp>
        <p:nvSpPr>
          <p:cNvPr id="6" name="Footer Placeholder 5">
            <a:extLst>
              <a:ext uri="{FF2B5EF4-FFF2-40B4-BE49-F238E27FC236}">
                <a16:creationId xmlns:a16="http://schemas.microsoft.com/office/drawing/2014/main" id="{44D063F6-75AE-894E-4FAE-9E80F13D4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78371-8648-C4E9-FB45-75C2B10747F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4289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94DF-7647-BFF0-EA3C-D236E8A01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0276C-DA37-3A8A-F49C-D46268AA0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E2772-E62F-EF48-E565-D7785F4BE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66BF8-54BB-447F-BC1A-A4B7244604DC}" type="datetimeFigureOut">
              <a:rPr lang="en-US" smtClean="0"/>
              <a:t>10/10/2023</a:t>
            </a:fld>
            <a:endParaRPr lang="en-US"/>
          </a:p>
        </p:txBody>
      </p:sp>
      <p:sp>
        <p:nvSpPr>
          <p:cNvPr id="5" name="Footer Placeholder 4">
            <a:extLst>
              <a:ext uri="{FF2B5EF4-FFF2-40B4-BE49-F238E27FC236}">
                <a16:creationId xmlns:a16="http://schemas.microsoft.com/office/drawing/2014/main" id="{2F88EC31-4AA2-BDC3-6D18-CC2AA951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A71C9-28A4-FA55-68FE-73F99F694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12D2B-7C44-43F9-A19C-133CED144337}" type="slidenum">
              <a:rPr lang="en-US" smtClean="0"/>
              <a:t>‹#›</a:t>
            </a:fld>
            <a:endParaRPr lang="en-US"/>
          </a:p>
        </p:txBody>
      </p:sp>
    </p:spTree>
    <p:extLst>
      <p:ext uri="{BB962C8B-B14F-4D97-AF65-F5344CB8AC3E}">
        <p14:creationId xmlns:p14="http://schemas.microsoft.com/office/powerpoint/2010/main" val="21933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37B6-1D5F-5DA0-6AD4-4F8364465084}"/>
              </a:ext>
            </a:extLst>
          </p:cNvPr>
          <p:cNvSpPr>
            <a:spLocks noGrp="1"/>
          </p:cNvSpPr>
          <p:nvPr>
            <p:ph type="ctrTitle"/>
          </p:nvPr>
        </p:nvSpPr>
        <p:spPr/>
        <p:txBody>
          <a:bodyPr/>
          <a:lstStyle/>
          <a:p>
            <a:r>
              <a:rPr lang="en-US" b="1" dirty="0"/>
              <a:t>Schema Migrations</a:t>
            </a:r>
          </a:p>
        </p:txBody>
      </p:sp>
      <p:sp>
        <p:nvSpPr>
          <p:cNvPr id="3" name="Subtitle 2">
            <a:extLst>
              <a:ext uri="{FF2B5EF4-FFF2-40B4-BE49-F238E27FC236}">
                <a16:creationId xmlns:a16="http://schemas.microsoft.com/office/drawing/2014/main" id="{593E1479-954F-067E-5341-CC14CC5C13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58B2-F891-4415-C199-3DE93C2379F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3281FCA-E57F-8B96-B626-C48721074D07}"/>
              </a:ext>
            </a:extLst>
          </p:cNvPr>
          <p:cNvPicPr>
            <a:picLocks noGrp="1" noChangeAspect="1"/>
          </p:cNvPicPr>
          <p:nvPr>
            <p:ph idx="1"/>
          </p:nvPr>
        </p:nvPicPr>
        <p:blipFill>
          <a:blip r:embed="rId2"/>
          <a:stretch>
            <a:fillRect/>
          </a:stretch>
        </p:blipFill>
        <p:spPr>
          <a:xfrm>
            <a:off x="1372089" y="365125"/>
            <a:ext cx="9083245" cy="5895975"/>
          </a:xfrm>
        </p:spPr>
      </p:pic>
    </p:spTree>
    <p:extLst>
      <p:ext uri="{BB962C8B-B14F-4D97-AF65-F5344CB8AC3E}">
        <p14:creationId xmlns:p14="http://schemas.microsoft.com/office/powerpoint/2010/main" val="413963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2B5-2CF5-FA3F-B21A-4FBB28104A8A}"/>
              </a:ext>
            </a:extLst>
          </p:cNvPr>
          <p:cNvSpPr>
            <a:spLocks noGrp="1"/>
          </p:cNvSpPr>
          <p:nvPr>
            <p:ph type="title"/>
          </p:nvPr>
        </p:nvSpPr>
        <p:spPr/>
        <p:txBody>
          <a:bodyPr/>
          <a:lstStyle/>
          <a:p>
            <a:r>
              <a:rPr lang="en-US" dirty="0"/>
              <a:t>Migrations in Legacy Projects</a:t>
            </a:r>
          </a:p>
        </p:txBody>
      </p:sp>
      <p:sp>
        <p:nvSpPr>
          <p:cNvPr id="3" name="Content Placeholder 2">
            <a:extLst>
              <a:ext uri="{FF2B5EF4-FFF2-40B4-BE49-F238E27FC236}">
                <a16:creationId xmlns:a16="http://schemas.microsoft.com/office/drawing/2014/main" id="{7D030E62-340C-132C-7E02-10EE0FB46F51}"/>
              </a:ext>
            </a:extLst>
          </p:cNvPr>
          <p:cNvSpPr>
            <a:spLocks noGrp="1"/>
          </p:cNvSpPr>
          <p:nvPr>
            <p:ph idx="1"/>
          </p:nvPr>
        </p:nvSpPr>
        <p:spPr>
          <a:xfrm>
            <a:off x="778935" y="1825625"/>
            <a:ext cx="5604932" cy="3857143"/>
          </a:xfrm>
        </p:spPr>
        <p:txBody>
          <a:bodyPr>
            <a:normAutofit/>
          </a:bodyPr>
          <a:lstStyle/>
          <a:p>
            <a:r>
              <a:rPr lang="en-US" sz="2400" dirty="0"/>
              <a:t>We found that taking an existing database and extracting its structure into scripts, along with all the database code and any reference data, works as a baseline for the project. </a:t>
            </a:r>
          </a:p>
          <a:p>
            <a:r>
              <a:rPr lang="en-US" sz="2400" dirty="0"/>
              <a:t>This baseline should not contain transactional data. </a:t>
            </a:r>
          </a:p>
          <a:p>
            <a:r>
              <a:rPr lang="en-US" sz="2400" dirty="0"/>
              <a:t>Once the baseline is ready, further changes can be done using the migrations technique.</a:t>
            </a:r>
          </a:p>
        </p:txBody>
      </p:sp>
      <p:pic>
        <p:nvPicPr>
          <p:cNvPr id="5" name="Picture 4">
            <a:extLst>
              <a:ext uri="{FF2B5EF4-FFF2-40B4-BE49-F238E27FC236}">
                <a16:creationId xmlns:a16="http://schemas.microsoft.com/office/drawing/2014/main" id="{05526D71-9545-CE44-D87F-0B6B451DD8EC}"/>
              </a:ext>
            </a:extLst>
          </p:cNvPr>
          <p:cNvPicPr>
            <a:picLocks noChangeAspect="1"/>
          </p:cNvPicPr>
          <p:nvPr/>
        </p:nvPicPr>
        <p:blipFill>
          <a:blip r:embed="rId2"/>
          <a:stretch>
            <a:fillRect/>
          </a:stretch>
        </p:blipFill>
        <p:spPr>
          <a:xfrm>
            <a:off x="6443133" y="1894921"/>
            <a:ext cx="6342857" cy="3857143"/>
          </a:xfrm>
          <a:prstGeom prst="rect">
            <a:avLst/>
          </a:prstGeom>
        </p:spPr>
      </p:pic>
    </p:spTree>
    <p:extLst>
      <p:ext uri="{BB962C8B-B14F-4D97-AF65-F5344CB8AC3E}">
        <p14:creationId xmlns:p14="http://schemas.microsoft.com/office/powerpoint/2010/main" val="291475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1FB0-CBAD-852B-6DEC-E56F85562C3C}"/>
              </a:ext>
            </a:extLst>
          </p:cNvPr>
          <p:cNvSpPr>
            <a:spLocks noGrp="1"/>
          </p:cNvSpPr>
          <p:nvPr>
            <p:ph type="title"/>
          </p:nvPr>
        </p:nvSpPr>
        <p:spPr/>
        <p:txBody>
          <a:bodyPr/>
          <a:lstStyle/>
          <a:p>
            <a:r>
              <a:rPr lang="en-US" dirty="0"/>
              <a:t>Migrations in Legacy Projects</a:t>
            </a:r>
          </a:p>
        </p:txBody>
      </p:sp>
      <p:sp>
        <p:nvSpPr>
          <p:cNvPr id="3" name="Content Placeholder 2">
            <a:extLst>
              <a:ext uri="{FF2B5EF4-FFF2-40B4-BE49-F238E27FC236}">
                <a16:creationId xmlns:a16="http://schemas.microsoft.com/office/drawing/2014/main" id="{623104E0-E747-A386-4FBD-09EBEEFC20E0}"/>
              </a:ext>
            </a:extLst>
          </p:cNvPr>
          <p:cNvSpPr>
            <a:spLocks noGrp="1"/>
          </p:cNvSpPr>
          <p:nvPr>
            <p:ph idx="1"/>
          </p:nvPr>
        </p:nvSpPr>
        <p:spPr/>
        <p:txBody>
          <a:bodyPr>
            <a:normAutofit fontScale="85000" lnSpcReduction="10000"/>
          </a:bodyPr>
          <a:lstStyle/>
          <a:p>
            <a:pPr>
              <a:lnSpc>
                <a:spcPct val="110000"/>
              </a:lnSpc>
            </a:pPr>
            <a:r>
              <a:rPr lang="en-US" dirty="0"/>
              <a:t>In many enterprises </a:t>
            </a:r>
            <a:r>
              <a:rPr lang="en-US" dirty="0">
                <a:sym typeface="Wingdings" panose="05000000000000000000" pitchFamily="2" charset="2"/>
              </a:rPr>
              <a:t></a:t>
            </a:r>
            <a:r>
              <a:rPr lang="en-US" dirty="0"/>
              <a:t>multiple applications using the database; when we change the database for one application, this change should not break other applications.</a:t>
            </a:r>
          </a:p>
          <a:p>
            <a:pPr>
              <a:lnSpc>
                <a:spcPct val="110000"/>
              </a:lnSpc>
            </a:pPr>
            <a:r>
              <a:rPr lang="en-US" dirty="0"/>
              <a:t>We can achieve backward compatibility by maintaining a transition phase for the change, as described in detail in </a:t>
            </a:r>
            <a:r>
              <a:rPr lang="en-US" b="1" dirty="0"/>
              <a:t>Refactoring Databases.</a:t>
            </a:r>
          </a:p>
          <a:p>
            <a:pPr>
              <a:lnSpc>
                <a:spcPct val="110000"/>
              </a:lnSpc>
            </a:pPr>
            <a:r>
              <a:rPr lang="en-US" dirty="0"/>
              <a:t>During a </a:t>
            </a:r>
            <a:r>
              <a:rPr lang="en-US" b="1" dirty="0"/>
              <a:t>transition phase</a:t>
            </a:r>
            <a:r>
              <a:rPr lang="en-US" dirty="0"/>
              <a:t>, the old schema and the new schema are maintained in parallel and are available for all the applications using the database.</a:t>
            </a:r>
          </a:p>
          <a:p>
            <a:pPr>
              <a:lnSpc>
                <a:spcPct val="110000"/>
              </a:lnSpc>
            </a:pPr>
            <a:r>
              <a:rPr lang="en-US" dirty="0"/>
              <a:t>So, we have to introduce scaffolding code, such as triggers, views, and virtual columns ensuring other applications can access the database schema and the data they require without any code changes.</a:t>
            </a:r>
          </a:p>
        </p:txBody>
      </p:sp>
    </p:spTree>
    <p:extLst>
      <p:ext uri="{BB962C8B-B14F-4D97-AF65-F5344CB8AC3E}">
        <p14:creationId xmlns:p14="http://schemas.microsoft.com/office/powerpoint/2010/main" val="429151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07F084-3053-13FB-FEDD-A70DACE7F7C9}"/>
              </a:ext>
            </a:extLst>
          </p:cNvPr>
          <p:cNvPicPr>
            <a:picLocks noGrp="1" noChangeAspect="1"/>
          </p:cNvPicPr>
          <p:nvPr>
            <p:ph idx="1"/>
          </p:nvPr>
        </p:nvPicPr>
        <p:blipFill>
          <a:blip r:embed="rId2"/>
          <a:stretch>
            <a:fillRect/>
          </a:stretch>
        </p:blipFill>
        <p:spPr>
          <a:xfrm>
            <a:off x="838200" y="1830913"/>
            <a:ext cx="6400000" cy="4171429"/>
          </a:xfrm>
        </p:spPr>
      </p:pic>
      <p:sp>
        <p:nvSpPr>
          <p:cNvPr id="7" name="TextBox 6">
            <a:extLst>
              <a:ext uri="{FF2B5EF4-FFF2-40B4-BE49-F238E27FC236}">
                <a16:creationId xmlns:a16="http://schemas.microsoft.com/office/drawing/2014/main" id="{5CA34FEC-7C76-713E-1B4D-137320879A17}"/>
              </a:ext>
            </a:extLst>
          </p:cNvPr>
          <p:cNvSpPr txBox="1"/>
          <p:nvPr/>
        </p:nvSpPr>
        <p:spPr>
          <a:xfrm>
            <a:off x="736200" y="780535"/>
            <a:ext cx="6096000" cy="584775"/>
          </a:xfrm>
          <a:prstGeom prst="rect">
            <a:avLst/>
          </a:prstGeom>
          <a:noFill/>
        </p:spPr>
        <p:txBody>
          <a:bodyPr wrap="square">
            <a:spAutoFit/>
          </a:bodyPr>
          <a:lstStyle/>
          <a:p>
            <a:r>
              <a:rPr lang="en-US" sz="3200" dirty="0"/>
              <a:t>example</a:t>
            </a:r>
          </a:p>
        </p:txBody>
      </p:sp>
    </p:spTree>
    <p:extLst>
      <p:ext uri="{BB962C8B-B14F-4D97-AF65-F5344CB8AC3E}">
        <p14:creationId xmlns:p14="http://schemas.microsoft.com/office/powerpoint/2010/main" val="31788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E5F1C-9BFF-D928-B1FB-D576E9255801}"/>
              </a:ext>
            </a:extLst>
          </p:cNvPr>
          <p:cNvSpPr>
            <a:spLocks noGrp="1"/>
          </p:cNvSpPr>
          <p:nvPr>
            <p:ph idx="1"/>
          </p:nvPr>
        </p:nvSpPr>
        <p:spPr>
          <a:xfrm>
            <a:off x="838200" y="194733"/>
            <a:ext cx="10515600" cy="5982230"/>
          </a:xfrm>
        </p:spPr>
        <p:txBody>
          <a:bodyPr>
            <a:normAutofit/>
          </a:bodyPr>
          <a:lstStyle/>
          <a:p>
            <a:pPr>
              <a:lnSpc>
                <a:spcPct val="100000"/>
              </a:lnSpc>
            </a:pPr>
            <a:r>
              <a:rPr lang="en-US" sz="2400" dirty="0"/>
              <a:t>trying to rename the </a:t>
            </a:r>
            <a:r>
              <a:rPr lang="en-US" sz="2400" dirty="0" err="1"/>
              <a:t>customer.fname</a:t>
            </a:r>
            <a:r>
              <a:rPr lang="en-US" sz="2400" dirty="0"/>
              <a:t> column to </a:t>
            </a:r>
            <a:r>
              <a:rPr lang="en-US" sz="2400" dirty="0" err="1"/>
              <a:t>customer.fullname</a:t>
            </a:r>
            <a:r>
              <a:rPr lang="en-US" sz="2400" dirty="0"/>
              <a:t> as we want to avoid any ambiguity of </a:t>
            </a:r>
            <a:r>
              <a:rPr lang="en-US" sz="2400" dirty="0" err="1"/>
              <a:t>fname</a:t>
            </a:r>
            <a:r>
              <a:rPr lang="en-US" sz="2400" dirty="0"/>
              <a:t> meaning either </a:t>
            </a:r>
            <a:r>
              <a:rPr lang="en-US" sz="2400" dirty="0" err="1"/>
              <a:t>fullname</a:t>
            </a:r>
            <a:r>
              <a:rPr lang="en-US" sz="2400" dirty="0"/>
              <a:t> or </a:t>
            </a:r>
            <a:r>
              <a:rPr lang="en-US" sz="2400" dirty="0" err="1"/>
              <a:t>firstname</a:t>
            </a:r>
            <a:r>
              <a:rPr lang="en-US" sz="2400" dirty="0"/>
              <a:t>.</a:t>
            </a:r>
          </a:p>
          <a:p>
            <a:pPr>
              <a:lnSpc>
                <a:spcPct val="100000"/>
              </a:lnSpc>
            </a:pPr>
            <a:r>
              <a:rPr lang="en-US" sz="2400" dirty="0"/>
              <a:t>A direct rename of the </a:t>
            </a:r>
            <a:r>
              <a:rPr lang="en-US" sz="2400" dirty="0" err="1"/>
              <a:t>fname</a:t>
            </a:r>
            <a:r>
              <a:rPr lang="en-US" sz="2400" dirty="0"/>
              <a:t> column and changing the application code we are responsible for may just work, for our application—but will not for the other applications in the enterprise that are accessing the same database.</a:t>
            </a:r>
          </a:p>
          <a:p>
            <a:pPr>
              <a:lnSpc>
                <a:spcPct val="100000"/>
              </a:lnSpc>
            </a:pPr>
            <a:r>
              <a:rPr lang="en-US" sz="2400" dirty="0"/>
              <a:t>Using the transition phase technique, we introduce the new column </a:t>
            </a:r>
            <a:r>
              <a:rPr lang="en-US" sz="2400" dirty="0" err="1"/>
              <a:t>fullname</a:t>
            </a:r>
            <a:r>
              <a:rPr lang="en-US" sz="2400" dirty="0"/>
              <a:t>, copy the data over to </a:t>
            </a:r>
            <a:r>
              <a:rPr lang="en-US" sz="2400" dirty="0" err="1"/>
              <a:t>fullname</a:t>
            </a:r>
            <a:r>
              <a:rPr lang="en-US" sz="2400" dirty="0"/>
              <a:t>, but leave the old column </a:t>
            </a:r>
            <a:r>
              <a:rPr lang="en-US" sz="2400" dirty="0" err="1"/>
              <a:t>fname</a:t>
            </a:r>
            <a:r>
              <a:rPr lang="en-US" sz="2400" dirty="0"/>
              <a:t> around.</a:t>
            </a:r>
          </a:p>
          <a:p>
            <a:pPr>
              <a:lnSpc>
                <a:spcPct val="100000"/>
              </a:lnSpc>
            </a:pPr>
            <a:r>
              <a:rPr lang="en-US" sz="2400" dirty="0"/>
              <a:t>We also introduce a BEFORE UPDATE trigger to synchronize data between the columns before they are committed to the database.</a:t>
            </a:r>
          </a:p>
          <a:p>
            <a:pPr>
              <a:lnSpc>
                <a:spcPct val="100000"/>
              </a:lnSpc>
            </a:pPr>
            <a:r>
              <a:rPr lang="en-US" sz="2400" dirty="0"/>
              <a:t>Now, when applications read data from the table, they will read either from </a:t>
            </a:r>
            <a:r>
              <a:rPr lang="en-US" sz="2400" dirty="0" err="1"/>
              <a:t>fname</a:t>
            </a:r>
            <a:r>
              <a:rPr lang="en-US" sz="2400" dirty="0"/>
              <a:t> or from </a:t>
            </a:r>
            <a:r>
              <a:rPr lang="en-US" sz="2400" dirty="0" err="1"/>
              <a:t>fullname</a:t>
            </a:r>
            <a:r>
              <a:rPr lang="en-US" sz="2400" dirty="0"/>
              <a:t> but will always get the right data. </a:t>
            </a:r>
          </a:p>
          <a:p>
            <a:pPr>
              <a:lnSpc>
                <a:spcPct val="100000"/>
              </a:lnSpc>
            </a:pPr>
            <a:r>
              <a:rPr lang="en-US" sz="2400" dirty="0"/>
              <a:t>We can drop the trigger and the </a:t>
            </a:r>
            <a:r>
              <a:rPr lang="en-US" sz="2400" dirty="0" err="1"/>
              <a:t>fname</a:t>
            </a:r>
            <a:r>
              <a:rPr lang="en-US" sz="2400" dirty="0"/>
              <a:t> column once all the applications have moved on to using the new </a:t>
            </a:r>
            <a:r>
              <a:rPr lang="en-US" sz="2400" dirty="0" err="1"/>
              <a:t>fullname</a:t>
            </a:r>
            <a:r>
              <a:rPr lang="en-US" sz="2400" dirty="0"/>
              <a:t> column.</a:t>
            </a:r>
          </a:p>
        </p:txBody>
      </p:sp>
    </p:spTree>
    <p:extLst>
      <p:ext uri="{BB962C8B-B14F-4D97-AF65-F5344CB8AC3E}">
        <p14:creationId xmlns:p14="http://schemas.microsoft.com/office/powerpoint/2010/main" val="96793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A67A-4E95-AAAF-A356-F6AE9C76A916}"/>
              </a:ext>
            </a:extLst>
          </p:cNvPr>
          <p:cNvSpPr>
            <a:spLocks noGrp="1"/>
          </p:cNvSpPr>
          <p:nvPr>
            <p:ph type="title"/>
          </p:nvPr>
        </p:nvSpPr>
        <p:spPr/>
        <p:txBody>
          <a:bodyPr/>
          <a:lstStyle/>
          <a:p>
            <a:r>
              <a:rPr lang="en-US" dirty="0"/>
              <a:t>Schema Changes in a NoSQL Data Store</a:t>
            </a:r>
          </a:p>
        </p:txBody>
      </p:sp>
      <p:sp>
        <p:nvSpPr>
          <p:cNvPr id="3" name="Content Placeholder 2">
            <a:extLst>
              <a:ext uri="{FF2B5EF4-FFF2-40B4-BE49-F238E27FC236}">
                <a16:creationId xmlns:a16="http://schemas.microsoft.com/office/drawing/2014/main" id="{2A420ABD-79E3-3211-1774-437BFA5AA93D}"/>
              </a:ext>
            </a:extLst>
          </p:cNvPr>
          <p:cNvSpPr>
            <a:spLocks noGrp="1"/>
          </p:cNvSpPr>
          <p:nvPr>
            <p:ph idx="1"/>
          </p:nvPr>
        </p:nvSpPr>
        <p:spPr/>
        <p:txBody>
          <a:bodyPr>
            <a:normAutofit/>
          </a:bodyPr>
          <a:lstStyle/>
          <a:p>
            <a:r>
              <a:rPr lang="en-US" sz="2400" dirty="0"/>
              <a:t>When developing with NoSQL databases, in some cases the schema does not have to be thought about beforehand. </a:t>
            </a:r>
          </a:p>
          <a:p>
            <a:r>
              <a:rPr lang="en-US" sz="2400" dirty="0"/>
              <a:t>We still have to design and think about other aspects, </a:t>
            </a:r>
          </a:p>
          <a:p>
            <a:r>
              <a:rPr lang="en-US" sz="2400" dirty="0"/>
              <a:t>such as the types of </a:t>
            </a:r>
            <a:r>
              <a:rPr lang="en-US" sz="2400" b="1" dirty="0"/>
              <a:t>relationships</a:t>
            </a:r>
            <a:r>
              <a:rPr lang="en-US" sz="2400" dirty="0"/>
              <a:t> (with </a:t>
            </a:r>
            <a:r>
              <a:rPr lang="en-US" sz="2400" b="1" dirty="0"/>
              <a:t>graph databases</a:t>
            </a:r>
            <a:r>
              <a:rPr lang="en-US" sz="2400" dirty="0"/>
              <a:t>), or the names of the column families, rows, columns, order of columns (with </a:t>
            </a:r>
            <a:r>
              <a:rPr lang="en-US" sz="2400" b="1" dirty="0"/>
              <a:t>column databases</a:t>
            </a:r>
            <a:r>
              <a:rPr lang="en-US" sz="2400" dirty="0"/>
              <a:t>), or how are the keys assigned and what is the structure of the data inside the value object (with </a:t>
            </a:r>
            <a:r>
              <a:rPr lang="en-US" sz="2400" b="1" dirty="0"/>
              <a:t>key-value stores</a:t>
            </a:r>
            <a:r>
              <a:rPr lang="en-US" sz="2400" dirty="0"/>
              <a:t>).</a:t>
            </a:r>
          </a:p>
          <a:p>
            <a:r>
              <a:rPr lang="en-US" sz="2400" dirty="0"/>
              <a:t>Even if we didn’t think about these up front, or if we want to change our decisions, it is easy to do so.</a:t>
            </a:r>
          </a:p>
        </p:txBody>
      </p:sp>
    </p:spTree>
    <p:extLst>
      <p:ext uri="{BB962C8B-B14F-4D97-AF65-F5344CB8AC3E}">
        <p14:creationId xmlns:p14="http://schemas.microsoft.com/office/powerpoint/2010/main" val="40996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A67A-4E95-AAAF-A356-F6AE9C76A916}"/>
              </a:ext>
            </a:extLst>
          </p:cNvPr>
          <p:cNvSpPr>
            <a:spLocks noGrp="1"/>
          </p:cNvSpPr>
          <p:nvPr>
            <p:ph type="title"/>
          </p:nvPr>
        </p:nvSpPr>
        <p:spPr/>
        <p:txBody>
          <a:bodyPr/>
          <a:lstStyle/>
          <a:p>
            <a:r>
              <a:rPr lang="en-US" dirty="0"/>
              <a:t>Schema Changes in a NoSQL Data Store</a:t>
            </a:r>
          </a:p>
        </p:txBody>
      </p:sp>
      <p:sp>
        <p:nvSpPr>
          <p:cNvPr id="3" name="Content Placeholder 2">
            <a:extLst>
              <a:ext uri="{FF2B5EF4-FFF2-40B4-BE49-F238E27FC236}">
                <a16:creationId xmlns:a16="http://schemas.microsoft.com/office/drawing/2014/main" id="{2A420ABD-79E3-3211-1774-437BFA5AA93D}"/>
              </a:ext>
            </a:extLst>
          </p:cNvPr>
          <p:cNvSpPr>
            <a:spLocks noGrp="1"/>
          </p:cNvSpPr>
          <p:nvPr>
            <p:ph idx="1"/>
          </p:nvPr>
        </p:nvSpPr>
        <p:spPr/>
        <p:txBody>
          <a:bodyPr>
            <a:normAutofit/>
          </a:bodyPr>
          <a:lstStyle/>
          <a:p>
            <a:r>
              <a:rPr lang="en-US" sz="2400" dirty="0"/>
              <a:t>For the sake of simplicity, assume we are using a document data store like MongoDB</a:t>
            </a:r>
          </a:p>
          <a:p>
            <a:endParaRPr lang="en-US" sz="2400" dirty="0"/>
          </a:p>
        </p:txBody>
      </p:sp>
      <p:pic>
        <p:nvPicPr>
          <p:cNvPr id="5" name="Picture 4">
            <a:extLst>
              <a:ext uri="{FF2B5EF4-FFF2-40B4-BE49-F238E27FC236}">
                <a16:creationId xmlns:a16="http://schemas.microsoft.com/office/drawing/2014/main" id="{860A921E-5D60-AB8B-5301-A268D2607AB7}"/>
              </a:ext>
            </a:extLst>
          </p:cNvPr>
          <p:cNvPicPr>
            <a:picLocks noChangeAspect="1"/>
          </p:cNvPicPr>
          <p:nvPr/>
        </p:nvPicPr>
        <p:blipFill>
          <a:blip r:embed="rId2"/>
          <a:stretch>
            <a:fillRect/>
          </a:stretch>
        </p:blipFill>
        <p:spPr>
          <a:xfrm>
            <a:off x="1184685" y="2716381"/>
            <a:ext cx="6571429" cy="2695238"/>
          </a:xfrm>
          <a:prstGeom prst="rect">
            <a:avLst/>
          </a:prstGeom>
        </p:spPr>
      </p:pic>
    </p:spTree>
    <p:extLst>
      <p:ext uri="{BB962C8B-B14F-4D97-AF65-F5344CB8AC3E}">
        <p14:creationId xmlns:p14="http://schemas.microsoft.com/office/powerpoint/2010/main" val="118516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A67A-4E95-AAAF-A356-F6AE9C76A916}"/>
              </a:ext>
            </a:extLst>
          </p:cNvPr>
          <p:cNvSpPr>
            <a:spLocks noGrp="1"/>
          </p:cNvSpPr>
          <p:nvPr>
            <p:ph type="title"/>
          </p:nvPr>
        </p:nvSpPr>
        <p:spPr/>
        <p:txBody>
          <a:bodyPr/>
          <a:lstStyle/>
          <a:p>
            <a:r>
              <a:rPr lang="en-US" dirty="0"/>
              <a:t>Schema Changes in a NoSQL Data Store</a:t>
            </a:r>
          </a:p>
        </p:txBody>
      </p:sp>
      <p:pic>
        <p:nvPicPr>
          <p:cNvPr id="6" name="Content Placeholder 5">
            <a:extLst>
              <a:ext uri="{FF2B5EF4-FFF2-40B4-BE49-F238E27FC236}">
                <a16:creationId xmlns:a16="http://schemas.microsoft.com/office/drawing/2014/main" id="{B969FD2A-59AC-20DB-90BA-4C192D16C0EF}"/>
              </a:ext>
            </a:extLst>
          </p:cNvPr>
          <p:cNvPicPr>
            <a:picLocks noGrp="1" noChangeAspect="1"/>
          </p:cNvPicPr>
          <p:nvPr>
            <p:ph idx="1"/>
          </p:nvPr>
        </p:nvPicPr>
        <p:blipFill>
          <a:blip r:embed="rId2"/>
          <a:stretch>
            <a:fillRect/>
          </a:stretch>
        </p:blipFill>
        <p:spPr>
          <a:xfrm>
            <a:off x="920029" y="1750379"/>
            <a:ext cx="5390476" cy="2571429"/>
          </a:xfrm>
        </p:spPr>
      </p:pic>
    </p:spTree>
    <p:extLst>
      <p:ext uri="{BB962C8B-B14F-4D97-AF65-F5344CB8AC3E}">
        <p14:creationId xmlns:p14="http://schemas.microsoft.com/office/powerpoint/2010/main" val="332028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6ED5-CD76-1C21-195A-6E09D77390BC}"/>
              </a:ext>
            </a:extLst>
          </p:cNvPr>
          <p:cNvSpPr>
            <a:spLocks noGrp="1"/>
          </p:cNvSpPr>
          <p:nvPr>
            <p:ph type="title"/>
          </p:nvPr>
        </p:nvSpPr>
        <p:spPr/>
        <p:txBody>
          <a:bodyPr/>
          <a:lstStyle/>
          <a:p>
            <a:r>
              <a:rPr lang="en-US" dirty="0"/>
              <a:t> Incremental Migration</a:t>
            </a:r>
          </a:p>
        </p:txBody>
      </p:sp>
      <p:sp>
        <p:nvSpPr>
          <p:cNvPr id="3" name="Content Placeholder 2">
            <a:extLst>
              <a:ext uri="{FF2B5EF4-FFF2-40B4-BE49-F238E27FC236}">
                <a16:creationId xmlns:a16="http://schemas.microsoft.com/office/drawing/2014/main" id="{F7D303E8-CE3F-8960-AEA4-65FD3441B634}"/>
              </a:ext>
            </a:extLst>
          </p:cNvPr>
          <p:cNvSpPr>
            <a:spLocks noGrp="1"/>
          </p:cNvSpPr>
          <p:nvPr>
            <p:ph idx="1"/>
          </p:nvPr>
        </p:nvSpPr>
        <p:spPr/>
        <p:txBody>
          <a:bodyPr/>
          <a:lstStyle/>
          <a:p>
            <a:r>
              <a:rPr lang="en-US" dirty="0"/>
              <a:t>Schema mismatch trips many new converts to the NoSQL world. </a:t>
            </a:r>
          </a:p>
          <a:p>
            <a:r>
              <a:rPr lang="en-US" dirty="0"/>
              <a:t>When schema is changed on the application, we have to make sure to convert all the existing data to the new schema .</a:t>
            </a:r>
          </a:p>
          <a:p>
            <a:r>
              <a:rPr lang="en-US" b="1" dirty="0"/>
              <a:t>Incremental migration</a:t>
            </a:r>
            <a:r>
              <a:rPr lang="en-US" dirty="0"/>
              <a:t>: Another option would be to make sure that data, before the schema changed, can still be parsed by the new code, and when it’s saved, it is saved back in the new schema.</a:t>
            </a:r>
          </a:p>
          <a:p>
            <a:r>
              <a:rPr lang="en-US" dirty="0"/>
              <a:t>It Migrate data over time; some data may never get migrated, because it was never accessed</a:t>
            </a:r>
          </a:p>
        </p:txBody>
      </p:sp>
    </p:spTree>
    <p:extLst>
      <p:ext uri="{BB962C8B-B14F-4D97-AF65-F5344CB8AC3E}">
        <p14:creationId xmlns:p14="http://schemas.microsoft.com/office/powerpoint/2010/main" val="261789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78BF8-0008-4909-5149-2364F3E4537F}"/>
              </a:ext>
            </a:extLst>
          </p:cNvPr>
          <p:cNvSpPr>
            <a:spLocks noGrp="1"/>
          </p:cNvSpPr>
          <p:nvPr>
            <p:ph idx="1"/>
          </p:nvPr>
        </p:nvSpPr>
        <p:spPr>
          <a:xfrm>
            <a:off x="389466" y="733425"/>
            <a:ext cx="5393267" cy="4351338"/>
          </a:xfrm>
        </p:spPr>
        <p:txBody>
          <a:bodyPr>
            <a:normAutofit fontScale="92500" lnSpcReduction="10000"/>
          </a:bodyPr>
          <a:lstStyle/>
          <a:p>
            <a:pPr>
              <a:lnSpc>
                <a:spcPct val="110000"/>
              </a:lnSpc>
            </a:pPr>
            <a:r>
              <a:rPr lang="en-US" dirty="0"/>
              <a:t>The incremental migration technique will complicate the object design, especially as new changes are being introduced yet old changes are not being taken out. </a:t>
            </a:r>
          </a:p>
          <a:p>
            <a:pPr>
              <a:lnSpc>
                <a:spcPct val="110000"/>
              </a:lnSpc>
            </a:pPr>
            <a:r>
              <a:rPr lang="en-US" dirty="0"/>
              <a:t>This period between the change deployment and the last object in the database migrating to the new schema is known as the </a:t>
            </a:r>
            <a:r>
              <a:rPr lang="en-US" b="1" dirty="0"/>
              <a:t>transition period</a:t>
            </a:r>
            <a:r>
              <a:rPr lang="en-US" dirty="0"/>
              <a:t>.</a:t>
            </a:r>
          </a:p>
        </p:txBody>
      </p:sp>
      <p:pic>
        <p:nvPicPr>
          <p:cNvPr id="5" name="Picture 4">
            <a:extLst>
              <a:ext uri="{FF2B5EF4-FFF2-40B4-BE49-F238E27FC236}">
                <a16:creationId xmlns:a16="http://schemas.microsoft.com/office/drawing/2014/main" id="{23770FC2-560F-B593-31F0-BA65ADDA00BF}"/>
              </a:ext>
            </a:extLst>
          </p:cNvPr>
          <p:cNvPicPr>
            <a:picLocks noChangeAspect="1"/>
          </p:cNvPicPr>
          <p:nvPr/>
        </p:nvPicPr>
        <p:blipFill>
          <a:blip r:embed="rId2"/>
          <a:stretch>
            <a:fillRect/>
          </a:stretch>
        </p:blipFill>
        <p:spPr>
          <a:xfrm>
            <a:off x="5997952" y="733425"/>
            <a:ext cx="6038095" cy="4676190"/>
          </a:xfrm>
          <a:prstGeom prst="rect">
            <a:avLst/>
          </a:prstGeom>
        </p:spPr>
      </p:pic>
    </p:spTree>
    <p:extLst>
      <p:ext uri="{BB962C8B-B14F-4D97-AF65-F5344CB8AC3E}">
        <p14:creationId xmlns:p14="http://schemas.microsoft.com/office/powerpoint/2010/main" val="286019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53E8-25AC-4DCC-8DD8-D52B23E14ED9}"/>
              </a:ext>
            </a:extLst>
          </p:cNvPr>
          <p:cNvSpPr>
            <a:spLocks noGrp="1"/>
          </p:cNvSpPr>
          <p:nvPr>
            <p:ph type="title"/>
          </p:nvPr>
        </p:nvSpPr>
        <p:spPr>
          <a:xfrm>
            <a:off x="838200" y="365126"/>
            <a:ext cx="10515600" cy="633942"/>
          </a:xfrm>
        </p:spPr>
        <p:txBody>
          <a:bodyPr>
            <a:normAutofit fontScale="90000"/>
          </a:bodyPr>
          <a:lstStyle/>
          <a:p>
            <a:r>
              <a:rPr lang="en-US" b="1" dirty="0"/>
              <a:t>Objectives</a:t>
            </a:r>
          </a:p>
        </p:txBody>
      </p:sp>
      <p:sp>
        <p:nvSpPr>
          <p:cNvPr id="4" name="Content Placeholder 3">
            <a:extLst>
              <a:ext uri="{FF2B5EF4-FFF2-40B4-BE49-F238E27FC236}">
                <a16:creationId xmlns:a16="http://schemas.microsoft.com/office/drawing/2014/main" id="{5F022978-530F-5C55-ECE4-61797F78008A}"/>
              </a:ext>
            </a:extLst>
          </p:cNvPr>
          <p:cNvSpPr>
            <a:spLocks noGrp="1"/>
          </p:cNvSpPr>
          <p:nvPr>
            <p:ph idx="1"/>
          </p:nvPr>
        </p:nvSpPr>
        <p:spPr>
          <a:xfrm>
            <a:off x="838200" y="1100667"/>
            <a:ext cx="10515600" cy="5076296"/>
          </a:xfrm>
        </p:spPr>
        <p:txBody>
          <a:bodyPr/>
          <a:lstStyle/>
          <a:p>
            <a:r>
              <a:rPr lang="en-US" dirty="0"/>
              <a:t>Schema Changes</a:t>
            </a:r>
          </a:p>
          <a:p>
            <a:r>
              <a:rPr lang="en-US" dirty="0"/>
              <a:t>Schema Changes in RDBMS</a:t>
            </a:r>
          </a:p>
          <a:p>
            <a:pPr lvl="1"/>
            <a:r>
              <a:rPr lang="en-US" dirty="0"/>
              <a:t> Migrations for Green Field Projects</a:t>
            </a:r>
          </a:p>
          <a:p>
            <a:pPr lvl="1"/>
            <a:r>
              <a:rPr lang="en-US" dirty="0"/>
              <a:t>Migrations in Legacy Projects</a:t>
            </a:r>
          </a:p>
          <a:p>
            <a:r>
              <a:rPr lang="en-US" dirty="0"/>
              <a:t>Schema Changes in a NoSQL Data Store	</a:t>
            </a:r>
          </a:p>
          <a:p>
            <a:pPr lvl="1"/>
            <a:r>
              <a:rPr lang="en-US" dirty="0"/>
              <a:t> Incremental Migration	</a:t>
            </a:r>
          </a:p>
          <a:p>
            <a:pPr lvl="1"/>
            <a:r>
              <a:rPr lang="en-US" dirty="0"/>
              <a:t>Migrations in Graph Databases</a:t>
            </a:r>
          </a:p>
          <a:p>
            <a:pPr lvl="1"/>
            <a:r>
              <a:rPr lang="en-US" dirty="0"/>
              <a:t> Changing Aggregate Structure</a:t>
            </a:r>
          </a:p>
          <a:p>
            <a:pPr lvl="1"/>
            <a:endParaRPr lang="en-US" dirty="0"/>
          </a:p>
        </p:txBody>
      </p:sp>
    </p:spTree>
    <p:extLst>
      <p:ext uri="{BB962C8B-B14F-4D97-AF65-F5344CB8AC3E}">
        <p14:creationId xmlns:p14="http://schemas.microsoft.com/office/powerpoint/2010/main" val="336993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05B5-7FD3-F0DF-2366-2CEB24E933ED}"/>
              </a:ext>
            </a:extLst>
          </p:cNvPr>
          <p:cNvSpPr>
            <a:spLocks noGrp="1"/>
          </p:cNvSpPr>
          <p:nvPr>
            <p:ph type="title"/>
          </p:nvPr>
        </p:nvSpPr>
        <p:spPr/>
        <p:txBody>
          <a:bodyPr/>
          <a:lstStyle/>
          <a:p>
            <a:r>
              <a:rPr lang="en-US" dirty="0"/>
              <a:t>Migrations in Graph Databases</a:t>
            </a:r>
          </a:p>
        </p:txBody>
      </p:sp>
      <p:sp>
        <p:nvSpPr>
          <p:cNvPr id="3" name="Content Placeholder 2">
            <a:extLst>
              <a:ext uri="{FF2B5EF4-FFF2-40B4-BE49-F238E27FC236}">
                <a16:creationId xmlns:a16="http://schemas.microsoft.com/office/drawing/2014/main" id="{32934373-6929-CAA9-BD54-556504AD3D79}"/>
              </a:ext>
            </a:extLst>
          </p:cNvPr>
          <p:cNvSpPr>
            <a:spLocks noGrp="1"/>
          </p:cNvSpPr>
          <p:nvPr>
            <p:ph idx="1"/>
          </p:nvPr>
        </p:nvSpPr>
        <p:spPr/>
        <p:txBody>
          <a:bodyPr/>
          <a:lstStyle/>
          <a:p>
            <a:r>
              <a:rPr lang="en-US" dirty="0"/>
              <a:t>Graph databases have edges that have types and properties.</a:t>
            </a:r>
          </a:p>
          <a:p>
            <a:r>
              <a:rPr lang="en-US" dirty="0"/>
              <a:t>If you change the type of these edges in the codebase, you no longer can traverse the database, rendering it unusable.</a:t>
            </a:r>
          </a:p>
          <a:p>
            <a:r>
              <a:rPr lang="en-US" dirty="0"/>
              <a:t>To get around this, you can traverse all the edges and change the type of each edge.</a:t>
            </a:r>
          </a:p>
          <a:p>
            <a:r>
              <a:rPr lang="en-US" dirty="0"/>
              <a:t>This operation can be expensive and requires you to write code to migrate all the edges in the database.</a:t>
            </a:r>
          </a:p>
        </p:txBody>
      </p:sp>
    </p:spTree>
    <p:extLst>
      <p:ext uri="{BB962C8B-B14F-4D97-AF65-F5344CB8AC3E}">
        <p14:creationId xmlns:p14="http://schemas.microsoft.com/office/powerpoint/2010/main" val="368383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05B5-7FD3-F0DF-2366-2CEB24E933ED}"/>
              </a:ext>
            </a:extLst>
          </p:cNvPr>
          <p:cNvSpPr>
            <a:spLocks noGrp="1"/>
          </p:cNvSpPr>
          <p:nvPr>
            <p:ph type="title"/>
          </p:nvPr>
        </p:nvSpPr>
        <p:spPr/>
        <p:txBody>
          <a:bodyPr/>
          <a:lstStyle/>
          <a:p>
            <a:r>
              <a:rPr lang="en-US" dirty="0"/>
              <a:t>Migrations in Graph Databases</a:t>
            </a:r>
          </a:p>
        </p:txBody>
      </p:sp>
      <p:sp>
        <p:nvSpPr>
          <p:cNvPr id="3" name="Content Placeholder 2">
            <a:extLst>
              <a:ext uri="{FF2B5EF4-FFF2-40B4-BE49-F238E27FC236}">
                <a16:creationId xmlns:a16="http://schemas.microsoft.com/office/drawing/2014/main" id="{32934373-6929-CAA9-BD54-556504AD3D79}"/>
              </a:ext>
            </a:extLst>
          </p:cNvPr>
          <p:cNvSpPr>
            <a:spLocks noGrp="1"/>
          </p:cNvSpPr>
          <p:nvPr>
            <p:ph idx="1"/>
          </p:nvPr>
        </p:nvSpPr>
        <p:spPr/>
        <p:txBody>
          <a:bodyPr/>
          <a:lstStyle/>
          <a:p>
            <a:pPr>
              <a:lnSpc>
                <a:spcPct val="100000"/>
              </a:lnSpc>
            </a:pPr>
            <a:r>
              <a:rPr lang="en-US" dirty="0"/>
              <a:t>If we need to maintain backward compatibility or do not want to change the whole graph in one go, we can just create new edges between the nodes; later when we are comfortable about the change, the old edges can be dropped.</a:t>
            </a:r>
          </a:p>
          <a:p>
            <a:pPr>
              <a:lnSpc>
                <a:spcPct val="100000"/>
              </a:lnSpc>
            </a:pPr>
            <a:r>
              <a:rPr lang="en-US" dirty="0"/>
              <a:t> We can use traversals with multiple edge types to traverse the graph using the new and old edge types. </a:t>
            </a:r>
          </a:p>
          <a:p>
            <a:pPr>
              <a:lnSpc>
                <a:spcPct val="100000"/>
              </a:lnSpc>
            </a:pPr>
            <a:r>
              <a:rPr lang="en-US" dirty="0"/>
              <a:t>This technique may help a great deal with large databases, especially if we want to maintain high availability.</a:t>
            </a:r>
          </a:p>
        </p:txBody>
      </p:sp>
    </p:spTree>
    <p:extLst>
      <p:ext uri="{BB962C8B-B14F-4D97-AF65-F5344CB8AC3E}">
        <p14:creationId xmlns:p14="http://schemas.microsoft.com/office/powerpoint/2010/main" val="356986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871C-5734-A790-2141-528D6D1BD847}"/>
              </a:ext>
            </a:extLst>
          </p:cNvPr>
          <p:cNvSpPr>
            <a:spLocks noGrp="1"/>
          </p:cNvSpPr>
          <p:nvPr>
            <p:ph type="title"/>
          </p:nvPr>
        </p:nvSpPr>
        <p:spPr/>
        <p:txBody>
          <a:bodyPr/>
          <a:lstStyle/>
          <a:p>
            <a:r>
              <a:rPr lang="en-US" dirty="0"/>
              <a:t>Changing Aggregate Structure</a:t>
            </a:r>
          </a:p>
        </p:txBody>
      </p:sp>
      <p:sp>
        <p:nvSpPr>
          <p:cNvPr id="3" name="Content Placeholder 2">
            <a:extLst>
              <a:ext uri="{FF2B5EF4-FFF2-40B4-BE49-F238E27FC236}">
                <a16:creationId xmlns:a16="http://schemas.microsoft.com/office/drawing/2014/main" id="{26C498DB-A56D-8630-B4E4-595F03E7E60C}"/>
              </a:ext>
            </a:extLst>
          </p:cNvPr>
          <p:cNvSpPr>
            <a:spLocks noGrp="1"/>
          </p:cNvSpPr>
          <p:nvPr>
            <p:ph idx="1"/>
          </p:nvPr>
        </p:nvSpPr>
        <p:spPr/>
        <p:txBody>
          <a:bodyPr>
            <a:normAutofit fontScale="77500" lnSpcReduction="20000"/>
          </a:bodyPr>
          <a:lstStyle/>
          <a:p>
            <a:pPr>
              <a:lnSpc>
                <a:spcPct val="120000"/>
              </a:lnSpc>
            </a:pPr>
            <a:r>
              <a:rPr lang="en-US" dirty="0"/>
              <a:t>Sometimes you need to change the schema design, for example by splitting large objects into smaller ones that are stored independently.</a:t>
            </a:r>
          </a:p>
          <a:p>
            <a:pPr marL="0" indent="0">
              <a:lnSpc>
                <a:spcPct val="120000"/>
              </a:lnSpc>
              <a:buNone/>
            </a:pPr>
            <a:r>
              <a:rPr lang="en-US" dirty="0"/>
              <a:t>i.e. customer aggregate that contains all the customers orders, and you want to separate the customer and each of their orders into different aggregate units.</a:t>
            </a:r>
          </a:p>
          <a:p>
            <a:pPr>
              <a:lnSpc>
                <a:spcPct val="120000"/>
              </a:lnSpc>
            </a:pPr>
            <a:r>
              <a:rPr lang="en-US" dirty="0"/>
              <a:t>You then have to ensure that the code can work with both versions of the aggregates. </a:t>
            </a:r>
          </a:p>
          <a:p>
            <a:pPr>
              <a:lnSpc>
                <a:spcPct val="120000"/>
              </a:lnSpc>
            </a:pPr>
            <a:r>
              <a:rPr lang="en-US" dirty="0"/>
              <a:t>If it does not find the old objects, it will look for the new aggregates. </a:t>
            </a:r>
          </a:p>
          <a:p>
            <a:pPr>
              <a:lnSpc>
                <a:spcPct val="120000"/>
              </a:lnSpc>
            </a:pPr>
            <a:r>
              <a:rPr lang="en-US" dirty="0"/>
              <a:t>Code that runs in the background can read one aggregate at a time, make the necessary change, and save the data back into different aggregates. </a:t>
            </a:r>
          </a:p>
          <a:p>
            <a:pPr>
              <a:lnSpc>
                <a:spcPct val="120000"/>
              </a:lnSpc>
            </a:pPr>
            <a:r>
              <a:rPr lang="en-US" dirty="0"/>
              <a:t>The advantage of operating on one aggregate at a time is that this way, you’re not affecting data availability for the application.</a:t>
            </a:r>
          </a:p>
        </p:txBody>
      </p:sp>
    </p:spTree>
    <p:extLst>
      <p:ext uri="{BB962C8B-B14F-4D97-AF65-F5344CB8AC3E}">
        <p14:creationId xmlns:p14="http://schemas.microsoft.com/office/powerpoint/2010/main" val="178194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544F-4FBD-098F-0D1D-9BF70F93167E}"/>
              </a:ext>
            </a:extLst>
          </p:cNvPr>
          <p:cNvSpPr>
            <a:spLocks noGrp="1"/>
          </p:cNvSpPr>
          <p:nvPr>
            <p:ph type="title"/>
          </p:nvPr>
        </p:nvSpPr>
        <p:spPr>
          <a:xfrm>
            <a:off x="838200" y="365126"/>
            <a:ext cx="10515600" cy="557742"/>
          </a:xfrm>
        </p:spPr>
        <p:txBody>
          <a:bodyPr>
            <a:noAutofit/>
          </a:bodyPr>
          <a:lstStyle/>
          <a:p>
            <a:r>
              <a:rPr lang="en-US" sz="3200" dirty="0"/>
              <a:t>Schema Changes</a:t>
            </a:r>
          </a:p>
        </p:txBody>
      </p:sp>
      <p:sp>
        <p:nvSpPr>
          <p:cNvPr id="3" name="Content Placeholder 2">
            <a:extLst>
              <a:ext uri="{FF2B5EF4-FFF2-40B4-BE49-F238E27FC236}">
                <a16:creationId xmlns:a16="http://schemas.microsoft.com/office/drawing/2014/main" id="{ACD251F7-AF6F-AB0B-B59B-D18BF60CB189}"/>
              </a:ext>
            </a:extLst>
          </p:cNvPr>
          <p:cNvSpPr>
            <a:spLocks noGrp="1"/>
          </p:cNvSpPr>
          <p:nvPr>
            <p:ph idx="1"/>
          </p:nvPr>
        </p:nvSpPr>
        <p:spPr>
          <a:xfrm>
            <a:off x="838200" y="1168400"/>
            <a:ext cx="10515600" cy="5008563"/>
          </a:xfrm>
        </p:spPr>
        <p:txBody>
          <a:bodyPr>
            <a:normAutofit/>
          </a:bodyPr>
          <a:lstStyle/>
          <a:p>
            <a:pPr>
              <a:lnSpc>
                <a:spcPct val="100000"/>
              </a:lnSpc>
            </a:pPr>
            <a:r>
              <a:rPr lang="en-US" sz="2400" dirty="0"/>
              <a:t>NoSQL databases is to highlight their </a:t>
            </a:r>
            <a:r>
              <a:rPr lang="en-US" sz="2400" i="1" dirty="0" err="1"/>
              <a:t>schemaless</a:t>
            </a:r>
            <a:r>
              <a:rPr lang="en-US" sz="2400" dirty="0"/>
              <a:t> nature—it is a popular feature that allows developers to concentrate on the domain design without worrying about schema changes.</a:t>
            </a:r>
          </a:p>
          <a:p>
            <a:pPr>
              <a:lnSpc>
                <a:spcPct val="100000"/>
              </a:lnSpc>
            </a:pPr>
            <a:r>
              <a:rPr lang="en-US" sz="2400" dirty="0"/>
              <a:t>It’s especially true with the rise of agile methods  where responding to changing requirements is important.</a:t>
            </a:r>
          </a:p>
          <a:p>
            <a:pPr>
              <a:lnSpc>
                <a:spcPct val="100000"/>
              </a:lnSpc>
            </a:pPr>
            <a:r>
              <a:rPr lang="en-US" sz="2400" dirty="0"/>
              <a:t>With NoSQL data stores, changes to the schema can be made with the </a:t>
            </a:r>
            <a:r>
              <a:rPr lang="en-US" sz="2400" i="1" dirty="0"/>
              <a:t>least</a:t>
            </a:r>
            <a:r>
              <a:rPr lang="en-US" sz="2400" dirty="0"/>
              <a:t> amount of </a:t>
            </a:r>
            <a:r>
              <a:rPr lang="en-US" sz="2400" i="1" dirty="0"/>
              <a:t>friction</a:t>
            </a:r>
            <a:r>
              <a:rPr lang="en-US" sz="2400" dirty="0"/>
              <a:t>, improving developer productivity  requires careful attention</a:t>
            </a:r>
          </a:p>
          <a:p>
            <a:pPr>
              <a:lnSpc>
                <a:spcPct val="100000"/>
              </a:lnSpc>
            </a:pPr>
            <a:endParaRPr lang="en-US" sz="2400" dirty="0"/>
          </a:p>
        </p:txBody>
      </p:sp>
    </p:spTree>
    <p:extLst>
      <p:ext uri="{BB962C8B-B14F-4D97-AF65-F5344CB8AC3E}">
        <p14:creationId xmlns:p14="http://schemas.microsoft.com/office/powerpoint/2010/main" val="396162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994F-AF44-31F9-4407-64FED1D6E0EA}"/>
              </a:ext>
            </a:extLst>
          </p:cNvPr>
          <p:cNvSpPr>
            <a:spLocks noGrp="1"/>
          </p:cNvSpPr>
          <p:nvPr>
            <p:ph type="title"/>
          </p:nvPr>
        </p:nvSpPr>
        <p:spPr>
          <a:xfrm>
            <a:off x="838200" y="365126"/>
            <a:ext cx="10515600" cy="710142"/>
          </a:xfrm>
        </p:spPr>
        <p:txBody>
          <a:bodyPr/>
          <a:lstStyle/>
          <a:p>
            <a:r>
              <a:rPr lang="en-US" dirty="0"/>
              <a:t>Schema Changes in RDBMS</a:t>
            </a:r>
          </a:p>
        </p:txBody>
      </p:sp>
      <p:pic>
        <p:nvPicPr>
          <p:cNvPr id="5" name="Content Placeholder 4">
            <a:extLst>
              <a:ext uri="{FF2B5EF4-FFF2-40B4-BE49-F238E27FC236}">
                <a16:creationId xmlns:a16="http://schemas.microsoft.com/office/drawing/2014/main" id="{EB9D146D-5A9C-4655-636B-860398A16324}"/>
              </a:ext>
            </a:extLst>
          </p:cNvPr>
          <p:cNvPicPr>
            <a:picLocks noGrp="1" noChangeAspect="1"/>
          </p:cNvPicPr>
          <p:nvPr>
            <p:ph idx="1"/>
          </p:nvPr>
        </p:nvPicPr>
        <p:blipFill>
          <a:blip r:embed="rId2"/>
          <a:stretch>
            <a:fillRect/>
          </a:stretch>
        </p:blipFill>
        <p:spPr>
          <a:xfrm>
            <a:off x="1391238" y="2515579"/>
            <a:ext cx="9409524" cy="2971429"/>
          </a:xfrm>
        </p:spPr>
      </p:pic>
      <p:sp>
        <p:nvSpPr>
          <p:cNvPr id="7" name="TextBox 6">
            <a:extLst>
              <a:ext uri="{FF2B5EF4-FFF2-40B4-BE49-F238E27FC236}">
                <a16:creationId xmlns:a16="http://schemas.microsoft.com/office/drawing/2014/main" id="{590C357F-F809-4A59-B6A6-F6C59B608BB9}"/>
              </a:ext>
            </a:extLst>
          </p:cNvPr>
          <p:cNvSpPr txBox="1"/>
          <p:nvPr/>
        </p:nvSpPr>
        <p:spPr>
          <a:xfrm>
            <a:off x="838200" y="1276629"/>
            <a:ext cx="10185400" cy="646331"/>
          </a:xfrm>
          <a:prstGeom prst="rect">
            <a:avLst/>
          </a:prstGeom>
          <a:noFill/>
        </p:spPr>
        <p:txBody>
          <a:bodyPr wrap="square">
            <a:spAutoFit/>
          </a:bodyPr>
          <a:lstStyle/>
          <a:p>
            <a:r>
              <a:rPr lang="en-US" dirty="0"/>
              <a:t>While developing with standard RDBMS technologies, we develop objects, their corresponding</a:t>
            </a:r>
          </a:p>
          <a:p>
            <a:r>
              <a:rPr lang="en-US" dirty="0"/>
              <a:t>tables, and their relationships. </a:t>
            </a:r>
          </a:p>
        </p:txBody>
      </p:sp>
    </p:spTree>
    <p:extLst>
      <p:ext uri="{BB962C8B-B14F-4D97-AF65-F5344CB8AC3E}">
        <p14:creationId xmlns:p14="http://schemas.microsoft.com/office/powerpoint/2010/main" val="55327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994F-AF44-31F9-4407-64FED1D6E0EA}"/>
              </a:ext>
            </a:extLst>
          </p:cNvPr>
          <p:cNvSpPr>
            <a:spLocks noGrp="1"/>
          </p:cNvSpPr>
          <p:nvPr>
            <p:ph type="title"/>
          </p:nvPr>
        </p:nvSpPr>
        <p:spPr>
          <a:xfrm>
            <a:off x="838200" y="365126"/>
            <a:ext cx="10515600" cy="710142"/>
          </a:xfrm>
        </p:spPr>
        <p:txBody>
          <a:bodyPr/>
          <a:lstStyle/>
          <a:p>
            <a:r>
              <a:rPr lang="en-US" dirty="0"/>
              <a:t>Schema Changes in RDBMS</a:t>
            </a:r>
          </a:p>
        </p:txBody>
      </p:sp>
      <p:sp>
        <p:nvSpPr>
          <p:cNvPr id="4" name="Content Placeholder 3">
            <a:extLst>
              <a:ext uri="{FF2B5EF4-FFF2-40B4-BE49-F238E27FC236}">
                <a16:creationId xmlns:a16="http://schemas.microsoft.com/office/drawing/2014/main" id="{208EB955-ED67-3D96-4961-DC626EC723B5}"/>
              </a:ext>
            </a:extLst>
          </p:cNvPr>
          <p:cNvSpPr>
            <a:spLocks noGrp="1"/>
          </p:cNvSpPr>
          <p:nvPr>
            <p:ph idx="1"/>
          </p:nvPr>
        </p:nvSpPr>
        <p:spPr>
          <a:xfrm>
            <a:off x="838200" y="1143000"/>
            <a:ext cx="10515600" cy="5033963"/>
          </a:xfrm>
        </p:spPr>
        <p:txBody>
          <a:bodyPr>
            <a:normAutofit/>
          </a:bodyPr>
          <a:lstStyle/>
          <a:p>
            <a:r>
              <a:rPr lang="en-US" dirty="0"/>
              <a:t>The first time there is a change in the object model, </a:t>
            </a:r>
          </a:p>
          <a:p>
            <a:r>
              <a:rPr lang="en-US" dirty="0"/>
              <a:t>such as introducing </a:t>
            </a:r>
            <a:r>
              <a:rPr lang="en-US" i="1" dirty="0" err="1"/>
              <a:t>preferredShippingType</a:t>
            </a:r>
            <a:r>
              <a:rPr lang="en-US" dirty="0"/>
              <a:t> on the Customer object, we have to change the object and change the database table, because without changing the table the application will be out of sync with the database. </a:t>
            </a:r>
          </a:p>
          <a:p>
            <a:r>
              <a:rPr lang="en-US" dirty="0"/>
              <a:t>When we get errors like </a:t>
            </a:r>
            <a:r>
              <a:rPr lang="en-US" i="1" dirty="0"/>
              <a:t>ORA-00942: table or view does not exist or ORA-00904: "PREFERRED_SHIPPING_TYPE": invalid identifier</a:t>
            </a:r>
            <a:r>
              <a:rPr lang="en-US" dirty="0"/>
              <a:t>, we know we have this problem.</a:t>
            </a:r>
          </a:p>
          <a:p>
            <a:endParaRPr lang="en-US" dirty="0"/>
          </a:p>
        </p:txBody>
      </p:sp>
    </p:spTree>
    <p:extLst>
      <p:ext uri="{BB962C8B-B14F-4D97-AF65-F5344CB8AC3E}">
        <p14:creationId xmlns:p14="http://schemas.microsoft.com/office/powerpoint/2010/main" val="352003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68A3-241B-EDE4-DEC9-9D3EE2BFDAFE}"/>
              </a:ext>
            </a:extLst>
          </p:cNvPr>
          <p:cNvSpPr>
            <a:spLocks noGrp="1"/>
          </p:cNvSpPr>
          <p:nvPr>
            <p:ph type="title"/>
          </p:nvPr>
        </p:nvSpPr>
        <p:spPr/>
        <p:txBody>
          <a:bodyPr/>
          <a:lstStyle/>
          <a:p>
            <a:r>
              <a:rPr lang="en-US" dirty="0"/>
              <a:t>Migrations for Green Field Projects</a:t>
            </a:r>
          </a:p>
        </p:txBody>
      </p:sp>
      <p:sp>
        <p:nvSpPr>
          <p:cNvPr id="3" name="Content Placeholder 2">
            <a:extLst>
              <a:ext uri="{FF2B5EF4-FFF2-40B4-BE49-F238E27FC236}">
                <a16:creationId xmlns:a16="http://schemas.microsoft.com/office/drawing/2014/main" id="{ACB8E9E4-3075-FCFF-6508-956C0524D349}"/>
              </a:ext>
            </a:extLst>
          </p:cNvPr>
          <p:cNvSpPr>
            <a:spLocks noGrp="1"/>
          </p:cNvSpPr>
          <p:nvPr>
            <p:ph idx="1"/>
          </p:nvPr>
        </p:nvSpPr>
        <p:spPr/>
        <p:txBody>
          <a:bodyPr>
            <a:normAutofit/>
          </a:bodyPr>
          <a:lstStyle/>
          <a:p>
            <a:r>
              <a:rPr lang="en-US" sz="2000" dirty="0"/>
              <a:t>Green Field Projects : it is a project that begins from scratch without any existing systems or databases in place.</a:t>
            </a:r>
          </a:p>
          <a:p>
            <a:r>
              <a:rPr lang="en-US" sz="2000" dirty="0"/>
              <a:t>Scripting the database schema changes during development is better, since we can store these schema changes along with the data migration scripts in the same script file.</a:t>
            </a:r>
          </a:p>
          <a:p>
            <a:r>
              <a:rPr lang="en-US" sz="2000" dirty="0"/>
              <a:t>These files should be named as per database versions; for example, </a:t>
            </a:r>
            <a:r>
              <a:rPr lang="en-US" sz="2000" dirty="0">
                <a:latin typeface="+mj-lt"/>
              </a:rPr>
              <a:t>001_ </a:t>
            </a:r>
            <a:r>
              <a:rPr lang="en-US" sz="2000" dirty="0" err="1">
                <a:latin typeface="+mj-lt"/>
              </a:rPr>
              <a:t>Description_Of_Change.sql</a:t>
            </a:r>
            <a:r>
              <a:rPr lang="en-US" sz="2000" dirty="0"/>
              <a:t>.</a:t>
            </a:r>
          </a:p>
        </p:txBody>
      </p:sp>
      <p:pic>
        <p:nvPicPr>
          <p:cNvPr id="5" name="Picture 4">
            <a:extLst>
              <a:ext uri="{FF2B5EF4-FFF2-40B4-BE49-F238E27FC236}">
                <a16:creationId xmlns:a16="http://schemas.microsoft.com/office/drawing/2014/main" id="{DEB18800-84FF-7736-C4AD-0E15A1A965F3}"/>
              </a:ext>
            </a:extLst>
          </p:cNvPr>
          <p:cNvPicPr>
            <a:picLocks noChangeAspect="1"/>
          </p:cNvPicPr>
          <p:nvPr/>
        </p:nvPicPr>
        <p:blipFill>
          <a:blip r:embed="rId2"/>
          <a:stretch>
            <a:fillRect/>
          </a:stretch>
        </p:blipFill>
        <p:spPr>
          <a:xfrm>
            <a:off x="4472904" y="3534630"/>
            <a:ext cx="6209524" cy="2600000"/>
          </a:xfrm>
          <a:prstGeom prst="rect">
            <a:avLst/>
          </a:prstGeom>
        </p:spPr>
      </p:pic>
    </p:spTree>
    <p:extLst>
      <p:ext uri="{BB962C8B-B14F-4D97-AF65-F5344CB8AC3E}">
        <p14:creationId xmlns:p14="http://schemas.microsoft.com/office/powerpoint/2010/main" val="153647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68A3-241B-EDE4-DEC9-9D3EE2BFDAFE}"/>
              </a:ext>
            </a:extLst>
          </p:cNvPr>
          <p:cNvSpPr>
            <a:spLocks noGrp="1"/>
          </p:cNvSpPr>
          <p:nvPr>
            <p:ph type="title"/>
          </p:nvPr>
        </p:nvSpPr>
        <p:spPr/>
        <p:txBody>
          <a:bodyPr/>
          <a:lstStyle/>
          <a:p>
            <a:r>
              <a:rPr lang="en-US" dirty="0"/>
              <a:t>Migrations for Green Field Projects</a:t>
            </a:r>
          </a:p>
        </p:txBody>
      </p:sp>
      <p:sp>
        <p:nvSpPr>
          <p:cNvPr id="3" name="Content Placeholder 2">
            <a:extLst>
              <a:ext uri="{FF2B5EF4-FFF2-40B4-BE49-F238E27FC236}">
                <a16:creationId xmlns:a16="http://schemas.microsoft.com/office/drawing/2014/main" id="{ACB8E9E4-3075-FCFF-6508-956C0524D349}"/>
              </a:ext>
            </a:extLst>
          </p:cNvPr>
          <p:cNvSpPr>
            <a:spLocks noGrp="1"/>
          </p:cNvSpPr>
          <p:nvPr>
            <p:ph idx="1"/>
          </p:nvPr>
        </p:nvSpPr>
        <p:spPr/>
        <p:txBody>
          <a:bodyPr>
            <a:normAutofit/>
          </a:bodyPr>
          <a:lstStyle/>
          <a:p>
            <a:r>
              <a:rPr lang="en-US" sz="2000" dirty="0"/>
              <a:t>suppose we need to change the </a:t>
            </a:r>
            <a:r>
              <a:rPr lang="en-US" sz="2000" dirty="0" err="1">
                <a:latin typeface="+mj-lt"/>
              </a:rPr>
              <a:t>OrderItem</a:t>
            </a:r>
            <a:r>
              <a:rPr lang="en-US" sz="2000" dirty="0"/>
              <a:t> table to store the </a:t>
            </a:r>
            <a:r>
              <a:rPr lang="en-US" sz="2000" dirty="0" err="1">
                <a:latin typeface="+mj-lt"/>
              </a:rPr>
              <a:t>DiscountedPrice</a:t>
            </a:r>
            <a:r>
              <a:rPr lang="en-US" sz="2000" dirty="0"/>
              <a:t> and the </a:t>
            </a:r>
            <a:r>
              <a:rPr lang="en-US" sz="2000" dirty="0" err="1">
                <a:latin typeface="+mj-lt"/>
              </a:rPr>
              <a:t>FullPrice</a:t>
            </a:r>
            <a:r>
              <a:rPr lang="en-US" sz="2000" dirty="0"/>
              <a:t> of the item.</a:t>
            </a:r>
          </a:p>
          <a:p>
            <a:r>
              <a:rPr lang="en-US" sz="2000" dirty="0"/>
              <a:t>This will need a change to the </a:t>
            </a:r>
            <a:r>
              <a:rPr lang="en-US" sz="2000" dirty="0" err="1"/>
              <a:t>OrderItem</a:t>
            </a:r>
            <a:r>
              <a:rPr lang="en-US" sz="2000" dirty="0"/>
              <a:t> table and will be change number 007 in our sequence of changes</a:t>
            </a:r>
          </a:p>
        </p:txBody>
      </p:sp>
      <p:pic>
        <p:nvPicPr>
          <p:cNvPr id="6" name="Picture 5">
            <a:extLst>
              <a:ext uri="{FF2B5EF4-FFF2-40B4-BE49-F238E27FC236}">
                <a16:creationId xmlns:a16="http://schemas.microsoft.com/office/drawing/2014/main" id="{20FBD6E0-711A-54C8-10EE-F14010E10392}"/>
              </a:ext>
            </a:extLst>
          </p:cNvPr>
          <p:cNvPicPr>
            <a:picLocks noChangeAspect="1"/>
          </p:cNvPicPr>
          <p:nvPr/>
        </p:nvPicPr>
        <p:blipFill>
          <a:blip r:embed="rId2"/>
          <a:stretch>
            <a:fillRect/>
          </a:stretch>
        </p:blipFill>
        <p:spPr>
          <a:xfrm>
            <a:off x="2363324" y="3055067"/>
            <a:ext cx="8990476" cy="3000000"/>
          </a:xfrm>
          <a:prstGeom prst="rect">
            <a:avLst/>
          </a:prstGeom>
        </p:spPr>
      </p:pic>
    </p:spTree>
    <p:extLst>
      <p:ext uri="{BB962C8B-B14F-4D97-AF65-F5344CB8AC3E}">
        <p14:creationId xmlns:p14="http://schemas.microsoft.com/office/powerpoint/2010/main" val="34417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D999-D436-AD8A-44E7-3FF95C4AB49D}"/>
              </a:ext>
            </a:extLst>
          </p:cNvPr>
          <p:cNvSpPr>
            <a:spLocks noGrp="1"/>
          </p:cNvSpPr>
          <p:nvPr>
            <p:ph type="title"/>
          </p:nvPr>
        </p:nvSpPr>
        <p:spPr/>
        <p:txBody>
          <a:bodyPr/>
          <a:lstStyle/>
          <a:p>
            <a:r>
              <a:rPr lang="en-US" dirty="0"/>
              <a:t>Shown below is the script contained in the change 007_DiscountedPrice.sql:</a:t>
            </a:r>
          </a:p>
        </p:txBody>
      </p:sp>
      <p:sp>
        <p:nvSpPr>
          <p:cNvPr id="3" name="Content Placeholder 2">
            <a:extLst>
              <a:ext uri="{FF2B5EF4-FFF2-40B4-BE49-F238E27FC236}">
                <a16:creationId xmlns:a16="http://schemas.microsoft.com/office/drawing/2014/main" id="{F7F15FB7-EEB1-F7CC-6246-2E9A16240D69}"/>
              </a:ext>
            </a:extLst>
          </p:cNvPr>
          <p:cNvSpPr>
            <a:spLocks noGrp="1"/>
          </p:cNvSpPr>
          <p:nvPr>
            <p:ph idx="1"/>
          </p:nvPr>
        </p:nvSpPr>
        <p:spPr/>
        <p:txBody>
          <a:bodyPr>
            <a:normAutofit/>
          </a:bodyPr>
          <a:lstStyle/>
          <a:p>
            <a:pPr marL="0" indent="0">
              <a:buNone/>
            </a:pPr>
            <a:r>
              <a:rPr lang="en-US" sz="2000" i="1" dirty="0">
                <a:latin typeface="+mj-lt"/>
              </a:rPr>
              <a:t>ALTER TABLE </a:t>
            </a:r>
            <a:r>
              <a:rPr lang="en-US" sz="2000" i="1" dirty="0" err="1">
                <a:latin typeface="+mj-lt"/>
              </a:rPr>
              <a:t>orderitem</a:t>
            </a:r>
            <a:r>
              <a:rPr lang="en-US" sz="2000" i="1" dirty="0">
                <a:latin typeface="+mj-lt"/>
              </a:rPr>
              <a:t> ADD </a:t>
            </a:r>
            <a:r>
              <a:rPr lang="en-US" sz="2000" i="1" dirty="0" err="1">
                <a:latin typeface="+mj-lt"/>
              </a:rPr>
              <a:t>discountedprice</a:t>
            </a:r>
            <a:r>
              <a:rPr lang="en-US" sz="2000" i="1" dirty="0">
                <a:latin typeface="+mj-lt"/>
              </a:rPr>
              <a:t> NUMBER(18,2) NULL;</a:t>
            </a:r>
          </a:p>
          <a:p>
            <a:pPr marL="0" indent="0">
              <a:buNone/>
            </a:pPr>
            <a:r>
              <a:rPr lang="en-US" sz="2000" i="1" dirty="0">
                <a:latin typeface="+mj-lt"/>
              </a:rPr>
              <a:t>UPDATE </a:t>
            </a:r>
            <a:r>
              <a:rPr lang="en-US" sz="2000" i="1" dirty="0" err="1">
                <a:latin typeface="+mj-lt"/>
              </a:rPr>
              <a:t>orderitem</a:t>
            </a:r>
            <a:r>
              <a:rPr lang="en-US" sz="2000" i="1" dirty="0">
                <a:latin typeface="+mj-lt"/>
              </a:rPr>
              <a:t> SET </a:t>
            </a:r>
            <a:r>
              <a:rPr lang="en-US" sz="2000" i="1" dirty="0" err="1">
                <a:latin typeface="+mj-lt"/>
              </a:rPr>
              <a:t>discountedprice</a:t>
            </a:r>
            <a:r>
              <a:rPr lang="en-US" sz="2000" i="1" dirty="0">
                <a:latin typeface="+mj-lt"/>
              </a:rPr>
              <a:t> = price;</a:t>
            </a:r>
          </a:p>
          <a:p>
            <a:pPr marL="0" indent="0">
              <a:buNone/>
            </a:pPr>
            <a:r>
              <a:rPr lang="en-US" sz="2000" i="1" dirty="0">
                <a:latin typeface="+mj-lt"/>
              </a:rPr>
              <a:t>ALTER TABLE </a:t>
            </a:r>
            <a:r>
              <a:rPr lang="en-US" sz="2000" i="1" dirty="0" err="1">
                <a:latin typeface="+mj-lt"/>
              </a:rPr>
              <a:t>orderitem</a:t>
            </a:r>
            <a:r>
              <a:rPr lang="en-US" sz="2000" i="1" dirty="0">
                <a:latin typeface="+mj-lt"/>
              </a:rPr>
              <a:t> MODIFY </a:t>
            </a:r>
            <a:r>
              <a:rPr lang="en-US" sz="2000" i="1" dirty="0" err="1">
                <a:latin typeface="+mj-lt"/>
              </a:rPr>
              <a:t>discountedprice</a:t>
            </a:r>
            <a:r>
              <a:rPr lang="en-US" sz="2000" i="1" dirty="0">
                <a:latin typeface="+mj-lt"/>
              </a:rPr>
              <a:t> NOT NULL;</a:t>
            </a:r>
          </a:p>
          <a:p>
            <a:pPr marL="0" indent="0">
              <a:buNone/>
            </a:pPr>
            <a:r>
              <a:rPr lang="en-US" sz="2000" i="1" dirty="0">
                <a:latin typeface="+mj-lt"/>
              </a:rPr>
              <a:t>ALTER TABLE </a:t>
            </a:r>
            <a:r>
              <a:rPr lang="en-US" sz="2000" i="1" dirty="0" err="1">
                <a:latin typeface="+mj-lt"/>
              </a:rPr>
              <a:t>orderitem</a:t>
            </a:r>
            <a:r>
              <a:rPr lang="en-US" sz="2000" i="1" dirty="0">
                <a:latin typeface="+mj-lt"/>
              </a:rPr>
              <a:t> RENAME COLUMN price TO </a:t>
            </a:r>
            <a:r>
              <a:rPr lang="en-US" sz="2000" i="1" dirty="0" err="1">
                <a:latin typeface="+mj-lt"/>
              </a:rPr>
              <a:t>fullprice</a:t>
            </a:r>
            <a:r>
              <a:rPr lang="en-US" sz="2000" i="1" dirty="0">
                <a:latin typeface="+mj-lt"/>
              </a:rPr>
              <a:t>; --//@UNDO</a:t>
            </a:r>
          </a:p>
          <a:p>
            <a:pPr marL="0" indent="0">
              <a:buNone/>
            </a:pPr>
            <a:r>
              <a:rPr lang="en-US" sz="2000" i="1" dirty="0">
                <a:latin typeface="+mj-lt"/>
              </a:rPr>
              <a:t>ALTER TABLE </a:t>
            </a:r>
            <a:r>
              <a:rPr lang="en-US" sz="2000" i="1" dirty="0" err="1">
                <a:latin typeface="+mj-lt"/>
              </a:rPr>
              <a:t>orderitem</a:t>
            </a:r>
            <a:r>
              <a:rPr lang="en-US" sz="2000" i="1" dirty="0">
                <a:latin typeface="+mj-lt"/>
              </a:rPr>
              <a:t> RENAME </a:t>
            </a:r>
            <a:r>
              <a:rPr lang="en-US" sz="2000" i="1" dirty="0" err="1">
                <a:latin typeface="+mj-lt"/>
              </a:rPr>
              <a:t>fullprice</a:t>
            </a:r>
            <a:r>
              <a:rPr lang="en-US" sz="2000" i="1" dirty="0">
                <a:latin typeface="+mj-lt"/>
              </a:rPr>
              <a:t> TO price;</a:t>
            </a:r>
          </a:p>
          <a:p>
            <a:pPr marL="0" indent="0">
              <a:buNone/>
            </a:pPr>
            <a:r>
              <a:rPr lang="en-US" sz="2000" i="1" dirty="0">
                <a:latin typeface="+mj-lt"/>
              </a:rPr>
              <a:t>ALTER TABLE </a:t>
            </a:r>
            <a:r>
              <a:rPr lang="en-US" sz="2000" i="1" dirty="0" err="1">
                <a:latin typeface="+mj-lt"/>
              </a:rPr>
              <a:t>orderitem</a:t>
            </a:r>
            <a:r>
              <a:rPr lang="en-US" sz="2000" i="1" dirty="0">
                <a:latin typeface="+mj-lt"/>
              </a:rPr>
              <a:t> DROP COLUMN </a:t>
            </a:r>
            <a:r>
              <a:rPr lang="en-US" sz="2000" i="1" dirty="0" err="1">
                <a:latin typeface="+mj-lt"/>
              </a:rPr>
              <a:t>discountedprice</a:t>
            </a:r>
            <a:r>
              <a:rPr lang="en-US" sz="2000" i="1" dirty="0">
                <a:latin typeface="+mj-lt"/>
              </a:rPr>
              <a:t>;</a:t>
            </a:r>
          </a:p>
          <a:p>
            <a:pPr marL="0" indent="0">
              <a:buNone/>
            </a:pPr>
            <a:endParaRPr lang="en-US" sz="2000" i="1" dirty="0">
              <a:latin typeface="+mj-lt"/>
            </a:endParaRPr>
          </a:p>
          <a:p>
            <a:pPr marL="0" indent="0">
              <a:buNone/>
            </a:pPr>
            <a:r>
              <a:rPr lang="en-US" sz="2000" dirty="0"/>
              <a:t>The change script shows the schema changes to the database as well as the data migrations needed</a:t>
            </a:r>
          </a:p>
          <a:p>
            <a:pPr marL="0" indent="0">
              <a:buNone/>
            </a:pPr>
            <a:r>
              <a:rPr lang="en-US" sz="2000" dirty="0"/>
              <a:t>to be done.</a:t>
            </a:r>
          </a:p>
        </p:txBody>
      </p:sp>
    </p:spTree>
    <p:extLst>
      <p:ext uri="{BB962C8B-B14F-4D97-AF65-F5344CB8AC3E}">
        <p14:creationId xmlns:p14="http://schemas.microsoft.com/office/powerpoint/2010/main" val="147662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8176-C9EC-257C-1B9B-1638E2533C27}"/>
              </a:ext>
            </a:extLst>
          </p:cNvPr>
          <p:cNvSpPr>
            <a:spLocks noGrp="1"/>
          </p:cNvSpPr>
          <p:nvPr>
            <p:ph type="title"/>
          </p:nvPr>
        </p:nvSpPr>
        <p:spPr/>
        <p:txBody>
          <a:bodyPr/>
          <a:lstStyle/>
          <a:p>
            <a:r>
              <a:rPr lang="en-US" dirty="0" err="1"/>
              <a:t>DBDeploy</a:t>
            </a:r>
            <a:endParaRPr lang="en-US" dirty="0"/>
          </a:p>
        </p:txBody>
      </p:sp>
      <p:sp>
        <p:nvSpPr>
          <p:cNvPr id="3" name="Content Placeholder 2">
            <a:extLst>
              <a:ext uri="{FF2B5EF4-FFF2-40B4-BE49-F238E27FC236}">
                <a16:creationId xmlns:a16="http://schemas.microsoft.com/office/drawing/2014/main" id="{A57379FD-63E6-0EE6-AE6A-05967EBCEF01}"/>
              </a:ext>
            </a:extLst>
          </p:cNvPr>
          <p:cNvSpPr>
            <a:spLocks noGrp="1"/>
          </p:cNvSpPr>
          <p:nvPr>
            <p:ph idx="1"/>
          </p:nvPr>
        </p:nvSpPr>
        <p:spPr/>
        <p:txBody>
          <a:bodyPr>
            <a:normAutofit fontScale="92500" lnSpcReduction="10000"/>
          </a:bodyPr>
          <a:lstStyle/>
          <a:p>
            <a:r>
              <a:rPr lang="en-US" dirty="0"/>
              <a:t>The framework to manage the changes to the database.</a:t>
            </a:r>
          </a:p>
          <a:p>
            <a:r>
              <a:rPr lang="en-US" dirty="0" err="1"/>
              <a:t>DBDeploy</a:t>
            </a:r>
            <a:r>
              <a:rPr lang="en-US" dirty="0"/>
              <a:t> maintains a table in the database, </a:t>
            </a:r>
            <a:r>
              <a:rPr lang="en-US" i="1" dirty="0">
                <a:latin typeface="+mj-lt"/>
              </a:rPr>
              <a:t>named </a:t>
            </a:r>
            <a:r>
              <a:rPr lang="en-US" i="1" dirty="0" err="1">
                <a:latin typeface="+mj-lt"/>
              </a:rPr>
              <a:t>ChangeLog</a:t>
            </a:r>
            <a:r>
              <a:rPr lang="en-US" dirty="0"/>
              <a:t>, where all the changes made to the database are stored.</a:t>
            </a:r>
          </a:p>
          <a:p>
            <a:r>
              <a:rPr lang="en-US" dirty="0"/>
              <a:t>In this table, </a:t>
            </a:r>
            <a:r>
              <a:rPr lang="en-US" i="1" dirty="0" err="1">
                <a:latin typeface="+mj-lt"/>
              </a:rPr>
              <a:t>Change_Number</a:t>
            </a:r>
            <a:r>
              <a:rPr lang="en-US" dirty="0"/>
              <a:t> is what tells everyone which changes have been applied to the database. </a:t>
            </a:r>
          </a:p>
          <a:p>
            <a:r>
              <a:rPr lang="en-US" dirty="0"/>
              <a:t>This </a:t>
            </a:r>
            <a:r>
              <a:rPr lang="en-US" i="1" dirty="0">
                <a:latin typeface="+mj-lt"/>
              </a:rPr>
              <a:t>Change _Number</a:t>
            </a:r>
            <a:r>
              <a:rPr lang="en-US" dirty="0"/>
              <a:t>, which is the database version, is then used to find the corresponding numbered script in the folder and apply the changes which have not been applied yet.</a:t>
            </a:r>
          </a:p>
          <a:p>
            <a:r>
              <a:rPr lang="en-US" dirty="0"/>
              <a:t>When we write a script with the change number </a:t>
            </a:r>
            <a:r>
              <a:rPr lang="en-US" i="1" dirty="0">
                <a:latin typeface="+mj-lt"/>
              </a:rPr>
              <a:t>007</a:t>
            </a:r>
            <a:r>
              <a:rPr lang="en-US" dirty="0"/>
              <a:t> and apply it to the database using </a:t>
            </a:r>
            <a:r>
              <a:rPr lang="en-US" i="1" dirty="0" err="1">
                <a:latin typeface="+mj-lt"/>
              </a:rPr>
              <a:t>DBDeploy</a:t>
            </a:r>
            <a:r>
              <a:rPr lang="en-US" i="1" dirty="0">
                <a:latin typeface="+mj-lt"/>
              </a:rPr>
              <a:t>, </a:t>
            </a:r>
            <a:r>
              <a:rPr lang="en-US" i="1" dirty="0" err="1">
                <a:latin typeface="+mj-lt"/>
              </a:rPr>
              <a:t>DBDeploy</a:t>
            </a:r>
            <a:r>
              <a:rPr lang="en-US" i="1" dirty="0">
                <a:latin typeface="+mj-lt"/>
              </a:rPr>
              <a:t> </a:t>
            </a:r>
            <a:r>
              <a:rPr lang="en-US" dirty="0"/>
              <a:t>will check the </a:t>
            </a:r>
            <a:r>
              <a:rPr lang="en-US" i="1" dirty="0" err="1">
                <a:latin typeface="+mj-lt"/>
              </a:rPr>
              <a:t>ChangeLog</a:t>
            </a:r>
            <a:r>
              <a:rPr lang="en-US" dirty="0"/>
              <a:t> and pick up all the scripts from the folder that have not yet been applied.</a:t>
            </a:r>
          </a:p>
        </p:txBody>
      </p:sp>
    </p:spTree>
    <p:extLst>
      <p:ext uri="{BB962C8B-B14F-4D97-AF65-F5344CB8AC3E}">
        <p14:creationId xmlns:p14="http://schemas.microsoft.com/office/powerpoint/2010/main" val="369995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1509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Schema Migrations</vt:lpstr>
      <vt:lpstr>Objectives</vt:lpstr>
      <vt:lpstr>Schema Changes</vt:lpstr>
      <vt:lpstr>Schema Changes in RDBMS</vt:lpstr>
      <vt:lpstr>Schema Changes in RDBMS</vt:lpstr>
      <vt:lpstr>Migrations for Green Field Projects</vt:lpstr>
      <vt:lpstr>Migrations for Green Field Projects</vt:lpstr>
      <vt:lpstr>Shown below is the script contained in the change 007_DiscountedPrice.sql:</vt:lpstr>
      <vt:lpstr>DBDeploy</vt:lpstr>
      <vt:lpstr>PowerPoint Presentation</vt:lpstr>
      <vt:lpstr>Migrations in Legacy Projects</vt:lpstr>
      <vt:lpstr>Migrations in Legacy Projects</vt:lpstr>
      <vt:lpstr>PowerPoint Presentation</vt:lpstr>
      <vt:lpstr>PowerPoint Presentation</vt:lpstr>
      <vt:lpstr>Schema Changes in a NoSQL Data Store</vt:lpstr>
      <vt:lpstr>Schema Changes in a NoSQL Data Store</vt:lpstr>
      <vt:lpstr>Schema Changes in a NoSQL Data Store</vt:lpstr>
      <vt:lpstr> Incremental Migration</vt:lpstr>
      <vt:lpstr>PowerPoint Presentation</vt:lpstr>
      <vt:lpstr>Migrations in Graph Databases</vt:lpstr>
      <vt:lpstr>Migrations in Graph Databases</vt:lpstr>
      <vt:lpstr>Changing Aggregate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Column-Family Stores</dc:title>
  <dc:creator>Juhi  Patel</dc:creator>
  <cp:lastModifiedBy>Juhi  Patel</cp:lastModifiedBy>
  <cp:revision>50</cp:revision>
  <dcterms:created xsi:type="dcterms:W3CDTF">2023-06-22T09:20:29Z</dcterms:created>
  <dcterms:modified xsi:type="dcterms:W3CDTF">2023-10-10T05:51:12Z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270879</vt:lpwstr>
  </property>
  <property fmtid="{D5CDD505-2E9C-101B-9397-08002B2CF9AE}" name="NXPowerLiteSettings" pid="3">
    <vt:lpwstr>F7000400038000</vt:lpwstr>
  </property>
  <property fmtid="{D5CDD505-2E9C-101B-9397-08002B2CF9AE}" name="NXPowerLiteVersion" pid="4">
    <vt:lpwstr>S10.0.0</vt:lpwstr>
  </property>
</Properties>
</file>