
<file path=[Content_Types].xml><?xml version="1.0" encoding="utf-8"?>
<Types xmlns="http://schemas.openxmlformats.org/package/2006/content-types">
  <Default ContentType="image/jpeg" Extension="jpeg"/>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comments+xml" PartName="/ppt/comments/comment1.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hi  Patel" initials="JP" lastIdx="1" clrIdx="0">
    <p:extLst>
      <p:ext uri="{19B8F6BF-5375-455C-9EA6-DF929625EA0E}">
        <p15:presenceInfo xmlns:p15="http://schemas.microsoft.com/office/powerpoint/2012/main" userId="S::juhi@thecaway.com::ef43ad46-699c-4951-8b43-67200f2bda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87" autoAdjust="0"/>
  </p:normalViewPr>
  <p:slideViewPr>
    <p:cSldViewPr snapToGrid="0">
      <p:cViewPr varScale="1">
        <p:scale>
          <a:sx n="107" d="100"/>
          <a:sy n="107" d="100"/>
        </p:scale>
        <p:origin x="696" y="102"/>
      </p:cViewPr>
      <p:guideLst/>
    </p:cSldViewPr>
  </p:slideViewPr>
  <p:notesTextViewPr>
    <p:cViewPr>
      <p:scale>
        <a:sx n="1" d="1"/>
        <a:sy n="1" d="1"/>
      </p:scale>
      <p:origin x="0" y="0"/>
    </p:cViewPr>
  </p:notesTextViewPr>
  <p:notesViewPr>
    <p:cSldViewPr snapToGrid="0">
      <p:cViewPr varScale="1">
        <p:scale>
          <a:sx n="86" d="100"/>
          <a:sy n="86" d="100"/>
        </p:scale>
        <p:origin x="3864"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0-17T08:36:30.674"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6391D-7996-4DE4-97A2-918A397EDB9B}" type="datetimeFigureOut">
              <a:rPr lang="en-US" smtClean="0"/>
              <a:t>10/22/2023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949E1D-3D40-4264-ABE6-243E8E3BAF80}" type="slidenum">
              <a:rPr lang="en-US" smtClean="0"/>
              <a:t>‹#›</a:t>
            </a:fld>
            <a:endParaRPr lang="en-US"/>
          </a:p>
        </p:txBody>
      </p:sp>
    </p:spTree>
    <p:extLst>
      <p:ext uri="{BB962C8B-B14F-4D97-AF65-F5344CB8AC3E}">
        <p14:creationId xmlns:p14="http://schemas.microsoft.com/office/powerpoint/2010/main" val="1169936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User Acceptance Testing UAT</a:t>
            </a:r>
          </a:p>
          <a:p>
            <a:endParaRPr lang="en-US" dirty="0"/>
          </a:p>
        </p:txBody>
      </p:sp>
      <p:sp>
        <p:nvSpPr>
          <p:cNvPr id="4" name="Slide Number Placeholder 3"/>
          <p:cNvSpPr>
            <a:spLocks noGrp="1"/>
          </p:cNvSpPr>
          <p:nvPr>
            <p:ph type="sldNum" sz="quarter" idx="5"/>
          </p:nvPr>
        </p:nvSpPr>
        <p:spPr/>
        <p:txBody>
          <a:bodyPr/>
          <a:lstStyle/>
          <a:p>
            <a:fld id="{5F949E1D-3D40-4264-ABE6-243E8E3BAF80}" type="slidenum">
              <a:rPr lang="en-US" smtClean="0"/>
              <a:t>21</a:t>
            </a:fld>
            <a:endParaRPr lang="en-US"/>
          </a:p>
        </p:txBody>
      </p:sp>
    </p:spTree>
    <p:extLst>
      <p:ext uri="{BB962C8B-B14F-4D97-AF65-F5344CB8AC3E}">
        <p14:creationId xmlns:p14="http://schemas.microsoft.com/office/powerpoint/2010/main" val="1111748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3CD69-D40E-A64A-8596-A8D216CD15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A35BBF-D62A-B9FD-4DEE-5050A19179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F0BDDA-9BC7-93AB-8610-C937AED9152C}"/>
              </a:ext>
            </a:extLst>
          </p:cNvPr>
          <p:cNvSpPr>
            <a:spLocks noGrp="1"/>
          </p:cNvSpPr>
          <p:nvPr>
            <p:ph type="dt" sz="half" idx="10"/>
          </p:nvPr>
        </p:nvSpPr>
        <p:spPr/>
        <p:txBody>
          <a:bodyPr/>
          <a:lstStyle/>
          <a:p>
            <a:fld id="{29B66BF8-54BB-447F-BC1A-A4B7244604DC}" type="datetimeFigureOut">
              <a:rPr lang="en-US" smtClean="0"/>
              <a:t>10/22/2023</a:t>
            </a:fld>
            <a:endParaRPr lang="en-US"/>
          </a:p>
        </p:txBody>
      </p:sp>
      <p:sp>
        <p:nvSpPr>
          <p:cNvPr id="5" name="Footer Placeholder 4">
            <a:extLst>
              <a:ext uri="{FF2B5EF4-FFF2-40B4-BE49-F238E27FC236}">
                <a16:creationId xmlns:a16="http://schemas.microsoft.com/office/drawing/2014/main" id="{5714AB94-16E0-C18B-1DCC-D338EB8C26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A2D02-6B63-D2D2-09B0-BD1273135146}"/>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1290995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6631-BC31-5B67-F932-5D7C2FE151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F7958B-A187-611A-814D-39EDB929A8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CD4084-FC5F-E962-7AE1-C6F77236363F}"/>
              </a:ext>
            </a:extLst>
          </p:cNvPr>
          <p:cNvSpPr>
            <a:spLocks noGrp="1"/>
          </p:cNvSpPr>
          <p:nvPr>
            <p:ph type="dt" sz="half" idx="10"/>
          </p:nvPr>
        </p:nvSpPr>
        <p:spPr/>
        <p:txBody>
          <a:bodyPr/>
          <a:lstStyle/>
          <a:p>
            <a:fld id="{29B66BF8-54BB-447F-BC1A-A4B7244604DC}" type="datetimeFigureOut">
              <a:rPr lang="en-US" smtClean="0"/>
              <a:t>10/22/2023</a:t>
            </a:fld>
            <a:endParaRPr lang="en-US"/>
          </a:p>
        </p:txBody>
      </p:sp>
      <p:sp>
        <p:nvSpPr>
          <p:cNvPr id="5" name="Footer Placeholder 4">
            <a:extLst>
              <a:ext uri="{FF2B5EF4-FFF2-40B4-BE49-F238E27FC236}">
                <a16:creationId xmlns:a16="http://schemas.microsoft.com/office/drawing/2014/main" id="{41822570-E953-7638-24BE-1E9A9934F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7C8F2-17B2-F0CF-73C2-9C06EA9331E1}"/>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4154996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AF98E9-1663-D641-0017-593673F89B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46B1FC-B84E-9BEC-73F5-069E06B00B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6BE8E1-9874-041F-560F-E1160549E3C8}"/>
              </a:ext>
            </a:extLst>
          </p:cNvPr>
          <p:cNvSpPr>
            <a:spLocks noGrp="1"/>
          </p:cNvSpPr>
          <p:nvPr>
            <p:ph type="dt" sz="half" idx="10"/>
          </p:nvPr>
        </p:nvSpPr>
        <p:spPr/>
        <p:txBody>
          <a:bodyPr/>
          <a:lstStyle/>
          <a:p>
            <a:fld id="{29B66BF8-54BB-447F-BC1A-A4B7244604DC}" type="datetimeFigureOut">
              <a:rPr lang="en-US" smtClean="0"/>
              <a:t>10/22/2023</a:t>
            </a:fld>
            <a:endParaRPr lang="en-US"/>
          </a:p>
        </p:txBody>
      </p:sp>
      <p:sp>
        <p:nvSpPr>
          <p:cNvPr id="5" name="Footer Placeholder 4">
            <a:extLst>
              <a:ext uri="{FF2B5EF4-FFF2-40B4-BE49-F238E27FC236}">
                <a16:creationId xmlns:a16="http://schemas.microsoft.com/office/drawing/2014/main" id="{AD57497D-2E34-2ACF-0B9A-E96B5C48B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CDA92B-EE7C-47FC-5505-3CECA4E6D408}"/>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2149661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78F05-0C23-C655-8CB8-5FE197BCE9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B9FB89-F603-8DBE-1724-98CBF7C74D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9FBFEF-6A38-A04E-E97C-0A697E45E6CC}"/>
              </a:ext>
            </a:extLst>
          </p:cNvPr>
          <p:cNvSpPr>
            <a:spLocks noGrp="1"/>
          </p:cNvSpPr>
          <p:nvPr>
            <p:ph type="dt" sz="half" idx="10"/>
          </p:nvPr>
        </p:nvSpPr>
        <p:spPr/>
        <p:txBody>
          <a:bodyPr/>
          <a:lstStyle/>
          <a:p>
            <a:fld id="{29B66BF8-54BB-447F-BC1A-A4B7244604DC}" type="datetimeFigureOut">
              <a:rPr lang="en-US" smtClean="0"/>
              <a:t>10/22/2023</a:t>
            </a:fld>
            <a:endParaRPr lang="en-US"/>
          </a:p>
        </p:txBody>
      </p:sp>
      <p:sp>
        <p:nvSpPr>
          <p:cNvPr id="5" name="Footer Placeholder 4">
            <a:extLst>
              <a:ext uri="{FF2B5EF4-FFF2-40B4-BE49-F238E27FC236}">
                <a16:creationId xmlns:a16="http://schemas.microsoft.com/office/drawing/2014/main" id="{255D5AD1-A97C-DFAD-9B30-FFA2C19009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05E61E-2464-6121-6E98-6DDDD58933A1}"/>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3733316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612B-9796-C2BD-2D4F-E8D1E1B592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EBC042-A11E-EC33-05FF-AA0707C124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514105-F498-4A22-FFB3-FEE31829A59C}"/>
              </a:ext>
            </a:extLst>
          </p:cNvPr>
          <p:cNvSpPr>
            <a:spLocks noGrp="1"/>
          </p:cNvSpPr>
          <p:nvPr>
            <p:ph type="dt" sz="half" idx="10"/>
          </p:nvPr>
        </p:nvSpPr>
        <p:spPr/>
        <p:txBody>
          <a:bodyPr/>
          <a:lstStyle/>
          <a:p>
            <a:fld id="{29B66BF8-54BB-447F-BC1A-A4B7244604DC}" type="datetimeFigureOut">
              <a:rPr lang="en-US" smtClean="0"/>
              <a:t>10/22/2023</a:t>
            </a:fld>
            <a:endParaRPr lang="en-US"/>
          </a:p>
        </p:txBody>
      </p:sp>
      <p:sp>
        <p:nvSpPr>
          <p:cNvPr id="5" name="Footer Placeholder 4">
            <a:extLst>
              <a:ext uri="{FF2B5EF4-FFF2-40B4-BE49-F238E27FC236}">
                <a16:creationId xmlns:a16="http://schemas.microsoft.com/office/drawing/2014/main" id="{9E78BDEC-575E-67FB-88C8-92D180E75F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40E9A0-8942-23CE-4B33-9F3D9BCFE00C}"/>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407287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D0DF4-DAFE-5CCD-951E-E7EECA08E4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A2706A-0DD5-B2EF-F9D8-6309D14A31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4839FC-69A5-DAF9-C929-40CB7CE9B3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E64146-826E-AB5B-0E56-AA6AFBD25FEA}"/>
              </a:ext>
            </a:extLst>
          </p:cNvPr>
          <p:cNvSpPr>
            <a:spLocks noGrp="1"/>
          </p:cNvSpPr>
          <p:nvPr>
            <p:ph type="dt" sz="half" idx="10"/>
          </p:nvPr>
        </p:nvSpPr>
        <p:spPr/>
        <p:txBody>
          <a:bodyPr/>
          <a:lstStyle/>
          <a:p>
            <a:fld id="{29B66BF8-54BB-447F-BC1A-A4B7244604DC}" type="datetimeFigureOut">
              <a:rPr lang="en-US" smtClean="0"/>
              <a:t>10/22/2023</a:t>
            </a:fld>
            <a:endParaRPr lang="en-US"/>
          </a:p>
        </p:txBody>
      </p:sp>
      <p:sp>
        <p:nvSpPr>
          <p:cNvPr id="6" name="Footer Placeholder 5">
            <a:extLst>
              <a:ext uri="{FF2B5EF4-FFF2-40B4-BE49-F238E27FC236}">
                <a16:creationId xmlns:a16="http://schemas.microsoft.com/office/drawing/2014/main" id="{936E9109-47DF-675D-F3C9-4951B84EC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1ECA9-6AC1-6053-E654-7EEF82D8381B}"/>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187019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6AD61-6080-D7C1-5D46-9AF1479CA6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5B6C03-7352-6A07-6094-5508DCB600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70DA18-7BFF-8D45-C266-2FF2F53E89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F88BED-58E3-9DF5-CA8C-13122B49E7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10254B-AE1C-DBA3-C437-C248E74ACB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705708-2405-6710-6A3D-3F241178BD72}"/>
              </a:ext>
            </a:extLst>
          </p:cNvPr>
          <p:cNvSpPr>
            <a:spLocks noGrp="1"/>
          </p:cNvSpPr>
          <p:nvPr>
            <p:ph type="dt" sz="half" idx="10"/>
          </p:nvPr>
        </p:nvSpPr>
        <p:spPr/>
        <p:txBody>
          <a:bodyPr/>
          <a:lstStyle/>
          <a:p>
            <a:fld id="{29B66BF8-54BB-447F-BC1A-A4B7244604DC}" type="datetimeFigureOut">
              <a:rPr lang="en-US" smtClean="0"/>
              <a:t>10/22/2023</a:t>
            </a:fld>
            <a:endParaRPr lang="en-US"/>
          </a:p>
        </p:txBody>
      </p:sp>
      <p:sp>
        <p:nvSpPr>
          <p:cNvPr id="8" name="Footer Placeholder 7">
            <a:extLst>
              <a:ext uri="{FF2B5EF4-FFF2-40B4-BE49-F238E27FC236}">
                <a16:creationId xmlns:a16="http://schemas.microsoft.com/office/drawing/2014/main" id="{934CCB27-501F-7F45-3A7B-78176AA0A6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02786E-FB2C-85C8-FD55-99D1BCC20C9D}"/>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2175119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4C460-7DCE-2990-2D20-95EC1AB8E1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4D905F-ECFC-1C3F-0733-DDECC874D261}"/>
              </a:ext>
            </a:extLst>
          </p:cNvPr>
          <p:cNvSpPr>
            <a:spLocks noGrp="1"/>
          </p:cNvSpPr>
          <p:nvPr>
            <p:ph type="dt" sz="half" idx="10"/>
          </p:nvPr>
        </p:nvSpPr>
        <p:spPr/>
        <p:txBody>
          <a:bodyPr/>
          <a:lstStyle/>
          <a:p>
            <a:fld id="{29B66BF8-54BB-447F-BC1A-A4B7244604DC}" type="datetimeFigureOut">
              <a:rPr lang="en-US" smtClean="0"/>
              <a:t>10/22/2023</a:t>
            </a:fld>
            <a:endParaRPr lang="en-US"/>
          </a:p>
        </p:txBody>
      </p:sp>
      <p:sp>
        <p:nvSpPr>
          <p:cNvPr id="4" name="Footer Placeholder 3">
            <a:extLst>
              <a:ext uri="{FF2B5EF4-FFF2-40B4-BE49-F238E27FC236}">
                <a16:creationId xmlns:a16="http://schemas.microsoft.com/office/drawing/2014/main" id="{72960B8C-4078-A223-B0A2-6EC7D5B24D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020AAB-0844-F226-D5D7-3FC99456257E}"/>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1916947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83D91E-5DC2-AAED-3EB3-B17769AAECA2}"/>
              </a:ext>
            </a:extLst>
          </p:cNvPr>
          <p:cNvSpPr>
            <a:spLocks noGrp="1"/>
          </p:cNvSpPr>
          <p:nvPr>
            <p:ph type="dt" sz="half" idx="10"/>
          </p:nvPr>
        </p:nvSpPr>
        <p:spPr/>
        <p:txBody>
          <a:bodyPr/>
          <a:lstStyle/>
          <a:p>
            <a:fld id="{29B66BF8-54BB-447F-BC1A-A4B7244604DC}" type="datetimeFigureOut">
              <a:rPr lang="en-US" smtClean="0"/>
              <a:t>10/22/2023</a:t>
            </a:fld>
            <a:endParaRPr lang="en-US"/>
          </a:p>
        </p:txBody>
      </p:sp>
      <p:sp>
        <p:nvSpPr>
          <p:cNvPr id="3" name="Footer Placeholder 2">
            <a:extLst>
              <a:ext uri="{FF2B5EF4-FFF2-40B4-BE49-F238E27FC236}">
                <a16:creationId xmlns:a16="http://schemas.microsoft.com/office/drawing/2014/main" id="{53B3E57F-6819-D006-EAD4-85F0511171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9B8EF1-B997-3773-9970-C81AFDD50785}"/>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3987101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3854-E792-803E-A99C-C219E13286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F9EFA0-2058-98CE-CD29-D7582F0465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85A81B-26EF-138A-6AA0-3FE17C2962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301ABB-461B-E051-A049-499120412249}"/>
              </a:ext>
            </a:extLst>
          </p:cNvPr>
          <p:cNvSpPr>
            <a:spLocks noGrp="1"/>
          </p:cNvSpPr>
          <p:nvPr>
            <p:ph type="dt" sz="half" idx="10"/>
          </p:nvPr>
        </p:nvSpPr>
        <p:spPr/>
        <p:txBody>
          <a:bodyPr/>
          <a:lstStyle/>
          <a:p>
            <a:fld id="{29B66BF8-54BB-447F-BC1A-A4B7244604DC}" type="datetimeFigureOut">
              <a:rPr lang="en-US" smtClean="0"/>
              <a:t>10/22/2023</a:t>
            </a:fld>
            <a:endParaRPr lang="en-US"/>
          </a:p>
        </p:txBody>
      </p:sp>
      <p:sp>
        <p:nvSpPr>
          <p:cNvPr id="6" name="Footer Placeholder 5">
            <a:extLst>
              <a:ext uri="{FF2B5EF4-FFF2-40B4-BE49-F238E27FC236}">
                <a16:creationId xmlns:a16="http://schemas.microsoft.com/office/drawing/2014/main" id="{39FD5A21-2BC6-31DD-AC46-127F39C7A2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423D9-CDDB-12DB-92FB-8AD3E3B73BFA}"/>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285345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B27C-39DE-C19C-7D05-EC311C44D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5E2103-1F51-0F69-07AF-2800AB6AA2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D54D61-E830-1DCA-795B-1262A2DC3A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F6B5CD-9E31-2155-62D7-E563EC2FB60B}"/>
              </a:ext>
            </a:extLst>
          </p:cNvPr>
          <p:cNvSpPr>
            <a:spLocks noGrp="1"/>
          </p:cNvSpPr>
          <p:nvPr>
            <p:ph type="dt" sz="half" idx="10"/>
          </p:nvPr>
        </p:nvSpPr>
        <p:spPr/>
        <p:txBody>
          <a:bodyPr/>
          <a:lstStyle/>
          <a:p>
            <a:fld id="{29B66BF8-54BB-447F-BC1A-A4B7244604DC}" type="datetimeFigureOut">
              <a:rPr lang="en-US" smtClean="0"/>
              <a:t>10/22/2023</a:t>
            </a:fld>
            <a:endParaRPr lang="en-US"/>
          </a:p>
        </p:txBody>
      </p:sp>
      <p:sp>
        <p:nvSpPr>
          <p:cNvPr id="6" name="Footer Placeholder 5">
            <a:extLst>
              <a:ext uri="{FF2B5EF4-FFF2-40B4-BE49-F238E27FC236}">
                <a16:creationId xmlns:a16="http://schemas.microsoft.com/office/drawing/2014/main" id="{44D063F6-75AE-894E-4FAE-9E80F13D46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578371-8648-C4E9-FB45-75C2B10747FE}"/>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2428910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BE94DF-7647-BFF0-EA3C-D236E8A015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00276C-DA37-3A8A-F49C-D46268AA0B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4E2772-E62F-EF48-E565-D7785F4BEA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B66BF8-54BB-447F-BC1A-A4B7244604DC}" type="datetimeFigureOut">
              <a:rPr lang="en-US" smtClean="0"/>
              <a:t>10/22/2023</a:t>
            </a:fld>
            <a:endParaRPr lang="en-US"/>
          </a:p>
        </p:txBody>
      </p:sp>
      <p:sp>
        <p:nvSpPr>
          <p:cNvPr id="5" name="Footer Placeholder 4">
            <a:extLst>
              <a:ext uri="{FF2B5EF4-FFF2-40B4-BE49-F238E27FC236}">
                <a16:creationId xmlns:a16="http://schemas.microsoft.com/office/drawing/2014/main" id="{2F88EC31-4AA2-BDC3-6D18-CC2AA95145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1A71C9-28A4-FA55-68FE-73F99F694F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D12D2B-7C44-43F9-A19C-133CED144337}" type="slidenum">
              <a:rPr lang="en-US" smtClean="0"/>
              <a:t>‹#›</a:t>
            </a:fld>
            <a:endParaRPr lang="en-US"/>
          </a:p>
        </p:txBody>
      </p:sp>
    </p:spTree>
    <p:extLst>
      <p:ext uri="{BB962C8B-B14F-4D97-AF65-F5344CB8AC3E}">
        <p14:creationId xmlns:p14="http://schemas.microsoft.com/office/powerpoint/2010/main" val="2193365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arget="../media/image7.jpeg" Type="http://schemas.openxmlformats.org/officeDocument/2006/relationships/image"/><Relationship Id="rId1" Target="../slideLayouts/slideLayout7.xml" Type="http://schemas.openxmlformats.org/officeDocument/2006/relationships/slideLayout"/></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arget="../media/image8.jpeg" Type="http://schemas.openxmlformats.org/officeDocument/2006/relationships/image"/><Relationship Id="rId1" Target="../slideLayouts/slideLayout7.xml" Type="http://schemas.openxmlformats.org/officeDocument/2006/relationships/slideLayout"/></Relationships>
</file>

<file path=ppt/slides/_rels/slide21.xml.rels><?xml version="1.0" encoding="UTF-8" standalone="yes" ?><Relationships xmlns="http://schemas.openxmlformats.org/package/2006/relationships"><Relationship Id="rId3" Target="../media/image9.jpeg" Type="http://schemas.openxmlformats.org/officeDocument/2006/relationships/image"/><Relationship Id="rId2" Target="../notesSlides/notesSlide1.xml" Type="http://schemas.openxmlformats.org/officeDocument/2006/relationships/notesSlide"/><Relationship Id="rId1" Target="../slideLayouts/slideLayout2.xml" Type="http://schemas.openxmlformats.org/officeDocument/2006/relationships/slideLayout"/><Relationship Id="rId4" Target="../comments/comment1.xml" Type="http://schemas.openxmlformats.org/officeDocument/2006/relationships/comments"/></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337B6-1D5F-5DA0-6AD4-4F8364465084}"/>
              </a:ext>
            </a:extLst>
          </p:cNvPr>
          <p:cNvSpPr>
            <a:spLocks noGrp="1"/>
          </p:cNvSpPr>
          <p:nvPr>
            <p:ph type="ctrTitle"/>
          </p:nvPr>
        </p:nvSpPr>
        <p:spPr/>
        <p:txBody>
          <a:bodyPr/>
          <a:lstStyle/>
          <a:p>
            <a:r>
              <a:rPr lang="en-US" b="1" dirty="0"/>
              <a:t>Polyglot Persistence</a:t>
            </a:r>
          </a:p>
        </p:txBody>
      </p:sp>
      <p:sp>
        <p:nvSpPr>
          <p:cNvPr id="3" name="Subtitle 2">
            <a:extLst>
              <a:ext uri="{FF2B5EF4-FFF2-40B4-BE49-F238E27FC236}">
                <a16:creationId xmlns:a16="http://schemas.microsoft.com/office/drawing/2014/main" id="{593E1479-954F-067E-5341-CC14CC5C131C}"/>
              </a:ext>
            </a:extLst>
          </p:cNvPr>
          <p:cNvSpPr>
            <a:spLocks noGrp="1"/>
          </p:cNvSpPr>
          <p:nvPr>
            <p:ph type="subTitle" idx="1"/>
          </p:nvPr>
        </p:nvSpPr>
        <p:spPr/>
        <p:txBody>
          <a:bodyPr/>
          <a:lstStyle/>
          <a:p>
            <a:r>
              <a:rPr lang="en-US" dirty="0"/>
              <a:t>Polyglot Persistence is a fancy term to mean that when storing data, it is best to use multiple data storage technologies, chosen based upon the way data is being used by individual applications or components of a single application.  </a:t>
            </a:r>
          </a:p>
        </p:txBody>
      </p:sp>
    </p:spTree>
    <p:extLst>
      <p:ext uri="{BB962C8B-B14F-4D97-AF65-F5344CB8AC3E}">
        <p14:creationId xmlns:p14="http://schemas.microsoft.com/office/powerpoint/2010/main" val="3932728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B024-365F-1729-78E4-571D7257FE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C110B1-963B-AB48-7555-EC5761F017A2}"/>
              </a:ext>
            </a:extLst>
          </p:cNvPr>
          <p:cNvSpPr>
            <a:spLocks noGrp="1"/>
          </p:cNvSpPr>
          <p:nvPr>
            <p:ph idx="1"/>
          </p:nvPr>
        </p:nvSpPr>
        <p:spPr/>
        <p:txBody>
          <a:bodyPr/>
          <a:lstStyle/>
          <a:p>
            <a:r>
              <a:rPr lang="en-US" dirty="0"/>
              <a:t>The philosophy of service wrapping can be taken further: </a:t>
            </a:r>
          </a:p>
          <a:p>
            <a:r>
              <a:rPr lang="en-US" dirty="0"/>
              <a:t>You could wrap all databases into services, letting the application to only talk to a bunch of services. </a:t>
            </a:r>
          </a:p>
          <a:p>
            <a:r>
              <a:rPr lang="en-US" dirty="0"/>
              <a:t>This allows for the databases inside the services to evolve </a:t>
            </a:r>
            <a:r>
              <a:rPr lang="en-US" b="1" dirty="0"/>
              <a:t>without</a:t>
            </a:r>
            <a:r>
              <a:rPr lang="en-US" dirty="0"/>
              <a:t> you having to change the dependent applications.</a:t>
            </a:r>
          </a:p>
        </p:txBody>
      </p:sp>
    </p:spTree>
    <p:extLst>
      <p:ext uri="{BB962C8B-B14F-4D97-AF65-F5344CB8AC3E}">
        <p14:creationId xmlns:p14="http://schemas.microsoft.com/office/powerpoint/2010/main" val="1979705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3639D-46EA-FF76-E7B7-2F726006966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9514B17-FC2A-8B8D-A097-BE318908379B}"/>
              </a:ext>
            </a:extLst>
          </p:cNvPr>
          <p:cNvPicPr>
            <a:picLocks noGrp="1" noChangeAspect="1"/>
          </p:cNvPicPr>
          <p:nvPr>
            <p:ph idx="1"/>
          </p:nvPr>
        </p:nvPicPr>
        <p:blipFill>
          <a:blip r:embed="rId2"/>
          <a:stretch>
            <a:fillRect/>
          </a:stretch>
        </p:blipFill>
        <p:spPr>
          <a:xfrm>
            <a:off x="1571701" y="1825625"/>
            <a:ext cx="9048598" cy="4351338"/>
          </a:xfrm>
        </p:spPr>
      </p:pic>
    </p:spTree>
    <p:extLst>
      <p:ext uri="{BB962C8B-B14F-4D97-AF65-F5344CB8AC3E}">
        <p14:creationId xmlns:p14="http://schemas.microsoft.com/office/powerpoint/2010/main" val="188731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92CA5-AC5B-6C87-BBA8-B506E31712B0}"/>
              </a:ext>
            </a:extLst>
          </p:cNvPr>
          <p:cNvSpPr>
            <a:spLocks noGrp="1"/>
          </p:cNvSpPr>
          <p:nvPr>
            <p:ph type="title"/>
          </p:nvPr>
        </p:nvSpPr>
        <p:spPr/>
        <p:txBody>
          <a:bodyPr/>
          <a:lstStyle/>
          <a:p>
            <a:r>
              <a:rPr lang="en-US" dirty="0"/>
              <a:t> Expanding for Better Functionality</a:t>
            </a:r>
          </a:p>
        </p:txBody>
      </p:sp>
      <p:sp>
        <p:nvSpPr>
          <p:cNvPr id="3" name="Content Placeholder 2">
            <a:extLst>
              <a:ext uri="{FF2B5EF4-FFF2-40B4-BE49-F238E27FC236}">
                <a16:creationId xmlns:a16="http://schemas.microsoft.com/office/drawing/2014/main" id="{8FEE65F5-52B8-BF1B-5914-8E54B8EF7B01}"/>
              </a:ext>
            </a:extLst>
          </p:cNvPr>
          <p:cNvSpPr>
            <a:spLocks noGrp="1"/>
          </p:cNvSpPr>
          <p:nvPr>
            <p:ph idx="1"/>
          </p:nvPr>
        </p:nvSpPr>
        <p:spPr/>
        <p:txBody>
          <a:bodyPr>
            <a:normAutofit/>
          </a:bodyPr>
          <a:lstStyle/>
          <a:p>
            <a:r>
              <a:rPr lang="en-US" dirty="0"/>
              <a:t>we cannot really change the data storage for a specific usage to something different, because of the existing legacy applications and their dependency on existing data storage. </a:t>
            </a:r>
          </a:p>
          <a:p>
            <a:r>
              <a:rPr lang="en-US" dirty="0"/>
              <a:t> We can, however, add functionality such as caching for better performance, or use indexing engines such as </a:t>
            </a:r>
            <a:r>
              <a:rPr lang="en-US" dirty="0" err="1"/>
              <a:t>Solr</a:t>
            </a:r>
            <a:r>
              <a:rPr lang="en-US" dirty="0"/>
              <a:t>  so that search can be more efficient.</a:t>
            </a:r>
          </a:p>
          <a:p>
            <a:r>
              <a:rPr lang="en-US" dirty="0"/>
              <a:t>When technologies like this are introduced, we have to make sure data is synchronized between the data storage for the application and the cache or indexing engine.</a:t>
            </a:r>
          </a:p>
          <a:p>
            <a:endParaRPr lang="en-US" dirty="0"/>
          </a:p>
        </p:txBody>
      </p:sp>
    </p:spTree>
    <p:extLst>
      <p:ext uri="{BB962C8B-B14F-4D97-AF65-F5344CB8AC3E}">
        <p14:creationId xmlns:p14="http://schemas.microsoft.com/office/powerpoint/2010/main" val="3902816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A25C-D158-4D01-E801-A37EDCB210B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ED5314D-25AA-972C-F3CD-9A572EB7D3BD}"/>
              </a:ext>
            </a:extLst>
          </p:cNvPr>
          <p:cNvPicPr>
            <a:picLocks noGrp="1" noChangeAspect="1"/>
          </p:cNvPicPr>
          <p:nvPr>
            <p:ph idx="1"/>
          </p:nvPr>
        </p:nvPicPr>
        <p:blipFill>
          <a:blip r:embed="rId2"/>
          <a:stretch>
            <a:fillRect/>
          </a:stretch>
        </p:blipFill>
        <p:spPr>
          <a:xfrm>
            <a:off x="2243165" y="1825625"/>
            <a:ext cx="7705669" cy="4351338"/>
          </a:xfrm>
        </p:spPr>
      </p:pic>
    </p:spTree>
    <p:extLst>
      <p:ext uri="{BB962C8B-B14F-4D97-AF65-F5344CB8AC3E}">
        <p14:creationId xmlns:p14="http://schemas.microsoft.com/office/powerpoint/2010/main" val="1098803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D66BB-A5CB-C291-43DE-3E86417DF5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527842-2C88-B2B6-F98F-7E5E2E71070E}"/>
              </a:ext>
            </a:extLst>
          </p:cNvPr>
          <p:cNvSpPr>
            <a:spLocks noGrp="1"/>
          </p:cNvSpPr>
          <p:nvPr>
            <p:ph idx="1"/>
          </p:nvPr>
        </p:nvSpPr>
        <p:spPr/>
        <p:txBody>
          <a:bodyPr/>
          <a:lstStyle/>
          <a:p>
            <a:r>
              <a:rPr lang="en-US" dirty="0"/>
              <a:t>While doing this, we need to update the indexed data as the data in the application database changes. </a:t>
            </a:r>
          </a:p>
          <a:p>
            <a:r>
              <a:rPr lang="en-US" dirty="0"/>
              <a:t>The process of updating the data can be real-time or batch, as long as we ensure that the application can deal with stale data in the index/search engine.</a:t>
            </a:r>
          </a:p>
        </p:txBody>
      </p:sp>
    </p:spTree>
    <p:extLst>
      <p:ext uri="{BB962C8B-B14F-4D97-AF65-F5344CB8AC3E}">
        <p14:creationId xmlns:p14="http://schemas.microsoft.com/office/powerpoint/2010/main" val="2415293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44004-344A-447F-668F-EC0F3238C02C}"/>
              </a:ext>
            </a:extLst>
          </p:cNvPr>
          <p:cNvSpPr>
            <a:spLocks noGrp="1"/>
          </p:cNvSpPr>
          <p:nvPr>
            <p:ph type="title"/>
          </p:nvPr>
        </p:nvSpPr>
        <p:spPr/>
        <p:txBody>
          <a:bodyPr/>
          <a:lstStyle/>
          <a:p>
            <a:r>
              <a:rPr lang="en-US" dirty="0"/>
              <a:t>Choosing the Right Technology</a:t>
            </a:r>
          </a:p>
        </p:txBody>
      </p:sp>
      <p:sp>
        <p:nvSpPr>
          <p:cNvPr id="3" name="Content Placeholder 2">
            <a:extLst>
              <a:ext uri="{FF2B5EF4-FFF2-40B4-BE49-F238E27FC236}">
                <a16:creationId xmlns:a16="http://schemas.microsoft.com/office/drawing/2014/main" id="{C661DA0D-06DD-4634-6B2A-3280AB797868}"/>
              </a:ext>
            </a:extLst>
          </p:cNvPr>
          <p:cNvSpPr>
            <a:spLocks noGrp="1"/>
          </p:cNvSpPr>
          <p:nvPr>
            <p:ph idx="1"/>
          </p:nvPr>
        </p:nvSpPr>
        <p:spPr/>
        <p:txBody>
          <a:bodyPr>
            <a:normAutofit/>
          </a:bodyPr>
          <a:lstStyle/>
          <a:p>
            <a:pPr>
              <a:lnSpc>
                <a:spcPct val="100000"/>
              </a:lnSpc>
            </a:pPr>
            <a:r>
              <a:rPr lang="en-US" sz="2400" dirty="0"/>
              <a:t>Rich choice of data storage solutions</a:t>
            </a:r>
          </a:p>
          <a:p>
            <a:pPr>
              <a:lnSpc>
                <a:spcPct val="100000"/>
              </a:lnSpc>
            </a:pPr>
            <a:r>
              <a:rPr lang="en-US" sz="2400" dirty="0"/>
              <a:t>Single RDBMS database which allows all types of data models to be stored</a:t>
            </a:r>
          </a:p>
          <a:p>
            <a:pPr>
              <a:lnSpc>
                <a:spcPct val="100000"/>
              </a:lnSpc>
            </a:pPr>
            <a:r>
              <a:rPr lang="en-US" sz="2400" dirty="0"/>
              <a:t>If we want to recommend products to customers based on what’s in their shopping carts and which other products were bought by customers who bought those products, it can be implemented in any of the data stores by persisting the data with the correct attributes to answer our questions.</a:t>
            </a:r>
          </a:p>
          <a:p>
            <a:pPr>
              <a:lnSpc>
                <a:spcPct val="100000"/>
              </a:lnSpc>
            </a:pPr>
            <a:r>
              <a:rPr lang="en-US" sz="2400" dirty="0"/>
              <a:t>The trick is to use the right technology, so that when the questions change, they can still be asked with the same data store without losing existing data or changing it into new formats.</a:t>
            </a:r>
          </a:p>
        </p:txBody>
      </p:sp>
    </p:spTree>
    <p:extLst>
      <p:ext uri="{BB962C8B-B14F-4D97-AF65-F5344CB8AC3E}">
        <p14:creationId xmlns:p14="http://schemas.microsoft.com/office/powerpoint/2010/main" val="3774893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ADC1F-96A1-B4ED-E330-F7BF4A3761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97C5DD-1965-239C-5FFA-1BC3AAB11778}"/>
              </a:ext>
            </a:extLst>
          </p:cNvPr>
          <p:cNvSpPr>
            <a:spLocks noGrp="1"/>
          </p:cNvSpPr>
          <p:nvPr>
            <p:ph idx="1"/>
          </p:nvPr>
        </p:nvSpPr>
        <p:spPr/>
        <p:txBody>
          <a:bodyPr/>
          <a:lstStyle/>
          <a:p>
            <a:r>
              <a:rPr lang="en-US" dirty="0"/>
              <a:t>We can use RDBMS to solve this using a hierarchal query and modeling the tables accordingly. </a:t>
            </a:r>
          </a:p>
          <a:p>
            <a:r>
              <a:rPr lang="en-US" dirty="0"/>
              <a:t>When we need to change the traversal, we will have </a:t>
            </a:r>
          </a:p>
          <a:p>
            <a:pPr lvl="1"/>
            <a:r>
              <a:rPr lang="en-US" dirty="0"/>
              <a:t>To refactor the database</a:t>
            </a:r>
          </a:p>
          <a:p>
            <a:pPr lvl="1"/>
            <a:r>
              <a:rPr lang="en-US" dirty="0"/>
              <a:t>migrate the data</a:t>
            </a:r>
          </a:p>
          <a:p>
            <a:pPr lvl="1"/>
            <a:r>
              <a:rPr lang="en-US" dirty="0"/>
              <a:t>start persisting new data. </a:t>
            </a:r>
          </a:p>
          <a:p>
            <a:r>
              <a:rPr lang="en-US" dirty="0"/>
              <a:t>Instead, if we had used a data store that tracks relations between nodes, we could have just programmed the new relations and keep using the same data store with minimal changes.</a:t>
            </a:r>
          </a:p>
        </p:txBody>
      </p:sp>
    </p:spTree>
    <p:extLst>
      <p:ext uri="{BB962C8B-B14F-4D97-AF65-F5344CB8AC3E}">
        <p14:creationId xmlns:p14="http://schemas.microsoft.com/office/powerpoint/2010/main" val="1372778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48BD4-A46D-3198-D2E5-FD4DD8E9BB93}"/>
              </a:ext>
            </a:extLst>
          </p:cNvPr>
          <p:cNvSpPr>
            <a:spLocks noGrp="1"/>
          </p:cNvSpPr>
          <p:nvPr>
            <p:ph type="title"/>
          </p:nvPr>
        </p:nvSpPr>
        <p:spPr/>
        <p:txBody>
          <a:bodyPr/>
          <a:lstStyle/>
          <a:p>
            <a:r>
              <a:rPr lang="en-US" dirty="0"/>
              <a:t>Enterprise Concerns with Polyglot Persistence</a:t>
            </a:r>
          </a:p>
        </p:txBody>
      </p:sp>
      <p:sp>
        <p:nvSpPr>
          <p:cNvPr id="3" name="Content Placeholder 2">
            <a:extLst>
              <a:ext uri="{FF2B5EF4-FFF2-40B4-BE49-F238E27FC236}">
                <a16:creationId xmlns:a16="http://schemas.microsoft.com/office/drawing/2014/main" id="{EFD3CFE1-2105-118A-395E-AA88112909BD}"/>
              </a:ext>
            </a:extLst>
          </p:cNvPr>
          <p:cNvSpPr>
            <a:spLocks noGrp="1"/>
          </p:cNvSpPr>
          <p:nvPr>
            <p:ph idx="1"/>
          </p:nvPr>
        </p:nvSpPr>
        <p:spPr/>
        <p:txBody>
          <a:bodyPr>
            <a:normAutofit fontScale="92500"/>
          </a:bodyPr>
          <a:lstStyle/>
          <a:p>
            <a:r>
              <a:rPr lang="en-US" dirty="0"/>
              <a:t>Introduction of NoSQL data storage technologies will force the enterprise DBAs to think about how to use the new storage. </a:t>
            </a:r>
          </a:p>
          <a:p>
            <a:r>
              <a:rPr lang="en-US" dirty="0"/>
              <a:t>The enterprise is used to having uniform RDBMS environments; whatever is the database an enterprise starts using first, chances are that over the years all its applications will be built around the same database.</a:t>
            </a:r>
          </a:p>
          <a:p>
            <a:r>
              <a:rPr lang="en-US" dirty="0"/>
              <a:t>In this new world of polyglot persistence, the DBA groups will have to become more </a:t>
            </a:r>
            <a:r>
              <a:rPr lang="en-US" b="1" dirty="0"/>
              <a:t>poly-skilled</a:t>
            </a:r>
            <a:r>
              <a:rPr lang="en-US" dirty="0"/>
              <a:t>—</a:t>
            </a:r>
          </a:p>
          <a:p>
            <a:pPr lvl="1"/>
            <a:r>
              <a:rPr lang="en-US" dirty="0"/>
              <a:t>to learn how some of these </a:t>
            </a:r>
            <a:r>
              <a:rPr lang="en-US" b="1" dirty="0"/>
              <a:t>NoSQL technologies work</a:t>
            </a:r>
            <a:r>
              <a:rPr lang="en-US" dirty="0"/>
              <a:t>, </a:t>
            </a:r>
          </a:p>
          <a:p>
            <a:pPr lvl="1"/>
            <a:r>
              <a:rPr lang="en-US" dirty="0"/>
              <a:t>how to monitor these systems</a:t>
            </a:r>
          </a:p>
          <a:p>
            <a:pPr lvl="1"/>
            <a:r>
              <a:rPr lang="en-US" dirty="0"/>
              <a:t>back them up</a:t>
            </a:r>
          </a:p>
          <a:p>
            <a:pPr lvl="1"/>
            <a:r>
              <a:rPr lang="en-US" dirty="0"/>
              <a:t>take data out of and put into these systems.</a:t>
            </a:r>
          </a:p>
        </p:txBody>
      </p:sp>
    </p:spTree>
    <p:extLst>
      <p:ext uri="{BB962C8B-B14F-4D97-AF65-F5344CB8AC3E}">
        <p14:creationId xmlns:p14="http://schemas.microsoft.com/office/powerpoint/2010/main" val="3392107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3C5EED-70B5-698D-E192-6FEE1E7AF813}"/>
              </a:ext>
            </a:extLst>
          </p:cNvPr>
          <p:cNvSpPr>
            <a:spLocks noGrp="1"/>
          </p:cNvSpPr>
          <p:nvPr>
            <p:ph idx="1"/>
          </p:nvPr>
        </p:nvSpPr>
        <p:spPr>
          <a:xfrm>
            <a:off x="838200" y="592183"/>
            <a:ext cx="10515600" cy="5584780"/>
          </a:xfrm>
        </p:spPr>
        <p:txBody>
          <a:bodyPr>
            <a:normAutofit lnSpcReduction="10000"/>
          </a:bodyPr>
          <a:lstStyle/>
          <a:p>
            <a:r>
              <a:rPr lang="en-US" dirty="0"/>
              <a:t>Once the enterprise decides to use any NoSQL technology, issues such as </a:t>
            </a:r>
          </a:p>
          <a:p>
            <a:pPr lvl="1"/>
            <a:r>
              <a:rPr lang="en-US" dirty="0"/>
              <a:t>Licensing</a:t>
            </a:r>
          </a:p>
          <a:p>
            <a:pPr lvl="1"/>
            <a:r>
              <a:rPr lang="en-US" dirty="0"/>
              <a:t>Support</a:t>
            </a:r>
          </a:p>
          <a:p>
            <a:pPr lvl="1"/>
            <a:r>
              <a:rPr lang="en-US" dirty="0"/>
              <a:t>Tools</a:t>
            </a:r>
          </a:p>
          <a:p>
            <a:pPr lvl="1"/>
            <a:r>
              <a:rPr lang="en-US" dirty="0"/>
              <a:t>Upgrades</a:t>
            </a:r>
          </a:p>
          <a:p>
            <a:pPr lvl="1"/>
            <a:r>
              <a:rPr lang="en-US" dirty="0"/>
              <a:t>Drivers</a:t>
            </a:r>
          </a:p>
          <a:p>
            <a:pPr lvl="1"/>
            <a:r>
              <a:rPr lang="en-US" dirty="0"/>
              <a:t>Auditing</a:t>
            </a:r>
          </a:p>
          <a:p>
            <a:pPr lvl="1"/>
            <a:r>
              <a:rPr lang="en-US" dirty="0"/>
              <a:t>security come up. </a:t>
            </a:r>
          </a:p>
          <a:p>
            <a:r>
              <a:rPr lang="en-US" dirty="0"/>
              <a:t>Many NoSQL technologies are open- source and have an active community of supporters; also, there are companies that provide commercial support. </a:t>
            </a:r>
          </a:p>
          <a:p>
            <a:r>
              <a:rPr lang="en-US" dirty="0"/>
              <a:t>There is not a rich ecosystem of tools, but the tool vendors and the open-source community are catching up, releasing tools such as MongoDB, </a:t>
            </a:r>
            <a:r>
              <a:rPr lang="en-US" dirty="0" err="1"/>
              <a:t>Datastax</a:t>
            </a:r>
            <a:r>
              <a:rPr lang="en-US" dirty="0"/>
              <a:t>, </a:t>
            </a:r>
            <a:r>
              <a:rPr lang="en-US" dirty="0" err="1"/>
              <a:t>Raik</a:t>
            </a:r>
            <a:endParaRPr lang="en-US" dirty="0"/>
          </a:p>
        </p:txBody>
      </p:sp>
    </p:spTree>
    <p:extLst>
      <p:ext uri="{BB962C8B-B14F-4D97-AF65-F5344CB8AC3E}">
        <p14:creationId xmlns:p14="http://schemas.microsoft.com/office/powerpoint/2010/main" val="3633828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2E4F5B-02D4-7E12-B07C-D7EE7242B629}"/>
              </a:ext>
            </a:extLst>
          </p:cNvPr>
          <p:cNvPicPr>
            <a:picLocks noChangeAspect="1"/>
          </p:cNvPicPr>
          <p:nvPr/>
        </p:nvPicPr>
        <p:blipFill>
          <a:blip r:embed="rId2"/>
          <a:stretch>
            <a:fillRect/>
          </a:stretch>
        </p:blipFill>
        <p:spPr>
          <a:xfrm>
            <a:off x="984069" y="393848"/>
            <a:ext cx="9797683" cy="6070303"/>
          </a:xfrm>
          <a:prstGeom prst="rect">
            <a:avLst/>
          </a:prstGeom>
        </p:spPr>
      </p:pic>
    </p:spTree>
    <p:extLst>
      <p:ext uri="{BB962C8B-B14F-4D97-AF65-F5344CB8AC3E}">
        <p14:creationId xmlns:p14="http://schemas.microsoft.com/office/powerpoint/2010/main" val="1262487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353E8-25AC-4DCC-8DD8-D52B23E14ED9}"/>
              </a:ext>
            </a:extLst>
          </p:cNvPr>
          <p:cNvSpPr>
            <a:spLocks noGrp="1"/>
          </p:cNvSpPr>
          <p:nvPr>
            <p:ph type="title"/>
          </p:nvPr>
        </p:nvSpPr>
        <p:spPr>
          <a:xfrm>
            <a:off x="838200" y="365126"/>
            <a:ext cx="10515600" cy="633942"/>
          </a:xfrm>
        </p:spPr>
        <p:txBody>
          <a:bodyPr>
            <a:normAutofit fontScale="90000"/>
          </a:bodyPr>
          <a:lstStyle/>
          <a:p>
            <a:r>
              <a:rPr lang="en-US" b="1" dirty="0"/>
              <a:t>Objectives</a:t>
            </a:r>
          </a:p>
        </p:txBody>
      </p:sp>
      <p:sp>
        <p:nvSpPr>
          <p:cNvPr id="4" name="Content Placeholder 3">
            <a:extLst>
              <a:ext uri="{FF2B5EF4-FFF2-40B4-BE49-F238E27FC236}">
                <a16:creationId xmlns:a16="http://schemas.microsoft.com/office/drawing/2014/main" id="{5F022978-530F-5C55-ECE4-61797F78008A}"/>
              </a:ext>
            </a:extLst>
          </p:cNvPr>
          <p:cNvSpPr>
            <a:spLocks noGrp="1"/>
          </p:cNvSpPr>
          <p:nvPr>
            <p:ph idx="1"/>
          </p:nvPr>
        </p:nvSpPr>
        <p:spPr>
          <a:xfrm>
            <a:off x="838200" y="1100667"/>
            <a:ext cx="10515600" cy="5076296"/>
          </a:xfrm>
        </p:spPr>
        <p:txBody>
          <a:bodyPr/>
          <a:lstStyle/>
          <a:p>
            <a:r>
              <a:rPr lang="en-US" dirty="0"/>
              <a:t>Disparate Data Storage Needs</a:t>
            </a:r>
          </a:p>
          <a:p>
            <a:r>
              <a:rPr lang="en-US" dirty="0"/>
              <a:t>Polyglot Data Store Usage</a:t>
            </a:r>
          </a:p>
          <a:p>
            <a:r>
              <a:rPr lang="en-US" dirty="0"/>
              <a:t>Service Usage over Direct Data Store Usage</a:t>
            </a:r>
          </a:p>
          <a:p>
            <a:r>
              <a:rPr lang="en-US" dirty="0"/>
              <a:t>Expanding for Better Functionality</a:t>
            </a:r>
          </a:p>
          <a:p>
            <a:r>
              <a:rPr lang="en-US" dirty="0"/>
              <a:t>Choosing the Right Technology</a:t>
            </a:r>
          </a:p>
          <a:p>
            <a:r>
              <a:rPr lang="en-US" dirty="0"/>
              <a:t>Enterprise Concerns with Polyglot Persistence</a:t>
            </a:r>
          </a:p>
          <a:p>
            <a:r>
              <a:rPr lang="en-US" dirty="0"/>
              <a:t>Deployment Complexity</a:t>
            </a:r>
          </a:p>
        </p:txBody>
      </p:sp>
    </p:spTree>
    <p:extLst>
      <p:ext uri="{BB962C8B-B14F-4D97-AF65-F5344CB8AC3E}">
        <p14:creationId xmlns:p14="http://schemas.microsoft.com/office/powerpoint/2010/main" val="3369938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9E7D34-4A25-5175-5CE7-BE34C7842C6E}"/>
              </a:ext>
            </a:extLst>
          </p:cNvPr>
          <p:cNvPicPr>
            <a:picLocks noChangeAspect="1"/>
          </p:cNvPicPr>
          <p:nvPr/>
        </p:nvPicPr>
        <p:blipFill>
          <a:blip r:embed="rId2"/>
          <a:stretch>
            <a:fillRect/>
          </a:stretch>
        </p:blipFill>
        <p:spPr>
          <a:xfrm>
            <a:off x="837686" y="635726"/>
            <a:ext cx="9482939" cy="5376154"/>
          </a:xfrm>
          <a:prstGeom prst="rect">
            <a:avLst/>
          </a:prstGeom>
        </p:spPr>
      </p:pic>
    </p:spTree>
    <p:extLst>
      <p:ext uri="{BB962C8B-B14F-4D97-AF65-F5344CB8AC3E}">
        <p14:creationId xmlns:p14="http://schemas.microsoft.com/office/powerpoint/2010/main" val="1277852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4AE1A-9A83-D6D7-4A8E-8C107916CC0B}"/>
              </a:ext>
            </a:extLst>
          </p:cNvPr>
          <p:cNvSpPr>
            <a:spLocks noGrp="1"/>
          </p:cNvSpPr>
          <p:nvPr>
            <p:ph type="title"/>
          </p:nvPr>
        </p:nvSpPr>
        <p:spPr>
          <a:xfrm>
            <a:off x="828885" y="139261"/>
            <a:ext cx="10622280" cy="618944"/>
          </a:xfrm>
        </p:spPr>
        <p:txBody>
          <a:bodyPr>
            <a:normAutofit fontScale="90000"/>
          </a:bodyPr>
          <a:lstStyle/>
          <a:p>
            <a:r>
              <a:rPr lang="en-US" dirty="0"/>
              <a:t>Deployment Complexity</a:t>
            </a:r>
          </a:p>
        </p:txBody>
      </p:sp>
      <p:pic>
        <p:nvPicPr>
          <p:cNvPr id="5" name="Content Placeholder 4">
            <a:extLst>
              <a:ext uri="{FF2B5EF4-FFF2-40B4-BE49-F238E27FC236}">
                <a16:creationId xmlns:a16="http://schemas.microsoft.com/office/drawing/2014/main" id="{9D45CE44-3028-19FE-927A-C73FB0A22732}"/>
              </a:ext>
            </a:extLst>
          </p:cNvPr>
          <p:cNvPicPr>
            <a:picLocks noGrp="1" noChangeAspect="1"/>
          </p:cNvPicPr>
          <p:nvPr>
            <p:ph idx="1"/>
          </p:nvPr>
        </p:nvPicPr>
        <p:blipFill>
          <a:blip r:embed="rId3"/>
          <a:stretch>
            <a:fillRect/>
          </a:stretch>
        </p:blipFill>
        <p:spPr>
          <a:xfrm>
            <a:off x="687493" y="758205"/>
            <a:ext cx="10817013" cy="5425197"/>
          </a:xfrm>
        </p:spPr>
      </p:pic>
    </p:spTree>
    <p:extLst>
      <p:ext uri="{BB962C8B-B14F-4D97-AF65-F5344CB8AC3E}">
        <p14:creationId xmlns:p14="http://schemas.microsoft.com/office/powerpoint/2010/main" val="3760946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544F-4FBD-098F-0D1D-9BF70F93167E}"/>
              </a:ext>
            </a:extLst>
          </p:cNvPr>
          <p:cNvSpPr>
            <a:spLocks noGrp="1"/>
          </p:cNvSpPr>
          <p:nvPr>
            <p:ph type="title"/>
          </p:nvPr>
        </p:nvSpPr>
        <p:spPr>
          <a:xfrm>
            <a:off x="838200" y="365126"/>
            <a:ext cx="10515600" cy="557742"/>
          </a:xfrm>
        </p:spPr>
        <p:txBody>
          <a:bodyPr>
            <a:noAutofit/>
          </a:bodyPr>
          <a:lstStyle/>
          <a:p>
            <a:r>
              <a:rPr lang="en-US" sz="3200" dirty="0"/>
              <a:t>Disparate Data Storage Needs</a:t>
            </a:r>
          </a:p>
        </p:txBody>
      </p:sp>
      <p:sp>
        <p:nvSpPr>
          <p:cNvPr id="3" name="Content Placeholder 2">
            <a:extLst>
              <a:ext uri="{FF2B5EF4-FFF2-40B4-BE49-F238E27FC236}">
                <a16:creationId xmlns:a16="http://schemas.microsoft.com/office/drawing/2014/main" id="{ACD251F7-AF6F-AB0B-B59B-D18BF60CB189}"/>
              </a:ext>
            </a:extLst>
          </p:cNvPr>
          <p:cNvSpPr>
            <a:spLocks noGrp="1"/>
          </p:cNvSpPr>
          <p:nvPr>
            <p:ph idx="1"/>
          </p:nvPr>
        </p:nvSpPr>
        <p:spPr>
          <a:xfrm>
            <a:off x="838200" y="1168400"/>
            <a:ext cx="10515600" cy="5008563"/>
          </a:xfrm>
        </p:spPr>
        <p:txBody>
          <a:bodyPr>
            <a:normAutofit/>
          </a:bodyPr>
          <a:lstStyle/>
          <a:p>
            <a:pPr>
              <a:lnSpc>
                <a:spcPct val="100000"/>
              </a:lnSpc>
            </a:pPr>
            <a:r>
              <a:rPr lang="en-US" sz="2000" dirty="0"/>
              <a:t>Many enterprises tend to use the same database engine to store business transactions, session management data, and for other storage needs such as reporting, BI, data warehousing, or logging information.</a:t>
            </a:r>
          </a:p>
          <a:p>
            <a:pPr>
              <a:lnSpc>
                <a:spcPct val="100000"/>
              </a:lnSpc>
            </a:pPr>
            <a:endParaRPr lang="en-US" sz="3200" dirty="0"/>
          </a:p>
        </p:txBody>
      </p:sp>
      <p:pic>
        <p:nvPicPr>
          <p:cNvPr id="5" name="Picture 4">
            <a:extLst>
              <a:ext uri="{FF2B5EF4-FFF2-40B4-BE49-F238E27FC236}">
                <a16:creationId xmlns:a16="http://schemas.microsoft.com/office/drawing/2014/main" id="{E2F815AF-96B3-D00F-0984-C35BA75FCBD6}"/>
              </a:ext>
            </a:extLst>
          </p:cNvPr>
          <p:cNvPicPr>
            <a:picLocks noChangeAspect="1"/>
          </p:cNvPicPr>
          <p:nvPr/>
        </p:nvPicPr>
        <p:blipFill>
          <a:blip r:embed="rId2"/>
          <a:stretch>
            <a:fillRect/>
          </a:stretch>
        </p:blipFill>
        <p:spPr>
          <a:xfrm>
            <a:off x="2117129" y="2232313"/>
            <a:ext cx="7957742" cy="4260561"/>
          </a:xfrm>
          <a:prstGeom prst="rect">
            <a:avLst/>
          </a:prstGeom>
        </p:spPr>
      </p:pic>
    </p:spTree>
    <p:extLst>
      <p:ext uri="{BB962C8B-B14F-4D97-AF65-F5344CB8AC3E}">
        <p14:creationId xmlns:p14="http://schemas.microsoft.com/office/powerpoint/2010/main" val="3961627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C0098-1212-5560-7320-E00F3B6CC275}"/>
              </a:ext>
            </a:extLst>
          </p:cNvPr>
          <p:cNvSpPr>
            <a:spLocks noGrp="1"/>
          </p:cNvSpPr>
          <p:nvPr>
            <p:ph type="title"/>
          </p:nvPr>
        </p:nvSpPr>
        <p:spPr/>
        <p:txBody>
          <a:bodyPr/>
          <a:lstStyle/>
          <a:p>
            <a:r>
              <a:rPr lang="en-US" sz="4400" dirty="0"/>
              <a:t>Disparate Data Storage Needs</a:t>
            </a:r>
            <a:endParaRPr lang="en-US" dirty="0"/>
          </a:p>
        </p:txBody>
      </p:sp>
      <p:sp>
        <p:nvSpPr>
          <p:cNvPr id="3" name="Content Placeholder 2">
            <a:extLst>
              <a:ext uri="{FF2B5EF4-FFF2-40B4-BE49-F238E27FC236}">
                <a16:creationId xmlns:a16="http://schemas.microsoft.com/office/drawing/2014/main" id="{3B57E2BF-EC0F-D5D4-C48E-B0FFB34BC865}"/>
              </a:ext>
            </a:extLst>
          </p:cNvPr>
          <p:cNvSpPr>
            <a:spLocks noGrp="1"/>
          </p:cNvSpPr>
          <p:nvPr>
            <p:ph idx="1"/>
          </p:nvPr>
        </p:nvSpPr>
        <p:spPr/>
        <p:txBody>
          <a:bodyPr/>
          <a:lstStyle/>
          <a:p>
            <a:r>
              <a:rPr lang="en-US" dirty="0"/>
              <a:t>The session, shopping cart, or order data do not need the same properties of availability, consistency, or backup requirements. </a:t>
            </a:r>
          </a:p>
          <a:p>
            <a:r>
              <a:rPr lang="en-US" dirty="0"/>
              <a:t>Does session management storage need the </a:t>
            </a:r>
            <a:r>
              <a:rPr lang="en-US"/>
              <a:t>same backup</a:t>
            </a:r>
            <a:r>
              <a:rPr lang="en-US" dirty="0"/>
              <a:t>/recovery strategy as the e-commerce orders data? </a:t>
            </a:r>
          </a:p>
          <a:p>
            <a:r>
              <a:rPr lang="en-US" dirty="0"/>
              <a:t>In 2006, Neal Ford coined the term polyglot programming, to express the idea that applications should be written in a mix of languages to take advantage of the fact that different languages are suitable for tackling different problems. </a:t>
            </a:r>
          </a:p>
        </p:txBody>
      </p:sp>
    </p:spTree>
    <p:extLst>
      <p:ext uri="{BB962C8B-B14F-4D97-AF65-F5344CB8AC3E}">
        <p14:creationId xmlns:p14="http://schemas.microsoft.com/office/powerpoint/2010/main" val="694199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C448AC64-D755-5904-661C-CA7EFF558BF2}"/>
              </a:ext>
            </a:extLst>
          </p:cNvPr>
          <p:cNvPicPr>
            <a:picLocks noGrp="1" noChangeAspect="1"/>
          </p:cNvPicPr>
          <p:nvPr>
            <p:ph idx="1"/>
          </p:nvPr>
        </p:nvPicPr>
        <p:blipFill>
          <a:blip r:embed="rId2"/>
          <a:stretch>
            <a:fillRect/>
          </a:stretch>
        </p:blipFill>
        <p:spPr>
          <a:xfrm>
            <a:off x="2035187" y="276288"/>
            <a:ext cx="8121626" cy="6476409"/>
          </a:xfrm>
        </p:spPr>
      </p:pic>
    </p:spTree>
    <p:extLst>
      <p:ext uri="{BB962C8B-B14F-4D97-AF65-F5344CB8AC3E}">
        <p14:creationId xmlns:p14="http://schemas.microsoft.com/office/powerpoint/2010/main" val="1796713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1CB9C-15B3-2039-DEFB-46AFA9750689}"/>
              </a:ext>
            </a:extLst>
          </p:cNvPr>
          <p:cNvSpPr>
            <a:spLocks noGrp="1"/>
          </p:cNvSpPr>
          <p:nvPr>
            <p:ph type="title"/>
          </p:nvPr>
        </p:nvSpPr>
        <p:spPr/>
        <p:txBody>
          <a:bodyPr/>
          <a:lstStyle/>
          <a:p>
            <a:r>
              <a:rPr lang="en-US" dirty="0"/>
              <a:t> Polyglot Data Store Usage</a:t>
            </a:r>
          </a:p>
        </p:txBody>
      </p:sp>
      <p:pic>
        <p:nvPicPr>
          <p:cNvPr id="5" name="Content Placeholder 4">
            <a:extLst>
              <a:ext uri="{FF2B5EF4-FFF2-40B4-BE49-F238E27FC236}">
                <a16:creationId xmlns:a16="http://schemas.microsoft.com/office/drawing/2014/main" id="{5D03B134-63F9-2DD9-6F0E-126F149325D6}"/>
              </a:ext>
            </a:extLst>
          </p:cNvPr>
          <p:cNvPicPr>
            <a:picLocks noGrp="1" noChangeAspect="1"/>
          </p:cNvPicPr>
          <p:nvPr>
            <p:ph idx="1"/>
          </p:nvPr>
        </p:nvPicPr>
        <p:blipFill>
          <a:blip r:embed="rId2"/>
          <a:stretch>
            <a:fillRect/>
          </a:stretch>
        </p:blipFill>
        <p:spPr>
          <a:xfrm>
            <a:off x="1962666" y="1915579"/>
            <a:ext cx="8266667" cy="4171429"/>
          </a:xfrm>
        </p:spPr>
      </p:pic>
    </p:spTree>
    <p:extLst>
      <p:ext uri="{BB962C8B-B14F-4D97-AF65-F5344CB8AC3E}">
        <p14:creationId xmlns:p14="http://schemas.microsoft.com/office/powerpoint/2010/main" val="3381136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1CB9C-15B3-2039-DEFB-46AFA9750689}"/>
              </a:ext>
            </a:extLst>
          </p:cNvPr>
          <p:cNvSpPr>
            <a:spLocks noGrp="1"/>
          </p:cNvSpPr>
          <p:nvPr>
            <p:ph type="title"/>
          </p:nvPr>
        </p:nvSpPr>
        <p:spPr/>
        <p:txBody>
          <a:bodyPr/>
          <a:lstStyle/>
          <a:p>
            <a:r>
              <a:rPr lang="en-US" dirty="0"/>
              <a:t> Polyglot Data Store Usage</a:t>
            </a:r>
          </a:p>
        </p:txBody>
      </p:sp>
      <p:sp>
        <p:nvSpPr>
          <p:cNvPr id="4" name="Content Placeholder 3">
            <a:extLst>
              <a:ext uri="{FF2B5EF4-FFF2-40B4-BE49-F238E27FC236}">
                <a16:creationId xmlns:a16="http://schemas.microsoft.com/office/drawing/2014/main" id="{F11F84C3-3F8E-9802-C5CF-B6F0EB73920A}"/>
              </a:ext>
            </a:extLst>
          </p:cNvPr>
          <p:cNvSpPr>
            <a:spLocks noGrp="1"/>
          </p:cNvSpPr>
          <p:nvPr>
            <p:ph idx="1"/>
          </p:nvPr>
        </p:nvSpPr>
        <p:spPr/>
        <p:txBody>
          <a:bodyPr>
            <a:normAutofit/>
          </a:bodyPr>
          <a:lstStyle/>
          <a:p>
            <a:pPr>
              <a:lnSpc>
                <a:spcPct val="150000"/>
              </a:lnSpc>
            </a:pPr>
            <a:r>
              <a:rPr lang="en-US" sz="2400" dirty="0"/>
              <a:t>It is not necessary for the application to use a single data store for all of its needs, since different databases are built for different purposes and not all problems can be elegantly solved by a singe database.</a:t>
            </a:r>
          </a:p>
          <a:p>
            <a:pPr>
              <a:lnSpc>
                <a:spcPct val="150000"/>
              </a:lnSpc>
            </a:pPr>
            <a:r>
              <a:rPr lang="en-US" sz="2400" dirty="0"/>
              <a:t>Even using specialized relational databases for different purposes, such as </a:t>
            </a:r>
            <a:r>
              <a:rPr lang="en-US" sz="2400" b="1" dirty="0"/>
              <a:t>data warehousing appliances</a:t>
            </a:r>
            <a:r>
              <a:rPr lang="en-US" sz="2400" dirty="0"/>
              <a:t> or </a:t>
            </a:r>
            <a:r>
              <a:rPr lang="en-US" sz="2400" b="1" dirty="0"/>
              <a:t>analytics appliances</a:t>
            </a:r>
            <a:r>
              <a:rPr lang="en-US" sz="2400" dirty="0"/>
              <a:t> within the </a:t>
            </a:r>
            <a:r>
              <a:rPr lang="en-US" sz="2400" b="1" dirty="0"/>
              <a:t>same application</a:t>
            </a:r>
            <a:r>
              <a:rPr lang="en-US" sz="2400" dirty="0"/>
              <a:t>, can be viewed as </a:t>
            </a:r>
            <a:r>
              <a:rPr lang="en-US" sz="2400" b="1" dirty="0"/>
              <a:t>polyglot persistence</a:t>
            </a:r>
            <a:r>
              <a:rPr lang="en-US" sz="2400" dirty="0"/>
              <a:t>.</a:t>
            </a:r>
          </a:p>
        </p:txBody>
      </p:sp>
    </p:spTree>
    <p:extLst>
      <p:ext uri="{BB962C8B-B14F-4D97-AF65-F5344CB8AC3E}">
        <p14:creationId xmlns:p14="http://schemas.microsoft.com/office/powerpoint/2010/main" val="887561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A7952-83CB-1042-42B3-0E89DD1B11AA}"/>
              </a:ext>
            </a:extLst>
          </p:cNvPr>
          <p:cNvSpPr>
            <a:spLocks noGrp="1"/>
          </p:cNvSpPr>
          <p:nvPr>
            <p:ph type="title"/>
          </p:nvPr>
        </p:nvSpPr>
        <p:spPr/>
        <p:txBody>
          <a:bodyPr/>
          <a:lstStyle/>
          <a:p>
            <a:r>
              <a:rPr lang="en-US" dirty="0"/>
              <a:t>Service Usage over Direct Data Store Usage</a:t>
            </a:r>
          </a:p>
        </p:txBody>
      </p:sp>
      <p:sp>
        <p:nvSpPr>
          <p:cNvPr id="3" name="Content Placeholder 2">
            <a:extLst>
              <a:ext uri="{FF2B5EF4-FFF2-40B4-BE49-F238E27FC236}">
                <a16:creationId xmlns:a16="http://schemas.microsoft.com/office/drawing/2014/main" id="{5DB6D3B1-89FD-9E7A-D6BE-AC463F352500}"/>
              </a:ext>
            </a:extLst>
          </p:cNvPr>
          <p:cNvSpPr>
            <a:spLocks noGrp="1"/>
          </p:cNvSpPr>
          <p:nvPr>
            <p:ph idx="1"/>
          </p:nvPr>
        </p:nvSpPr>
        <p:spPr/>
        <p:txBody>
          <a:bodyPr>
            <a:normAutofit/>
          </a:bodyPr>
          <a:lstStyle/>
          <a:p>
            <a:r>
              <a:rPr lang="en-US" sz="2400" dirty="0"/>
              <a:t>As we move towards multiple data stores in the application, there may be other applications in the enterprise that could benefit from the use of our data stores or the data stored in them. </a:t>
            </a:r>
          </a:p>
          <a:p>
            <a:r>
              <a:rPr lang="en-US" sz="2400" dirty="0"/>
              <a:t>Using our example, the graph data store can serve data to other applications that need to understand, for example, which products are being bought by a certain segment of the customer base.</a:t>
            </a:r>
          </a:p>
          <a:p>
            <a:r>
              <a:rPr lang="en-US" sz="2400" dirty="0"/>
              <a:t>Instead of each application talking independently to the graph database, we can wrap the graph database into a service so that all relationships between the nodes can be saved in one place and queried by all the applications.</a:t>
            </a:r>
          </a:p>
          <a:p>
            <a:r>
              <a:rPr lang="en-US" sz="2400" dirty="0"/>
              <a:t>The data ownership and the APIs provided by the service are more useful than a single application talking to multiple databases.</a:t>
            </a:r>
          </a:p>
        </p:txBody>
      </p:sp>
    </p:spTree>
    <p:extLst>
      <p:ext uri="{BB962C8B-B14F-4D97-AF65-F5344CB8AC3E}">
        <p14:creationId xmlns:p14="http://schemas.microsoft.com/office/powerpoint/2010/main" val="2941079291"/>
      </p:ext>
    </p:extLst>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A95298-690D-CAF5-ADFF-8DD80A0810AC}"/>
              </a:ext>
            </a:extLst>
          </p:cNvPr>
          <p:cNvPicPr>
            <a:picLocks noChangeAspect="1"/>
          </p:cNvPicPr>
          <p:nvPr/>
        </p:nvPicPr>
        <p:blipFill rotWithShape="1">
          <a:blip r:embed="rId2"/>
          <a:srcRect b="33" l="18" r="1" t="68"/>
          <a:stretch/>
        </p:blipFill>
        <p:spPr>
          <a:xfrm>
            <a:off x="2865120" y="905691"/>
            <a:ext cx="6766560" cy="5129349"/>
          </a:xfrm>
          <a:prstGeom prst="rect">
            <a:avLst/>
          </a:prstGeom>
        </p:spPr>
      </p:pic>
    </p:spTree>
    <p:extLst>
      <p:ext uri="{BB962C8B-B14F-4D97-AF65-F5344CB8AC3E}">
        <p14:creationId xmlns:p14="http://schemas.microsoft.com/office/powerpoint/2010/main" val="408792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1521</TotalTime>
  <Words>993</Words>
  <Application>Microsoft Office PowerPoint</Application>
  <PresentationFormat>Widescreen</PresentationFormat>
  <Paragraphs>66</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Polyglot Persistence</vt:lpstr>
      <vt:lpstr>Objectives</vt:lpstr>
      <vt:lpstr>Disparate Data Storage Needs</vt:lpstr>
      <vt:lpstr>Disparate Data Storage Needs</vt:lpstr>
      <vt:lpstr>PowerPoint Presentation</vt:lpstr>
      <vt:lpstr> Polyglot Data Store Usage</vt:lpstr>
      <vt:lpstr> Polyglot Data Store Usage</vt:lpstr>
      <vt:lpstr>Service Usage over Direct Data Store Usage</vt:lpstr>
      <vt:lpstr>PowerPoint Presentation</vt:lpstr>
      <vt:lpstr>PowerPoint Presentation</vt:lpstr>
      <vt:lpstr>PowerPoint Presentation</vt:lpstr>
      <vt:lpstr> Expanding for Better Functionality</vt:lpstr>
      <vt:lpstr>PowerPoint Presentation</vt:lpstr>
      <vt:lpstr>PowerPoint Presentation</vt:lpstr>
      <vt:lpstr>Choosing the Right Technology</vt:lpstr>
      <vt:lpstr>PowerPoint Presentation</vt:lpstr>
      <vt:lpstr>Enterprise Concerns with Polyglot Persistence</vt:lpstr>
      <vt:lpstr>PowerPoint Presentation</vt:lpstr>
      <vt:lpstr>PowerPoint Presentation</vt:lpstr>
      <vt:lpstr>PowerPoint Presentation</vt:lpstr>
      <vt:lpstr>Deployment Complexity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Column-Family Stores</dc:title>
  <dc:creator>Juhi  Patel</dc:creator>
  <cp:lastModifiedBy>Juhi Patel</cp:lastModifiedBy>
  <cp:revision>63</cp:revision>
  <dcterms:created xsi:type="dcterms:W3CDTF">2023-06-22T09:20:29Z</dcterms:created>
  <dcterms:modified xsi:type="dcterms:W3CDTF">2023-10-22T07:12:44Z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489708</vt:lpwstr>
  </property>
  <property fmtid="{D5CDD505-2E9C-101B-9397-08002B2CF9AE}" name="NXPowerLiteSettings" pid="3">
    <vt:lpwstr>F7000400038000</vt:lpwstr>
  </property>
  <property fmtid="{D5CDD505-2E9C-101B-9397-08002B2CF9AE}" name="NXPowerLiteVersion" pid="4">
    <vt:lpwstr>S10.0.0</vt:lpwstr>
  </property>
</Properties>
</file>