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D69-D40E-A64A-8596-A8D216CD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35BBF-D62A-B9FD-4DEE-5050A191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0BDDA-9BC7-93AB-8610-C937AED9152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5714AB94-16E0-C18B-1DCC-D338EB8C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A2D02-6B63-D2D2-09B0-BD1273135146}"/>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2909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6631-BC31-5B67-F932-5D7C2FE15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7958B-A187-611A-814D-39EDB929A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D4084-FC5F-E962-7AE1-C6F77236363F}"/>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41822570-E953-7638-24BE-1E9A9934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C8F2-17B2-F0CF-73C2-9C06EA9331E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15499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98E9-1663-D641-0017-593673F8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B1FC-B84E-9BEC-73F5-069E06B00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E8E1-9874-041F-560F-E1160549E3C8}"/>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AD57497D-2E34-2ACF-0B9A-E96B5C48B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DA92B-EE7C-47FC-5505-3CECA4E6D408}"/>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496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F05-0C23-C655-8CB8-5FE197BC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9FB89-F603-8DBE-1724-98CBF7C7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BFEF-6A38-A04E-E97C-0A697E45E6C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255D5AD1-A97C-DFAD-9B30-FFA2C190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E61E-2464-6121-6E98-6DDDD58933A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7333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2B-9796-C2BD-2D4F-E8D1E1B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BC042-A11E-EC33-05FF-AA0707C1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14105-F498-4A22-FFB3-FEE31829A59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9E78BDEC-575E-67FB-88C8-92D180E7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E9A0-8942-23CE-4B33-9F3D9BCFE00C}"/>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07287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DF4-DAFE-5CCD-951E-E7EECA08E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2706A-0DD5-B2EF-F9D8-6309D14A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39FC-69A5-DAF9-C929-40CB7CE9B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64146-826E-AB5B-0E56-AA6AFBD25FEA}"/>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936E9109-47DF-675D-F3C9-4951B84E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ECA9-6AC1-6053-E654-7EEF82D8381B}"/>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87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D61-6080-D7C1-5D46-9AF1479CA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B6C03-7352-6A07-6094-5508DCB60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0DA18-7BFF-8D45-C266-2FF2F53E8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8BED-58E3-9DF5-CA8C-13122B49E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254B-AE1C-DBA3-C437-C248E74A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05708-2405-6710-6A3D-3F241178BD72}"/>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8" name="Footer Placeholder 7">
            <a:extLst>
              <a:ext uri="{FF2B5EF4-FFF2-40B4-BE49-F238E27FC236}">
                <a16:creationId xmlns:a16="http://schemas.microsoft.com/office/drawing/2014/main" id="{934CCB27-501F-7F45-3A7B-78176AA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786E-FB2C-85C8-FD55-99D1BCC20C9D}"/>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751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460-7DCE-2990-2D20-95EC1AB8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D905F-ECFC-1C3F-0733-DDECC874D261}"/>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4" name="Footer Placeholder 3">
            <a:extLst>
              <a:ext uri="{FF2B5EF4-FFF2-40B4-BE49-F238E27FC236}">
                <a16:creationId xmlns:a16="http://schemas.microsoft.com/office/drawing/2014/main" id="{72960B8C-4078-A223-B0A2-6EC7D5B24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0AAB-0844-F226-D5D7-3FC99456257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916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D91E-5DC2-AAED-3EB3-B17769AAECA2}"/>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3" name="Footer Placeholder 2">
            <a:extLst>
              <a:ext uri="{FF2B5EF4-FFF2-40B4-BE49-F238E27FC236}">
                <a16:creationId xmlns:a16="http://schemas.microsoft.com/office/drawing/2014/main" id="{53B3E57F-6819-D006-EAD4-85F05111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8EF1-B997-3773-9970-C81AFDD50785}"/>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9871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3854-E792-803E-A99C-C219E1328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9EFA0-2058-98CE-CD29-D7582F046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5A81B-26EF-138A-6AA0-3FE17C296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01ABB-461B-E051-A049-499120412249}"/>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39FD5A21-2BC6-31DD-AC46-127F39C7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23D9-CDDB-12DB-92FB-8AD3E3B73BFA}"/>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853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27C-39DE-C19C-7D05-EC311C44D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E2103-1F51-0F69-07AF-2800AB6A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54D61-E830-1DCA-795B-1262A2DC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B5CD-9E31-2155-62D7-E563EC2FB60B}"/>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44D063F6-75AE-894E-4FAE-9E80F13D4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78371-8648-C4E9-FB45-75C2B10747F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4289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94DF-7647-BFF0-EA3C-D236E8A01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0276C-DA37-3A8A-F49C-D46268AA0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E2772-E62F-EF48-E565-D7785F4BE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2F88EC31-4AA2-BDC3-6D18-CC2AA951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A71C9-28A4-FA55-68FE-73F99F694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12D2B-7C44-43F9-A19C-133CED144337}" type="slidenum">
              <a:rPr lang="en-US" smtClean="0"/>
              <a:t>‹#›</a:t>
            </a:fld>
            <a:endParaRPr lang="en-US"/>
          </a:p>
        </p:txBody>
      </p:sp>
    </p:spTree>
    <p:extLst>
      <p:ext uri="{BB962C8B-B14F-4D97-AF65-F5344CB8AC3E}">
        <p14:creationId xmlns:p14="http://schemas.microsoft.com/office/powerpoint/2010/main" val="21933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37B6-1D5F-5DA0-6AD4-4F8364465084}"/>
              </a:ext>
            </a:extLst>
          </p:cNvPr>
          <p:cNvSpPr>
            <a:spLocks noGrp="1"/>
          </p:cNvSpPr>
          <p:nvPr>
            <p:ph type="ctrTitle"/>
          </p:nvPr>
        </p:nvSpPr>
        <p:spPr/>
        <p:txBody>
          <a:bodyPr/>
          <a:lstStyle/>
          <a:p>
            <a:r>
              <a:rPr lang="en-US" b="1" dirty="0"/>
              <a:t>Beyond NoSQL</a:t>
            </a:r>
          </a:p>
        </p:txBody>
      </p:sp>
      <p:sp>
        <p:nvSpPr>
          <p:cNvPr id="3" name="Subtitle 2">
            <a:extLst>
              <a:ext uri="{FF2B5EF4-FFF2-40B4-BE49-F238E27FC236}">
                <a16:creationId xmlns:a16="http://schemas.microsoft.com/office/drawing/2014/main" id="{593E1479-954F-067E-5341-CC14CC5C131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CD99B-A852-F0D3-36BF-B14E9B9DB2B5}"/>
              </a:ext>
            </a:extLst>
          </p:cNvPr>
          <p:cNvSpPr>
            <a:spLocks noGrp="1"/>
          </p:cNvSpPr>
          <p:nvPr>
            <p:ph idx="1"/>
          </p:nvPr>
        </p:nvSpPr>
        <p:spPr>
          <a:xfrm>
            <a:off x="838200" y="389467"/>
            <a:ext cx="10515600" cy="5787496"/>
          </a:xfrm>
        </p:spPr>
        <p:txBody>
          <a:bodyPr/>
          <a:lstStyle/>
          <a:p>
            <a:r>
              <a:rPr lang="en-US" dirty="0"/>
              <a:t>In event-sourced system we store every event that’s caused a state change of the system in the event log, and the application’s state is entirely derivable from this event log.</a:t>
            </a:r>
          </a:p>
          <a:p>
            <a:r>
              <a:rPr lang="en-US" dirty="0"/>
              <a:t>At any time, we can safely throw away the application state and rebuild it from the event log.</a:t>
            </a:r>
          </a:p>
          <a:p>
            <a:r>
              <a:rPr lang="en-US" dirty="0"/>
              <a:t>Event logs are all you need because you can always recreate the application state whenever you need it by replaying the event log.</a:t>
            </a:r>
          </a:p>
          <a:p>
            <a:r>
              <a:rPr lang="en-US" dirty="0"/>
              <a:t>In practice, this may be too slow. As a result, it’s usually best to provide the ability to store and recreate the application state in a snapshot.</a:t>
            </a:r>
          </a:p>
          <a:p>
            <a:r>
              <a:rPr lang="en-US" b="1" dirty="0"/>
              <a:t>Snapshot is designed to persist the memory image optimized for rapid recovery of the state.</a:t>
            </a:r>
          </a:p>
        </p:txBody>
      </p:sp>
    </p:spTree>
    <p:extLst>
      <p:ext uri="{BB962C8B-B14F-4D97-AF65-F5344CB8AC3E}">
        <p14:creationId xmlns:p14="http://schemas.microsoft.com/office/powerpoint/2010/main" val="3757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8798-5492-687A-9BB2-8974C6348BA0}"/>
              </a:ext>
            </a:extLst>
          </p:cNvPr>
          <p:cNvSpPr>
            <a:spLocks noGrp="1"/>
          </p:cNvSpPr>
          <p:nvPr>
            <p:ph type="title"/>
          </p:nvPr>
        </p:nvSpPr>
        <p:spPr/>
        <p:txBody>
          <a:bodyPr/>
          <a:lstStyle/>
          <a:p>
            <a:r>
              <a:rPr lang="en-US" dirty="0"/>
              <a:t>snapshot </a:t>
            </a:r>
          </a:p>
        </p:txBody>
      </p:sp>
      <p:sp>
        <p:nvSpPr>
          <p:cNvPr id="3" name="Content Placeholder 2">
            <a:extLst>
              <a:ext uri="{FF2B5EF4-FFF2-40B4-BE49-F238E27FC236}">
                <a16:creationId xmlns:a16="http://schemas.microsoft.com/office/drawing/2014/main" id="{93E69506-5782-7B16-E154-CC94B4E9E738}"/>
              </a:ext>
            </a:extLst>
          </p:cNvPr>
          <p:cNvSpPr>
            <a:spLocks noGrp="1"/>
          </p:cNvSpPr>
          <p:nvPr>
            <p:ph idx="1"/>
          </p:nvPr>
        </p:nvSpPr>
        <p:spPr/>
        <p:txBody>
          <a:bodyPr>
            <a:normAutofit/>
          </a:bodyPr>
          <a:lstStyle/>
          <a:p>
            <a:r>
              <a:rPr lang="en-US" dirty="0"/>
              <a:t>How frequently you take a snapshot depends on your uptime needs.</a:t>
            </a:r>
          </a:p>
          <a:p>
            <a:r>
              <a:rPr lang="en-US" dirty="0"/>
              <a:t>The snapshot doesn’t need to be completely up to date</a:t>
            </a:r>
          </a:p>
          <a:p>
            <a:pPr lvl="1"/>
            <a:r>
              <a:rPr lang="en-US" dirty="0"/>
              <a:t>as you can rebuild memory by loading the latest snapshot and then replaying all events processed since that snapshot was taken. </a:t>
            </a:r>
          </a:p>
          <a:p>
            <a:r>
              <a:rPr lang="en-US" dirty="0"/>
              <a:t>An example approach would be to take a snapshot every night; should the system go down during the day, you’d reload last night’s snapshot followed by today’s events. </a:t>
            </a:r>
          </a:p>
          <a:p>
            <a:r>
              <a:rPr lang="en-US" dirty="0"/>
              <a:t>If you can do that quickly enough, all will be fine.</a:t>
            </a:r>
          </a:p>
        </p:txBody>
      </p:sp>
    </p:spTree>
    <p:extLst>
      <p:ext uri="{BB962C8B-B14F-4D97-AF65-F5344CB8AC3E}">
        <p14:creationId xmlns:p14="http://schemas.microsoft.com/office/powerpoint/2010/main" val="171620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CD99B-A852-F0D3-36BF-B14E9B9DB2B5}"/>
              </a:ext>
            </a:extLst>
          </p:cNvPr>
          <p:cNvSpPr>
            <a:spLocks noGrp="1"/>
          </p:cNvSpPr>
          <p:nvPr>
            <p:ph idx="1"/>
          </p:nvPr>
        </p:nvSpPr>
        <p:spPr>
          <a:xfrm>
            <a:off x="838200" y="389467"/>
            <a:ext cx="10515600" cy="5787496"/>
          </a:xfrm>
        </p:spPr>
        <p:txBody>
          <a:bodyPr>
            <a:normAutofit/>
          </a:bodyPr>
          <a:lstStyle/>
          <a:p>
            <a:pPr>
              <a:lnSpc>
                <a:spcPct val="150000"/>
              </a:lnSpc>
            </a:pPr>
            <a:r>
              <a:rPr lang="en-US" sz="2400" dirty="0"/>
              <a:t>To get a full record of every change in your application state, you need to keep the event log going back to the beginning of time for your application.</a:t>
            </a:r>
          </a:p>
          <a:p>
            <a:pPr>
              <a:lnSpc>
                <a:spcPct val="150000"/>
              </a:lnSpc>
            </a:pPr>
            <a:r>
              <a:rPr lang="en-US" sz="2400" dirty="0"/>
              <a:t>But in many cases such a long-lived record isn’t necessary, as you can fold older events into a snapshot and only use the event log after the date of the snapshot.</a:t>
            </a:r>
          </a:p>
          <a:p>
            <a:pPr>
              <a:lnSpc>
                <a:spcPct val="150000"/>
              </a:lnSpc>
            </a:pPr>
            <a:r>
              <a:rPr lang="en-US" sz="2400" dirty="0"/>
              <a:t>Using event sourcing has a number of advantages. You can broadcast events to multiple systems, each of which can build a different application state for different purposes.</a:t>
            </a:r>
          </a:p>
        </p:txBody>
      </p:sp>
    </p:spTree>
    <p:extLst>
      <p:ext uri="{BB962C8B-B14F-4D97-AF65-F5344CB8AC3E}">
        <p14:creationId xmlns:p14="http://schemas.microsoft.com/office/powerpoint/2010/main" val="147251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4F6827-3918-19BC-1E30-DB635FD0C4D1}"/>
              </a:ext>
            </a:extLst>
          </p:cNvPr>
          <p:cNvPicPr>
            <a:picLocks noChangeAspect="1"/>
          </p:cNvPicPr>
          <p:nvPr/>
        </p:nvPicPr>
        <p:blipFill>
          <a:blip r:embed="rId2"/>
          <a:stretch>
            <a:fillRect/>
          </a:stretch>
        </p:blipFill>
        <p:spPr>
          <a:xfrm>
            <a:off x="1319809" y="257571"/>
            <a:ext cx="9552381" cy="6342857"/>
          </a:xfrm>
          <a:prstGeom prst="rect">
            <a:avLst/>
          </a:prstGeom>
        </p:spPr>
      </p:pic>
    </p:spTree>
    <p:extLst>
      <p:ext uri="{BB962C8B-B14F-4D97-AF65-F5344CB8AC3E}">
        <p14:creationId xmlns:p14="http://schemas.microsoft.com/office/powerpoint/2010/main" val="130415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9A770-E422-5226-E472-700281D21EFD}"/>
              </a:ext>
            </a:extLst>
          </p:cNvPr>
          <p:cNvSpPr>
            <a:spLocks noGrp="1"/>
          </p:cNvSpPr>
          <p:nvPr>
            <p:ph idx="1"/>
          </p:nvPr>
        </p:nvSpPr>
        <p:spPr>
          <a:xfrm>
            <a:off x="838200" y="609600"/>
            <a:ext cx="10515600" cy="5567363"/>
          </a:xfrm>
        </p:spPr>
        <p:txBody>
          <a:bodyPr>
            <a:normAutofit/>
          </a:bodyPr>
          <a:lstStyle/>
          <a:p>
            <a:r>
              <a:rPr lang="en-US" dirty="0"/>
              <a:t>Event sourcing is also an effective platform for analyzing historic information, since you can replicate any past state in the event log.  </a:t>
            </a:r>
          </a:p>
          <a:p>
            <a:r>
              <a:rPr lang="en-US" dirty="0"/>
              <a:t>You can also easily investigate alternative scenarios by introducing hypothetical events into an analysis processor.</a:t>
            </a:r>
          </a:p>
          <a:p>
            <a:r>
              <a:rPr lang="en-US" dirty="0"/>
              <a:t>Event sourcing does add some complexity most notably, you have to ensure that all state changes are captured and stored as events. </a:t>
            </a:r>
          </a:p>
          <a:p>
            <a:r>
              <a:rPr lang="en-US" dirty="0"/>
              <a:t>Some architectures and tools can make that inconvenient. </a:t>
            </a:r>
          </a:p>
          <a:p>
            <a:r>
              <a:rPr lang="en-US" dirty="0"/>
              <a:t>Any collaboration with external systems needs to take the event sourcing into account; you’ll need to be careful of external side effects when replaying events to rebuild an application state.</a:t>
            </a:r>
          </a:p>
        </p:txBody>
      </p:sp>
    </p:spTree>
    <p:extLst>
      <p:ext uri="{BB962C8B-B14F-4D97-AF65-F5344CB8AC3E}">
        <p14:creationId xmlns:p14="http://schemas.microsoft.com/office/powerpoint/2010/main" val="158462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5382-7518-FA44-0752-64E463D6F83F}"/>
              </a:ext>
            </a:extLst>
          </p:cNvPr>
          <p:cNvSpPr>
            <a:spLocks noGrp="1"/>
          </p:cNvSpPr>
          <p:nvPr>
            <p:ph type="title"/>
          </p:nvPr>
        </p:nvSpPr>
        <p:spPr>
          <a:xfrm>
            <a:off x="838200" y="365126"/>
            <a:ext cx="10515600" cy="769408"/>
          </a:xfrm>
        </p:spPr>
        <p:txBody>
          <a:bodyPr/>
          <a:lstStyle/>
          <a:p>
            <a:r>
              <a:rPr lang="en-US" dirty="0"/>
              <a:t>Memory Image</a:t>
            </a:r>
          </a:p>
        </p:txBody>
      </p:sp>
      <p:sp>
        <p:nvSpPr>
          <p:cNvPr id="3" name="Content Placeholder 2">
            <a:extLst>
              <a:ext uri="{FF2B5EF4-FFF2-40B4-BE49-F238E27FC236}">
                <a16:creationId xmlns:a16="http://schemas.microsoft.com/office/drawing/2014/main" id="{28352919-9958-12C1-2923-5D3CA09AF6DF}"/>
              </a:ext>
            </a:extLst>
          </p:cNvPr>
          <p:cNvSpPr>
            <a:spLocks noGrp="1"/>
          </p:cNvSpPr>
          <p:nvPr>
            <p:ph idx="1"/>
          </p:nvPr>
        </p:nvSpPr>
        <p:spPr>
          <a:xfrm>
            <a:off x="838200" y="1439333"/>
            <a:ext cx="10515600" cy="4737630"/>
          </a:xfrm>
        </p:spPr>
        <p:txBody>
          <a:bodyPr>
            <a:normAutofit/>
          </a:bodyPr>
          <a:lstStyle/>
          <a:p>
            <a:r>
              <a:rPr lang="en-US" dirty="0"/>
              <a:t>One the consequences of event sourcing is that the event log becomes the definitive persistent record but it is not necessary for the application state to be persistent. </a:t>
            </a:r>
          </a:p>
          <a:p>
            <a:r>
              <a:rPr lang="en-US" dirty="0"/>
              <a:t>This opens up the option of keeping the application state in memory using only in-memory data structures.</a:t>
            </a:r>
          </a:p>
          <a:p>
            <a:r>
              <a:rPr lang="en-US" dirty="0"/>
              <a:t>Keeping all your working data in memory provides a performance advantage, since there’s no disk I/O to deal with when an event is processed. </a:t>
            </a:r>
          </a:p>
          <a:p>
            <a:r>
              <a:rPr lang="en-US" dirty="0"/>
              <a:t>It also simplifies programming since there is no need to perform mapping between disk and in-memory data structures.</a:t>
            </a:r>
          </a:p>
        </p:txBody>
      </p:sp>
    </p:spTree>
    <p:extLst>
      <p:ext uri="{BB962C8B-B14F-4D97-AF65-F5344CB8AC3E}">
        <p14:creationId xmlns:p14="http://schemas.microsoft.com/office/powerpoint/2010/main" val="393685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5382-7518-FA44-0752-64E463D6F83F}"/>
              </a:ext>
            </a:extLst>
          </p:cNvPr>
          <p:cNvSpPr>
            <a:spLocks noGrp="1"/>
          </p:cNvSpPr>
          <p:nvPr>
            <p:ph type="title"/>
          </p:nvPr>
        </p:nvSpPr>
        <p:spPr>
          <a:xfrm>
            <a:off x="838200" y="365126"/>
            <a:ext cx="10515600" cy="769408"/>
          </a:xfrm>
        </p:spPr>
        <p:txBody>
          <a:bodyPr/>
          <a:lstStyle/>
          <a:p>
            <a:r>
              <a:rPr lang="en-US" dirty="0"/>
              <a:t>Memory Image</a:t>
            </a:r>
          </a:p>
        </p:txBody>
      </p:sp>
      <p:sp>
        <p:nvSpPr>
          <p:cNvPr id="3" name="Content Placeholder 2">
            <a:extLst>
              <a:ext uri="{FF2B5EF4-FFF2-40B4-BE49-F238E27FC236}">
                <a16:creationId xmlns:a16="http://schemas.microsoft.com/office/drawing/2014/main" id="{28352919-9958-12C1-2923-5D3CA09AF6DF}"/>
              </a:ext>
            </a:extLst>
          </p:cNvPr>
          <p:cNvSpPr>
            <a:spLocks noGrp="1"/>
          </p:cNvSpPr>
          <p:nvPr>
            <p:ph idx="1"/>
          </p:nvPr>
        </p:nvSpPr>
        <p:spPr>
          <a:xfrm>
            <a:off x="838200" y="1439333"/>
            <a:ext cx="10515600" cy="4737630"/>
          </a:xfrm>
        </p:spPr>
        <p:txBody>
          <a:bodyPr>
            <a:normAutofit fontScale="92500" lnSpcReduction="10000"/>
          </a:bodyPr>
          <a:lstStyle/>
          <a:p>
            <a:pPr>
              <a:lnSpc>
                <a:spcPct val="120000"/>
              </a:lnSpc>
            </a:pPr>
            <a:r>
              <a:rPr lang="en-US" sz="2000" dirty="0"/>
              <a:t>The obvious limitation here is that you must be able to store all the data you’ll need to access in memory. </a:t>
            </a:r>
          </a:p>
          <a:p>
            <a:pPr>
              <a:lnSpc>
                <a:spcPct val="120000"/>
              </a:lnSpc>
            </a:pPr>
            <a:r>
              <a:rPr lang="en-US" sz="2000" dirty="0"/>
              <a:t>This is an increasingly viable option—we can remember disk sizes that were considerably less than the current memory sizes. </a:t>
            </a:r>
          </a:p>
          <a:p>
            <a:pPr>
              <a:lnSpc>
                <a:spcPct val="120000"/>
              </a:lnSpc>
            </a:pPr>
            <a:r>
              <a:rPr lang="en-US" sz="2000" dirty="0"/>
              <a:t>You also need to ensure that you can recover quickly enough from a system crash—either by reloading events from the event log or by running a duplicate system and cutting over.</a:t>
            </a:r>
          </a:p>
          <a:p>
            <a:pPr>
              <a:lnSpc>
                <a:spcPct val="120000"/>
              </a:lnSpc>
            </a:pPr>
            <a:r>
              <a:rPr lang="en-US" sz="2000" dirty="0"/>
              <a:t>You’ll need some explicit mechanism to deal with concurrency. </a:t>
            </a:r>
          </a:p>
          <a:p>
            <a:pPr>
              <a:lnSpc>
                <a:spcPct val="120000"/>
              </a:lnSpc>
            </a:pPr>
            <a:r>
              <a:rPr lang="en-US" sz="2000" dirty="0"/>
              <a:t>Breaking the separation between in-memory and persistent data also affects how you handle errors.</a:t>
            </a:r>
          </a:p>
          <a:p>
            <a:pPr>
              <a:lnSpc>
                <a:spcPct val="120000"/>
              </a:lnSpc>
            </a:pPr>
            <a:r>
              <a:rPr lang="en-US" sz="2000" dirty="0"/>
              <a:t>A common approach is to update a model and roll back any changes should an error occur. </a:t>
            </a:r>
          </a:p>
          <a:p>
            <a:pPr>
              <a:lnSpc>
                <a:spcPct val="120000"/>
              </a:lnSpc>
            </a:pPr>
            <a:r>
              <a:rPr lang="en-US" sz="2000" dirty="0"/>
              <a:t>With a memory image, you’ll usually not have an automated rollback facility; you either have to write your own (complicated) or ensure that you do thorough validation before you begin to apply any changes.</a:t>
            </a:r>
          </a:p>
        </p:txBody>
      </p:sp>
    </p:spTree>
    <p:extLst>
      <p:ext uri="{BB962C8B-B14F-4D97-AF65-F5344CB8AC3E}">
        <p14:creationId xmlns:p14="http://schemas.microsoft.com/office/powerpoint/2010/main" val="407387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9265-1019-99C0-8B09-C9B9E4DA5AAC}"/>
              </a:ext>
            </a:extLst>
          </p:cNvPr>
          <p:cNvSpPr>
            <a:spLocks noGrp="1"/>
          </p:cNvSpPr>
          <p:nvPr>
            <p:ph type="title"/>
          </p:nvPr>
        </p:nvSpPr>
        <p:spPr/>
        <p:txBody>
          <a:bodyPr/>
          <a:lstStyle/>
          <a:p>
            <a:r>
              <a:rPr lang="en-US" dirty="0"/>
              <a:t> Version Control</a:t>
            </a:r>
          </a:p>
        </p:txBody>
      </p:sp>
      <p:sp>
        <p:nvSpPr>
          <p:cNvPr id="3" name="Content Placeholder 2">
            <a:extLst>
              <a:ext uri="{FF2B5EF4-FFF2-40B4-BE49-F238E27FC236}">
                <a16:creationId xmlns:a16="http://schemas.microsoft.com/office/drawing/2014/main" id="{C836B907-B2A9-1BD6-3790-B25E2B1D0565}"/>
              </a:ext>
            </a:extLst>
          </p:cNvPr>
          <p:cNvSpPr>
            <a:spLocks noGrp="1"/>
          </p:cNvSpPr>
          <p:nvPr>
            <p:ph idx="1"/>
          </p:nvPr>
        </p:nvSpPr>
        <p:spPr/>
        <p:txBody>
          <a:bodyPr>
            <a:normAutofit/>
          </a:bodyPr>
          <a:lstStyle/>
          <a:p>
            <a:r>
              <a:rPr lang="en-US" dirty="0"/>
              <a:t>Version control allows many people on a team to coordinate their modifications of a complex interconnected system, with the ability to explore past states of that system and alternative realities through branching.</a:t>
            </a:r>
          </a:p>
          <a:p>
            <a:r>
              <a:rPr lang="en-US" dirty="0"/>
              <a:t>Version control systems are built on top of file systems, and thus have many of the same limitations for data storage as a file system. </a:t>
            </a:r>
          </a:p>
          <a:p>
            <a:r>
              <a:rPr lang="en-US" dirty="0"/>
              <a:t>They are not designed for application data storage, so are awkward to use in that context. </a:t>
            </a:r>
          </a:p>
          <a:p>
            <a:r>
              <a:rPr lang="en-US" dirty="0"/>
              <a:t>However, they are worth considering for scenarios where their timeline capabilities are useful.</a:t>
            </a:r>
          </a:p>
        </p:txBody>
      </p:sp>
    </p:spTree>
    <p:extLst>
      <p:ext uri="{BB962C8B-B14F-4D97-AF65-F5344CB8AC3E}">
        <p14:creationId xmlns:p14="http://schemas.microsoft.com/office/powerpoint/2010/main" val="279578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82B-B8DC-B225-CEC7-63634397FF27}"/>
              </a:ext>
            </a:extLst>
          </p:cNvPr>
          <p:cNvSpPr>
            <a:spLocks noGrp="1"/>
          </p:cNvSpPr>
          <p:nvPr>
            <p:ph type="title"/>
          </p:nvPr>
        </p:nvSpPr>
        <p:spPr>
          <a:xfrm>
            <a:off x="838200" y="365125"/>
            <a:ext cx="10515600" cy="574675"/>
          </a:xfrm>
        </p:spPr>
        <p:txBody>
          <a:bodyPr>
            <a:normAutofit fontScale="90000"/>
          </a:bodyPr>
          <a:lstStyle/>
          <a:p>
            <a:r>
              <a:rPr lang="en-US" dirty="0"/>
              <a:t>XML Databases</a:t>
            </a:r>
          </a:p>
        </p:txBody>
      </p:sp>
      <p:sp>
        <p:nvSpPr>
          <p:cNvPr id="3" name="Content Placeholder 2">
            <a:extLst>
              <a:ext uri="{FF2B5EF4-FFF2-40B4-BE49-F238E27FC236}">
                <a16:creationId xmlns:a16="http://schemas.microsoft.com/office/drawing/2014/main" id="{F0EAA025-4D7B-2592-0BA1-90216EA5A246}"/>
              </a:ext>
            </a:extLst>
          </p:cNvPr>
          <p:cNvSpPr>
            <a:spLocks noGrp="1"/>
          </p:cNvSpPr>
          <p:nvPr>
            <p:ph idx="1"/>
          </p:nvPr>
        </p:nvSpPr>
        <p:spPr>
          <a:xfrm>
            <a:off x="838200" y="1227667"/>
            <a:ext cx="10515600" cy="4949296"/>
          </a:xfrm>
        </p:spPr>
        <p:txBody>
          <a:bodyPr>
            <a:normAutofit/>
          </a:bodyPr>
          <a:lstStyle/>
          <a:p>
            <a:r>
              <a:rPr lang="en-US" dirty="0"/>
              <a:t>Flurry of interest in databases specifically designed to store and query XML documents. </a:t>
            </a:r>
          </a:p>
          <a:p>
            <a:r>
              <a:rPr lang="en-US" dirty="0"/>
              <a:t>XML databases as document databases where the documents are stored in a data model compatible with XML, and where various XML technologies are used to manipulate the document.</a:t>
            </a:r>
          </a:p>
          <a:p>
            <a:r>
              <a:rPr lang="en-US" dirty="0"/>
              <a:t>Use  XML schema definitions to check document formats, run queries with </a:t>
            </a:r>
            <a:r>
              <a:rPr lang="en-US" dirty="0" err="1"/>
              <a:t>Xpath</a:t>
            </a:r>
            <a:r>
              <a:rPr lang="en-US" dirty="0"/>
              <a:t> and XQuery, and perform transformations with XSLT.</a:t>
            </a:r>
          </a:p>
          <a:p>
            <a:r>
              <a:rPr lang="en-US" dirty="0"/>
              <a:t>Relational databases took on XML and blended these XML capabilities with relational ones, usually by embedding XML documents as a column type and allowing some way to blend SQL and XML query languages.</a:t>
            </a:r>
          </a:p>
        </p:txBody>
      </p:sp>
    </p:spTree>
    <p:extLst>
      <p:ext uri="{BB962C8B-B14F-4D97-AF65-F5344CB8AC3E}">
        <p14:creationId xmlns:p14="http://schemas.microsoft.com/office/powerpoint/2010/main" val="197290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82B-B8DC-B225-CEC7-63634397FF27}"/>
              </a:ext>
            </a:extLst>
          </p:cNvPr>
          <p:cNvSpPr>
            <a:spLocks noGrp="1"/>
          </p:cNvSpPr>
          <p:nvPr>
            <p:ph type="title"/>
          </p:nvPr>
        </p:nvSpPr>
        <p:spPr>
          <a:xfrm>
            <a:off x="838200" y="365125"/>
            <a:ext cx="10515600" cy="574675"/>
          </a:xfrm>
        </p:spPr>
        <p:txBody>
          <a:bodyPr>
            <a:normAutofit fontScale="90000"/>
          </a:bodyPr>
          <a:lstStyle/>
          <a:p>
            <a:r>
              <a:rPr lang="en-US" dirty="0"/>
              <a:t>XML Databases</a:t>
            </a:r>
          </a:p>
        </p:txBody>
      </p:sp>
      <p:sp>
        <p:nvSpPr>
          <p:cNvPr id="3" name="Content Placeholder 2">
            <a:extLst>
              <a:ext uri="{FF2B5EF4-FFF2-40B4-BE49-F238E27FC236}">
                <a16:creationId xmlns:a16="http://schemas.microsoft.com/office/drawing/2014/main" id="{F0EAA025-4D7B-2592-0BA1-90216EA5A246}"/>
              </a:ext>
            </a:extLst>
          </p:cNvPr>
          <p:cNvSpPr>
            <a:spLocks noGrp="1"/>
          </p:cNvSpPr>
          <p:nvPr>
            <p:ph idx="1"/>
          </p:nvPr>
        </p:nvSpPr>
        <p:spPr>
          <a:xfrm>
            <a:off x="838200" y="1227667"/>
            <a:ext cx="10515600" cy="4949296"/>
          </a:xfrm>
        </p:spPr>
        <p:txBody>
          <a:bodyPr>
            <a:normAutofit/>
          </a:bodyPr>
          <a:lstStyle/>
          <a:p>
            <a:r>
              <a:rPr lang="en-US" dirty="0"/>
              <a:t>There’s no reason why you can’t use XML as a structuring mechanism within a key-value store. </a:t>
            </a:r>
          </a:p>
          <a:p>
            <a:r>
              <a:rPr lang="en-US" dirty="0"/>
              <a:t>XML is less fashionable these days than JSON, but is equally capable of storing complex aggregates, and XML’s schema and query capabilities are greater than what you can typically get for JSON. </a:t>
            </a:r>
          </a:p>
          <a:p>
            <a:r>
              <a:rPr lang="en-US" dirty="0"/>
              <a:t>Using an XML database means that the database itself is able to take advantage of the XML structure and not just treat the value as a blob, but that advantage needs to be weighed with the other database characteristics.</a:t>
            </a:r>
          </a:p>
        </p:txBody>
      </p:sp>
    </p:spTree>
    <p:extLst>
      <p:ext uri="{BB962C8B-B14F-4D97-AF65-F5344CB8AC3E}">
        <p14:creationId xmlns:p14="http://schemas.microsoft.com/office/powerpoint/2010/main" val="122269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53E8-25AC-4DCC-8DD8-D52B23E14ED9}"/>
              </a:ext>
            </a:extLst>
          </p:cNvPr>
          <p:cNvSpPr>
            <a:spLocks noGrp="1"/>
          </p:cNvSpPr>
          <p:nvPr>
            <p:ph type="title"/>
          </p:nvPr>
        </p:nvSpPr>
        <p:spPr>
          <a:xfrm>
            <a:off x="838200" y="365126"/>
            <a:ext cx="10515600" cy="633942"/>
          </a:xfrm>
        </p:spPr>
        <p:txBody>
          <a:bodyPr>
            <a:normAutofit fontScale="90000"/>
          </a:bodyPr>
          <a:lstStyle/>
          <a:p>
            <a:r>
              <a:rPr lang="en-US" b="1" dirty="0"/>
              <a:t>Objectives</a:t>
            </a:r>
          </a:p>
        </p:txBody>
      </p:sp>
      <p:sp>
        <p:nvSpPr>
          <p:cNvPr id="4" name="Content Placeholder 3">
            <a:extLst>
              <a:ext uri="{FF2B5EF4-FFF2-40B4-BE49-F238E27FC236}">
                <a16:creationId xmlns:a16="http://schemas.microsoft.com/office/drawing/2014/main" id="{5F022978-530F-5C55-ECE4-61797F78008A}"/>
              </a:ext>
            </a:extLst>
          </p:cNvPr>
          <p:cNvSpPr>
            <a:spLocks noGrp="1"/>
          </p:cNvSpPr>
          <p:nvPr>
            <p:ph idx="1"/>
          </p:nvPr>
        </p:nvSpPr>
        <p:spPr>
          <a:xfrm>
            <a:off x="838200" y="1100667"/>
            <a:ext cx="10515600" cy="5076296"/>
          </a:xfrm>
        </p:spPr>
        <p:txBody>
          <a:bodyPr/>
          <a:lstStyle/>
          <a:p>
            <a:r>
              <a:rPr lang="en-US" dirty="0"/>
              <a:t>File Systems</a:t>
            </a:r>
          </a:p>
          <a:p>
            <a:r>
              <a:rPr lang="en-US" dirty="0"/>
              <a:t>Event Sourcing</a:t>
            </a:r>
          </a:p>
          <a:p>
            <a:r>
              <a:rPr lang="en-US" dirty="0"/>
              <a:t>Memory Image</a:t>
            </a:r>
          </a:p>
          <a:p>
            <a:r>
              <a:rPr lang="en-US" dirty="0"/>
              <a:t>Version Control</a:t>
            </a:r>
          </a:p>
          <a:p>
            <a:r>
              <a:rPr lang="en-US" dirty="0"/>
              <a:t>XML Databases</a:t>
            </a:r>
          </a:p>
          <a:p>
            <a:r>
              <a:rPr lang="en-US" dirty="0"/>
              <a:t>Object Databases</a:t>
            </a:r>
          </a:p>
        </p:txBody>
      </p:sp>
    </p:spTree>
    <p:extLst>
      <p:ext uri="{BB962C8B-B14F-4D97-AF65-F5344CB8AC3E}">
        <p14:creationId xmlns:p14="http://schemas.microsoft.com/office/powerpoint/2010/main" val="336993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409A-CB14-FDCE-947A-50667EA5067D}"/>
              </a:ext>
            </a:extLst>
          </p:cNvPr>
          <p:cNvSpPr>
            <a:spLocks noGrp="1"/>
          </p:cNvSpPr>
          <p:nvPr>
            <p:ph type="title"/>
          </p:nvPr>
        </p:nvSpPr>
        <p:spPr>
          <a:xfrm>
            <a:off x="838200" y="365126"/>
            <a:ext cx="10515600" cy="591608"/>
          </a:xfrm>
        </p:spPr>
        <p:txBody>
          <a:bodyPr>
            <a:normAutofit fontScale="90000"/>
          </a:bodyPr>
          <a:lstStyle/>
          <a:p>
            <a:r>
              <a:rPr lang="en-US" dirty="0"/>
              <a:t>Object Databases</a:t>
            </a:r>
          </a:p>
        </p:txBody>
      </p:sp>
      <p:sp>
        <p:nvSpPr>
          <p:cNvPr id="3" name="Content Placeholder 2">
            <a:extLst>
              <a:ext uri="{FF2B5EF4-FFF2-40B4-BE49-F238E27FC236}">
                <a16:creationId xmlns:a16="http://schemas.microsoft.com/office/drawing/2014/main" id="{E5A5292C-2EA2-EA97-97E1-C458FBC2F53B}"/>
              </a:ext>
            </a:extLst>
          </p:cNvPr>
          <p:cNvSpPr>
            <a:spLocks noGrp="1"/>
          </p:cNvSpPr>
          <p:nvPr>
            <p:ph idx="1"/>
          </p:nvPr>
        </p:nvSpPr>
        <p:spPr/>
        <p:txBody>
          <a:bodyPr>
            <a:normAutofit/>
          </a:bodyPr>
          <a:lstStyle/>
          <a:p>
            <a:r>
              <a:rPr lang="en-US" dirty="0"/>
              <a:t>When object-oriented programming started its rise in popularity, there was a flurry of interest in object-oriented databases. </a:t>
            </a:r>
          </a:p>
          <a:p>
            <a:r>
              <a:rPr lang="en-US" dirty="0"/>
              <a:t>The focus here was the complexity of mapping from in-memory data structures to relational tables. </a:t>
            </a:r>
          </a:p>
          <a:p>
            <a:r>
              <a:rPr lang="en-US" dirty="0"/>
              <a:t>The idea of an object-oriented database is that you avoid this complexity—the database would automatically manage the storage of in-memory structures onto disk. You could think of it as a persistent virtual memory system, allowing you to program with persistence yet without taking any notice of a database at all.</a:t>
            </a:r>
          </a:p>
        </p:txBody>
      </p:sp>
    </p:spTree>
    <p:extLst>
      <p:ext uri="{BB962C8B-B14F-4D97-AF65-F5344CB8AC3E}">
        <p14:creationId xmlns:p14="http://schemas.microsoft.com/office/powerpoint/2010/main" val="135952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28F0-C2AD-9D21-2BE6-2EF4C02583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43DA52-4AE0-F7E5-B19A-4A448650DBFE}"/>
              </a:ext>
            </a:extLst>
          </p:cNvPr>
          <p:cNvSpPr>
            <a:spLocks noGrp="1"/>
          </p:cNvSpPr>
          <p:nvPr>
            <p:ph idx="1"/>
          </p:nvPr>
        </p:nvSpPr>
        <p:spPr/>
        <p:txBody>
          <a:bodyPr>
            <a:normAutofit fontScale="92500" lnSpcReduction="20000"/>
          </a:bodyPr>
          <a:lstStyle/>
          <a:p>
            <a:r>
              <a:rPr lang="en-US" dirty="0"/>
              <a:t>Object databases didn’t take off. </a:t>
            </a:r>
          </a:p>
          <a:p>
            <a:r>
              <a:rPr lang="en-US" dirty="0"/>
              <a:t>One reason was that the benefit of the close integration with the application meant you couldn’t easily access data other than with that application. </a:t>
            </a:r>
          </a:p>
          <a:p>
            <a:r>
              <a:rPr lang="en-US" dirty="0"/>
              <a:t>A shift from integration databases to application databases could well make object databases more viable in the future.</a:t>
            </a:r>
          </a:p>
          <a:p>
            <a:r>
              <a:rPr lang="en-US" dirty="0"/>
              <a:t>An important issue with object databases is how to deal with migration as the data structures change. </a:t>
            </a:r>
          </a:p>
          <a:p>
            <a:r>
              <a:rPr lang="en-US" dirty="0"/>
              <a:t>Here, the close linkage between the persistent storage and in-memory structures can become a problem. </a:t>
            </a:r>
          </a:p>
          <a:p>
            <a:r>
              <a:rPr lang="en-US" dirty="0"/>
              <a:t>Some object databases include the ability to add migration functions to object definitions.</a:t>
            </a:r>
          </a:p>
        </p:txBody>
      </p:sp>
    </p:spTree>
    <p:extLst>
      <p:ext uri="{BB962C8B-B14F-4D97-AF65-F5344CB8AC3E}">
        <p14:creationId xmlns:p14="http://schemas.microsoft.com/office/powerpoint/2010/main" val="188815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6C24-2667-2D92-6C43-9B8565FF3287}"/>
              </a:ext>
            </a:extLst>
          </p:cNvPr>
          <p:cNvSpPr>
            <a:spLocks noGrp="1"/>
          </p:cNvSpPr>
          <p:nvPr>
            <p:ph type="title"/>
          </p:nvPr>
        </p:nvSpPr>
        <p:spPr/>
        <p:txBody>
          <a:bodyPr/>
          <a:lstStyle/>
          <a:p>
            <a:r>
              <a:rPr lang="en-US" dirty="0"/>
              <a:t>File Systems</a:t>
            </a:r>
          </a:p>
        </p:txBody>
      </p:sp>
      <p:sp>
        <p:nvSpPr>
          <p:cNvPr id="3" name="Content Placeholder 2">
            <a:extLst>
              <a:ext uri="{FF2B5EF4-FFF2-40B4-BE49-F238E27FC236}">
                <a16:creationId xmlns:a16="http://schemas.microsoft.com/office/drawing/2014/main" id="{27C73917-9395-ED2D-BBCB-FA0C644C2122}"/>
              </a:ext>
            </a:extLst>
          </p:cNvPr>
          <p:cNvSpPr>
            <a:spLocks noGrp="1"/>
          </p:cNvSpPr>
          <p:nvPr>
            <p:ph idx="1"/>
          </p:nvPr>
        </p:nvSpPr>
        <p:spPr/>
        <p:txBody>
          <a:bodyPr/>
          <a:lstStyle/>
          <a:p>
            <a:r>
              <a:rPr lang="en-US" dirty="0"/>
              <a:t>Databases are very common, but file systems are almost everywhere.</a:t>
            </a:r>
          </a:p>
          <a:p>
            <a:r>
              <a:rPr lang="en-US" dirty="0"/>
              <a:t>It is widely used for personal productivity documents, but </a:t>
            </a:r>
            <a:r>
              <a:rPr lang="en-US" b="1" dirty="0"/>
              <a:t>not</a:t>
            </a:r>
            <a:r>
              <a:rPr lang="en-US" dirty="0"/>
              <a:t> for enterprise applications.</a:t>
            </a:r>
          </a:p>
          <a:p>
            <a:r>
              <a:rPr lang="en-US" dirty="0"/>
              <a:t>They </a:t>
            </a:r>
            <a:r>
              <a:rPr lang="en-US" b="1" dirty="0"/>
              <a:t>don’t advertise any internal structure</a:t>
            </a:r>
            <a:r>
              <a:rPr lang="en-US" dirty="0"/>
              <a:t>, so they are more like </a:t>
            </a:r>
            <a:r>
              <a:rPr lang="en-US" b="1" dirty="0"/>
              <a:t>key-value stores </a:t>
            </a:r>
            <a:r>
              <a:rPr lang="en-US" dirty="0"/>
              <a:t>with a hierarchic key. </a:t>
            </a:r>
          </a:p>
          <a:p>
            <a:r>
              <a:rPr lang="en-US" dirty="0"/>
              <a:t>They also provide little control over concurrency other than simple file locking which itself is similar to the way NoSQL only provides locking within a single aggregate.</a:t>
            </a:r>
          </a:p>
        </p:txBody>
      </p:sp>
    </p:spTree>
    <p:extLst>
      <p:ext uri="{BB962C8B-B14F-4D97-AF65-F5344CB8AC3E}">
        <p14:creationId xmlns:p14="http://schemas.microsoft.com/office/powerpoint/2010/main" val="284265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2BE0D-8671-4CE7-3368-18EC2F378CD9}"/>
              </a:ext>
            </a:extLst>
          </p:cNvPr>
          <p:cNvSpPr>
            <a:spLocks noGrp="1"/>
          </p:cNvSpPr>
          <p:nvPr>
            <p:ph idx="1"/>
          </p:nvPr>
        </p:nvSpPr>
        <p:spPr>
          <a:xfrm>
            <a:off x="838200" y="592667"/>
            <a:ext cx="10515600" cy="5584296"/>
          </a:xfrm>
        </p:spPr>
        <p:txBody>
          <a:bodyPr>
            <a:normAutofit/>
          </a:bodyPr>
          <a:lstStyle/>
          <a:p>
            <a:r>
              <a:rPr lang="en-US" dirty="0"/>
              <a:t>It is simple and widely implemented. </a:t>
            </a:r>
          </a:p>
          <a:p>
            <a:r>
              <a:rPr lang="en-US" dirty="0"/>
              <a:t>They cope well with very large entities, such as video and audio.</a:t>
            </a:r>
          </a:p>
          <a:p>
            <a:r>
              <a:rPr lang="en-US" dirty="0"/>
              <a:t>Often, databases are used to index media assets stored in files. </a:t>
            </a:r>
          </a:p>
          <a:p>
            <a:r>
              <a:rPr lang="en-US" dirty="0"/>
              <a:t>Files also work very well for sequential access, such as streaming, which can be handy for data which is append-only.</a:t>
            </a:r>
          </a:p>
          <a:p>
            <a:r>
              <a:rPr lang="en-US" dirty="0"/>
              <a:t>Technologies like the </a:t>
            </a:r>
            <a:r>
              <a:rPr lang="en-US" b="1" dirty="0"/>
              <a:t>Google File System and Hadoop </a:t>
            </a:r>
            <a:r>
              <a:rPr lang="en-US" dirty="0"/>
              <a:t>provide support for replication of files.</a:t>
            </a:r>
          </a:p>
          <a:p>
            <a:r>
              <a:rPr lang="en-US" dirty="0"/>
              <a:t>Much of the discussion of map-reduce is about manipulating large files on cluster systems, with tools for automatic splitting of large files into segments to be processed on multiple nodes.</a:t>
            </a:r>
          </a:p>
          <a:p>
            <a:r>
              <a:rPr lang="en-US" dirty="0"/>
              <a:t>Common entry path into NoSQL is from organizations that have been using Hadoop.</a:t>
            </a:r>
          </a:p>
        </p:txBody>
      </p:sp>
    </p:spTree>
    <p:extLst>
      <p:ext uri="{BB962C8B-B14F-4D97-AF65-F5344CB8AC3E}">
        <p14:creationId xmlns:p14="http://schemas.microsoft.com/office/powerpoint/2010/main" val="284895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B339-3A5F-A5D6-20CC-3F9992FF4A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B73611-6FA5-3D3A-3439-00B704A7BD1D}"/>
              </a:ext>
            </a:extLst>
          </p:cNvPr>
          <p:cNvSpPr>
            <a:spLocks noGrp="1"/>
          </p:cNvSpPr>
          <p:nvPr>
            <p:ph idx="1"/>
          </p:nvPr>
        </p:nvSpPr>
        <p:spPr/>
        <p:txBody>
          <a:bodyPr/>
          <a:lstStyle/>
          <a:p>
            <a:r>
              <a:rPr lang="en-US" dirty="0"/>
              <a:t>File systems work best for a relatively small number of large files that can be processed in big chunks, preferably in a streaming style. </a:t>
            </a:r>
          </a:p>
          <a:p>
            <a:r>
              <a:rPr lang="en-US" dirty="0"/>
              <a:t>Large numbers of small files generally perform badly this is where a data store becomes more efficient. </a:t>
            </a:r>
          </a:p>
          <a:p>
            <a:r>
              <a:rPr lang="en-US" dirty="0"/>
              <a:t>Files also provide no support for queries without additional indexing tools such as </a:t>
            </a:r>
            <a:r>
              <a:rPr lang="en-US" dirty="0" err="1"/>
              <a:t>Solr</a:t>
            </a:r>
            <a:endParaRPr lang="en-US" dirty="0"/>
          </a:p>
        </p:txBody>
      </p:sp>
    </p:spTree>
    <p:extLst>
      <p:ext uri="{BB962C8B-B14F-4D97-AF65-F5344CB8AC3E}">
        <p14:creationId xmlns:p14="http://schemas.microsoft.com/office/powerpoint/2010/main" val="115250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F524-55FD-83DB-C606-8A8BE7C9E267}"/>
              </a:ext>
            </a:extLst>
          </p:cNvPr>
          <p:cNvSpPr>
            <a:spLocks noGrp="1"/>
          </p:cNvSpPr>
          <p:nvPr>
            <p:ph type="title"/>
          </p:nvPr>
        </p:nvSpPr>
        <p:spPr/>
        <p:txBody>
          <a:bodyPr/>
          <a:lstStyle/>
          <a:p>
            <a:r>
              <a:rPr lang="en-US" dirty="0"/>
              <a:t>Event Sourcing</a:t>
            </a:r>
          </a:p>
        </p:txBody>
      </p:sp>
      <p:sp>
        <p:nvSpPr>
          <p:cNvPr id="3" name="Content Placeholder 2">
            <a:extLst>
              <a:ext uri="{FF2B5EF4-FFF2-40B4-BE49-F238E27FC236}">
                <a16:creationId xmlns:a16="http://schemas.microsoft.com/office/drawing/2014/main" id="{C2500BB8-D6BE-2698-87DB-3523BC753D7A}"/>
              </a:ext>
            </a:extLst>
          </p:cNvPr>
          <p:cNvSpPr>
            <a:spLocks noGrp="1"/>
          </p:cNvSpPr>
          <p:nvPr>
            <p:ph idx="1"/>
          </p:nvPr>
        </p:nvSpPr>
        <p:spPr/>
        <p:txBody>
          <a:bodyPr>
            <a:normAutofit lnSpcReduction="10000"/>
          </a:bodyPr>
          <a:lstStyle/>
          <a:p>
            <a:r>
              <a:rPr lang="en-US" dirty="0"/>
              <a:t>Event sourcing is an approach to persistence that concentrates on persisting all the changes to a persistent state, rather than persisting the current application state itself.</a:t>
            </a:r>
          </a:p>
          <a:p>
            <a:r>
              <a:rPr lang="en-US" dirty="0"/>
              <a:t>it’s an architectural pattern that works quite well with most persistence technologies, including relational databases.</a:t>
            </a:r>
          </a:p>
          <a:p>
            <a:pPr marL="0" indent="0">
              <a:lnSpc>
                <a:spcPct val="100000"/>
              </a:lnSpc>
              <a:buNone/>
            </a:pPr>
            <a:r>
              <a:rPr lang="en-US" sz="2200" dirty="0"/>
              <a:t>i.e. system that keeps a log of the location of ships.</a:t>
            </a:r>
          </a:p>
          <a:p>
            <a:pPr marL="0" indent="0">
              <a:buNone/>
            </a:pPr>
            <a:r>
              <a:rPr lang="en-US" sz="2200" dirty="0"/>
              <a:t>It has a simple ship </a:t>
            </a:r>
            <a:r>
              <a:rPr lang="en-US" sz="2200" b="1" dirty="0"/>
              <a:t>record</a:t>
            </a:r>
            <a:r>
              <a:rPr lang="en-US" sz="2200" dirty="0"/>
              <a:t> that keeps the </a:t>
            </a:r>
            <a:r>
              <a:rPr lang="en-US" sz="2200" b="1" dirty="0"/>
              <a:t>name of the ship</a:t>
            </a:r>
            <a:r>
              <a:rPr lang="en-US" sz="2200" dirty="0"/>
              <a:t> and its </a:t>
            </a:r>
            <a:r>
              <a:rPr lang="en-US" sz="2200" b="1" dirty="0"/>
              <a:t>current location</a:t>
            </a:r>
            <a:r>
              <a:rPr lang="en-US" sz="2200" dirty="0"/>
              <a:t>.</a:t>
            </a:r>
          </a:p>
          <a:p>
            <a:pPr marL="0" indent="0">
              <a:buNone/>
            </a:pPr>
            <a:r>
              <a:rPr lang="en-US" sz="2200" dirty="0"/>
              <a:t>When we hear that the ship King Roy has arrived in San Francisco, we change the value of King Roy’s location field to San Francisco. </a:t>
            </a:r>
          </a:p>
          <a:p>
            <a:pPr marL="0" indent="0">
              <a:buNone/>
            </a:pPr>
            <a:r>
              <a:rPr lang="en-US" sz="2200" dirty="0"/>
              <a:t>Later on, we hear it’s departed, so we change it to at sea, changing it again once we know it’s arrived in Hong Kong.</a:t>
            </a:r>
          </a:p>
        </p:txBody>
      </p:sp>
    </p:spTree>
    <p:extLst>
      <p:ext uri="{BB962C8B-B14F-4D97-AF65-F5344CB8AC3E}">
        <p14:creationId xmlns:p14="http://schemas.microsoft.com/office/powerpoint/2010/main" val="29071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2D924E-A355-5A9D-F02F-3E6C69DF26E7}"/>
              </a:ext>
            </a:extLst>
          </p:cNvPr>
          <p:cNvPicPr>
            <a:picLocks noChangeAspect="1"/>
          </p:cNvPicPr>
          <p:nvPr/>
        </p:nvPicPr>
        <p:blipFill>
          <a:blip r:embed="rId2"/>
          <a:stretch>
            <a:fillRect/>
          </a:stretch>
        </p:blipFill>
        <p:spPr>
          <a:xfrm>
            <a:off x="1272190" y="1405190"/>
            <a:ext cx="9647619" cy="4047619"/>
          </a:xfrm>
          <a:prstGeom prst="rect">
            <a:avLst/>
          </a:prstGeom>
        </p:spPr>
      </p:pic>
    </p:spTree>
    <p:extLst>
      <p:ext uri="{BB962C8B-B14F-4D97-AF65-F5344CB8AC3E}">
        <p14:creationId xmlns:p14="http://schemas.microsoft.com/office/powerpoint/2010/main" val="27686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CD99B-A852-F0D3-36BF-B14E9B9DB2B5}"/>
              </a:ext>
            </a:extLst>
          </p:cNvPr>
          <p:cNvSpPr>
            <a:spLocks noGrp="1"/>
          </p:cNvSpPr>
          <p:nvPr>
            <p:ph idx="1"/>
          </p:nvPr>
        </p:nvSpPr>
        <p:spPr>
          <a:xfrm>
            <a:off x="838200" y="389467"/>
            <a:ext cx="10515600" cy="5787496"/>
          </a:xfrm>
        </p:spPr>
        <p:txBody>
          <a:bodyPr/>
          <a:lstStyle/>
          <a:p>
            <a:r>
              <a:rPr lang="en-US" dirty="0"/>
              <a:t>With an event-sourced system, the first step is to construct an event object that captures the information about the change.</a:t>
            </a:r>
          </a:p>
          <a:p>
            <a:r>
              <a:rPr lang="en-US" dirty="0"/>
              <a:t>This event object is stored in a durable event log.</a:t>
            </a:r>
          </a:p>
          <a:p>
            <a:r>
              <a:rPr lang="en-US" dirty="0"/>
              <a:t>Finally, we process the event in order to update the application’s state.</a:t>
            </a:r>
          </a:p>
        </p:txBody>
      </p:sp>
    </p:spTree>
    <p:extLst>
      <p:ext uri="{BB962C8B-B14F-4D97-AF65-F5344CB8AC3E}">
        <p14:creationId xmlns:p14="http://schemas.microsoft.com/office/powerpoint/2010/main" val="66732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DF92B-9BE0-B308-48BA-410AD07E1917}"/>
              </a:ext>
            </a:extLst>
          </p:cNvPr>
          <p:cNvPicPr>
            <a:picLocks noChangeAspect="1"/>
          </p:cNvPicPr>
          <p:nvPr/>
        </p:nvPicPr>
        <p:blipFill>
          <a:blip r:embed="rId2"/>
          <a:stretch>
            <a:fillRect/>
          </a:stretch>
        </p:blipFill>
        <p:spPr>
          <a:xfrm>
            <a:off x="1396000" y="162333"/>
            <a:ext cx="9400000" cy="6533333"/>
          </a:xfrm>
          <a:prstGeom prst="rect">
            <a:avLst/>
          </a:prstGeom>
        </p:spPr>
      </p:pic>
    </p:spTree>
    <p:extLst>
      <p:ext uri="{BB962C8B-B14F-4D97-AF65-F5344CB8AC3E}">
        <p14:creationId xmlns:p14="http://schemas.microsoft.com/office/powerpoint/2010/main" val="398104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1604</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Beyond NoSQL</vt:lpstr>
      <vt:lpstr>Objectives</vt:lpstr>
      <vt:lpstr>File Systems</vt:lpstr>
      <vt:lpstr>PowerPoint Presentation</vt:lpstr>
      <vt:lpstr>PowerPoint Presentation</vt:lpstr>
      <vt:lpstr>Event Sourcing</vt:lpstr>
      <vt:lpstr>PowerPoint Presentation</vt:lpstr>
      <vt:lpstr>PowerPoint Presentation</vt:lpstr>
      <vt:lpstr>PowerPoint Presentation</vt:lpstr>
      <vt:lpstr>PowerPoint Presentation</vt:lpstr>
      <vt:lpstr>snapshot </vt:lpstr>
      <vt:lpstr>PowerPoint Presentation</vt:lpstr>
      <vt:lpstr>PowerPoint Presentation</vt:lpstr>
      <vt:lpstr>PowerPoint Presentation</vt:lpstr>
      <vt:lpstr>Memory Image</vt:lpstr>
      <vt:lpstr>Memory Image</vt:lpstr>
      <vt:lpstr> Version Control</vt:lpstr>
      <vt:lpstr>XML Databases</vt:lpstr>
      <vt:lpstr>XML Databases</vt:lpstr>
      <vt:lpstr>Object 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Column-Family Stores</dc:title>
  <dc:creator>Juhi  Patel</dc:creator>
  <cp:lastModifiedBy>Juhi Patel</cp:lastModifiedBy>
  <cp:revision>71</cp:revision>
  <dcterms:created xsi:type="dcterms:W3CDTF">2023-06-22T09:20:29Z</dcterms:created>
  <dcterms:modified xsi:type="dcterms:W3CDTF">2023-10-22T07:12:59Z</dcterms:modified>
</cp:coreProperties>
</file>