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8" r:id="rId13"/>
    <p:sldId id="267" r:id="rId14"/>
    <p:sldId id="279" r:id="rId15"/>
    <p:sldId id="268" r:id="rId16"/>
    <p:sldId id="269" r:id="rId17"/>
    <p:sldId id="270" r:id="rId18"/>
    <p:sldId id="280" r:id="rId19"/>
    <p:sldId id="271" r:id="rId20"/>
    <p:sldId id="272" r:id="rId21"/>
    <p:sldId id="273" r:id="rId22"/>
    <p:sldId id="274" r:id="rId23"/>
    <p:sldId id="281" r:id="rId24"/>
    <p:sldId id="275" r:id="rId25"/>
    <p:sldId id="276" r:id="rId26"/>
    <p:sldId id="27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A8B12D-767A-4427-8E77-0E28484839F2}" type="datetimeFigureOut">
              <a:rPr lang="en-US" smtClean="0"/>
              <a:pPr/>
              <a:t>10/28/2015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671BB-2D03-42D6-8D24-43277A0812C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A8B12D-767A-4427-8E77-0E28484839F2}" type="datetimeFigureOut">
              <a:rPr lang="en-US" smtClean="0"/>
              <a:pPr/>
              <a:t>10/28/2015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671BB-2D03-42D6-8D24-43277A0812C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A8B12D-767A-4427-8E77-0E28484839F2}" type="datetimeFigureOut">
              <a:rPr lang="en-US" smtClean="0"/>
              <a:pPr/>
              <a:t>10/28/2015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671BB-2D03-42D6-8D24-43277A0812C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A8B12D-767A-4427-8E77-0E28484839F2}" type="datetimeFigureOut">
              <a:rPr lang="en-US" smtClean="0"/>
              <a:pPr/>
              <a:t>10/28/2015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671BB-2D03-42D6-8D24-43277A0812C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A8B12D-767A-4427-8E77-0E28484839F2}" type="datetimeFigureOut">
              <a:rPr lang="en-US" smtClean="0"/>
              <a:pPr/>
              <a:t>10/28/2015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671BB-2D03-42D6-8D24-43277A0812C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A8B12D-767A-4427-8E77-0E28484839F2}" type="datetimeFigureOut">
              <a:rPr lang="en-US" smtClean="0"/>
              <a:pPr/>
              <a:t>10/28/2015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671BB-2D03-42D6-8D24-43277A0812C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A8B12D-767A-4427-8E77-0E28484839F2}" type="datetimeFigureOut">
              <a:rPr lang="en-US" smtClean="0"/>
              <a:pPr/>
              <a:t>10/28/2015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C671BB-2D03-42D6-8D24-43277A0812C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A8B12D-767A-4427-8E77-0E28484839F2}" type="datetimeFigureOut">
              <a:rPr lang="en-US" smtClean="0"/>
              <a:pPr/>
              <a:t>10/28/2015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C671BB-2D03-42D6-8D24-43277A0812C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8B12D-767A-4427-8E77-0E28484839F2}" type="datetimeFigureOut">
              <a:rPr lang="en-US" smtClean="0"/>
              <a:pPr/>
              <a:t>10/28/2015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C671BB-2D03-42D6-8D24-43277A0812C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A8B12D-767A-4427-8E77-0E28484839F2}" type="datetimeFigureOut">
              <a:rPr lang="en-US" smtClean="0"/>
              <a:pPr/>
              <a:t>10/28/2015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671BB-2D03-42D6-8D24-43277A0812C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A8B12D-767A-4427-8E77-0E28484839F2}" type="datetimeFigureOut">
              <a:rPr lang="en-US" smtClean="0"/>
              <a:pPr/>
              <a:t>10/28/2015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671BB-2D03-42D6-8D24-43277A0812C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A8B12D-767A-4427-8E77-0E28484839F2}" type="datetimeFigureOut">
              <a:rPr lang="en-US" smtClean="0"/>
              <a:pPr/>
              <a:t>10/28/2015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C671BB-2D03-42D6-8D24-43277A0812C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RMI</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MI example"/>
          <p:cNvPicPr>
            <a:picLocks noGrp="1"/>
          </p:cNvPicPr>
          <p:nvPr>
            <p:ph idx="1"/>
          </p:nvPr>
        </p:nvPicPr>
        <p:blipFill>
          <a:blip r:embed="rId2"/>
          <a:srcRect/>
          <a:stretch>
            <a:fillRect/>
          </a:stretch>
        </p:blipFill>
        <p:spPr bwMode="auto">
          <a:xfrm>
            <a:off x="1938337" y="2024856"/>
            <a:ext cx="5267325" cy="36766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create the remote interface</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dirty="0" smtClean="0"/>
              <a:t>For </a:t>
            </a:r>
            <a:r>
              <a:rPr lang="en-US" dirty="0"/>
              <a:t>creating the remote interface, extend the Remote interface and declare the </a:t>
            </a:r>
            <a:r>
              <a:rPr lang="en-US" dirty="0" err="1"/>
              <a:t>RemoteException</a:t>
            </a:r>
            <a:r>
              <a:rPr lang="en-US" dirty="0"/>
              <a:t> with all the methods of the remote interface</a:t>
            </a:r>
            <a:r>
              <a:rPr lang="en-US" dirty="0" smtClean="0"/>
              <a:t>.</a:t>
            </a:r>
          </a:p>
          <a:p>
            <a:pPr algn="just"/>
            <a:r>
              <a:rPr lang="en-US" dirty="0" smtClean="0"/>
              <a:t> </a:t>
            </a:r>
            <a:r>
              <a:rPr lang="en-US" dirty="0"/>
              <a:t>Here, we are creating a remote interface that extends the Remote interface. There is only one method named add() and it declares </a:t>
            </a:r>
            <a:r>
              <a:rPr lang="en-US" dirty="0" err="1"/>
              <a:t>RemoteException</a:t>
            </a:r>
            <a:r>
              <a:rPr lang="en-US" dirty="0"/>
              <a:t>.</a:t>
            </a:r>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lgn="just"/>
            <a:r>
              <a:rPr lang="en-US" b="1" dirty="0" smtClean="0"/>
              <a:t>import</a:t>
            </a:r>
            <a:r>
              <a:rPr lang="en-US" dirty="0" smtClean="0"/>
              <a:t> java.rmi.*;  </a:t>
            </a:r>
          </a:p>
          <a:p>
            <a:pPr lvl="0" algn="just"/>
            <a:r>
              <a:rPr lang="en-US" b="1" dirty="0" smtClean="0"/>
              <a:t>public</a:t>
            </a:r>
            <a:r>
              <a:rPr lang="en-US" dirty="0" smtClean="0"/>
              <a:t> </a:t>
            </a:r>
            <a:r>
              <a:rPr lang="en-US" b="1" dirty="0" smtClean="0"/>
              <a:t>interface</a:t>
            </a:r>
            <a:r>
              <a:rPr lang="en-US" dirty="0" smtClean="0"/>
              <a:t> Adder </a:t>
            </a:r>
            <a:r>
              <a:rPr lang="en-US" b="1" dirty="0" smtClean="0"/>
              <a:t>extends</a:t>
            </a:r>
            <a:r>
              <a:rPr lang="en-US" dirty="0" smtClean="0"/>
              <a:t> Remote{  </a:t>
            </a:r>
          </a:p>
          <a:p>
            <a:pPr lvl="0" algn="just"/>
            <a:r>
              <a:rPr lang="en-US" b="1" dirty="0" smtClean="0"/>
              <a:t>public</a:t>
            </a:r>
            <a:r>
              <a:rPr lang="en-US" dirty="0" smtClean="0"/>
              <a:t> </a:t>
            </a:r>
            <a:r>
              <a:rPr lang="en-US" b="1" dirty="0" err="1" smtClean="0"/>
              <a:t>int</a:t>
            </a:r>
            <a:r>
              <a:rPr lang="en-US" dirty="0" smtClean="0"/>
              <a:t> add(</a:t>
            </a:r>
            <a:r>
              <a:rPr lang="en-US" b="1" dirty="0" err="1" smtClean="0"/>
              <a:t>int</a:t>
            </a:r>
            <a:r>
              <a:rPr lang="en-US" dirty="0" smtClean="0"/>
              <a:t> </a:t>
            </a:r>
            <a:r>
              <a:rPr lang="en-US" dirty="0" err="1" smtClean="0"/>
              <a:t>x,</a:t>
            </a:r>
            <a:r>
              <a:rPr lang="en-US" b="1" dirty="0" err="1" smtClean="0"/>
              <a:t>int</a:t>
            </a:r>
            <a:r>
              <a:rPr lang="en-US" dirty="0" smtClean="0"/>
              <a:t> y)</a:t>
            </a:r>
            <a:r>
              <a:rPr lang="en-US" b="1" dirty="0" smtClean="0"/>
              <a:t>throws</a:t>
            </a:r>
            <a:r>
              <a:rPr lang="en-US" dirty="0" smtClean="0"/>
              <a:t> </a:t>
            </a:r>
            <a:r>
              <a:rPr lang="en-US" dirty="0" err="1" smtClean="0"/>
              <a:t>RemoteException</a:t>
            </a:r>
            <a:r>
              <a:rPr lang="en-US" dirty="0" smtClean="0"/>
              <a:t>;  </a:t>
            </a:r>
          </a:p>
          <a:p>
            <a:pPr lvl="0" algn="just"/>
            <a:r>
              <a:rPr lang="en-US" dirty="0" smtClean="0"/>
              <a:t>}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Provide the implementation of the remote interface</a:t>
            </a:r>
            <a:br>
              <a:rPr lang="en-US" dirty="0" smtClean="0"/>
            </a:br>
            <a:endParaRPr lang="en-US" dirty="0"/>
          </a:p>
        </p:txBody>
      </p:sp>
      <p:sp>
        <p:nvSpPr>
          <p:cNvPr id="3" name="Content Placeholder 2"/>
          <p:cNvSpPr>
            <a:spLocks noGrp="1"/>
          </p:cNvSpPr>
          <p:nvPr>
            <p:ph idx="1"/>
          </p:nvPr>
        </p:nvSpPr>
        <p:spPr/>
        <p:txBody>
          <a:bodyPr>
            <a:normAutofit fontScale="92500"/>
          </a:bodyPr>
          <a:lstStyle/>
          <a:p>
            <a:pPr algn="just"/>
            <a:r>
              <a:rPr lang="en-US" dirty="0" smtClean="0"/>
              <a:t>Now </a:t>
            </a:r>
            <a:r>
              <a:rPr lang="en-US" dirty="0"/>
              <a:t>provide the implementation of the remote interface. For providing the implementation of the Remote interface, we need to</a:t>
            </a:r>
          </a:p>
          <a:p>
            <a:pPr lvl="0" algn="just"/>
            <a:r>
              <a:rPr lang="en-US" dirty="0"/>
              <a:t>Either extend the </a:t>
            </a:r>
            <a:r>
              <a:rPr lang="en-US" dirty="0" err="1"/>
              <a:t>UnicastRemoteObject</a:t>
            </a:r>
            <a:r>
              <a:rPr lang="en-US" dirty="0"/>
              <a:t> class,</a:t>
            </a:r>
          </a:p>
          <a:p>
            <a:pPr lvl="0" algn="just"/>
            <a:r>
              <a:rPr lang="en-US" dirty="0"/>
              <a:t>or use the </a:t>
            </a:r>
            <a:r>
              <a:rPr lang="en-US" dirty="0" err="1"/>
              <a:t>exportObject</a:t>
            </a:r>
            <a:r>
              <a:rPr lang="en-US" dirty="0"/>
              <a:t>() method of the </a:t>
            </a:r>
            <a:r>
              <a:rPr lang="en-US" dirty="0" err="1"/>
              <a:t>UnicastRemoteObject</a:t>
            </a:r>
            <a:r>
              <a:rPr lang="en-US" dirty="0"/>
              <a:t> class</a:t>
            </a:r>
          </a:p>
          <a:p>
            <a:pPr algn="just"/>
            <a:r>
              <a:rPr lang="en-US" dirty="0"/>
              <a:t>In case, you extend the </a:t>
            </a:r>
            <a:r>
              <a:rPr lang="en-US" dirty="0" err="1"/>
              <a:t>UnicastRemoteObject</a:t>
            </a:r>
            <a:r>
              <a:rPr lang="en-US" dirty="0"/>
              <a:t> class, you must define a constructor that declares </a:t>
            </a:r>
            <a:r>
              <a:rPr lang="en-US" dirty="0" err="1"/>
              <a:t>RemoteException</a:t>
            </a:r>
            <a:r>
              <a:rPr lang="en-US" dirty="0"/>
              <a:t>.</a:t>
            </a:r>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0" algn="just"/>
            <a:r>
              <a:rPr lang="en-US" b="1" dirty="0" smtClean="0"/>
              <a:t>import</a:t>
            </a:r>
            <a:r>
              <a:rPr lang="en-US" dirty="0" smtClean="0"/>
              <a:t> java.rmi.*;  </a:t>
            </a:r>
          </a:p>
          <a:p>
            <a:pPr lvl="0" algn="just"/>
            <a:r>
              <a:rPr lang="en-US" b="1" dirty="0" smtClean="0"/>
              <a:t>import</a:t>
            </a:r>
            <a:r>
              <a:rPr lang="en-US" dirty="0" smtClean="0"/>
              <a:t> </a:t>
            </a:r>
            <a:r>
              <a:rPr lang="en-US" dirty="0" err="1" smtClean="0"/>
              <a:t>java.rmi.server</a:t>
            </a:r>
            <a:r>
              <a:rPr lang="en-US" dirty="0" smtClean="0"/>
              <a:t>.*;  </a:t>
            </a:r>
          </a:p>
          <a:p>
            <a:pPr lvl="0" algn="just"/>
            <a:r>
              <a:rPr lang="en-US" b="1" dirty="0" smtClean="0"/>
              <a:t>public</a:t>
            </a:r>
            <a:r>
              <a:rPr lang="en-US" dirty="0" smtClean="0"/>
              <a:t> </a:t>
            </a:r>
            <a:r>
              <a:rPr lang="en-US" b="1" dirty="0" smtClean="0"/>
              <a:t>class</a:t>
            </a:r>
            <a:r>
              <a:rPr lang="en-US" dirty="0" smtClean="0"/>
              <a:t> </a:t>
            </a:r>
            <a:r>
              <a:rPr lang="en-US" dirty="0" err="1" smtClean="0"/>
              <a:t>AdderRemote</a:t>
            </a:r>
            <a:r>
              <a:rPr lang="en-US" dirty="0" smtClean="0"/>
              <a:t> </a:t>
            </a:r>
            <a:r>
              <a:rPr lang="en-US" b="1" dirty="0" smtClean="0"/>
              <a:t>extends</a:t>
            </a:r>
            <a:r>
              <a:rPr lang="en-US" dirty="0" smtClean="0"/>
              <a:t> </a:t>
            </a:r>
            <a:r>
              <a:rPr lang="en-US" dirty="0" err="1" smtClean="0"/>
              <a:t>UnicastRemoteObject</a:t>
            </a:r>
            <a:r>
              <a:rPr lang="en-US" dirty="0" smtClean="0"/>
              <a:t> </a:t>
            </a:r>
            <a:r>
              <a:rPr lang="en-US" b="1" dirty="0" smtClean="0"/>
              <a:t>implements</a:t>
            </a:r>
            <a:r>
              <a:rPr lang="en-US" dirty="0" smtClean="0"/>
              <a:t> Adder{  </a:t>
            </a:r>
          </a:p>
          <a:p>
            <a:pPr lvl="0" algn="just"/>
            <a:r>
              <a:rPr lang="en-US" dirty="0" err="1" smtClean="0"/>
              <a:t>AdderRemote</a:t>
            </a:r>
            <a:r>
              <a:rPr lang="en-US" dirty="0" smtClean="0"/>
              <a:t>()</a:t>
            </a:r>
            <a:r>
              <a:rPr lang="en-US" b="1" dirty="0" smtClean="0"/>
              <a:t>throws</a:t>
            </a:r>
            <a:r>
              <a:rPr lang="en-US" dirty="0" smtClean="0"/>
              <a:t> </a:t>
            </a:r>
            <a:r>
              <a:rPr lang="en-US" dirty="0" err="1" smtClean="0"/>
              <a:t>RemoteException</a:t>
            </a:r>
            <a:r>
              <a:rPr lang="en-US" dirty="0" smtClean="0"/>
              <a:t>{  </a:t>
            </a:r>
          </a:p>
          <a:p>
            <a:pPr lvl="0" algn="just"/>
            <a:r>
              <a:rPr lang="en-US" b="1" dirty="0" smtClean="0"/>
              <a:t>super</a:t>
            </a:r>
            <a:r>
              <a:rPr lang="en-US" dirty="0" smtClean="0"/>
              <a:t>();  </a:t>
            </a:r>
          </a:p>
          <a:p>
            <a:pPr lvl="0" algn="just"/>
            <a:r>
              <a:rPr lang="en-US" dirty="0" smtClean="0"/>
              <a:t>}  </a:t>
            </a:r>
          </a:p>
          <a:p>
            <a:pPr lvl="0" algn="just"/>
            <a:r>
              <a:rPr lang="en-US" b="1" dirty="0" smtClean="0"/>
              <a:t>public</a:t>
            </a:r>
            <a:r>
              <a:rPr lang="en-US" dirty="0" smtClean="0"/>
              <a:t> </a:t>
            </a:r>
            <a:r>
              <a:rPr lang="en-US" b="1" dirty="0" err="1" smtClean="0"/>
              <a:t>int</a:t>
            </a:r>
            <a:r>
              <a:rPr lang="en-US" dirty="0" smtClean="0"/>
              <a:t> add(</a:t>
            </a:r>
            <a:r>
              <a:rPr lang="en-US" b="1" dirty="0" err="1" smtClean="0"/>
              <a:t>int</a:t>
            </a:r>
            <a:r>
              <a:rPr lang="en-US" dirty="0" smtClean="0"/>
              <a:t> </a:t>
            </a:r>
            <a:r>
              <a:rPr lang="en-US" dirty="0" err="1" smtClean="0"/>
              <a:t>x,</a:t>
            </a:r>
            <a:r>
              <a:rPr lang="en-US" b="1" dirty="0" err="1" smtClean="0"/>
              <a:t>int</a:t>
            </a:r>
            <a:r>
              <a:rPr lang="en-US" dirty="0" smtClean="0"/>
              <a:t> y){</a:t>
            </a:r>
            <a:r>
              <a:rPr lang="en-US" b="1" dirty="0" smtClean="0"/>
              <a:t>return</a:t>
            </a:r>
            <a:r>
              <a:rPr lang="en-US" dirty="0" smtClean="0"/>
              <a:t> </a:t>
            </a:r>
            <a:r>
              <a:rPr lang="en-US" dirty="0" err="1" smtClean="0"/>
              <a:t>x+y</a:t>
            </a:r>
            <a:r>
              <a:rPr lang="en-US" dirty="0" smtClean="0"/>
              <a:t>;}  </a:t>
            </a:r>
          </a:p>
          <a:p>
            <a:pPr lvl="0" algn="just"/>
            <a:r>
              <a:rPr lang="en-US" dirty="0" smtClean="0"/>
              <a:t>}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 create the stub and skeleton objects using the </a:t>
            </a:r>
            <a:r>
              <a:rPr lang="en-US" b="1" dirty="0" err="1" smtClean="0"/>
              <a:t>rmic</a:t>
            </a:r>
            <a:r>
              <a:rPr lang="en-US" b="1" dirty="0" smtClean="0"/>
              <a:t> tool.</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Next </a:t>
            </a:r>
            <a:r>
              <a:rPr lang="en-US" dirty="0"/>
              <a:t>step is to create stub and skeleton objects using the </a:t>
            </a:r>
            <a:r>
              <a:rPr lang="en-US" dirty="0" err="1"/>
              <a:t>rmi</a:t>
            </a:r>
            <a:r>
              <a:rPr lang="en-US" dirty="0"/>
              <a:t> compiler. </a:t>
            </a:r>
            <a:endParaRPr lang="en-US" dirty="0" smtClean="0"/>
          </a:p>
          <a:p>
            <a:pPr algn="just"/>
            <a:endParaRPr lang="en-US" dirty="0" smtClean="0"/>
          </a:p>
          <a:p>
            <a:pPr algn="just"/>
            <a:r>
              <a:rPr lang="en-US" dirty="0" smtClean="0"/>
              <a:t>The </a:t>
            </a:r>
            <a:r>
              <a:rPr lang="en-US" dirty="0" err="1"/>
              <a:t>rmic</a:t>
            </a:r>
            <a:r>
              <a:rPr lang="en-US" dirty="0"/>
              <a:t> tool invokes the RMI compiler and creates stub and skeleton objects.</a:t>
            </a:r>
          </a:p>
          <a:p>
            <a:pPr lvl="0" algn="just"/>
            <a:r>
              <a:rPr lang="en-US" dirty="0" err="1"/>
              <a:t>rmic</a:t>
            </a:r>
            <a:r>
              <a:rPr lang="en-US" dirty="0"/>
              <a:t> </a:t>
            </a:r>
            <a:r>
              <a:rPr lang="en-US" dirty="0" err="1"/>
              <a:t>AdderRemote</a:t>
            </a:r>
            <a:r>
              <a:rPr lang="en-US" dirty="0"/>
              <a:t>  </a:t>
            </a:r>
          </a:p>
          <a:p>
            <a:pPr algn="just"/>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Start the registry service by the </a:t>
            </a:r>
            <a:r>
              <a:rPr lang="en-US" dirty="0" err="1" smtClean="0"/>
              <a:t>rmiregistry</a:t>
            </a:r>
            <a:r>
              <a:rPr lang="en-US" dirty="0" smtClean="0"/>
              <a:t> tool</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Now </a:t>
            </a:r>
            <a:r>
              <a:rPr lang="en-US" dirty="0"/>
              <a:t>start the registry service by using the </a:t>
            </a:r>
            <a:r>
              <a:rPr lang="en-US" dirty="0" err="1"/>
              <a:t>rmiregistry</a:t>
            </a:r>
            <a:r>
              <a:rPr lang="en-US" dirty="0"/>
              <a:t> tool. </a:t>
            </a:r>
            <a:endParaRPr lang="en-US" dirty="0" smtClean="0"/>
          </a:p>
          <a:p>
            <a:pPr algn="just"/>
            <a:r>
              <a:rPr lang="en-US" dirty="0" smtClean="0"/>
              <a:t>If </a:t>
            </a:r>
            <a:r>
              <a:rPr lang="en-US" dirty="0"/>
              <a:t>you don't specify the port number, it uses a default port number</a:t>
            </a:r>
            <a:r>
              <a:rPr lang="en-US" dirty="0" smtClean="0"/>
              <a:t>.</a:t>
            </a:r>
          </a:p>
          <a:p>
            <a:pPr algn="just"/>
            <a:r>
              <a:rPr lang="en-US" dirty="0" smtClean="0"/>
              <a:t> </a:t>
            </a:r>
            <a:r>
              <a:rPr lang="en-US" dirty="0"/>
              <a:t>In this example, we are using the port number 5000.</a:t>
            </a:r>
          </a:p>
          <a:p>
            <a:pPr lvl="0" algn="just"/>
            <a:r>
              <a:rPr lang="en-US" dirty="0" err="1"/>
              <a:t>rmiregistry</a:t>
            </a:r>
            <a:r>
              <a:rPr lang="en-US" dirty="0"/>
              <a:t> 5000  </a:t>
            </a:r>
          </a:p>
          <a:p>
            <a:pPr algn="just"/>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Create and run the server application</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Now </a:t>
            </a:r>
            <a:r>
              <a:rPr lang="en-US" dirty="0" err="1"/>
              <a:t>rmi</a:t>
            </a:r>
            <a:r>
              <a:rPr lang="en-US" dirty="0"/>
              <a:t> services need to be hosted in a server process. The Naming class provides methods to get and store the remote object. The Naming class provides 5 methods.</a:t>
            </a:r>
          </a:p>
          <a:p>
            <a:pPr lvl="0" algn="just"/>
            <a:r>
              <a:rPr lang="en-US" b="1" dirty="0"/>
              <a:t>public static </a:t>
            </a:r>
            <a:r>
              <a:rPr lang="en-US" b="1" dirty="0" err="1"/>
              <a:t>java.rmi.Remote</a:t>
            </a:r>
            <a:r>
              <a:rPr lang="en-US" b="1" dirty="0"/>
              <a:t> lookup(</a:t>
            </a:r>
            <a:r>
              <a:rPr lang="en-US" b="1" dirty="0" err="1"/>
              <a:t>java.lang.String</a:t>
            </a:r>
            <a:r>
              <a:rPr lang="en-US" b="1" dirty="0"/>
              <a:t>) throws </a:t>
            </a:r>
            <a:r>
              <a:rPr lang="en-US" b="1" dirty="0" err="1"/>
              <a:t>java.rmi.NotBoundException</a:t>
            </a:r>
            <a:r>
              <a:rPr lang="en-US" b="1" dirty="0"/>
              <a:t>, </a:t>
            </a:r>
            <a:r>
              <a:rPr lang="en-US" b="1" dirty="0" err="1"/>
              <a:t>java.net.MalformedURLException</a:t>
            </a:r>
            <a:r>
              <a:rPr lang="en-US" b="1" dirty="0"/>
              <a:t>, </a:t>
            </a:r>
            <a:r>
              <a:rPr lang="en-US" b="1" dirty="0" err="1"/>
              <a:t>java.rmi.RemoteException</a:t>
            </a:r>
            <a:r>
              <a:rPr lang="en-US" b="1" dirty="0"/>
              <a:t>;</a:t>
            </a:r>
            <a:r>
              <a:rPr lang="en-US" dirty="0"/>
              <a:t> it returns the reference of the remote object.</a:t>
            </a:r>
          </a:p>
          <a:p>
            <a:pPr lvl="0" algn="just"/>
            <a:r>
              <a:rPr lang="en-US" b="1" dirty="0"/>
              <a:t>public static void bind(</a:t>
            </a:r>
            <a:r>
              <a:rPr lang="en-US" b="1" dirty="0" err="1"/>
              <a:t>java.lang.String</a:t>
            </a:r>
            <a:r>
              <a:rPr lang="en-US" b="1" dirty="0"/>
              <a:t>, </a:t>
            </a:r>
            <a:r>
              <a:rPr lang="en-US" b="1" dirty="0" err="1"/>
              <a:t>java.rmi.Remote</a:t>
            </a:r>
            <a:r>
              <a:rPr lang="en-US" b="1" dirty="0"/>
              <a:t>) throws </a:t>
            </a:r>
            <a:r>
              <a:rPr lang="en-US" b="1" dirty="0" err="1"/>
              <a:t>java.rmi.AlreadyBoundException</a:t>
            </a:r>
            <a:r>
              <a:rPr lang="en-US" b="1" dirty="0"/>
              <a:t>, </a:t>
            </a:r>
            <a:r>
              <a:rPr lang="en-US" b="1" dirty="0" err="1"/>
              <a:t>java.net.MalformedURLException</a:t>
            </a:r>
            <a:r>
              <a:rPr lang="en-US" b="1" dirty="0"/>
              <a:t>, </a:t>
            </a:r>
            <a:r>
              <a:rPr lang="en-US" b="1" dirty="0" err="1"/>
              <a:t>java.rmi.RemoteException</a:t>
            </a:r>
            <a:r>
              <a:rPr lang="en-US" b="1" dirty="0"/>
              <a:t>;</a:t>
            </a:r>
            <a:r>
              <a:rPr lang="en-US" dirty="0"/>
              <a:t> it binds the remote object with the given name.</a:t>
            </a:r>
          </a:p>
          <a:p>
            <a:pPr algn="just"/>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lvl="0" algn="just"/>
            <a:r>
              <a:rPr lang="en-US" b="1" dirty="0" smtClean="0"/>
              <a:t>public static void unbind(</a:t>
            </a:r>
            <a:r>
              <a:rPr lang="en-US" b="1" dirty="0" err="1" smtClean="0"/>
              <a:t>java.lang.String</a:t>
            </a:r>
            <a:r>
              <a:rPr lang="en-US" b="1" dirty="0" smtClean="0"/>
              <a:t>) throws </a:t>
            </a:r>
            <a:r>
              <a:rPr lang="en-US" b="1" dirty="0" err="1" smtClean="0"/>
              <a:t>java.rmi.RemoteException</a:t>
            </a:r>
            <a:r>
              <a:rPr lang="en-US" b="1" dirty="0" smtClean="0"/>
              <a:t>, </a:t>
            </a:r>
            <a:r>
              <a:rPr lang="en-US" b="1" dirty="0" err="1" smtClean="0"/>
              <a:t>java.rmi.NotBoundException</a:t>
            </a:r>
            <a:r>
              <a:rPr lang="en-US" b="1" dirty="0" smtClean="0"/>
              <a:t>, </a:t>
            </a:r>
            <a:r>
              <a:rPr lang="en-US" b="1" dirty="0" err="1" smtClean="0"/>
              <a:t>java.net.MalformedURLException</a:t>
            </a:r>
            <a:r>
              <a:rPr lang="en-US" b="1" dirty="0" smtClean="0"/>
              <a:t>;</a:t>
            </a:r>
            <a:r>
              <a:rPr lang="en-US" dirty="0" smtClean="0"/>
              <a:t> it destroys the remote object which is bound with the given name.</a:t>
            </a:r>
          </a:p>
          <a:p>
            <a:pPr lvl="0" algn="just"/>
            <a:r>
              <a:rPr lang="en-US" b="1" dirty="0" smtClean="0"/>
              <a:t>public static void rebind(</a:t>
            </a:r>
            <a:r>
              <a:rPr lang="en-US" b="1" dirty="0" err="1" smtClean="0"/>
              <a:t>java.lang.String</a:t>
            </a:r>
            <a:r>
              <a:rPr lang="en-US" b="1" dirty="0" smtClean="0"/>
              <a:t>, </a:t>
            </a:r>
            <a:r>
              <a:rPr lang="en-US" b="1" dirty="0" err="1" smtClean="0"/>
              <a:t>java.rmi.Remote</a:t>
            </a:r>
            <a:r>
              <a:rPr lang="en-US" b="1" dirty="0" smtClean="0"/>
              <a:t>) throws </a:t>
            </a:r>
            <a:r>
              <a:rPr lang="en-US" b="1" dirty="0" err="1" smtClean="0"/>
              <a:t>java.rmi.RemoteException</a:t>
            </a:r>
            <a:r>
              <a:rPr lang="en-US" b="1" dirty="0" smtClean="0"/>
              <a:t>, </a:t>
            </a:r>
            <a:r>
              <a:rPr lang="en-US" b="1" dirty="0" err="1" smtClean="0"/>
              <a:t>java.net.MalformedURLException</a:t>
            </a:r>
            <a:r>
              <a:rPr lang="en-US" b="1" dirty="0" smtClean="0"/>
              <a:t>;</a:t>
            </a:r>
            <a:r>
              <a:rPr lang="en-US" dirty="0" smtClean="0"/>
              <a:t> it binds the remote object to the new name.</a:t>
            </a:r>
          </a:p>
          <a:p>
            <a:pPr lvl="0" algn="just"/>
            <a:r>
              <a:rPr lang="en-US" b="1" dirty="0" smtClean="0"/>
              <a:t>public static </a:t>
            </a:r>
            <a:r>
              <a:rPr lang="en-US" b="1" dirty="0" err="1" smtClean="0"/>
              <a:t>java.lang.String</a:t>
            </a:r>
            <a:r>
              <a:rPr lang="en-US" b="1" dirty="0" smtClean="0"/>
              <a:t>[] list(</a:t>
            </a:r>
            <a:r>
              <a:rPr lang="en-US" b="1" dirty="0" err="1" smtClean="0"/>
              <a:t>java.lang.String</a:t>
            </a:r>
            <a:r>
              <a:rPr lang="en-US" b="1" dirty="0" smtClean="0"/>
              <a:t>) throws </a:t>
            </a:r>
            <a:r>
              <a:rPr lang="en-US" b="1" dirty="0" err="1" smtClean="0"/>
              <a:t>java.rmi.RemoteException</a:t>
            </a:r>
            <a:r>
              <a:rPr lang="en-US" b="1" dirty="0" smtClean="0"/>
              <a:t>, </a:t>
            </a:r>
            <a:r>
              <a:rPr lang="en-US" b="1" dirty="0" err="1" smtClean="0"/>
              <a:t>java.net.MalformedURLException</a:t>
            </a:r>
            <a:r>
              <a:rPr lang="en-US" b="1" dirty="0" smtClean="0"/>
              <a:t>;</a:t>
            </a:r>
            <a:r>
              <a:rPr lang="en-US" dirty="0" smtClean="0"/>
              <a:t> it returns an array of the names of the remote objects bound in the registry.</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In this example, we are binding the remote object by the name </a:t>
            </a:r>
            <a:r>
              <a:rPr lang="en-US" dirty="0" err="1"/>
              <a:t>sonoo</a:t>
            </a:r>
            <a:r>
              <a:rPr lang="en-US" dirty="0"/>
              <a:t>.</a:t>
            </a:r>
          </a:p>
          <a:p>
            <a:pPr lvl="0"/>
            <a:r>
              <a:rPr lang="en-US" b="1" dirty="0"/>
              <a:t>import</a:t>
            </a:r>
            <a:r>
              <a:rPr lang="en-US" dirty="0"/>
              <a:t> java.rmi.*;  </a:t>
            </a:r>
          </a:p>
          <a:p>
            <a:pPr lvl="0"/>
            <a:r>
              <a:rPr lang="en-US" b="1" dirty="0"/>
              <a:t>import</a:t>
            </a:r>
            <a:r>
              <a:rPr lang="en-US" dirty="0"/>
              <a:t> </a:t>
            </a:r>
            <a:r>
              <a:rPr lang="en-US" dirty="0" err="1"/>
              <a:t>java.rmi.registry</a:t>
            </a:r>
            <a:r>
              <a:rPr lang="en-US" dirty="0"/>
              <a:t>.*;  </a:t>
            </a:r>
          </a:p>
          <a:p>
            <a:pPr lvl="0"/>
            <a:r>
              <a:rPr lang="en-US" b="1" dirty="0"/>
              <a:t>public</a:t>
            </a:r>
            <a:r>
              <a:rPr lang="en-US" dirty="0"/>
              <a:t> </a:t>
            </a:r>
            <a:r>
              <a:rPr lang="en-US" b="1" dirty="0"/>
              <a:t>class</a:t>
            </a:r>
            <a:r>
              <a:rPr lang="en-US" dirty="0"/>
              <a:t> </a:t>
            </a:r>
            <a:r>
              <a:rPr lang="en-US" dirty="0" err="1"/>
              <a:t>MyServer</a:t>
            </a:r>
            <a:r>
              <a:rPr lang="en-US" dirty="0"/>
              <a:t>{  </a:t>
            </a:r>
          </a:p>
          <a:p>
            <a:pPr lvl="0"/>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0"/>
            <a:r>
              <a:rPr lang="en-US" b="1" dirty="0"/>
              <a:t>try</a:t>
            </a:r>
            <a:r>
              <a:rPr lang="en-US" dirty="0"/>
              <a:t>{  </a:t>
            </a:r>
          </a:p>
          <a:p>
            <a:pPr lvl="0"/>
            <a:r>
              <a:rPr lang="en-US" dirty="0"/>
              <a:t>Adder stub=</a:t>
            </a:r>
            <a:r>
              <a:rPr lang="en-US" b="1" dirty="0"/>
              <a:t>new</a:t>
            </a:r>
            <a:r>
              <a:rPr lang="en-US" dirty="0"/>
              <a:t> </a:t>
            </a:r>
            <a:r>
              <a:rPr lang="en-US" dirty="0" err="1"/>
              <a:t>AdderRemote</a:t>
            </a:r>
            <a:r>
              <a:rPr lang="en-US" dirty="0"/>
              <a:t>();  </a:t>
            </a:r>
          </a:p>
          <a:p>
            <a:pPr lvl="0"/>
            <a:r>
              <a:rPr lang="en-US" dirty="0" err="1"/>
              <a:t>Naming.rebind</a:t>
            </a:r>
            <a:r>
              <a:rPr lang="en-US" dirty="0"/>
              <a:t>("rmi://localhost:5000/sonoo",stub);  </a:t>
            </a:r>
          </a:p>
          <a:p>
            <a:pPr lvl="0"/>
            <a:r>
              <a:rPr lang="en-US" dirty="0"/>
              <a:t>}</a:t>
            </a:r>
            <a:r>
              <a:rPr lang="en-US" b="1" dirty="0"/>
              <a:t>catch</a:t>
            </a:r>
            <a:r>
              <a:rPr lang="en-US" dirty="0"/>
              <a:t>(Exception e){</a:t>
            </a:r>
            <a:r>
              <a:rPr lang="en-US" dirty="0" err="1"/>
              <a:t>System.out.println</a:t>
            </a:r>
            <a:r>
              <a:rPr lang="en-US" dirty="0"/>
              <a:t>(e);}  </a:t>
            </a:r>
          </a:p>
          <a:p>
            <a:pPr lvl="0"/>
            <a:r>
              <a:rPr lang="en-US" dirty="0"/>
              <a:t>}  </a:t>
            </a:r>
          </a:p>
          <a:p>
            <a:pPr lvl="0"/>
            <a:r>
              <a:rPr lang="en-US" dirty="0"/>
              <a:t>}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The </a:t>
            </a:r>
            <a:r>
              <a:rPr lang="en-US" b="1" dirty="0"/>
              <a:t>RMI</a:t>
            </a:r>
            <a:r>
              <a:rPr lang="en-US" dirty="0"/>
              <a:t> (Remote Method Invocation) is an API that provides a mechanism to create distributed application in java. The RMI allows an object to invoke methods on an object running in another JVM.</a:t>
            </a:r>
          </a:p>
          <a:p>
            <a:pPr algn="just"/>
            <a:r>
              <a:rPr lang="en-US" dirty="0"/>
              <a:t>The RMI provides remote communication between the applications using two objects </a:t>
            </a:r>
            <a:r>
              <a:rPr lang="en-US" i="1" dirty="0"/>
              <a:t>stub</a:t>
            </a:r>
            <a:r>
              <a:rPr lang="en-US" dirty="0"/>
              <a:t> and </a:t>
            </a:r>
            <a:r>
              <a:rPr lang="en-US" i="1" dirty="0"/>
              <a:t>skeleton</a:t>
            </a:r>
            <a:r>
              <a:rPr lang="en-US" dirty="0"/>
              <a:t>.</a:t>
            </a:r>
          </a:p>
          <a:p>
            <a:pPr algn="just"/>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Create and run the client application</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At </a:t>
            </a:r>
            <a:r>
              <a:rPr lang="en-US" dirty="0"/>
              <a:t>the client we are getting the stub object by the lookup() method of the Naming class and invoking the method on this object. </a:t>
            </a:r>
            <a:endParaRPr lang="en-US" dirty="0" smtClean="0"/>
          </a:p>
          <a:p>
            <a:pPr algn="just"/>
            <a:r>
              <a:rPr lang="en-US" dirty="0" smtClean="0"/>
              <a:t>In </a:t>
            </a:r>
            <a:r>
              <a:rPr lang="en-US" dirty="0"/>
              <a:t>this example, we are running the server and client applications, in the same machine so we are using </a:t>
            </a:r>
            <a:r>
              <a:rPr lang="en-US" dirty="0" err="1"/>
              <a:t>localhost</a:t>
            </a:r>
            <a:r>
              <a:rPr lang="en-US" dirty="0"/>
              <a:t>. </a:t>
            </a:r>
            <a:endParaRPr lang="en-US" dirty="0" smtClean="0"/>
          </a:p>
          <a:p>
            <a:pPr algn="just"/>
            <a:r>
              <a:rPr lang="en-US" dirty="0" smtClean="0"/>
              <a:t>If </a:t>
            </a:r>
            <a:r>
              <a:rPr lang="en-US" dirty="0"/>
              <a:t>you want to access the remote object from another machine, change the </a:t>
            </a:r>
            <a:r>
              <a:rPr lang="en-US" dirty="0" err="1"/>
              <a:t>localhost</a:t>
            </a:r>
            <a:r>
              <a:rPr lang="en-US" dirty="0"/>
              <a:t> to the host name (or IP address) where the remote object is located.</a:t>
            </a:r>
          </a:p>
          <a:p>
            <a:pPr algn="just"/>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lvl="0"/>
            <a:r>
              <a:rPr lang="en-US" b="1" dirty="0"/>
              <a:t>import</a:t>
            </a:r>
            <a:r>
              <a:rPr lang="en-US" dirty="0"/>
              <a:t> java.rmi.*;  </a:t>
            </a:r>
          </a:p>
          <a:p>
            <a:pPr lvl="0"/>
            <a:r>
              <a:rPr lang="en-US" b="1" dirty="0"/>
              <a:t>public</a:t>
            </a:r>
            <a:r>
              <a:rPr lang="en-US" dirty="0"/>
              <a:t> </a:t>
            </a:r>
            <a:r>
              <a:rPr lang="en-US" b="1" dirty="0"/>
              <a:t>class</a:t>
            </a:r>
            <a:r>
              <a:rPr lang="en-US" dirty="0"/>
              <a:t> </a:t>
            </a:r>
            <a:r>
              <a:rPr lang="en-US" dirty="0" err="1"/>
              <a:t>MyClient</a:t>
            </a:r>
            <a:r>
              <a:rPr lang="en-US" dirty="0"/>
              <a:t>{  </a:t>
            </a:r>
          </a:p>
          <a:p>
            <a:pPr lvl="0"/>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0"/>
            <a:r>
              <a:rPr lang="en-US" b="1" dirty="0"/>
              <a:t>try</a:t>
            </a:r>
            <a:r>
              <a:rPr lang="en-US" dirty="0"/>
              <a:t>{  </a:t>
            </a:r>
          </a:p>
          <a:p>
            <a:pPr lvl="0"/>
            <a:r>
              <a:rPr lang="en-US" dirty="0"/>
              <a:t>Adder stub=(Adder)</a:t>
            </a:r>
            <a:r>
              <a:rPr lang="en-US" dirty="0" err="1"/>
              <a:t>Naming.lookup</a:t>
            </a:r>
            <a:r>
              <a:rPr lang="en-US" dirty="0"/>
              <a:t>("rmi://localhost:5000/sonoo");  </a:t>
            </a:r>
          </a:p>
          <a:p>
            <a:pPr lvl="0"/>
            <a:r>
              <a:rPr lang="en-US" dirty="0" err="1"/>
              <a:t>System.out.println</a:t>
            </a:r>
            <a:r>
              <a:rPr lang="en-US" dirty="0"/>
              <a:t>(</a:t>
            </a:r>
            <a:r>
              <a:rPr lang="en-US" dirty="0" err="1"/>
              <a:t>stub.add</a:t>
            </a:r>
            <a:r>
              <a:rPr lang="en-US" dirty="0"/>
              <a:t>(34,4));  </a:t>
            </a:r>
          </a:p>
          <a:p>
            <a:pPr lvl="0"/>
            <a:r>
              <a:rPr lang="en-US" dirty="0"/>
              <a:t>}</a:t>
            </a:r>
            <a:r>
              <a:rPr lang="en-US" b="1" dirty="0"/>
              <a:t>catch</a:t>
            </a:r>
            <a:r>
              <a:rPr lang="en-US" dirty="0"/>
              <a:t>(Exception e){}  </a:t>
            </a:r>
          </a:p>
          <a:p>
            <a:pPr lvl="0"/>
            <a:r>
              <a:rPr lang="en-US" dirty="0"/>
              <a:t>}  </a:t>
            </a:r>
          </a:p>
          <a:p>
            <a:pPr lvl="0"/>
            <a:r>
              <a:rPr lang="en-US" dirty="0"/>
              <a:t>}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For running </a:t>
            </a:r>
            <a:r>
              <a:rPr lang="en-US" b="1" dirty="0" smtClean="0"/>
              <a:t>this</a:t>
            </a:r>
            <a:r>
              <a:rPr lang="en-US" dirty="0" smtClean="0"/>
              <a:t> </a:t>
            </a:r>
            <a:r>
              <a:rPr lang="en-US" dirty="0" err="1" smtClean="0"/>
              <a:t>rmi</a:t>
            </a:r>
            <a:r>
              <a:rPr lang="en-US" dirty="0" smtClean="0"/>
              <a:t> </a:t>
            </a:r>
            <a:r>
              <a:rPr lang="en-US" dirty="0" smtClean="0"/>
              <a:t>example</a:t>
            </a:r>
            <a:r>
              <a:rPr lang="en-US" dirty="0" smtClean="0"/>
              <a:t>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t>  </a:t>
            </a:r>
          </a:p>
          <a:p>
            <a:pPr lvl="0"/>
            <a:r>
              <a:rPr lang="en-US" dirty="0"/>
              <a:t>1) compile all the java files  </a:t>
            </a:r>
          </a:p>
          <a:p>
            <a:pPr lvl="0"/>
            <a:r>
              <a:rPr lang="en-US" dirty="0"/>
              <a:t>  </a:t>
            </a:r>
          </a:p>
          <a:p>
            <a:pPr lvl="0"/>
            <a:r>
              <a:rPr lang="en-US" dirty="0" err="1"/>
              <a:t>javac</a:t>
            </a:r>
            <a:r>
              <a:rPr lang="en-US" dirty="0"/>
              <a:t> *.java  </a:t>
            </a:r>
          </a:p>
          <a:p>
            <a:pPr lvl="0"/>
            <a:r>
              <a:rPr lang="en-US" dirty="0"/>
              <a:t>  </a:t>
            </a:r>
          </a:p>
          <a:p>
            <a:pPr lvl="0"/>
            <a:r>
              <a:rPr lang="en-US" dirty="0"/>
              <a:t>2)create stub and skeleton object by </a:t>
            </a:r>
            <a:r>
              <a:rPr lang="en-US" dirty="0" err="1"/>
              <a:t>rmic</a:t>
            </a:r>
            <a:r>
              <a:rPr lang="en-US" dirty="0"/>
              <a:t> tool  </a:t>
            </a:r>
          </a:p>
          <a:p>
            <a:pPr lvl="0"/>
            <a:r>
              <a:rPr lang="en-US" dirty="0"/>
              <a:t>  </a:t>
            </a:r>
          </a:p>
          <a:p>
            <a:pPr lvl="0"/>
            <a:r>
              <a:rPr lang="en-US" dirty="0" err="1"/>
              <a:t>rmic</a:t>
            </a:r>
            <a:r>
              <a:rPr lang="en-US" dirty="0"/>
              <a:t> </a:t>
            </a:r>
            <a:r>
              <a:rPr lang="en-US" dirty="0" err="1"/>
              <a:t>AdderRemote</a:t>
            </a:r>
            <a:r>
              <a:rPr lang="en-US" dirty="0"/>
              <a:t>  </a:t>
            </a:r>
          </a:p>
          <a:p>
            <a:pPr lvl="0"/>
            <a:r>
              <a:rPr lang="en-US" dirty="0"/>
              <a:t>  </a:t>
            </a:r>
          </a:p>
          <a:p>
            <a:pPr lvl="0"/>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lvl="0"/>
            <a:r>
              <a:rPr lang="en-US" dirty="0" smtClean="0"/>
              <a:t>3)start </a:t>
            </a:r>
            <a:r>
              <a:rPr lang="en-US" dirty="0" err="1" smtClean="0"/>
              <a:t>rmi</a:t>
            </a:r>
            <a:r>
              <a:rPr lang="en-US" dirty="0" smtClean="0"/>
              <a:t> registry in one command prompt  </a:t>
            </a:r>
          </a:p>
          <a:p>
            <a:pPr lvl="0"/>
            <a:r>
              <a:rPr lang="en-US" dirty="0" smtClean="0"/>
              <a:t>  </a:t>
            </a:r>
          </a:p>
          <a:p>
            <a:pPr lvl="0"/>
            <a:r>
              <a:rPr lang="en-US" dirty="0" err="1" smtClean="0"/>
              <a:t>rmiregistry</a:t>
            </a:r>
            <a:r>
              <a:rPr lang="en-US" dirty="0" smtClean="0"/>
              <a:t> 5000  </a:t>
            </a:r>
          </a:p>
          <a:p>
            <a:pPr lvl="0"/>
            <a:r>
              <a:rPr lang="en-US" dirty="0" smtClean="0"/>
              <a:t>  </a:t>
            </a:r>
          </a:p>
          <a:p>
            <a:pPr lvl="0"/>
            <a:r>
              <a:rPr lang="en-US" dirty="0" smtClean="0"/>
              <a:t>4)start the server in another command prompt  </a:t>
            </a:r>
          </a:p>
          <a:p>
            <a:pPr lvl="0"/>
            <a:r>
              <a:rPr lang="en-US" dirty="0" smtClean="0"/>
              <a:t>  </a:t>
            </a:r>
          </a:p>
          <a:p>
            <a:pPr lvl="0"/>
            <a:r>
              <a:rPr lang="en-US" dirty="0" smtClean="0"/>
              <a:t>java </a:t>
            </a:r>
            <a:r>
              <a:rPr lang="en-US" dirty="0" err="1" smtClean="0"/>
              <a:t>MyServer</a:t>
            </a:r>
            <a:r>
              <a:rPr lang="en-US" dirty="0" smtClean="0"/>
              <a:t>  </a:t>
            </a:r>
          </a:p>
          <a:p>
            <a:pPr lvl="0"/>
            <a:r>
              <a:rPr lang="en-US" dirty="0" smtClean="0"/>
              <a:t>  </a:t>
            </a:r>
          </a:p>
          <a:p>
            <a:pPr lvl="0"/>
            <a:r>
              <a:rPr lang="en-US" dirty="0" smtClean="0"/>
              <a:t>5)start the client application in another command prompt  </a:t>
            </a:r>
          </a:p>
          <a:p>
            <a:pPr lvl="0"/>
            <a:r>
              <a:rPr lang="en-US" dirty="0" smtClean="0"/>
              <a:t>  </a:t>
            </a:r>
          </a:p>
          <a:p>
            <a:pPr lvl="0"/>
            <a:r>
              <a:rPr lang="en-US" dirty="0" smtClean="0"/>
              <a:t>java </a:t>
            </a:r>
            <a:r>
              <a:rPr lang="en-US" dirty="0" err="1" smtClean="0"/>
              <a:t>MyClient</a:t>
            </a:r>
            <a:r>
              <a:rPr lang="en-US" dirty="0" smtClean="0"/>
              <a:t>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MI"/>
          <p:cNvPicPr>
            <a:picLocks noGrp="1"/>
          </p:cNvPicPr>
          <p:nvPr>
            <p:ph idx="1"/>
          </p:nvPr>
        </p:nvPicPr>
        <p:blipFill>
          <a:blip r:embed="rId2"/>
          <a:srcRect/>
          <a:stretch>
            <a:fillRect/>
          </a:stretch>
        </p:blipFill>
        <p:spPr bwMode="auto">
          <a:xfrm>
            <a:off x="2267941" y="1600200"/>
            <a:ext cx="4608117" cy="4525963"/>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MI"/>
          <p:cNvPicPr>
            <a:picLocks noGrp="1"/>
          </p:cNvPicPr>
          <p:nvPr>
            <p:ph idx="1"/>
          </p:nvPr>
        </p:nvPicPr>
        <p:blipFill>
          <a:blip r:embed="rId2"/>
          <a:srcRect/>
          <a:stretch>
            <a:fillRect/>
          </a:stretch>
        </p:blipFill>
        <p:spPr bwMode="auto">
          <a:xfrm>
            <a:off x="1333500" y="2467769"/>
            <a:ext cx="6477000" cy="279082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stub and skeleton</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RMI uses stub and skeleton object for communication with the remote object.</a:t>
            </a:r>
          </a:p>
          <a:p>
            <a:pPr algn="just"/>
            <a:r>
              <a:rPr lang="en-US" dirty="0" smtClean="0"/>
              <a:t>A</a:t>
            </a:r>
            <a:r>
              <a:rPr lang="en-US" dirty="0"/>
              <a:t> </a:t>
            </a:r>
            <a:r>
              <a:rPr lang="en-US" b="1" dirty="0"/>
              <a:t>remote object</a:t>
            </a:r>
            <a:r>
              <a:rPr lang="en-US" dirty="0"/>
              <a:t> is an object whose method can be invoked from another JVM. Let's understand the stub and skeleton objects:</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stub</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The </a:t>
            </a:r>
            <a:r>
              <a:rPr lang="en-US" dirty="0"/>
              <a:t>stub is an object, acts as a gateway for the client side. All the outgoing requests are routed through it. It resides at the client side and represents the remote object. When the caller invokes method on the stub object, it does the following tasks:</a:t>
            </a:r>
          </a:p>
          <a:p>
            <a:pPr lvl="0" algn="just"/>
            <a:r>
              <a:rPr lang="en-US" dirty="0"/>
              <a:t>It initiates a connection with remote Virtual Machine (JVM),</a:t>
            </a:r>
          </a:p>
          <a:p>
            <a:pPr lvl="0" algn="just"/>
            <a:r>
              <a:rPr lang="en-US" dirty="0"/>
              <a:t>It writes and transmits (marshals) the parameters to the remote Virtual Machine (JVM),</a:t>
            </a:r>
          </a:p>
          <a:p>
            <a:pPr lvl="0" algn="just"/>
            <a:r>
              <a:rPr lang="en-US" dirty="0"/>
              <a:t>It waits for the result</a:t>
            </a:r>
          </a:p>
          <a:p>
            <a:pPr lvl="0" algn="just"/>
            <a:r>
              <a:rPr lang="en-US" dirty="0"/>
              <a:t>It reads (</a:t>
            </a:r>
            <a:r>
              <a:rPr lang="en-US" dirty="0" err="1"/>
              <a:t>unmarshals</a:t>
            </a:r>
            <a:r>
              <a:rPr lang="en-US" dirty="0"/>
              <a:t>) the return value or exception, and</a:t>
            </a:r>
          </a:p>
          <a:p>
            <a:pPr lvl="0" algn="just"/>
            <a:r>
              <a:rPr lang="en-US" dirty="0"/>
              <a:t>It finally, returns the value to the caller.</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skeleton</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The </a:t>
            </a:r>
            <a:r>
              <a:rPr lang="en-US" dirty="0"/>
              <a:t>skeleton is an object, acts as a gateway for the server side object. All the incoming requests are routed through it. When the skeleton receives the incoming request, it does the following tasks:</a:t>
            </a:r>
          </a:p>
          <a:p>
            <a:pPr lvl="0" algn="just"/>
            <a:r>
              <a:rPr lang="en-US" dirty="0"/>
              <a:t>It reads the parameter for the remote method</a:t>
            </a:r>
          </a:p>
          <a:p>
            <a:pPr lvl="0" algn="just"/>
            <a:r>
              <a:rPr lang="en-US" dirty="0"/>
              <a:t>It invokes the method on the actual remote object, and</a:t>
            </a:r>
          </a:p>
          <a:p>
            <a:pPr lvl="0" algn="just"/>
            <a:r>
              <a:rPr lang="en-US" dirty="0"/>
              <a:t>It writes and transmits (marshals) the result to the caller.</a:t>
            </a:r>
          </a:p>
          <a:p>
            <a:pPr algn="just"/>
            <a:r>
              <a:rPr lang="en-US" dirty="0"/>
              <a:t>In the Java 2 SDK, an stub protocol was introduced that eliminates the need for skeletons.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tub and skeleton in RMI"/>
          <p:cNvPicPr>
            <a:picLocks noGrp="1"/>
          </p:cNvPicPr>
          <p:nvPr>
            <p:ph idx="1"/>
          </p:nvPr>
        </p:nvPicPr>
        <p:blipFill>
          <a:blip r:embed="rId2"/>
          <a:srcRect/>
          <a:stretch>
            <a:fillRect/>
          </a:stretch>
        </p:blipFill>
        <p:spPr bwMode="auto">
          <a:xfrm>
            <a:off x="2066925" y="2286794"/>
            <a:ext cx="5010150" cy="31527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requirements for the distributed applications</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If </a:t>
            </a:r>
            <a:r>
              <a:rPr lang="en-US" dirty="0"/>
              <a:t>any application performs these tasks, it can be distributed application</a:t>
            </a:r>
            <a:r>
              <a:rPr lang="en-US" dirty="0" smtClean="0"/>
              <a:t>.</a:t>
            </a:r>
            <a:endParaRPr lang="en-US" dirty="0"/>
          </a:p>
          <a:p>
            <a:pPr lvl="0" algn="just"/>
            <a:r>
              <a:rPr lang="en-US" dirty="0"/>
              <a:t>The application need to locate the remote method</a:t>
            </a:r>
          </a:p>
          <a:p>
            <a:pPr lvl="0" algn="just"/>
            <a:r>
              <a:rPr lang="en-US" dirty="0"/>
              <a:t>It need to provide the communication with the remote objects, and</a:t>
            </a:r>
          </a:p>
          <a:p>
            <a:pPr lvl="0" algn="just"/>
            <a:r>
              <a:rPr lang="en-US" dirty="0"/>
              <a:t>The application need to load the class definitions for the objects.</a:t>
            </a:r>
          </a:p>
          <a:p>
            <a:pPr algn="just"/>
            <a:r>
              <a:rPr lang="en-US" dirty="0"/>
              <a:t>The RMI application have all these features, so it is called the distributed application.</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Steps to write the RMI program</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is given the 6 steps to write the RMI program.</a:t>
            </a:r>
          </a:p>
          <a:p>
            <a:pPr lvl="0"/>
            <a:r>
              <a:rPr lang="en-US" dirty="0"/>
              <a:t>Create the remote interface</a:t>
            </a:r>
          </a:p>
          <a:p>
            <a:pPr lvl="0"/>
            <a:r>
              <a:rPr lang="en-US" dirty="0"/>
              <a:t>Provide the implementation of the remote interface</a:t>
            </a:r>
          </a:p>
          <a:p>
            <a:pPr lvl="0"/>
            <a:r>
              <a:rPr lang="en-US" dirty="0"/>
              <a:t>Compile the implementation class and create the stub and skeleton objects using the </a:t>
            </a:r>
            <a:r>
              <a:rPr lang="en-US" dirty="0" err="1"/>
              <a:t>rmic</a:t>
            </a:r>
            <a:r>
              <a:rPr lang="en-US" dirty="0"/>
              <a:t> tool</a:t>
            </a:r>
          </a:p>
          <a:p>
            <a:pPr lvl="0"/>
            <a:r>
              <a:rPr lang="en-US" dirty="0"/>
              <a:t>Start the registry service by </a:t>
            </a:r>
            <a:r>
              <a:rPr lang="en-US" dirty="0" err="1"/>
              <a:t>rmiregistry</a:t>
            </a:r>
            <a:r>
              <a:rPr lang="en-US" dirty="0"/>
              <a:t> tool</a:t>
            </a:r>
          </a:p>
          <a:p>
            <a:pPr lvl="0"/>
            <a:r>
              <a:rPr lang="en-US" dirty="0"/>
              <a:t>Create and start the remote application</a:t>
            </a:r>
          </a:p>
          <a:p>
            <a:pPr lvl="0"/>
            <a:r>
              <a:rPr lang="en-US" dirty="0"/>
              <a:t>Create and start the client application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RMI Example</a:t>
            </a:r>
          </a:p>
          <a:p>
            <a:r>
              <a:rPr lang="en-US" dirty="0"/>
              <a:t>In this example, we have followed all the 6 steps to create and run the </a:t>
            </a:r>
            <a:r>
              <a:rPr lang="en-US" dirty="0" err="1"/>
              <a:t>rmi</a:t>
            </a:r>
            <a:r>
              <a:rPr lang="en-US" dirty="0"/>
              <a:t> application. The client application need only two files, remote interface and client application. In the </a:t>
            </a:r>
            <a:r>
              <a:rPr lang="en-US" dirty="0" err="1"/>
              <a:t>rmi</a:t>
            </a:r>
            <a:r>
              <a:rPr lang="en-US" dirty="0"/>
              <a:t> application, both client and server interacts with the remote interface. The client application invokes methods on the proxy object, RMI sends the request to the remote JVM. The return value is sent back to the proxy object and then to the client application.</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820</Words>
  <Application>Microsoft Office PowerPoint</Application>
  <PresentationFormat>On-screen Show (4:3)</PresentationFormat>
  <Paragraphs>117</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RMI</vt:lpstr>
      <vt:lpstr>Slide 2</vt:lpstr>
      <vt:lpstr>Understanding stub and skeleton </vt:lpstr>
      <vt:lpstr>stub </vt:lpstr>
      <vt:lpstr>skeleton </vt:lpstr>
      <vt:lpstr>Slide 6</vt:lpstr>
      <vt:lpstr>Understanding requirements for the distributed applications </vt:lpstr>
      <vt:lpstr>Steps to write the RMI program </vt:lpstr>
      <vt:lpstr>Slide 9</vt:lpstr>
      <vt:lpstr>Slide 10</vt:lpstr>
      <vt:lpstr>1) create the remote interface </vt:lpstr>
      <vt:lpstr>Slide 12</vt:lpstr>
      <vt:lpstr>2) Provide the implementation of the remote interface </vt:lpstr>
      <vt:lpstr>Slide 14</vt:lpstr>
      <vt:lpstr>3) create the stub and skeleton objects using the rmic tool. </vt:lpstr>
      <vt:lpstr>4) Start the registry service by the rmiregistry tool </vt:lpstr>
      <vt:lpstr>5) Create and run the server application </vt:lpstr>
      <vt:lpstr>Slide 18</vt:lpstr>
      <vt:lpstr>Slide 19</vt:lpstr>
      <vt:lpstr>6) Create and run the client application </vt:lpstr>
      <vt:lpstr>Slide 21</vt:lpstr>
      <vt:lpstr>For running this rmi example  </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cc</dc:creator>
  <cp:lastModifiedBy>cc</cp:lastModifiedBy>
  <cp:revision>54</cp:revision>
  <dcterms:created xsi:type="dcterms:W3CDTF">2015-10-28T02:11:59Z</dcterms:created>
  <dcterms:modified xsi:type="dcterms:W3CDTF">2015-10-28T04:46:31Z</dcterms:modified>
</cp:coreProperties>
</file>