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8BEB7-BB91-42D1-9FF6-C89CBA0EBD32}" type="datetimeFigureOut">
              <a:rPr lang="en-US" smtClean="0"/>
              <a:pPr/>
              <a:t>10/28/2015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1CE7-791A-4BAD-B0DD-1893D77DAF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" y="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75A2"/>
              </a:solidFill>
              <a:effectLst/>
              <a:latin typeface="Trebuchet MS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XML Schema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1000" b="1" dirty="0">
              <a:solidFill>
                <a:srgbClr val="0075A2"/>
              </a:solidFill>
              <a:latin typeface="Trebuchet MS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 XML Schemas is developed by W3C, which overcomes the limitation of DTD and meant to replace DTD. In brief, the XML Schema: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is a well-formed XML document, which uses XML syntax.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is object-oriented, support concepts like inheritance.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supports namespaces.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supports more data type.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more element occurrence indicators.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0"/>
            <a:ext cx="9144000" cy="6186309"/>
          </a:xfrm>
          <a:prstGeom prst="rect">
            <a:avLst/>
          </a:prstGeom>
          <a:solidFill>
            <a:srgbClr val="ECF2D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match any element, wildcard character "*" can be used.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For example,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match="*"&gt;......&lt;/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match a few elements, you can combine the paths with the "|" (or)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For example,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match="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author|title|category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"&gt;......&lt;/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match on attribute, use the syntax: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element[@attribute-name='attribute-value']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example: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match="email[@preferred='yes']"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attribute-value is optional. If omitted, it matches if the attribute is present.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For example,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match="email[@preferred]"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0430" y="2500306"/>
            <a:ext cx="1800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Templates.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28572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 XSL style sheet consists of one or more set of rules that are called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templates.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rgbClr val="40404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template contains rules to apply when a specified node is matched.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285992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 element is used to build templates.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match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attribute is used to associate a template with an XML element.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match attribute can also be used to define a template for the entire XML document.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value of the match attribute is an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expression (i.e. match="/" defines the whole document).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357826"/>
            <a:ext cx="900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xsl:value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-of&gt; element is used to extract the value of a selected node.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3786182" y="0"/>
            <a:ext cx="257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Demo_Stylesheet.xsl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285728"/>
            <a:ext cx="9144000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&lt;?xml version="1.0" encoding="UTF-8"?&gt;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xsl:stylesheet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xmlns:xsl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="http://www.w3.org/1999/XSL/Transform" version="1.0"&gt;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xsl:output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method="html"/&gt;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xsl:template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match="/"&gt;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&lt;html&gt;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&lt;head&gt;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&lt;title&gt;Demo_Stylesheet.xsl&lt;/title&gt;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&lt;/head&gt;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&lt;body&gt;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&lt;h2&gt;Staff Member's Information&lt;/h2&gt;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&lt;table border="1"&gt;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bgcolor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="#9acd32"&gt;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&gt;Name&lt;/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&gt;Salary&lt;/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-each select="company/staff"&gt;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&lt;td&gt;&lt;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-of select="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"/&gt;&lt;/td&gt;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&lt;td&gt;&lt;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-of select="salary"/&gt;&lt;/td&gt;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xsl:for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-each&gt;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&lt;/table&gt;  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&lt;/body&gt;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&lt;/html&gt;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xsl:template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xsl:stylesheet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4143372" y="285728"/>
            <a:ext cx="909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abc.xml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928670"/>
            <a:ext cx="91440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&lt;?xml-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stylesheet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type="text/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xsl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href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="Demo_Stylesheet.xsl"?&gt;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&lt;company&gt;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&lt;staff id="1001"&gt;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Thakkar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kaushik&lt;/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&lt;nickname&gt;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Chintu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&lt;/nickname&gt;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&lt;salary&gt;100000&lt;/salary&gt;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&lt;/staff&gt;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&lt;staff id="2001"&gt;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&gt;Patel&lt;/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firstname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Bhaveshbhai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lastname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&lt;nickname&gt;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bhavesh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sir&lt;/nickname&gt;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&lt;salary&gt;200000&lt;/salary&gt;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&lt;/staff&gt;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&lt;/company&gt;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714356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-of&gt; Element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-of&gt; element can be used to extract the value of an XML element and add it to the output stream of the transformation.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071678"/>
            <a:ext cx="7553606" cy="72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 element allows you to do looping in XSLT.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643182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XSL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 element can be used to select every XML element of a specified node-set: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0"/>
            <a:ext cx="914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Filtering the Output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 can also filter the output from the XML file by adding a criterion to the select attribute in 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 element.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 select="catalog/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[artist='Bob Dylan']"&gt;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Legal filter operators are: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  (equal)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!= (not equal)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; less than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&amp;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; greater than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&lt;</a:t>
            </a:r>
            <a:r>
              <a:rPr lang="en-GB" dirty="0" err="1" smtClean="0"/>
              <a:t>xsl:stylesheet</a:t>
            </a:r>
            <a:r>
              <a:rPr lang="en-GB" dirty="0" smtClean="0"/>
              <a:t> </a:t>
            </a:r>
            <a:r>
              <a:rPr lang="en-GB" dirty="0" err="1" smtClean="0"/>
              <a:t>xmlns:xsl</a:t>
            </a:r>
            <a:r>
              <a:rPr lang="en-GB" dirty="0" smtClean="0"/>
              <a:t>="http://www.w3.org/1999/XSL/Transform" version="1.0"&gt;</a:t>
            </a:r>
          </a:p>
          <a:p>
            <a:r>
              <a:rPr lang="en-GB" dirty="0" smtClean="0"/>
              <a:t>    &lt;</a:t>
            </a:r>
            <a:r>
              <a:rPr lang="en-GB" dirty="0" err="1" smtClean="0"/>
              <a:t>xsl:output</a:t>
            </a:r>
            <a:r>
              <a:rPr lang="en-GB" dirty="0" smtClean="0"/>
              <a:t> method="html"/&gt;</a:t>
            </a:r>
          </a:p>
          <a:p>
            <a:r>
              <a:rPr lang="en-GB" dirty="0" smtClean="0"/>
              <a:t> &lt;</a:t>
            </a:r>
            <a:r>
              <a:rPr lang="en-GB" dirty="0" err="1" smtClean="0"/>
              <a:t>xsl:template</a:t>
            </a:r>
            <a:r>
              <a:rPr lang="en-GB" dirty="0" smtClean="0"/>
              <a:t> match="/"&gt;</a:t>
            </a:r>
          </a:p>
          <a:p>
            <a:r>
              <a:rPr lang="en-GB" dirty="0" smtClean="0"/>
              <a:t>        &lt;html&gt;</a:t>
            </a:r>
          </a:p>
          <a:p>
            <a:r>
              <a:rPr lang="en-GB" dirty="0" smtClean="0"/>
              <a:t>            &lt;head&gt;</a:t>
            </a:r>
          </a:p>
          <a:p>
            <a:r>
              <a:rPr lang="en-GB" dirty="0" smtClean="0"/>
              <a:t>                &lt;title&gt;Filter_output.xsl&lt;/title&gt;</a:t>
            </a:r>
          </a:p>
          <a:p>
            <a:r>
              <a:rPr lang="en-GB" dirty="0" smtClean="0"/>
              <a:t>            &lt;/head&gt;</a:t>
            </a:r>
          </a:p>
          <a:p>
            <a:r>
              <a:rPr lang="en-GB" dirty="0" smtClean="0"/>
              <a:t>           &lt;body&gt;</a:t>
            </a:r>
          </a:p>
          <a:p>
            <a:r>
              <a:rPr lang="en-GB" dirty="0" smtClean="0"/>
              <a:t>                  &lt;h2&gt;Staff Member's Information&lt;/h2&gt;</a:t>
            </a:r>
          </a:p>
          <a:p>
            <a:r>
              <a:rPr lang="en-GB" dirty="0" smtClean="0"/>
              <a:t>                        &lt;table border="1"&gt;</a:t>
            </a:r>
          </a:p>
          <a:p>
            <a:r>
              <a:rPr lang="en-GB" dirty="0" smtClean="0"/>
              <a:t>                          &lt;</a:t>
            </a:r>
            <a:r>
              <a:rPr lang="en-GB" dirty="0" err="1" smtClean="0"/>
              <a:t>tr</a:t>
            </a:r>
            <a:r>
              <a:rPr lang="en-GB" dirty="0" smtClean="0"/>
              <a:t> </a:t>
            </a:r>
            <a:r>
              <a:rPr lang="en-GB" dirty="0" err="1" smtClean="0"/>
              <a:t>bgcolor</a:t>
            </a:r>
            <a:r>
              <a:rPr lang="en-GB" dirty="0" smtClean="0"/>
              <a:t>="#9acd32"&gt;</a:t>
            </a:r>
          </a:p>
          <a:p>
            <a:r>
              <a:rPr lang="en-GB" dirty="0" smtClean="0"/>
              <a:t>                            &lt;</a:t>
            </a:r>
            <a:r>
              <a:rPr lang="en-GB" dirty="0" err="1" smtClean="0"/>
              <a:t>th</a:t>
            </a:r>
            <a:r>
              <a:rPr lang="en-GB" dirty="0" smtClean="0"/>
              <a:t>&gt;Name&lt;/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                           &lt;</a:t>
            </a:r>
            <a:r>
              <a:rPr lang="en-GB" dirty="0" err="1" smtClean="0"/>
              <a:t>th</a:t>
            </a:r>
            <a:r>
              <a:rPr lang="en-GB" dirty="0" smtClean="0"/>
              <a:t>&gt;Salary&lt;/</a:t>
            </a:r>
            <a:r>
              <a:rPr lang="en-GB" dirty="0" err="1" smtClean="0"/>
              <a:t>th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                 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                       &lt;</a:t>
            </a:r>
            <a:r>
              <a:rPr lang="en-GB" dirty="0" err="1" smtClean="0"/>
              <a:t>xsl:for</a:t>
            </a:r>
            <a:r>
              <a:rPr lang="en-GB" dirty="0" smtClean="0"/>
              <a:t>-each select="company/staff[</a:t>
            </a:r>
            <a:r>
              <a:rPr lang="en-GB" dirty="0" err="1" smtClean="0"/>
              <a:t>lastname</a:t>
            </a:r>
            <a:r>
              <a:rPr lang="en-GB" dirty="0" smtClean="0"/>
              <a:t>=‘</a:t>
            </a:r>
            <a:r>
              <a:rPr lang="en-GB" dirty="0" err="1" smtClean="0"/>
              <a:t>kaushik</a:t>
            </a:r>
            <a:r>
              <a:rPr lang="en-GB" dirty="0" smtClean="0"/>
              <a:t>’]"&gt;</a:t>
            </a:r>
          </a:p>
          <a:p>
            <a:r>
              <a:rPr lang="en-GB" dirty="0" smtClean="0"/>
              <a:t>                            &lt;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                                   &lt;td&gt;&lt;</a:t>
            </a:r>
            <a:r>
              <a:rPr lang="en-GB" dirty="0" err="1" smtClean="0"/>
              <a:t>xsl:value</a:t>
            </a:r>
            <a:r>
              <a:rPr lang="en-GB" dirty="0" smtClean="0"/>
              <a:t>-of select="</a:t>
            </a:r>
            <a:r>
              <a:rPr lang="en-GB" dirty="0" err="1" smtClean="0"/>
              <a:t>lastname</a:t>
            </a:r>
            <a:r>
              <a:rPr lang="en-GB" dirty="0" smtClean="0"/>
              <a:t>"/&gt;&lt;/td&gt;</a:t>
            </a:r>
          </a:p>
          <a:p>
            <a:r>
              <a:rPr lang="en-GB" dirty="0" smtClean="0"/>
              <a:t>                                    &lt;td&gt;&lt;</a:t>
            </a:r>
            <a:r>
              <a:rPr lang="en-GB" dirty="0" err="1" smtClean="0"/>
              <a:t>xsl:value</a:t>
            </a:r>
            <a:r>
              <a:rPr lang="en-GB" dirty="0" smtClean="0"/>
              <a:t>-of select="salary"/&gt;&lt;/td&gt;</a:t>
            </a:r>
          </a:p>
          <a:p>
            <a:r>
              <a:rPr lang="en-GB" dirty="0" smtClean="0"/>
              <a:t>                            &lt;/</a:t>
            </a:r>
            <a:r>
              <a:rPr lang="en-GB" dirty="0" err="1" smtClean="0"/>
              <a:t>tr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                       &lt;/</a:t>
            </a:r>
            <a:r>
              <a:rPr lang="en-GB" dirty="0" err="1" smtClean="0"/>
              <a:t>xsl:for</a:t>
            </a:r>
            <a:r>
              <a:rPr lang="en-GB" dirty="0" smtClean="0"/>
              <a:t>-each&gt;</a:t>
            </a:r>
          </a:p>
          <a:p>
            <a:r>
              <a:rPr lang="en-GB" dirty="0" smtClean="0"/>
              <a:t>                        &lt;/table&gt;    &lt;/body&gt; </a:t>
            </a:r>
          </a:p>
          <a:p>
            <a:r>
              <a:rPr lang="en-GB" dirty="0" smtClean="0"/>
              <a:t>            &lt;/html&gt;</a:t>
            </a:r>
          </a:p>
          <a:p>
            <a:r>
              <a:rPr lang="en-GB" dirty="0" smtClean="0"/>
              <a:t>    &lt;/</a:t>
            </a:r>
            <a:r>
              <a:rPr lang="en-GB" dirty="0" err="1" smtClean="0"/>
              <a:t>xsl:template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&lt;/</a:t>
            </a:r>
            <a:r>
              <a:rPr lang="en-GB" dirty="0" err="1" smtClean="0"/>
              <a:t>xsl:stylesheet</a:t>
            </a:r>
            <a:r>
              <a:rPr lang="en-GB" dirty="0" smtClean="0"/>
              <a:t>&gt;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35716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The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xsl:sort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&gt; element is used to sort the output.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857232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Where to put the Sort Information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sort the output,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simply add an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xsl:sort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 element inside 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 element in the XSL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&lt;table border="1"&gt;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="#9acd32"&gt;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&gt;Name&lt;/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&gt;Salary&lt;/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 select="company/staff"&gt;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xsl:sort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select="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firstname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"/&gt;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&lt;td&gt;&lt;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lastname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"/&gt;&lt;/td&gt;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&lt;td&gt;&lt;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select="salary"/&gt;&lt;/td&gt;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&lt;/table&gt;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42860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&lt;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xsl:if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&gt; element is used to put a conditional test against the content of the XML file.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000108"/>
            <a:ext cx="9144000" cy="517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xsl:if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 Element</a:t>
            </a:r>
            <a:endParaRPr kumimoji="0" lang="en-GB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put a conditional if test against the content of the XML file,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add an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xsl:if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 element to the XSL document.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&lt;table border="1"&gt;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="#9acd32"&gt;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&gt;Name&lt;/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&gt;Salary&lt;/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 select="company/staff"&gt;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xsl:if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test="salary &amp;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; 100000"&gt;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&lt;td&gt;&lt;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lastname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"/&gt;&lt;/td&gt;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&lt;td&gt;&lt;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select="salary"/&gt;&lt;/td&gt;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xsl:if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&lt;/table&gt;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0" y="0"/>
            <a:ext cx="9144000" cy="5786199"/>
          </a:xfrm>
          <a:prstGeom prst="rect">
            <a:avLst/>
          </a:prstGeom>
          <a:solidFill>
            <a:srgbClr val="ECF2D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75A2"/>
              </a:solidFill>
              <a:effectLst/>
              <a:latin typeface="Trebuchet MS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XML Namespaces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 is extensible. Namespace is needed to avoid naming conflict, when reusing XML elements.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example, two companies may have the same element &lt;address&gt;, which carries different contents.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differentiate them, either force the companies to use different names (impossible!) or use a namespace prefix to identify the companies (or applications),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e.g.,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abc:address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 and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xyz:address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 namespace associates a prefix to a unique URL. (URL is based on Internet domain name which is guaranteed to be unique among organizations.)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E.g.,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xmlns:abc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="http://www.abc.com/XSL/1.0"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The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xsl:choose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&gt; element is used in conjunction with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xsl:when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&gt; and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xsl:otherwise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&gt; to express multiple conditional tests.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142984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 select="company/staff"&gt;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xsl:choose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xsl:when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test="salary &amp;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gt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; 100000"&gt;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&lt;td 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bgcolor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="#ff00ff"&gt;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 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lastname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xsl:when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        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xsl:otherwise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   &lt;td&gt;&lt;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lastname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"/&gt;&lt;/td&gt;   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xsl:otherwise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	    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xsl:choose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         &lt;td&gt;&lt;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xsl:value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-of select="salary"/&gt;&lt;/td&gt;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&lt;/</a:t>
            </a:r>
            <a:r>
              <a:rPr kumimoji="0" lang="en-GB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xsl:for</a:t>
            </a: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-each&gt;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xsl:apply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-templates&gt; element applies a template to the current element or to the current element's child nodes.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92867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-templates&gt; Element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-templates&gt; element applies a template to the current element or to the current element's child nodes.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If we add a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select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attribute to the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-templates&gt; element it will process only the child element that matches the value of the attribute.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We can use the select attribute to specify the order in which the child nodes are processed.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857488" y="0"/>
            <a:ext cx="29908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Parsing XML Documents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714356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process the data contained in XML documents, you need to write a application program (in a programming language such as Java, JavaScript).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program makes use of an XML parser to tokenize and retrieve the data/objects in the XML documents.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 parser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is the software that sits between the application and the XML documents to shield(protect) the application developer from the intricacies(complexity) of the XML syntax.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parser reads a raw XML document, ensures that is well-formed, and may validate the document against a DTD or schema.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4572008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There are two standard APIs for parsing XML documents: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SAX (Simple API for XML)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DOM (Document Object Model)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SAX is an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event-driven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API.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SAX API defines a number of callback methods, which will be called when events occur during parsing.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SAX parser reads an XML document and generate events as it finds elements, attributes, or data in the document.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There are events for document start, document end, element start-tags, element end-tags, attributes, text context, entities, processing instructions, comments and others.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8926" y="285728"/>
            <a:ext cx="317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SAX (Simple API for XML)</a:t>
            </a:r>
            <a:endParaRPr lang="en-GB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ntu.edu.sg/home/ehchua/programming/java/images/XML_SaxPars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572428" cy="328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1357298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DOM is an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object-oriented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API.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DOM parser explicitly builds an object model, in the form of a tree structure, to represent an XML document.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Your application can then manipulate the nodes in the tree.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DOM is a platform- and language-independent interface for processing XML documents.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DOM API defines the mechanism for querying, traversing and manipulating the object model built.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28860" y="714356"/>
            <a:ext cx="380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 (Document Object Model)</a:t>
            </a:r>
            <a:endParaRPr lang="en-US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ntu.edu.sg/home/ehchua/programming/java/images/XML_DomParser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64386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357166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JAXP (Java APIs for XML Processing) provides a common interface for creating, parsing and manipulating XML documents using the standard SAX, DOM and XSLTs.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5355312"/>
          </a:xfrm>
          <a:prstGeom prst="rect">
            <a:avLst/>
          </a:prstGeom>
          <a:solidFill>
            <a:srgbClr val="ECF2D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namespace prefix can be treated as a shorthand for a unique URL, to ensure uniqueness in naming and avoid naming conflict.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The URL needs not be physically present.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example,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&lt;?xml version="1.0"?&gt;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book_review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xmlns:abc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="http://abc.com/rating/v10"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xmlns:xyz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="http://xyz.com/book/rating"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="http://mydotcom.com/rating/book"&gt;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&lt;book title="XML for dummies"&gt;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abc:rating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&gt;5&lt;/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abc:rating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xyz:rating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&gt;Excellent&lt;/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xyz:rating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&lt;rating&gt;0.7&lt;/rating&gt;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&lt;book&gt;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 ...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book_review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557214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Three namespaces are used to distinguish the same element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&lt;rating&gt;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. The third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xmlns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declaration is for the so-called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Segoe UI" pitchFamily="34" charset="0"/>
              </a:rPr>
              <a:t> 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default namespace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ea typeface="Times New Roman" pitchFamily="18" charset="0"/>
                <a:cs typeface="Segoe UI" pitchFamily="34" charset="0"/>
              </a:rPr>
              <a:t>, i.e., those elements without a prefix.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" y="0"/>
            <a:ext cx="91439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XML Style Sheets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 focus on the content of the document and gives no clue on the appearance or presentation.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Style sheets can be used to provide styling information for displaying XML documents.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Different style sheets can be applied to the same XML document for display on different platform or devices (desktop browser, PDA, mobile phone).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W3C has developed two style sheet standards, that can be used with XML documents: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Cascading Style Sheet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(CSS): originally used to support HTML, has been extended to support XML.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 Style Language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(XSL): supports advanced styling for XML documents, such as creating a table of contents.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XSL is organized in two parts: XSLT (XSL Transformation) and XSLFO (XSL Formatting Objects).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 Transformation (XSLT)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 Transformation (XSLT) is a text-based transformation process that merges a textual XML source document with a XSL style sheet to procedure a target document.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 descr="http://www.ntu.edu.sg/home/ehchua/programming/java/images/XML_Xsl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81224"/>
            <a:ext cx="7286676" cy="360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75A2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 Style Sheet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 XSL style sheet is a well-formed XML document.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root element 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xsl:stylesheet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 declares two namespaces: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 for the XSL vocabulary and default for the target HTML (note: w3 and not w3c!), as follows: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2714620"/>
            <a:ext cx="9144000" cy="2031325"/>
          </a:xfrm>
          <a:prstGeom prst="rect">
            <a:avLst/>
          </a:prstGeom>
          <a:solidFill>
            <a:srgbClr val="ECF2D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&lt;?xml version="1.0" encoding="ISO-8859-1"?&gt;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xsl:stylesheet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xmlns:xsl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="http://www.w3.org/1999/XSL/Transform"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xmlns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="http://www.w3.org/TR/REC-html40"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version="1.0"&gt;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  ......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xsl:stylesheet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bulk of the style sheet is a list of XSL template for matching with the source element and produce the target document.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example,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1357298"/>
            <a:ext cx="9144000" cy="923330"/>
          </a:xfrm>
          <a:prstGeom prst="rect">
            <a:avLst/>
          </a:prstGeom>
          <a:solidFill>
            <a:srgbClr val="ECF2D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match="address-book/person"&gt;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 &lt;H2&gt;&lt;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xsl:apply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-templates/&gt;&lt;/H2&gt;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2928934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An XSL template consists of two parts: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 matching PATH in the match attribute, and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45720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action to be taken upon a successful match in the content of the template.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9144000" cy="5078313"/>
          </a:xfrm>
          <a:prstGeom prst="rect">
            <a:avLst/>
          </a:prstGeom>
          <a:solidFill>
            <a:srgbClr val="ECF2D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rgbClr val="0075A2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75A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XPath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75A2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(XML Path Language)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 matching criteria is specified using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(XML Path Language).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XPath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specification defines how a specific item within an XML document can be located.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XPath's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syntax is in line with the tree structure of the XML document.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It lists the elements along the path of a tree, separated by the path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separator "/".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For example, "/bookstore/book/title", "/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addressbook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/person/name".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To match the root, use: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match="/"&gt;......&lt;/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xsl:template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There two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two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types of path: absolute and relative.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Absolute path (such as "/bookstore/book/title") begins from the root "/".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Relative path (such as "person/email") is relative to the current element being processed.</a:t>
            </a:r>
            <a:endParaRPr kumimoji="0" lang="en-GB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"//" can be used to indicate all children and grandchildren.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For example,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rPr>
              <a:t> "bookstore//title" matches "bookstore/title", "bookstore/book/title", "bookstore/book/chapter/title".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1854</Words>
  <Application>Microsoft Office PowerPoint</Application>
  <PresentationFormat>On-screen Show (4:3)</PresentationFormat>
  <Paragraphs>321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Chandrakant</dc:creator>
  <cp:lastModifiedBy>cc</cp:lastModifiedBy>
  <cp:revision>66</cp:revision>
  <dcterms:created xsi:type="dcterms:W3CDTF">2014-09-17T05:43:24Z</dcterms:created>
  <dcterms:modified xsi:type="dcterms:W3CDTF">2015-10-28T12:54:07Z</dcterms:modified>
</cp:coreProperties>
</file>