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88" r:id="rId9"/>
    <p:sldId id="289" r:id="rId10"/>
    <p:sldId id="290" r:id="rId11"/>
    <p:sldId id="287" r:id="rId12"/>
    <p:sldId id="263" r:id="rId13"/>
    <p:sldId id="264" r:id="rId14"/>
    <p:sldId id="265" r:id="rId15"/>
    <p:sldId id="266" r:id="rId16"/>
    <p:sldId id="267" r:id="rId17"/>
    <p:sldId id="268" r:id="rId18"/>
    <p:sldId id="269" r:id="rId19"/>
    <p:sldId id="270" r:id="rId20"/>
    <p:sldId id="271" r:id="rId21"/>
    <p:sldId id="272" r:id="rId22"/>
    <p:sldId id="273" r:id="rId23"/>
    <p:sldId id="291"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DA348-C3FC-419C-B1AD-1105FDEEA830}" type="datetimeFigureOut">
              <a:rPr lang="en-US" smtClean="0"/>
              <a:pPr/>
              <a:t>10/24/2015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3C7731-EA42-4DA8-B20B-D8405C7F4E0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83C7731-EA42-4DA8-B20B-D8405C7F4E0D}" type="slidenum">
              <a:rPr lang="en-GB" smtClean="0"/>
              <a:pPr/>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6B1F6-A912-4C53-B4D2-D47C5AEF0C46}" type="datetimeFigureOut">
              <a:rPr lang="en-US" smtClean="0"/>
              <a:pPr/>
              <a:t>10/24/2015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64F3D9-4AFA-40D5-9A22-C62EB77FA00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6B1F6-A912-4C53-B4D2-D47C5AEF0C46}" type="datetimeFigureOut">
              <a:rPr lang="en-US" smtClean="0"/>
              <a:pPr/>
              <a:t>10/24/2015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4F3D9-4AFA-40D5-9A22-C62EB77FA00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000364" y="428604"/>
            <a:ext cx="226536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What is XML?</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66" name="Rectangle 2"/>
          <p:cNvSpPr>
            <a:spLocks noChangeArrowheads="1"/>
          </p:cNvSpPr>
          <p:nvPr/>
        </p:nvSpPr>
        <p:spPr bwMode="auto">
          <a:xfrm>
            <a:off x="428596" y="1571612"/>
            <a:ext cx="7365414"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stands for Extensible Markup Language, </a:t>
            </a:r>
            <a:r>
              <a:rPr lang="en-GB" dirty="0">
                <a:latin typeface="Verdana" pitchFamily="34" charset="0"/>
                <a:ea typeface="Verdana" pitchFamily="34" charset="0"/>
                <a:cs typeface="Verdana" pitchFamily="34" charset="0"/>
              </a:rPr>
              <a:t>provides syntax for declaring the structures of </a:t>
            </a:r>
            <a:r>
              <a:rPr lang="en-GB" dirty="0" smtClean="0">
                <a:latin typeface="Verdana" pitchFamily="34" charset="0"/>
                <a:ea typeface="Verdana" pitchFamily="34" charset="0"/>
                <a:cs typeface="Verdana" pitchFamily="34" charset="0"/>
              </a:rPr>
              <a:t>documents.</a:t>
            </a:r>
            <a:endPar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is a markup language much like HTML</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was designed to carry data, not to display data</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tags are not predefined. You must define your own tags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is designed to be self-descriptive</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is a W3C Recommendation</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85728"/>
            <a:ext cx="8358246" cy="5909310"/>
          </a:xfrm>
          <a:prstGeom prst="rect">
            <a:avLst/>
          </a:prstGeom>
        </p:spPr>
        <p:txBody>
          <a:bodyPr wrap="square">
            <a:spAutoFit/>
          </a:bodyPr>
          <a:lstStyle/>
          <a:p>
            <a:pPr>
              <a:lnSpc>
                <a:spcPct val="150000"/>
              </a:lnSpc>
            </a:pPr>
            <a:r>
              <a:rPr lang="en-GB" sz="2000" b="1" u="sng" dirty="0" smtClean="0">
                <a:latin typeface="Times New Roman" pitchFamily="18" charset="0"/>
                <a:cs typeface="Times New Roman" pitchFamily="18" charset="0"/>
              </a:rPr>
              <a:t>e-business applications:</a:t>
            </a:r>
            <a:r>
              <a:rPr lang="en-GB" sz="2000" dirty="0" smtClean="0">
                <a:latin typeface="Times New Roman" pitchFamily="18" charset="0"/>
                <a:cs typeface="Times New Roman" pitchFamily="18" charset="0"/>
              </a:rPr>
              <a:t> XML implementations make electronic data interchange (EDI) more accessible for information interchange, business-to-business transactions, and business-to-consumer transactions.</a:t>
            </a:r>
          </a:p>
          <a:p>
            <a:pPr>
              <a:lnSpc>
                <a:spcPct val="150000"/>
              </a:lnSpc>
            </a:pPr>
            <a:endParaRPr lang="en-GB" sz="2000" dirty="0" smtClean="0">
              <a:latin typeface="Times New Roman" pitchFamily="18" charset="0"/>
              <a:cs typeface="Times New Roman" pitchFamily="18" charset="0"/>
            </a:endParaRPr>
          </a:p>
          <a:p>
            <a:pPr>
              <a:lnSpc>
                <a:spcPct val="150000"/>
              </a:lnSpc>
            </a:pPr>
            <a:r>
              <a:rPr lang="en-GB" sz="2000" b="1" u="sng" dirty="0" smtClean="0">
                <a:latin typeface="Times New Roman" pitchFamily="18" charset="0"/>
                <a:cs typeface="Times New Roman" pitchFamily="18" charset="0"/>
              </a:rPr>
              <a:t>Metadata applications:</a:t>
            </a:r>
            <a:r>
              <a:rPr lang="en-GB" sz="2000" dirty="0" smtClean="0">
                <a:latin typeface="Times New Roman" pitchFamily="18" charset="0"/>
                <a:cs typeface="Times New Roman" pitchFamily="18" charset="0"/>
              </a:rPr>
              <a:t> XML makes it easier to express metadata in a portable, reusable format.</a:t>
            </a:r>
          </a:p>
          <a:p>
            <a:pPr>
              <a:lnSpc>
                <a:spcPct val="150000"/>
              </a:lnSpc>
            </a:pPr>
            <a:endParaRPr lang="en-GB" sz="2000" dirty="0" smtClean="0">
              <a:latin typeface="Times New Roman" pitchFamily="18" charset="0"/>
              <a:cs typeface="Times New Roman" pitchFamily="18" charset="0"/>
            </a:endParaRPr>
          </a:p>
          <a:p>
            <a:pPr>
              <a:lnSpc>
                <a:spcPct val="150000"/>
              </a:lnSpc>
            </a:pPr>
            <a:r>
              <a:rPr lang="en-GB" sz="2000" b="1" u="sng" dirty="0" smtClean="0">
                <a:latin typeface="Times New Roman" pitchFamily="18" charset="0"/>
                <a:cs typeface="Times New Roman" pitchFamily="18" charset="0"/>
              </a:rPr>
              <a:t>Pervasive computing:</a:t>
            </a:r>
            <a:r>
              <a:rPr lang="en-GB" sz="2000" dirty="0" smtClean="0">
                <a:latin typeface="Times New Roman" pitchFamily="18" charset="0"/>
                <a:cs typeface="Times New Roman" pitchFamily="18" charset="0"/>
              </a:rPr>
              <a:t> XML provides portable and structured information types for display on pervasive (wireless) computing devices such as personal digital assistants (PDAs), cellular phones, and others. For example, WML (Wireless Markup Language) and VoiceXML are currently evolving standards for describing visual and speech-driven wireless device interfaces.</a:t>
            </a:r>
          </a:p>
          <a:p>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670" y="285728"/>
            <a:ext cx="5023170" cy="461665"/>
          </a:xfrm>
          <a:prstGeom prst="rect">
            <a:avLst/>
          </a:prstGeom>
        </p:spPr>
        <p:txBody>
          <a:bodyPr wrap="none">
            <a:spAutoFit/>
          </a:bodyPr>
          <a:lstStyle/>
          <a:p>
            <a:r>
              <a:rPr lang="en-US" sz="2400" dirty="0" smtClean="0"/>
              <a:t>The Building Blocks of XML Documents</a:t>
            </a:r>
            <a:endParaRPr lang="en-GB" sz="2400" dirty="0"/>
          </a:p>
        </p:txBody>
      </p:sp>
      <p:sp>
        <p:nvSpPr>
          <p:cNvPr id="1025" name="Rectangle 1"/>
          <p:cNvSpPr>
            <a:spLocks noChangeArrowheads="1"/>
          </p:cNvSpPr>
          <p:nvPr/>
        </p:nvSpPr>
        <p:spPr bwMode="auto">
          <a:xfrm>
            <a:off x="0" y="857232"/>
            <a:ext cx="9144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Element: </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includes the start-tag, the enclosing character data and/or nested elements, and the end-tag.</a:t>
            </a:r>
          </a:p>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Attribute: </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defined in the start-tag to provide extra information about the element, in the form of </a:t>
            </a:r>
            <a:r>
              <a:rPr kumimoji="0" lang="en-US"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attribute_name</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r>
              <a:rPr kumimoji="0" lang="en-US"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attribute_value</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Entities References: </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in the form of &amp;</a:t>
            </a:r>
            <a:r>
              <a:rPr kumimoji="0" lang="en-US" b="0" i="1" u="none" strike="noStrike" cap="none" normalizeH="0" baseline="0" dirty="0" smtClean="0">
                <a:ln>
                  <a:noFill/>
                </a:ln>
                <a:solidFill>
                  <a:srgbClr val="000000"/>
                </a:solidFill>
                <a:effectLst/>
                <a:latin typeface="Verdana" pitchFamily="34" charset="0"/>
                <a:ea typeface="Verdana" pitchFamily="34" charset="0"/>
                <a:cs typeface="Verdana" pitchFamily="34" charset="0"/>
              </a:rPr>
              <a:t>name</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e.g., &amp;</a:t>
            </a:r>
            <a:r>
              <a:rPr kumimoji="0" lang="en-US"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lt</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(&lt;), &amp;</a:t>
            </a:r>
            <a:r>
              <a:rPr kumimoji="0" lang="en-US"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gt</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(&gt;), &amp;amp; (&amp;), &amp;</a:t>
            </a:r>
            <a:r>
              <a:rPr kumimoji="0" lang="en-US"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quot</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 and &amp;</a:t>
            </a:r>
            <a:r>
              <a:rPr kumimoji="0" lang="en-US"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apos</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Character References: </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in the form of &amp;#</a:t>
            </a:r>
            <a:r>
              <a:rPr kumimoji="0" lang="en-US" b="0" i="1" u="none" strike="noStrike" cap="none" normalizeH="0" baseline="0" dirty="0" smtClean="0">
                <a:ln>
                  <a:noFill/>
                </a:ln>
                <a:solidFill>
                  <a:srgbClr val="000000"/>
                </a:solidFill>
                <a:effectLst/>
                <a:latin typeface="Verdana" pitchFamily="34" charset="0"/>
                <a:ea typeface="Verdana" pitchFamily="34" charset="0"/>
                <a:cs typeface="Verdana" pitchFamily="34" charset="0"/>
              </a:rPr>
              <a:t>decimal-number</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or &amp;#</a:t>
            </a:r>
            <a:r>
              <a:rPr kumimoji="0" lang="en-US"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x</a:t>
            </a:r>
            <a:r>
              <a:rPr kumimoji="0" lang="en-US" b="0" i="1"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hex</a:t>
            </a:r>
            <a:r>
              <a:rPr kumimoji="0" lang="en-US" b="0" i="1" u="none" strike="noStrike" cap="none" normalizeH="0" baseline="0" dirty="0" smtClean="0">
                <a:ln>
                  <a:noFill/>
                </a:ln>
                <a:solidFill>
                  <a:srgbClr val="000000"/>
                </a:solidFill>
                <a:effectLst/>
                <a:latin typeface="Verdana" pitchFamily="34" charset="0"/>
                <a:ea typeface="Verdana" pitchFamily="34" charset="0"/>
                <a:cs typeface="Verdana" pitchFamily="34" charset="0"/>
              </a:rPr>
              <a:t>-code</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for replacing any Unicode character, e.g., both &amp;#169; and &amp;#xA9;can be used for copyright symbol ©.</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PCDATA </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(Parsed Character Data): Text between start-tag and end-tag that will be examined by the parser for entity references and nested elements.</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CDATA </a:t>
            </a: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(Character Data): Text between start-tag and end-tag that will NOT be examined by the parser for entity references and nested tags.</a:t>
            </a:r>
            <a:endParaRPr kumimoji="0" lang="en-US"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2571736" y="1"/>
            <a:ext cx="4683333" cy="373149"/>
          </a:xfrm>
          <a:prstGeom prst="rect">
            <a:avLst/>
          </a:prstGeom>
          <a:noFill/>
          <a:ln w="9525">
            <a:noFill/>
            <a:miter lim="800000"/>
            <a:headEnd/>
            <a:tailEnd/>
          </a:ln>
          <a:effectLst/>
        </p:spPr>
        <p:txBody>
          <a:bodyPr vert="horz" wrap="squar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Documents Form a Tree Structure</a:t>
            </a:r>
            <a:endParaRPr kumimoji="0" lang="en-US" sz="240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p:txBody>
      </p:sp>
      <p:sp>
        <p:nvSpPr>
          <p:cNvPr id="21506" name="Rectangle 2"/>
          <p:cNvSpPr>
            <a:spLocks noChangeArrowheads="1"/>
          </p:cNvSpPr>
          <p:nvPr/>
        </p:nvSpPr>
        <p:spPr bwMode="auto">
          <a:xfrm>
            <a:off x="142844" y="857232"/>
            <a:ext cx="536236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documents must contain a </a:t>
            </a: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root element</a:t>
            </a: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solidFill>
                <a:srgbClr val="000000"/>
              </a:solidFill>
              <a:latin typeface="Verdana"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This element is "the parent" of all other elements.</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7" name="Rectangle 3"/>
          <p:cNvSpPr>
            <a:spLocks noChangeArrowheads="1"/>
          </p:cNvSpPr>
          <p:nvPr/>
        </p:nvSpPr>
        <p:spPr bwMode="auto">
          <a:xfrm>
            <a:off x="214282" y="1857364"/>
            <a:ext cx="752744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The elements in an XML document form a document tree.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solidFill>
                <a:srgbClr val="000000"/>
              </a:solidFill>
              <a:latin typeface="Verdana"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The tree starts at the root and branches to the lowest level of the tree.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8" name="Rectangle 4"/>
          <p:cNvSpPr>
            <a:spLocks noChangeArrowheads="1"/>
          </p:cNvSpPr>
          <p:nvPr/>
        </p:nvSpPr>
        <p:spPr bwMode="auto">
          <a:xfrm>
            <a:off x="2857488" y="3714752"/>
            <a:ext cx="4065537" cy="147732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&lt;root&gt;</a:t>
            </a:r>
            <a:b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b="0" i="0" u="none" strike="noStrike" cap="none" normalizeH="0" baseline="0" dirty="0" smtClean="0">
                <a:ln>
                  <a:noFill/>
                </a:ln>
                <a:solidFill>
                  <a:srgbClr val="444444"/>
                </a:solidFill>
                <a:effectLst/>
                <a:latin typeface="Calibri"/>
                <a:ea typeface="Calibri" pitchFamily="34"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 &lt;child&gt;</a:t>
            </a:r>
            <a:b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b="0" i="0" u="none" strike="noStrike" cap="none" normalizeH="0" baseline="0" dirty="0" smtClean="0">
                <a:ln>
                  <a:noFill/>
                </a:ln>
                <a:solidFill>
                  <a:srgbClr val="444444"/>
                </a:solidFill>
                <a:effectLst/>
                <a:latin typeface="Calibri"/>
                <a:ea typeface="Calibri" pitchFamily="34"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 &lt;</a:t>
            </a:r>
            <a:r>
              <a:rPr kumimoji="0" lang="en-US" b="0" i="0" u="none" strike="noStrike" cap="none" normalizeH="0" baseline="0" dirty="0" err="1" smtClean="0">
                <a:ln>
                  <a:noFill/>
                </a:ln>
                <a:solidFill>
                  <a:srgbClr val="444444"/>
                </a:solidFill>
                <a:effectLst/>
                <a:latin typeface="Courier New" pitchFamily="49" charset="0"/>
                <a:ea typeface="Calibri" pitchFamily="34" charset="0"/>
                <a:cs typeface="Courier New" pitchFamily="49" charset="0"/>
              </a:rPr>
              <a:t>subchild</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&gt;.....&lt;/</a:t>
            </a:r>
            <a:r>
              <a:rPr kumimoji="0" lang="en-US" b="0" i="0" u="none" strike="noStrike" cap="none" normalizeH="0" baseline="0" dirty="0" err="1" smtClean="0">
                <a:ln>
                  <a:noFill/>
                </a:ln>
                <a:solidFill>
                  <a:srgbClr val="444444"/>
                </a:solidFill>
                <a:effectLst/>
                <a:latin typeface="Courier New" pitchFamily="49" charset="0"/>
                <a:ea typeface="Calibri" pitchFamily="34" charset="0"/>
                <a:cs typeface="Courier New" pitchFamily="49" charset="0"/>
              </a:rPr>
              <a:t>subchild</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&gt;</a:t>
            </a:r>
            <a:b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b="0" i="0" u="none" strike="noStrike" cap="none" normalizeH="0" baseline="0" dirty="0" smtClean="0">
                <a:ln>
                  <a:noFill/>
                </a:ln>
                <a:solidFill>
                  <a:srgbClr val="444444"/>
                </a:solidFill>
                <a:effectLst/>
                <a:latin typeface="Calibri"/>
                <a:ea typeface="Calibri" pitchFamily="34"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 &lt;/child&gt;</a:t>
            </a:r>
            <a:b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&lt;/root&gt;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214678" y="1"/>
            <a:ext cx="2451440" cy="892455"/>
          </a:xfrm>
          <a:prstGeom prst="rect">
            <a:avLst/>
          </a:prstGeom>
          <a:noFill/>
          <a:ln w="9525">
            <a:noFill/>
            <a:miter lim="800000"/>
            <a:headEnd/>
            <a:tailEnd/>
          </a:ln>
          <a:effectLst/>
        </p:spPr>
        <p:txBody>
          <a:bodyPr vert="horz" wrap="squar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ea typeface="Times New Roman" pitchFamily="18" charset="0"/>
                <a:cs typeface="Shruti" pitchFamily="34" charset="0"/>
              </a:rPr>
              <a:t>XML</a:t>
            </a:r>
            <a:r>
              <a:rPr kumimoji="0" lang="en-US" sz="2000" b="0" i="0" u="none" strike="noStrike" cap="none" normalizeH="0" baseline="0" dirty="0" smtClean="0">
                <a:ln>
                  <a:noFill/>
                </a:ln>
                <a:solidFill>
                  <a:srgbClr val="000000"/>
                </a:solidFill>
                <a:effectLst/>
                <a:latin typeface="Cambria"/>
                <a:ea typeface="Times New Roman" pitchFamily="18" charset="0"/>
                <a:cs typeface="Shruti" pitchFamily="34" charset="0"/>
              </a:rPr>
              <a:t> </a:t>
            </a:r>
            <a:r>
              <a:rPr kumimoji="0" lang="en-US" sz="2000" b="0" i="0" u="none" strike="noStrike" cap="none" normalizeH="0" baseline="0" dirty="0" smtClean="0">
                <a:ln>
                  <a:noFill/>
                </a:ln>
                <a:solidFill>
                  <a:srgbClr val="8AC007"/>
                </a:solidFill>
                <a:effectLst/>
                <a:latin typeface="Verdana" pitchFamily="34" charset="0"/>
                <a:ea typeface="Times New Roman" pitchFamily="18" charset="0"/>
                <a:cs typeface="Shruti" pitchFamily="34" charset="0"/>
              </a:rPr>
              <a:t>Syntax Rules</a:t>
            </a:r>
            <a:endParaRPr kumimoji="0" lang="en-US" sz="2000" b="1" i="0" u="none" strike="noStrike" cap="none" normalizeH="0" baseline="0" dirty="0" smtClean="0">
              <a:ln>
                <a:noFill/>
              </a:ln>
              <a:solidFill>
                <a:srgbClr val="365F91"/>
              </a:solidFill>
              <a:effectLst/>
              <a:latin typeface="Cambria" pitchFamily="18" charset="0"/>
              <a:ea typeface="Times New Roman" pitchFamily="18"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4" name="Rectangle 2"/>
          <p:cNvSpPr>
            <a:spLocks noChangeArrowheads="1"/>
          </p:cNvSpPr>
          <p:nvPr/>
        </p:nvSpPr>
        <p:spPr bwMode="auto">
          <a:xfrm>
            <a:off x="214282" y="928670"/>
            <a:ext cx="8593827" cy="2250586"/>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All XML Elements Must Have a Closing Tag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In HTML, some elements do not have to have a closing tag:</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&lt;p&gt;This is a paragraph.</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br</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In XML, it is illegal to omit the closing tag. All elements </a:t>
            </a: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must</a:t>
            </a: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have a closing tag:</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&lt;p&gt;This is a paragraph.&lt;/p&gt;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br</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5" name="Rectangle 3"/>
          <p:cNvSpPr>
            <a:spLocks noChangeArrowheads="1"/>
          </p:cNvSpPr>
          <p:nvPr/>
        </p:nvSpPr>
        <p:spPr bwMode="auto">
          <a:xfrm>
            <a:off x="285720" y="3429000"/>
            <a:ext cx="7473521" cy="2312141"/>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Tags are Case Sensitive</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tags are case sensitive.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The tag &lt;Letter&gt; is different from the tag &lt;letter&gt;.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Opening and closing tags must be written with the same case:</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&lt;Message&gt;This is incorrect&lt;/message&gt;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&lt;message&gt;This is correct&lt;/message&gt;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14282" y="214290"/>
            <a:ext cx="7766870" cy="2281363"/>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Elements Must be Properly Nested</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In HTML, you might see improperly nested elements:</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&lt;b&gt;&lt;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i</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&gt;This text is bold and italic&lt;/b&gt;&lt;/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i</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In XML, all elements </a:t>
            </a: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must</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be properly nested within each other:</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&lt;b&gt;&lt;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i</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&gt;This text is bold and italic&lt;/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i</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&gt;&lt;/b&gt;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214282" y="2714620"/>
            <a:ext cx="8929718" cy="2712251"/>
          </a:xfrm>
          <a:prstGeom prst="rect">
            <a:avLst/>
          </a:prstGeom>
          <a:noFill/>
          <a:ln w="9525">
            <a:noFill/>
            <a:miter lim="800000"/>
            <a:headEnd/>
            <a:tailEnd/>
          </a:ln>
          <a:effectLst/>
        </p:spPr>
        <p:txBody>
          <a:bodyPr vert="horz" wrap="squar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Documents Must Have a Root Element</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documents must contain one element that is the </a:t>
            </a: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parent</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of all other elements. This element is called the </a:t>
            </a:r>
            <a:r>
              <a:rPr kumimoji="0" lang="en-US" b="1" i="0" u="none" strike="noStrike" cap="none" normalizeH="0" baseline="0" dirty="0" err="1" smtClean="0">
                <a:ln>
                  <a:noFill/>
                </a:ln>
                <a:solidFill>
                  <a:srgbClr val="000000"/>
                </a:solidFill>
                <a:effectLst/>
                <a:latin typeface="Verdana" pitchFamily="34" charset="0"/>
                <a:ea typeface="Times New Roman" pitchFamily="18" charset="0"/>
                <a:cs typeface="Times New Roman" pitchFamily="18" charset="0"/>
              </a:rPr>
              <a:t>root</a:t>
            </a:r>
            <a:r>
              <a:rPr kumimoji="0" lang="en-US" b="0" i="0" u="none" strike="noStrike" cap="none" normalizeH="0" baseline="0" dirty="0" err="1" smtClean="0">
                <a:ln>
                  <a:noFill/>
                </a:ln>
                <a:solidFill>
                  <a:srgbClr val="000000"/>
                </a:solidFill>
                <a:effectLst/>
                <a:latin typeface="Verdana" pitchFamily="34" charset="0"/>
                <a:ea typeface="Times New Roman" pitchFamily="18" charset="0"/>
                <a:cs typeface="Times New Roman" pitchFamily="18" charset="0"/>
              </a:rPr>
              <a:t>element</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&lt;root&gt;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&lt;child&gt;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subchild</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subchild</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&lt;/child&gt;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&lt;/root&gt;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357158" y="0"/>
            <a:ext cx="4496744" cy="342371"/>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Attribute Values Must be Quoted</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p:txBody>
      </p:sp>
      <p:sp>
        <p:nvSpPr>
          <p:cNvPr id="25602" name="Rectangle 2"/>
          <p:cNvSpPr>
            <a:spLocks noChangeArrowheads="1"/>
          </p:cNvSpPr>
          <p:nvPr/>
        </p:nvSpPr>
        <p:spPr bwMode="auto">
          <a:xfrm>
            <a:off x="285720" y="642918"/>
            <a:ext cx="9055108"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Study the two XML documents below. The first one is incorrect, the second is correct:</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 date=12/11/2007&gt;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&lt;to&gt;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&lt;from&gt;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 date="12/11/2007"&gt;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&lt;to&gt;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&lt;from&gt;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03" name="Rectangle 3"/>
          <p:cNvSpPr>
            <a:spLocks noChangeArrowheads="1"/>
          </p:cNvSpPr>
          <p:nvPr/>
        </p:nvSpPr>
        <p:spPr bwMode="auto">
          <a:xfrm>
            <a:off x="214282" y="3286124"/>
            <a:ext cx="2473754" cy="650148"/>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Entity References</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04" name="Rectangle 4"/>
          <p:cNvSpPr>
            <a:spLocks noChangeArrowheads="1"/>
          </p:cNvSpPr>
          <p:nvPr/>
        </p:nvSpPr>
        <p:spPr bwMode="auto">
          <a:xfrm>
            <a:off x="0" y="3714752"/>
            <a:ext cx="9143999" cy="3077766"/>
          </a:xfrm>
          <a:prstGeom prst="rect">
            <a:avLst/>
          </a:prstGeom>
          <a:solidFill>
            <a:srgbClr val="F6F4F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Some characters have a special meaning in XML.</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If you place a character like "&lt;" inside an XML element, it will generate an error because the parser interprets it as the start of a new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This will generate an XML error:</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&lt;message&gt;if salary &lt; 1000 then&lt;/message&gt;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To avoid this error, replace the "&lt;" character with an </a:t>
            </a: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entity reference</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&lt;message&gt;if salary</a:t>
            </a: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E80000"/>
                </a:solidFill>
                <a:effectLst/>
                <a:latin typeface="Courier New" pitchFamily="49" charset="0"/>
                <a:ea typeface="Times New Roman" pitchFamily="18" charset="0"/>
                <a:cs typeface="Courier New" pitchFamily="49" charset="0"/>
              </a:rPr>
              <a:t>&amp;</a:t>
            </a:r>
            <a:r>
              <a:rPr kumimoji="0" lang="en-US" sz="2000" b="0" i="0" u="none" strike="noStrike" cap="none" normalizeH="0" baseline="0" dirty="0" err="1" smtClean="0">
                <a:ln>
                  <a:noFill/>
                </a:ln>
                <a:solidFill>
                  <a:srgbClr val="E80000"/>
                </a:solidFill>
                <a:effectLst/>
                <a:latin typeface="Courier New" pitchFamily="49" charset="0"/>
                <a:ea typeface="Times New Roman" pitchFamily="18" charset="0"/>
                <a:cs typeface="Courier New" pitchFamily="49" charset="0"/>
              </a:rPr>
              <a:t>lt</a:t>
            </a:r>
            <a:r>
              <a:rPr kumimoji="0" lang="en-US" sz="2000" b="0" i="0" u="none" strike="noStrike" cap="none" normalizeH="0" baseline="0" dirty="0" smtClean="0">
                <a:ln>
                  <a:noFill/>
                </a:ln>
                <a:solidFill>
                  <a:srgbClr val="E80000"/>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1000 then&lt;/message&gt;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521386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There are 5 predefined entity references in XML:</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214282" y="857232"/>
          <a:ext cx="6286545" cy="2214580"/>
        </p:xfrm>
        <a:graphic>
          <a:graphicData uri="http://schemas.openxmlformats.org/drawingml/2006/table">
            <a:tbl>
              <a:tblPr/>
              <a:tblGrid>
                <a:gridCol w="2095515"/>
                <a:gridCol w="2095515"/>
                <a:gridCol w="2095515"/>
              </a:tblGrid>
              <a:tr h="442916">
                <a:tc>
                  <a:txBody>
                    <a:bodyPr/>
                    <a:lstStyle/>
                    <a:p>
                      <a:pPr>
                        <a:lnSpc>
                          <a:spcPts val="1200"/>
                        </a:lnSpc>
                        <a:spcAft>
                          <a:spcPts val="0"/>
                        </a:spcAft>
                      </a:pPr>
                      <a:r>
                        <a:rPr lang="en-US" sz="1800">
                          <a:solidFill>
                            <a:srgbClr val="000000"/>
                          </a:solidFill>
                          <a:latin typeface="Verdana"/>
                          <a:ea typeface="Calibri"/>
                          <a:cs typeface="Shruti"/>
                        </a:rPr>
                        <a:t>&amp;lt;</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ts val="1200"/>
                        </a:lnSpc>
                        <a:spcAft>
                          <a:spcPts val="0"/>
                        </a:spcAft>
                      </a:pPr>
                      <a:r>
                        <a:rPr lang="en-US" sz="1800">
                          <a:solidFill>
                            <a:srgbClr val="000000"/>
                          </a:solidFill>
                          <a:latin typeface="Verdana"/>
                          <a:ea typeface="Calibri"/>
                          <a:cs typeface="Shruti"/>
                        </a:rPr>
                        <a:t>&lt;</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ts val="1200"/>
                        </a:lnSpc>
                        <a:spcAft>
                          <a:spcPts val="0"/>
                        </a:spcAft>
                      </a:pPr>
                      <a:r>
                        <a:rPr lang="en-US" sz="1800">
                          <a:solidFill>
                            <a:srgbClr val="000000"/>
                          </a:solidFill>
                          <a:latin typeface="Verdana"/>
                          <a:ea typeface="Calibri"/>
                          <a:cs typeface="Shruti"/>
                        </a:rPr>
                        <a:t>less than</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42916">
                <a:tc>
                  <a:txBody>
                    <a:bodyPr/>
                    <a:lstStyle/>
                    <a:p>
                      <a:pPr>
                        <a:lnSpc>
                          <a:spcPts val="1200"/>
                        </a:lnSpc>
                        <a:spcAft>
                          <a:spcPts val="0"/>
                        </a:spcAft>
                      </a:pPr>
                      <a:r>
                        <a:rPr lang="en-US" sz="1800">
                          <a:solidFill>
                            <a:srgbClr val="000000"/>
                          </a:solidFill>
                          <a:latin typeface="Verdana"/>
                          <a:ea typeface="Calibri"/>
                          <a:cs typeface="Shruti"/>
                        </a:rPr>
                        <a:t>&amp;gt;</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ts val="1200"/>
                        </a:lnSpc>
                        <a:spcAft>
                          <a:spcPts val="0"/>
                        </a:spcAft>
                      </a:pPr>
                      <a:r>
                        <a:rPr lang="en-US" sz="1800">
                          <a:solidFill>
                            <a:srgbClr val="000000"/>
                          </a:solidFill>
                          <a:latin typeface="Verdana"/>
                          <a:ea typeface="Calibri"/>
                          <a:cs typeface="Shruti"/>
                        </a:rPr>
                        <a:t>&gt;</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ts val="1200"/>
                        </a:lnSpc>
                        <a:spcAft>
                          <a:spcPts val="0"/>
                        </a:spcAft>
                      </a:pPr>
                      <a:r>
                        <a:rPr lang="en-US" sz="1800">
                          <a:solidFill>
                            <a:srgbClr val="000000"/>
                          </a:solidFill>
                          <a:latin typeface="Verdana"/>
                          <a:ea typeface="Calibri"/>
                          <a:cs typeface="Shruti"/>
                        </a:rPr>
                        <a:t>greater than</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42916">
                <a:tc>
                  <a:txBody>
                    <a:bodyPr/>
                    <a:lstStyle/>
                    <a:p>
                      <a:pPr>
                        <a:lnSpc>
                          <a:spcPts val="1200"/>
                        </a:lnSpc>
                        <a:spcAft>
                          <a:spcPts val="0"/>
                        </a:spcAft>
                      </a:pPr>
                      <a:r>
                        <a:rPr lang="en-US" sz="1800">
                          <a:solidFill>
                            <a:srgbClr val="000000"/>
                          </a:solidFill>
                          <a:latin typeface="Verdana"/>
                          <a:ea typeface="Calibri"/>
                          <a:cs typeface="Shruti"/>
                        </a:rPr>
                        <a:t>&amp;amp;</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ts val="1200"/>
                        </a:lnSpc>
                        <a:spcAft>
                          <a:spcPts val="0"/>
                        </a:spcAft>
                      </a:pPr>
                      <a:r>
                        <a:rPr lang="en-US" sz="1800">
                          <a:solidFill>
                            <a:srgbClr val="000000"/>
                          </a:solidFill>
                          <a:latin typeface="Verdana"/>
                          <a:ea typeface="Calibri"/>
                          <a:cs typeface="Shruti"/>
                        </a:rPr>
                        <a:t>&amp;</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ts val="1200"/>
                        </a:lnSpc>
                        <a:spcAft>
                          <a:spcPts val="0"/>
                        </a:spcAft>
                      </a:pPr>
                      <a:r>
                        <a:rPr lang="en-US" sz="1800">
                          <a:solidFill>
                            <a:srgbClr val="000000"/>
                          </a:solidFill>
                          <a:latin typeface="Verdana"/>
                          <a:ea typeface="Calibri"/>
                          <a:cs typeface="Shruti"/>
                        </a:rPr>
                        <a:t>ampersand </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42916">
                <a:tc>
                  <a:txBody>
                    <a:bodyPr/>
                    <a:lstStyle/>
                    <a:p>
                      <a:pPr>
                        <a:lnSpc>
                          <a:spcPts val="1200"/>
                        </a:lnSpc>
                        <a:spcAft>
                          <a:spcPts val="0"/>
                        </a:spcAft>
                      </a:pPr>
                      <a:r>
                        <a:rPr lang="en-US" sz="1800">
                          <a:solidFill>
                            <a:srgbClr val="000000"/>
                          </a:solidFill>
                          <a:latin typeface="Verdana"/>
                          <a:ea typeface="Calibri"/>
                          <a:cs typeface="Shruti"/>
                        </a:rPr>
                        <a:t>&amp;apos;</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ts val="1200"/>
                        </a:lnSpc>
                        <a:spcAft>
                          <a:spcPts val="0"/>
                        </a:spcAft>
                      </a:pPr>
                      <a:r>
                        <a:rPr lang="en-US" sz="1800">
                          <a:solidFill>
                            <a:srgbClr val="000000"/>
                          </a:solidFill>
                          <a:latin typeface="Verdana"/>
                          <a:ea typeface="Calibri"/>
                          <a:cs typeface="Shruti"/>
                        </a:rPr>
                        <a:t>'</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ts val="1200"/>
                        </a:lnSpc>
                        <a:spcAft>
                          <a:spcPts val="0"/>
                        </a:spcAft>
                      </a:pPr>
                      <a:r>
                        <a:rPr lang="en-US" sz="1800">
                          <a:solidFill>
                            <a:srgbClr val="000000"/>
                          </a:solidFill>
                          <a:latin typeface="Verdana"/>
                          <a:ea typeface="Calibri"/>
                          <a:cs typeface="Shruti"/>
                        </a:rPr>
                        <a:t>apostrophe</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42916">
                <a:tc>
                  <a:txBody>
                    <a:bodyPr/>
                    <a:lstStyle/>
                    <a:p>
                      <a:pPr>
                        <a:lnSpc>
                          <a:spcPts val="1200"/>
                        </a:lnSpc>
                        <a:spcAft>
                          <a:spcPts val="0"/>
                        </a:spcAft>
                      </a:pPr>
                      <a:r>
                        <a:rPr lang="en-US" sz="1800">
                          <a:solidFill>
                            <a:srgbClr val="000000"/>
                          </a:solidFill>
                          <a:latin typeface="Verdana"/>
                          <a:ea typeface="Calibri"/>
                          <a:cs typeface="Shruti"/>
                        </a:rPr>
                        <a:t>&amp;quot;</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ts val="1200"/>
                        </a:lnSpc>
                        <a:spcAft>
                          <a:spcPts val="0"/>
                        </a:spcAft>
                      </a:pPr>
                      <a:r>
                        <a:rPr lang="en-US" sz="1800">
                          <a:solidFill>
                            <a:srgbClr val="000000"/>
                          </a:solidFill>
                          <a:latin typeface="Verdana"/>
                          <a:ea typeface="Calibri"/>
                          <a:cs typeface="Shruti"/>
                        </a:rPr>
                        <a:t>"</a:t>
                      </a:r>
                      <a:endParaRPr lang="en-GB" sz="280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ts val="1200"/>
                        </a:lnSpc>
                        <a:spcAft>
                          <a:spcPts val="0"/>
                        </a:spcAft>
                      </a:pPr>
                      <a:r>
                        <a:rPr lang="en-US" sz="1800" dirty="0">
                          <a:solidFill>
                            <a:srgbClr val="000000"/>
                          </a:solidFill>
                          <a:latin typeface="Verdana"/>
                          <a:ea typeface="Calibri"/>
                          <a:cs typeface="Shruti"/>
                        </a:rPr>
                        <a:t>quotation mark</a:t>
                      </a:r>
                      <a:endParaRPr lang="en-GB" sz="2800" dirty="0">
                        <a:latin typeface="Calibri"/>
                        <a:ea typeface="Calibri"/>
                        <a:cs typeface="Shruti"/>
                      </a:endParaRPr>
                    </a:p>
                  </a:txBody>
                  <a:tcPr marL="47625" marR="47625" marT="66675" marB="6667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
        <p:nvSpPr>
          <p:cNvPr id="26626" name="Rectangle 2"/>
          <p:cNvSpPr>
            <a:spLocks noChangeArrowheads="1"/>
          </p:cNvSpPr>
          <p:nvPr/>
        </p:nvSpPr>
        <p:spPr bwMode="auto">
          <a:xfrm>
            <a:off x="214282" y="3429000"/>
            <a:ext cx="7967246" cy="1327256"/>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Comments in XML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The syntax for writing comments in XML is similar to that of HTML.</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&lt;!-- This is a comment --&gt;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0"/>
            <a:ext cx="3956532" cy="619370"/>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White-space is Preserved in XML</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500034" y="1428736"/>
          <a:ext cx="6096000" cy="1285884"/>
        </p:xfrm>
        <a:graphic>
          <a:graphicData uri="http://schemas.openxmlformats.org/drawingml/2006/table">
            <a:tbl>
              <a:tblPr/>
              <a:tblGrid>
                <a:gridCol w="3048000"/>
                <a:gridCol w="3048000"/>
              </a:tblGrid>
              <a:tr h="642942">
                <a:tc>
                  <a:txBody>
                    <a:bodyPr/>
                    <a:lstStyle/>
                    <a:p>
                      <a:pPr>
                        <a:lnSpc>
                          <a:spcPts val="1200"/>
                        </a:lnSpc>
                        <a:spcAft>
                          <a:spcPts val="0"/>
                        </a:spcAft>
                      </a:pPr>
                      <a:r>
                        <a:rPr lang="en-US" sz="1800" dirty="0">
                          <a:solidFill>
                            <a:srgbClr val="000000"/>
                          </a:solidFill>
                          <a:latin typeface="Verdana"/>
                          <a:ea typeface="Calibri"/>
                          <a:cs typeface="Shruti"/>
                        </a:rPr>
                        <a:t>HTML:</a:t>
                      </a:r>
                      <a:endParaRPr lang="en-GB" sz="2400" dirty="0">
                        <a:latin typeface="Calibri"/>
                        <a:ea typeface="Calibri"/>
                        <a:cs typeface="Shruti"/>
                      </a:endParaRPr>
                    </a:p>
                  </a:txBody>
                  <a:tcPr marL="42216" marR="42216" marT="59102" marB="5910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ts val="1200"/>
                        </a:lnSpc>
                        <a:spcAft>
                          <a:spcPts val="0"/>
                        </a:spcAft>
                      </a:pPr>
                      <a:r>
                        <a:rPr lang="en-US" sz="1800">
                          <a:solidFill>
                            <a:srgbClr val="000000"/>
                          </a:solidFill>
                          <a:latin typeface="Verdana"/>
                          <a:ea typeface="Calibri"/>
                          <a:cs typeface="Shruti"/>
                        </a:rPr>
                        <a:t>Hello           Tove</a:t>
                      </a:r>
                      <a:endParaRPr lang="en-GB" sz="2400">
                        <a:latin typeface="Calibri"/>
                        <a:ea typeface="Calibri"/>
                        <a:cs typeface="Shruti"/>
                      </a:endParaRPr>
                    </a:p>
                  </a:txBody>
                  <a:tcPr marL="42216" marR="42216" marT="59102" marB="5910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42942">
                <a:tc>
                  <a:txBody>
                    <a:bodyPr/>
                    <a:lstStyle/>
                    <a:p>
                      <a:pPr>
                        <a:lnSpc>
                          <a:spcPts val="1200"/>
                        </a:lnSpc>
                        <a:spcAft>
                          <a:spcPts val="0"/>
                        </a:spcAft>
                      </a:pPr>
                      <a:r>
                        <a:rPr lang="en-US" sz="1800" dirty="0">
                          <a:solidFill>
                            <a:srgbClr val="000000"/>
                          </a:solidFill>
                          <a:latin typeface="Verdana"/>
                          <a:ea typeface="Calibri"/>
                          <a:cs typeface="Shruti"/>
                        </a:rPr>
                        <a:t>Output:</a:t>
                      </a:r>
                      <a:endParaRPr lang="en-GB" sz="2400" dirty="0">
                        <a:latin typeface="Calibri"/>
                        <a:ea typeface="Calibri"/>
                        <a:cs typeface="Shruti"/>
                      </a:endParaRPr>
                    </a:p>
                  </a:txBody>
                  <a:tcPr marL="42216" marR="42216" marT="59102" marB="5910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ts val="1200"/>
                        </a:lnSpc>
                        <a:spcAft>
                          <a:spcPts val="0"/>
                        </a:spcAft>
                      </a:pPr>
                      <a:r>
                        <a:rPr lang="en-US" sz="1800" dirty="0">
                          <a:solidFill>
                            <a:srgbClr val="000000"/>
                          </a:solidFill>
                          <a:latin typeface="Verdana"/>
                          <a:ea typeface="Calibri"/>
                          <a:cs typeface="Shruti"/>
                        </a:rPr>
                        <a:t>Hello </a:t>
                      </a:r>
                      <a:r>
                        <a:rPr lang="en-US" sz="1800" dirty="0" err="1">
                          <a:solidFill>
                            <a:srgbClr val="000000"/>
                          </a:solidFill>
                          <a:latin typeface="Verdana"/>
                          <a:ea typeface="Calibri"/>
                          <a:cs typeface="Shruti"/>
                        </a:rPr>
                        <a:t>Tove</a:t>
                      </a:r>
                      <a:endParaRPr lang="en-GB" sz="2400" dirty="0">
                        <a:latin typeface="Calibri"/>
                        <a:ea typeface="Calibri"/>
                        <a:cs typeface="Shruti"/>
                      </a:endParaRPr>
                    </a:p>
                  </a:txBody>
                  <a:tcPr marL="42216" marR="42216" marT="59102" marB="5910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
        <p:nvSpPr>
          <p:cNvPr id="27650" name="Rectangle 2"/>
          <p:cNvSpPr>
            <a:spLocks noChangeArrowheads="1"/>
          </p:cNvSpPr>
          <p:nvPr/>
        </p:nvSpPr>
        <p:spPr bwMode="auto">
          <a:xfrm>
            <a:off x="0" y="785794"/>
            <a:ext cx="8925007" cy="261610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HTML truncates multiple white-space characters to one single white-space:</a:t>
            </a:r>
          </a:p>
          <a:p>
            <a:pPr marL="0" marR="0" lvl="0" indent="0" algn="l" defTabSz="914400" rtl="0" eaLnBrk="1" fontAlgn="base" latinLnBrk="0" hangingPunct="1">
              <a:lnSpc>
                <a:spcPct val="100000"/>
              </a:lnSpc>
              <a:spcBef>
                <a:spcPct val="0"/>
              </a:spcBef>
              <a:spcAft>
                <a:spcPct val="0"/>
              </a:spcAft>
              <a:buClrTx/>
              <a:buSzTx/>
              <a:buFontTx/>
              <a:buNone/>
              <a:tabLst/>
            </a:pPr>
            <a:endParaRPr lang="en-US" sz="3200" dirty="0" smtClean="0">
              <a:solidFill>
                <a:srgbClr val="000000"/>
              </a:solidFill>
              <a:latin typeface="Verdana"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3200" dirty="0">
              <a:solidFill>
                <a:srgbClr val="000000"/>
              </a:solidFill>
              <a:latin typeface="Verdana"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3200" dirty="0">
              <a:solidFill>
                <a:srgbClr val="000000"/>
              </a:solidFill>
              <a:latin typeface="Verdana"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With XML, the white-space in a document is not truncated.</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1" name="Rectangle 3"/>
          <p:cNvSpPr>
            <a:spLocks noChangeArrowheads="1"/>
          </p:cNvSpPr>
          <p:nvPr/>
        </p:nvSpPr>
        <p:spPr bwMode="auto">
          <a:xfrm>
            <a:off x="0" y="3714752"/>
            <a:ext cx="3661580" cy="650148"/>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Stores New Line as LF</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2" name="Rectangle 4"/>
          <p:cNvSpPr>
            <a:spLocks noChangeArrowheads="1"/>
          </p:cNvSpPr>
          <p:nvPr/>
        </p:nvSpPr>
        <p:spPr bwMode="auto">
          <a:xfrm>
            <a:off x="0" y="4286256"/>
            <a:ext cx="309129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stores a new line as LF.</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143240" y="2428868"/>
            <a:ext cx="3026791" cy="1077121"/>
          </a:xfrm>
          <a:prstGeom prst="rect">
            <a:avLst/>
          </a:prstGeom>
          <a:noFill/>
          <a:ln w="9525">
            <a:noFill/>
            <a:miter lim="800000"/>
            <a:headEnd/>
            <a:tailEnd/>
          </a:ln>
          <a:effec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Shruti" pitchFamily="34" charset="0"/>
              </a:rPr>
              <a:t>XML</a:t>
            </a:r>
            <a:r>
              <a:rPr kumimoji="0" lang="en-US" sz="3200" b="0" i="0" u="none" strike="noStrike" cap="none" normalizeH="0" baseline="0" dirty="0" smtClean="0">
                <a:ln>
                  <a:noFill/>
                </a:ln>
                <a:solidFill>
                  <a:srgbClr val="000000"/>
                </a:solidFill>
                <a:effectLst/>
                <a:latin typeface="Cambria"/>
                <a:ea typeface="Times New Roman" pitchFamily="18" charset="0"/>
                <a:cs typeface="Shruti" pitchFamily="34" charset="0"/>
              </a:rPr>
              <a:t> </a:t>
            </a:r>
            <a:r>
              <a:rPr kumimoji="0" lang="en-US" sz="3200" b="0" i="0" u="none" strike="noStrike" cap="none" normalizeH="0" baseline="0" dirty="0" smtClean="0">
                <a:ln>
                  <a:noFill/>
                </a:ln>
                <a:solidFill>
                  <a:srgbClr val="8AC007"/>
                </a:solidFill>
                <a:effectLst/>
                <a:latin typeface="Verdana" pitchFamily="34" charset="0"/>
                <a:ea typeface="Times New Roman" pitchFamily="18" charset="0"/>
                <a:cs typeface="Shruti" pitchFamily="34" charset="0"/>
              </a:rPr>
              <a:t>Elements</a:t>
            </a:r>
            <a:endParaRPr kumimoji="0" lang="en-US" sz="3200" b="1" i="0" u="none" strike="noStrike" cap="none" normalizeH="0" baseline="0" dirty="0" smtClean="0">
              <a:ln>
                <a:noFill/>
              </a:ln>
              <a:solidFill>
                <a:srgbClr val="365F91"/>
              </a:solidFill>
              <a:effectLst/>
              <a:latin typeface="Cambria" pitchFamily="18" charset="0"/>
              <a:ea typeface="Times New Roman" pitchFamily="18"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0"/>
            <a:ext cx="3097323" cy="619370"/>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What is an XML Element?</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698" name="Rectangle 2"/>
          <p:cNvSpPr>
            <a:spLocks noChangeArrowheads="1"/>
          </p:cNvSpPr>
          <p:nvPr/>
        </p:nvSpPr>
        <p:spPr bwMode="auto">
          <a:xfrm>
            <a:off x="0" y="57148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An XML element is everything from (including) the element's start tag to (including) the element's end tag.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An element can contain:</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other elements</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text</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attributes</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or a mix of all of the above...</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&lt;bookstore&gt;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&lt;book category="CHILDREN"&gt;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&lt;title&gt;Harry Potter&lt;/title&gt;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&lt;author&gt;J K. Rowling&lt;/author&gt;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&lt;year&gt;2005&lt;/year&gt;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&lt;price&gt;29.99&lt;/price&gt;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&lt;/book&gt;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&lt;/bookstore&gt;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28604"/>
            <a:ext cx="9144000" cy="646331"/>
          </a:xfrm>
          <a:prstGeom prst="rect">
            <a:avLst/>
          </a:prstGeom>
        </p:spPr>
        <p:txBody>
          <a:bodyPr wrap="square">
            <a:spAutoFit/>
          </a:bodyPr>
          <a:lstStyle/>
          <a:p>
            <a:r>
              <a:rPr lang="en-GB" dirty="0" smtClean="0">
                <a:latin typeface="Verdana" pitchFamily="34" charset="0"/>
                <a:ea typeface="Verdana" pitchFamily="34" charset="0"/>
                <a:cs typeface="Verdana" pitchFamily="34" charset="0"/>
              </a:rPr>
              <a:t>	XML </a:t>
            </a:r>
            <a:r>
              <a:rPr lang="en-GB" dirty="0">
                <a:latin typeface="Verdana" pitchFamily="34" charset="0"/>
                <a:ea typeface="Verdana" pitchFamily="34" charset="0"/>
                <a:cs typeface="Verdana" pitchFamily="34" charset="0"/>
              </a:rPr>
              <a:t>is derived from (and is technically a subset of) the Standard Generalized </a:t>
            </a:r>
            <a:r>
              <a:rPr lang="en-GB" dirty="0" err="1">
                <a:latin typeface="Verdana" pitchFamily="34" charset="0"/>
                <a:ea typeface="Verdana" pitchFamily="34" charset="0"/>
                <a:cs typeface="Verdana" pitchFamily="34" charset="0"/>
              </a:rPr>
              <a:t>Markup</a:t>
            </a:r>
            <a:r>
              <a:rPr lang="en-GB" dirty="0">
                <a:latin typeface="Verdana" pitchFamily="34" charset="0"/>
                <a:ea typeface="Verdana" pitchFamily="34" charset="0"/>
                <a:cs typeface="Verdana" pitchFamily="34" charset="0"/>
              </a:rPr>
              <a:t> Language (SGML). </a:t>
            </a:r>
          </a:p>
        </p:txBody>
      </p:sp>
      <p:sp>
        <p:nvSpPr>
          <p:cNvPr id="3" name="Rectangle 2"/>
          <p:cNvSpPr/>
          <p:nvPr/>
        </p:nvSpPr>
        <p:spPr>
          <a:xfrm>
            <a:off x="0" y="1571612"/>
            <a:ext cx="9144000" cy="1200329"/>
          </a:xfrm>
          <a:prstGeom prst="rect">
            <a:avLst/>
          </a:prstGeom>
        </p:spPr>
        <p:txBody>
          <a:bodyPr wrap="square">
            <a:spAutoFit/>
          </a:bodyPr>
          <a:lstStyle/>
          <a:p>
            <a:pPr algn="just"/>
            <a:r>
              <a:rPr lang="en-GB" dirty="0">
                <a:latin typeface="Verdana" pitchFamily="34" charset="0"/>
                <a:ea typeface="Verdana" pitchFamily="34" charset="0"/>
                <a:cs typeface="Verdana" pitchFamily="34" charset="0"/>
              </a:rPr>
              <a:t> </a:t>
            </a:r>
            <a:r>
              <a:rPr lang="en-GB" dirty="0" smtClean="0">
                <a:latin typeface="Verdana" pitchFamily="34" charset="0"/>
                <a:ea typeface="Verdana" pitchFamily="34" charset="0"/>
                <a:cs typeface="Verdana" pitchFamily="34" charset="0"/>
              </a:rPr>
              <a:t>	SGML </a:t>
            </a:r>
            <a:r>
              <a:rPr lang="en-GB" dirty="0">
                <a:latin typeface="Verdana" pitchFamily="34" charset="0"/>
                <a:ea typeface="Verdana" pitchFamily="34" charset="0"/>
                <a:cs typeface="Verdana" pitchFamily="34" charset="0"/>
              </a:rPr>
              <a:t>has found its main customer base in organizations handling enormous quantities of documents - the U.S. Government Printing Office, IBM, the U.S. Department of </a:t>
            </a:r>
            <a:r>
              <a:rPr lang="en-GB" dirty="0" err="1">
                <a:latin typeface="Verdana" pitchFamily="34" charset="0"/>
                <a:ea typeface="Verdana" pitchFamily="34" charset="0"/>
                <a:cs typeface="Verdana" pitchFamily="34" charset="0"/>
              </a:rPr>
              <a:t>Defense</a:t>
            </a:r>
            <a:r>
              <a:rPr lang="en-GB" dirty="0">
                <a:latin typeface="Verdana" pitchFamily="34" charset="0"/>
                <a:ea typeface="Verdana" pitchFamily="34" charset="0"/>
                <a:cs typeface="Verdana" pitchFamily="34" charset="0"/>
              </a:rPr>
              <a:t> and Internal Revenue Service, and many publishers.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7537641" cy="387798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elements must follow these naming rules: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Names can contain letters, numbers, and other characters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Names cannot start with a number or punctuation character</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Names cannot start with the letters xml (or XML, or Xml, etc)</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Names cannot contain spaces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lang="en-US" dirty="0">
              <a:solidFill>
                <a:srgbClr val="000000"/>
              </a:solidFill>
              <a:latin typeface="Verdana"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Any name can be used, no words are reserved.</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0"/>
            <a:ext cx="3098925" cy="650148"/>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Best Naming Practices</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46" name="Rectangle 2"/>
          <p:cNvSpPr>
            <a:spLocks noChangeArrowheads="1"/>
          </p:cNvSpPr>
          <p:nvPr/>
        </p:nvSpPr>
        <p:spPr bwMode="auto">
          <a:xfrm>
            <a:off x="0" y="500042"/>
            <a:ext cx="914400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Make names descriptive. Names with an underscore separator are nice: &lt;</a:t>
            </a:r>
            <a:r>
              <a:rPr kumimoji="0" lang="en-US" sz="1600" b="0" i="0" u="none" strike="noStrike" cap="none" normalizeH="0" baseline="0" dirty="0" err="1" smtClean="0">
                <a:ln>
                  <a:noFill/>
                </a:ln>
                <a:solidFill>
                  <a:srgbClr val="000000"/>
                </a:solidFill>
                <a:effectLst/>
                <a:latin typeface="Verdana" pitchFamily="34" charset="0"/>
                <a:ea typeface="Times New Roman" pitchFamily="18" charset="0"/>
                <a:cs typeface="Times New Roman" pitchFamily="18" charset="0"/>
              </a:rPr>
              <a:t>first_name</a:t>
            </a: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&gt;, &lt;</a:t>
            </a:r>
            <a:r>
              <a:rPr kumimoji="0" lang="en-US" sz="1600" b="0" i="0" u="none" strike="noStrike" cap="none" normalizeH="0" baseline="0" dirty="0" err="1" smtClean="0">
                <a:ln>
                  <a:noFill/>
                </a:ln>
                <a:solidFill>
                  <a:srgbClr val="000000"/>
                </a:solidFill>
                <a:effectLst/>
                <a:latin typeface="Verdana" pitchFamily="34" charset="0"/>
                <a:ea typeface="Times New Roman" pitchFamily="18" charset="0"/>
                <a:cs typeface="Times New Roman" pitchFamily="18" charset="0"/>
              </a:rPr>
              <a:t>last_name</a:t>
            </a: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&gt;.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Names should be short and simple, like this: &lt;</a:t>
            </a:r>
            <a:r>
              <a:rPr kumimoji="0" lang="en-US" sz="1600" b="0" i="0" u="none" strike="noStrike" cap="none" normalizeH="0" baseline="0" dirty="0" err="1" smtClean="0">
                <a:ln>
                  <a:noFill/>
                </a:ln>
                <a:solidFill>
                  <a:srgbClr val="000000"/>
                </a:solidFill>
                <a:effectLst/>
                <a:latin typeface="Verdana" pitchFamily="34" charset="0"/>
                <a:ea typeface="Times New Roman" pitchFamily="18" charset="0"/>
                <a:cs typeface="Times New Roman" pitchFamily="18" charset="0"/>
              </a:rPr>
              <a:t>book_title</a:t>
            </a: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&gt; not like this: &lt;</a:t>
            </a:r>
            <a:r>
              <a:rPr kumimoji="0" lang="en-US" sz="1600" b="0" i="0" u="none" strike="noStrike" cap="none" normalizeH="0" baseline="0" dirty="0" err="1" smtClean="0">
                <a:ln>
                  <a:noFill/>
                </a:ln>
                <a:solidFill>
                  <a:srgbClr val="000000"/>
                </a:solidFill>
                <a:effectLst/>
                <a:latin typeface="Verdana" pitchFamily="34" charset="0"/>
                <a:ea typeface="Times New Roman" pitchFamily="18" charset="0"/>
                <a:cs typeface="Times New Roman" pitchFamily="18" charset="0"/>
              </a:rPr>
              <a:t>the_title_of_the_book</a:t>
            </a: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Avoid "-" characters. If you name something "first-name," some software may think you want to subtract name from first.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Avoid "." characters. If you name something "first.name," some software may think that "name" is a property of the object "first.“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Avoid ":" characters. Colons are reserved to be used for something called namespaces (more later).</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0"/>
            <a:ext cx="3510898" cy="619370"/>
          </a:xfrm>
          <a:prstGeom prst="rect">
            <a:avLst/>
          </a:prstGeom>
          <a:noFill/>
          <a:ln w="9525">
            <a:noFill/>
            <a:miter lim="800000"/>
            <a:headEnd/>
            <a:tailEnd/>
          </a:ln>
          <a:effectLst/>
        </p:spPr>
        <p:txBody>
          <a:bodyPr vert="horz" wrap="non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Elements are Extensible</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70" name="Rectangle 2"/>
          <p:cNvSpPr>
            <a:spLocks noChangeArrowheads="1"/>
          </p:cNvSpPr>
          <p:nvPr/>
        </p:nvSpPr>
        <p:spPr bwMode="auto">
          <a:xfrm>
            <a:off x="0" y="500042"/>
            <a:ext cx="721520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elements can be extended to carry more information.</a:t>
            </a:r>
            <a:endParaRPr kumimoji="0" lang="en-US" sz="24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Look at the following XML example:</a:t>
            </a:r>
            <a:endParaRPr kumimoji="0" lang="en-US" sz="24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b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r>
              <a:rPr kumimoji="0" lang="en-US" sz="16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r>
              <a:rPr kumimoji="0" lang="en-US" sz="16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&lt;body&gt;Don't forget me this weekend!&lt;/body&gt;</a:t>
            </a:r>
            <a:b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214282" y="3000372"/>
          <a:ext cx="7620000" cy="1429132"/>
        </p:xfrm>
        <a:graphic>
          <a:graphicData uri="http://schemas.openxmlformats.org/drawingml/2006/table">
            <a:tbl>
              <a:tblPr/>
              <a:tblGrid>
                <a:gridCol w="7620000"/>
              </a:tblGrid>
              <a:tr h="1429132">
                <a:tc>
                  <a:txBody>
                    <a:bodyPr/>
                    <a:lstStyle/>
                    <a:p>
                      <a:pPr>
                        <a:lnSpc>
                          <a:spcPts val="1200"/>
                        </a:lnSpc>
                        <a:spcAft>
                          <a:spcPts val="0"/>
                        </a:spcAft>
                      </a:pPr>
                      <a:r>
                        <a:rPr lang="en-US" sz="2000" b="1" dirty="0">
                          <a:solidFill>
                            <a:srgbClr val="000000"/>
                          </a:solidFill>
                          <a:latin typeface="Verdana"/>
                          <a:ea typeface="Calibri"/>
                          <a:cs typeface="Shruti"/>
                        </a:rPr>
                        <a:t>MESSAGE</a:t>
                      </a:r>
                      <a:endParaRPr lang="en-GB" sz="3200" dirty="0">
                        <a:latin typeface="Calibri"/>
                        <a:ea typeface="Calibri"/>
                        <a:cs typeface="Shruti"/>
                      </a:endParaRPr>
                    </a:p>
                    <a:p>
                      <a:pPr>
                        <a:lnSpc>
                          <a:spcPts val="1200"/>
                        </a:lnSpc>
                        <a:spcAft>
                          <a:spcPts val="0"/>
                        </a:spcAft>
                      </a:pPr>
                      <a:endParaRPr lang="en-US" sz="2000" b="1" dirty="0" smtClean="0">
                        <a:solidFill>
                          <a:srgbClr val="000000"/>
                        </a:solidFill>
                        <a:latin typeface="Calibri"/>
                        <a:ea typeface="Times New Roman"/>
                        <a:cs typeface="Times New Roman"/>
                      </a:endParaRPr>
                    </a:p>
                    <a:p>
                      <a:pPr>
                        <a:lnSpc>
                          <a:spcPts val="1200"/>
                        </a:lnSpc>
                        <a:spcAft>
                          <a:spcPts val="0"/>
                        </a:spcAft>
                      </a:pPr>
                      <a:r>
                        <a:rPr lang="en-US" sz="2000" b="1" dirty="0" smtClean="0">
                          <a:solidFill>
                            <a:srgbClr val="000000"/>
                          </a:solidFill>
                          <a:latin typeface="Calibri"/>
                          <a:ea typeface="Times New Roman"/>
                          <a:cs typeface="Times New Roman"/>
                        </a:rPr>
                        <a:t>To</a:t>
                      </a:r>
                      <a:r>
                        <a:rPr lang="en-US" sz="2000" b="1" dirty="0">
                          <a:solidFill>
                            <a:srgbClr val="000000"/>
                          </a:solidFill>
                          <a:latin typeface="Calibri"/>
                          <a:ea typeface="Times New Roman"/>
                          <a:cs typeface="Times New Roman"/>
                        </a:rPr>
                        <a:t>:</a:t>
                      </a:r>
                      <a:r>
                        <a:rPr lang="en-US" sz="2000" dirty="0">
                          <a:solidFill>
                            <a:srgbClr val="000000"/>
                          </a:solidFill>
                          <a:latin typeface="Calibri"/>
                          <a:ea typeface="Times New Roman"/>
                          <a:cs typeface="Times New Roman"/>
                        </a:rPr>
                        <a:t> </a:t>
                      </a:r>
                      <a:r>
                        <a:rPr lang="en-US" sz="2000" dirty="0" err="1">
                          <a:solidFill>
                            <a:srgbClr val="000000"/>
                          </a:solidFill>
                          <a:latin typeface="Calibri"/>
                          <a:ea typeface="Times New Roman"/>
                          <a:cs typeface="Times New Roman"/>
                        </a:rPr>
                        <a:t>Tove</a:t>
                      </a:r>
                      <a:r>
                        <a:rPr lang="en-US" sz="2000" dirty="0">
                          <a:solidFill>
                            <a:srgbClr val="000000"/>
                          </a:solidFill>
                          <a:latin typeface="Calibri"/>
                          <a:ea typeface="Times New Roman"/>
                          <a:cs typeface="Times New Roman"/>
                        </a:rPr>
                        <a:t/>
                      </a:r>
                      <a:br>
                        <a:rPr lang="en-US" sz="2000" dirty="0">
                          <a:solidFill>
                            <a:srgbClr val="000000"/>
                          </a:solidFill>
                          <a:latin typeface="Calibri"/>
                          <a:ea typeface="Times New Roman"/>
                          <a:cs typeface="Times New Roman"/>
                        </a:rPr>
                      </a:br>
                      <a:endParaRPr lang="en-US" sz="2000" dirty="0" smtClean="0">
                        <a:solidFill>
                          <a:srgbClr val="000000"/>
                        </a:solidFill>
                        <a:latin typeface="Calibri"/>
                        <a:ea typeface="Times New Roman"/>
                        <a:cs typeface="Times New Roman"/>
                      </a:endParaRPr>
                    </a:p>
                    <a:p>
                      <a:pPr>
                        <a:lnSpc>
                          <a:spcPts val="1200"/>
                        </a:lnSpc>
                        <a:spcAft>
                          <a:spcPts val="0"/>
                        </a:spcAft>
                      </a:pPr>
                      <a:r>
                        <a:rPr lang="en-US" sz="2000" b="1" dirty="0" smtClean="0">
                          <a:solidFill>
                            <a:srgbClr val="000000"/>
                          </a:solidFill>
                          <a:latin typeface="Calibri"/>
                          <a:ea typeface="Times New Roman"/>
                          <a:cs typeface="Times New Roman"/>
                        </a:rPr>
                        <a:t>From</a:t>
                      </a:r>
                      <a:r>
                        <a:rPr lang="en-US" sz="2000" b="1" dirty="0">
                          <a:solidFill>
                            <a:srgbClr val="000000"/>
                          </a:solidFill>
                          <a:latin typeface="Calibri"/>
                          <a:ea typeface="Times New Roman"/>
                          <a:cs typeface="Times New Roman"/>
                        </a:rPr>
                        <a:t>:</a:t>
                      </a:r>
                      <a:r>
                        <a:rPr lang="en-US" sz="2000" dirty="0">
                          <a:solidFill>
                            <a:srgbClr val="000000"/>
                          </a:solidFill>
                          <a:latin typeface="Calibri"/>
                          <a:ea typeface="Times New Roman"/>
                          <a:cs typeface="Times New Roman"/>
                        </a:rPr>
                        <a:t> </a:t>
                      </a:r>
                      <a:r>
                        <a:rPr lang="en-US" sz="2000" dirty="0" err="1">
                          <a:solidFill>
                            <a:srgbClr val="000000"/>
                          </a:solidFill>
                          <a:latin typeface="Calibri"/>
                          <a:ea typeface="Times New Roman"/>
                          <a:cs typeface="Times New Roman"/>
                        </a:rPr>
                        <a:t>Jani</a:t>
                      </a:r>
                      <a:endParaRPr lang="en-GB" sz="3200" dirty="0">
                        <a:latin typeface="Calibri"/>
                        <a:ea typeface="Times New Roman"/>
                        <a:cs typeface="Times New Roman"/>
                      </a:endParaRPr>
                    </a:p>
                    <a:p>
                      <a:pPr>
                        <a:lnSpc>
                          <a:spcPts val="1200"/>
                        </a:lnSpc>
                        <a:spcAft>
                          <a:spcPts val="0"/>
                        </a:spcAft>
                      </a:pPr>
                      <a:endParaRPr lang="en-US" sz="2000" dirty="0" smtClean="0">
                        <a:solidFill>
                          <a:srgbClr val="000000"/>
                        </a:solidFill>
                        <a:latin typeface="Calibri"/>
                        <a:ea typeface="Times New Roman"/>
                        <a:cs typeface="Times New Roman"/>
                      </a:endParaRPr>
                    </a:p>
                    <a:p>
                      <a:pPr>
                        <a:lnSpc>
                          <a:spcPts val="1200"/>
                        </a:lnSpc>
                        <a:spcAft>
                          <a:spcPts val="0"/>
                        </a:spcAft>
                      </a:pPr>
                      <a:r>
                        <a:rPr lang="en-US" sz="2000" dirty="0" smtClean="0">
                          <a:solidFill>
                            <a:srgbClr val="000000"/>
                          </a:solidFill>
                          <a:latin typeface="Calibri"/>
                          <a:ea typeface="Times New Roman"/>
                          <a:cs typeface="Times New Roman"/>
                        </a:rPr>
                        <a:t>Don't </a:t>
                      </a:r>
                      <a:r>
                        <a:rPr lang="en-US" sz="2000" dirty="0">
                          <a:solidFill>
                            <a:srgbClr val="000000"/>
                          </a:solidFill>
                          <a:latin typeface="Calibri"/>
                          <a:ea typeface="Times New Roman"/>
                          <a:cs typeface="Times New Roman"/>
                        </a:rPr>
                        <a:t>forget me this weekend!</a:t>
                      </a:r>
                      <a:endParaRPr lang="en-GB" sz="3200" dirty="0">
                        <a:latin typeface="Calibri"/>
                        <a:ea typeface="Times New Roman"/>
                        <a:cs typeface="Times New Roman"/>
                      </a:endParaRPr>
                    </a:p>
                  </a:txBody>
                  <a:tcPr marL="95250" marR="95250" marT="95250" marB="95250" anchor="ctr">
                    <a:lnL>
                      <a:noFill/>
                    </a:lnL>
                    <a:lnR>
                      <a:noFill/>
                    </a:lnR>
                    <a:lnT>
                      <a:noFill/>
                    </a:lnT>
                    <a:lnB>
                      <a:noFill/>
                    </a:lnB>
                    <a:solidFill>
                      <a:srgbClr val="FFFF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57158" y="857232"/>
            <a:ext cx="6582764" cy="178510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Imagine that the author of the XML document added some extra information to it:</a:t>
            </a:r>
            <a:endPar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b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&lt;date&gt;2008-01-10&lt;/date&gt;</a:t>
            </a:r>
            <a:b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r>
              <a:rPr kumimoji="0" lang="en-US" sz="14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r>
              <a:rPr kumimoji="0" lang="en-US" sz="14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&lt;heading&gt;Reminder&lt;/heading&gt;</a:t>
            </a:r>
            <a:b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&lt;body&gt;Don't forget me this weekend!&lt;/body&gt;</a:t>
            </a:r>
            <a:b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14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428596" y="3143248"/>
            <a:ext cx="8929750" cy="923330"/>
          </a:xfrm>
          <a:prstGeom prst="rect">
            <a:avLst/>
          </a:prstGeom>
        </p:spPr>
        <p:txBody>
          <a:bodyPr wrap="square">
            <a:spAutoFit/>
          </a:bodyPr>
          <a:lstStyle/>
          <a:p>
            <a:pPr lvl="0" fontAlgn="base">
              <a:spcBef>
                <a:spcPct val="0"/>
              </a:spcBef>
              <a:spcAft>
                <a:spcPct val="0"/>
              </a:spcAft>
            </a:pPr>
            <a:r>
              <a:rPr lang="en-US" dirty="0" smtClean="0">
                <a:solidFill>
                  <a:srgbClr val="000000"/>
                </a:solidFill>
                <a:latin typeface="Verdana" pitchFamily="34" charset="0"/>
                <a:ea typeface="Times New Roman" pitchFamily="18" charset="0"/>
                <a:cs typeface="Times New Roman" pitchFamily="18" charset="0"/>
              </a:rPr>
              <a:t>Should the application break or crash?</a:t>
            </a:r>
            <a:endParaRPr lang="en-US" sz="3200" dirty="0" smtClean="0">
              <a:latin typeface="Verdana" pitchFamily="34" charset="0"/>
              <a:ea typeface="Times New Roman" pitchFamily="18" charset="0"/>
              <a:cs typeface="Times New Roman" pitchFamily="18" charset="0"/>
            </a:endParaRPr>
          </a:p>
          <a:p>
            <a:pPr lvl="0" eaLnBrk="0" fontAlgn="base" hangingPunct="0">
              <a:spcBef>
                <a:spcPct val="0"/>
              </a:spcBef>
              <a:spcAft>
                <a:spcPct val="0"/>
              </a:spcAft>
            </a:pPr>
            <a:r>
              <a:rPr lang="en-US" dirty="0" smtClean="0">
                <a:solidFill>
                  <a:srgbClr val="000000"/>
                </a:solidFill>
                <a:latin typeface="Verdana" pitchFamily="34" charset="0"/>
                <a:ea typeface="Times New Roman" pitchFamily="18" charset="0"/>
                <a:cs typeface="Times New Roman" pitchFamily="18" charset="0"/>
              </a:rPr>
              <a:t>No. The application should still be able to find the &lt;to&gt;, &lt;from&gt;, and &lt;body&gt; elements in the XML document and produce the same output.</a:t>
            </a:r>
            <a:endParaRPr lang="en-US" sz="4400" dirty="0" smtClean="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3000364" y="2571744"/>
            <a:ext cx="3154197" cy="1077121"/>
          </a:xfrm>
          <a:prstGeom prst="rect">
            <a:avLst/>
          </a:prstGeom>
          <a:noFill/>
          <a:ln w="9525">
            <a:noFill/>
            <a:miter lim="800000"/>
            <a:headEnd/>
            <a:tailEnd/>
          </a:ln>
          <a:effec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Shruti" pitchFamily="34" charset="0"/>
              </a:rPr>
              <a:t>XML</a:t>
            </a:r>
            <a:r>
              <a:rPr kumimoji="0" lang="en-US" sz="3200" b="0" i="0" u="none" strike="noStrike" cap="none" normalizeH="0" baseline="0" dirty="0" smtClean="0">
                <a:ln>
                  <a:noFill/>
                </a:ln>
                <a:solidFill>
                  <a:srgbClr val="000000"/>
                </a:solidFill>
                <a:effectLst/>
                <a:latin typeface="Cambria"/>
                <a:ea typeface="Times New Roman" pitchFamily="18" charset="0"/>
                <a:cs typeface="Shruti" pitchFamily="34" charset="0"/>
              </a:rPr>
              <a:t> </a:t>
            </a:r>
            <a:r>
              <a:rPr kumimoji="0" lang="en-US" sz="3200" b="0" i="0" u="none" strike="noStrike" cap="none" normalizeH="0" baseline="0" dirty="0" smtClean="0">
                <a:ln>
                  <a:noFill/>
                </a:ln>
                <a:solidFill>
                  <a:srgbClr val="8AC007"/>
                </a:solidFill>
                <a:effectLst/>
                <a:latin typeface="Verdana" pitchFamily="34" charset="0"/>
                <a:ea typeface="Times New Roman" pitchFamily="18" charset="0"/>
                <a:cs typeface="Shruti" pitchFamily="34" charset="0"/>
              </a:rPr>
              <a:t>Attributes</a:t>
            </a:r>
            <a:endParaRPr kumimoji="0" lang="en-US" sz="3200" b="1" i="0" u="none" strike="noStrike" cap="none" normalizeH="0" baseline="0" dirty="0" smtClean="0">
              <a:ln>
                <a:noFill/>
              </a:ln>
              <a:solidFill>
                <a:srgbClr val="365F91"/>
              </a:solidFill>
              <a:effectLst/>
              <a:latin typeface="Cambria" pitchFamily="18" charset="0"/>
              <a:ea typeface="Times New Roman" pitchFamily="18"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285728"/>
            <a:ext cx="6500241"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404040"/>
                </a:solidFill>
                <a:effectLst/>
                <a:latin typeface="Verdana" pitchFamily="34" charset="0"/>
                <a:ea typeface="Times New Roman" pitchFamily="18" charset="0"/>
                <a:cs typeface="Times New Roman" pitchFamily="18" charset="0"/>
              </a:rPr>
              <a:t>XML elements can have attributes, just like HTML.</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404040"/>
                </a:solidFill>
                <a:effectLst/>
                <a:latin typeface="Verdana" pitchFamily="34" charset="0"/>
                <a:ea typeface="Times New Roman" pitchFamily="18" charset="0"/>
                <a:cs typeface="Times New Roman" pitchFamily="18" charset="0"/>
              </a:rPr>
              <a:t>Attributes provide additional information about an element.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18" name="Rectangle 2"/>
          <p:cNvSpPr>
            <a:spLocks noChangeArrowheads="1"/>
          </p:cNvSpPr>
          <p:nvPr/>
        </p:nvSpPr>
        <p:spPr bwMode="auto">
          <a:xfrm>
            <a:off x="0" y="1285860"/>
            <a:ext cx="3493264"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a:t>
            </a:r>
            <a:r>
              <a:rPr kumimoji="0" lang="en-US" b="0" i="0" u="none" strike="noStrike" cap="none" normalizeH="0" baseline="0" dirty="0" err="1" smtClean="0">
                <a:ln>
                  <a:noFill/>
                </a:ln>
                <a:solidFill>
                  <a:srgbClr val="444444"/>
                </a:solidFill>
                <a:effectLst/>
                <a:latin typeface="Courier New" pitchFamily="49" charset="0"/>
                <a:ea typeface="Calibri" pitchFamily="34" charset="0"/>
                <a:cs typeface="Courier New" pitchFamily="49" charset="0"/>
              </a:rPr>
              <a:t>img</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444444"/>
                </a:solidFill>
                <a:effectLst/>
                <a:latin typeface="Courier New" pitchFamily="49" charset="0"/>
                <a:ea typeface="Calibri" pitchFamily="34" charset="0"/>
                <a:cs typeface="Courier New" pitchFamily="49" charset="0"/>
              </a:rPr>
              <a:t>src</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="computer.gif"&gt;</a:t>
            </a:r>
            <a:b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&lt;a </a:t>
            </a:r>
            <a:r>
              <a:rPr kumimoji="0" lang="en-US" b="0" i="0" u="none" strike="noStrike" cap="none" normalizeH="0" baseline="0" dirty="0" err="1" smtClean="0">
                <a:ln>
                  <a:noFill/>
                </a:ln>
                <a:solidFill>
                  <a:srgbClr val="444444"/>
                </a:solidFill>
                <a:effectLst/>
                <a:latin typeface="Courier New" pitchFamily="49" charset="0"/>
                <a:ea typeface="Calibri" pitchFamily="34" charset="0"/>
                <a:cs typeface="Courier New" pitchFamily="49" charset="0"/>
              </a:rPr>
              <a:t>href</a:t>
            </a:r>
            <a:r>
              <a:rPr kumimoji="0" lang="en-US"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="demo.asp"&gt;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19" name="Rectangle 3"/>
          <p:cNvSpPr>
            <a:spLocks noChangeArrowheads="1"/>
          </p:cNvSpPr>
          <p:nvPr/>
        </p:nvSpPr>
        <p:spPr bwMode="auto">
          <a:xfrm>
            <a:off x="0" y="2071678"/>
            <a:ext cx="9144000" cy="2989250"/>
          </a:xfrm>
          <a:prstGeom prst="rect">
            <a:avLst/>
          </a:prstGeom>
          <a:noFill/>
          <a:ln w="9525">
            <a:noFill/>
            <a:miter lim="800000"/>
            <a:headEnd/>
            <a:tailEnd/>
          </a:ln>
          <a:effectLst/>
        </p:spPr>
        <p:txBody>
          <a:bodyPr vert="horz" wrap="squar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Attributes Must be Quoted</a:t>
            </a:r>
            <a:endParaRPr kumimoji="0" lang="en-US" sz="28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Attribute values must always be quoted. Either single or double quotes can be used.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For a person's </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gender, </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the person element can be written like this:</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&lt;person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gender="</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female"&gt;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or like this:</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lvl="0" eaLnBrk="0" fontAlgn="base" hangingPunct="0">
              <a:spcBef>
                <a:spcPct val="0"/>
              </a:spcBef>
              <a:spcAft>
                <a:spcPct val="0"/>
              </a:spcAf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&lt;person </a:t>
            </a:r>
            <a:r>
              <a:rPr lang="en-US" sz="2000" dirty="0" smtClean="0">
                <a:solidFill>
                  <a:srgbClr val="444444"/>
                </a:solidFill>
                <a:latin typeface="Courier New" pitchFamily="49" charset="0"/>
                <a:ea typeface="Times New Roman" pitchFamily="18" charset="0"/>
                <a:cs typeface="Courier New" pitchFamily="49" charset="0"/>
              </a:rPr>
              <a:t>gender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'female'&gt;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0" y="0"/>
            <a:ext cx="9144000" cy="5389907"/>
          </a:xfrm>
          <a:prstGeom prst="rect">
            <a:avLst/>
          </a:prstGeom>
          <a:noFill/>
          <a:ln w="9525">
            <a:noFill/>
            <a:miter lim="800000"/>
            <a:headEnd/>
            <a:tailEnd/>
          </a:ln>
          <a:effectLst/>
        </p:spPr>
        <p:txBody>
          <a:bodyPr vert="horz" wrap="squar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Elements vs. Attributes</a:t>
            </a:r>
            <a:endParaRPr kumimoji="0" lang="en-US" sz="3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Take a look at these examples:</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&lt;person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gender="</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female"&gt;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firstname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&gt;Anna&lt;/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firstname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lastname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&gt;Smith&lt;/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lastname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&lt;/person&gt;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&lt;person&gt;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&lt;gender&gt;female&lt;/gender&gt;</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firstname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&gt;Anna&lt;/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firstname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lastname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&gt;Smith&lt;/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lastname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&lt;/person&gt;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In the first example </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gender </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is an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In the last</a:t>
            </a:r>
            <a:r>
              <a:rPr kumimoji="0" lang="en-US"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t>, </a:t>
            </a:r>
            <a:r>
              <a:rPr kumimoji="0" lang="en-US"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t>gender </a:t>
            </a: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is an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Both examples provide the same information.</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0"/>
            <a:ext cx="878798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The following three XML documents contain exactly the same information</a:t>
            </a: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6" name="Rectangle 2"/>
          <p:cNvSpPr>
            <a:spLocks noChangeArrowheads="1"/>
          </p:cNvSpPr>
          <p:nvPr/>
        </p:nvSpPr>
        <p:spPr bwMode="auto">
          <a:xfrm>
            <a:off x="0" y="285728"/>
            <a:ext cx="6859570" cy="51398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 date attribute is used in the first example:</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 date="10/01/2008"&gt;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&lt;to&gt;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&lt;from&gt;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&lt;heading&gt;Reminder&lt;/heading&gt;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&lt;body&gt;Don't forget me this weekend!&lt;/body&gt;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 date element is used in the second example:</a:t>
            </a:r>
            <a:endParaRPr kumimoji="0" lang="en-US" sz="3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&lt;date&gt;10/01/2008&lt;/date&gt;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&lt;to&gt;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&lt;from&gt;</a:t>
            </a:r>
            <a:r>
              <a:rPr kumimoji="0" lang="en-US" sz="2000"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&lt;heading&gt;Reminder&lt;/heading&gt;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&lt;body&gt;Don't forget me this weekend!&lt;/body&gt;</a:t>
            </a:r>
            <a:b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sz="2000"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0"/>
            <a:ext cx="6165470" cy="36317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An expanded date element is used in the third:</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&lt;date&gt;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&lt;day&gt;10&lt;/day&gt;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&lt;month&gt;01&lt;/month&gt;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&lt;year&gt;2008&lt;/year&gt;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&lt;/date&gt;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&lt;to&gt;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&lt;from&gt;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&lt;heading&gt;Reminder&lt;/heading&gt;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&lt;body&gt;Don't forget me this weekend!&lt;/body&gt;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0"/>
            <a:ext cx="9144000" cy="2435252"/>
          </a:xfrm>
          <a:prstGeom prst="rect">
            <a:avLst/>
          </a:prstGeom>
          <a:noFill/>
          <a:ln w="9525">
            <a:noFill/>
            <a:miter lim="800000"/>
            <a:headEnd/>
            <a:tailEnd/>
          </a:ln>
          <a:effectLst/>
        </p:spPr>
        <p:txBody>
          <a:bodyPr vert="horz" wrap="squar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Avoid XML Attributes?</a:t>
            </a:r>
            <a:endParaRPr kumimoji="0" lang="en-US" sz="44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Some of the problems with using attributes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attributes cannot contain multiple values (elements can)</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attributes cannot contain tree structures (elements can)</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attributes are not easily expandable (for future changes)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3786182" y="142852"/>
            <a:ext cx="136774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75A2"/>
                </a:solidFill>
                <a:effectLst/>
                <a:latin typeface="Segoe UI" pitchFamily="34" charset="0"/>
                <a:ea typeface="Times New Roman" pitchFamily="18" charset="0"/>
                <a:cs typeface="Segoe UI" pitchFamily="34" charset="0"/>
              </a:rPr>
              <a:t>Why XML?</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0" y="928670"/>
            <a:ext cx="9144000" cy="3416320"/>
          </a:xfrm>
          <a:prstGeom prst="rect">
            <a:avLst/>
          </a:prstGeom>
        </p:spPr>
        <p:txBody>
          <a:bodyPr wrap="square">
            <a:spAutoFit/>
          </a:bodyPr>
          <a:lstStyle/>
          <a:p>
            <a:pPr>
              <a:buFont typeface="Wingdings" pitchFamily="2" charset="2"/>
              <a:buChar char="Ø"/>
            </a:pPr>
            <a:r>
              <a:rPr lang="en-GB" dirty="0">
                <a:latin typeface="Verdana" pitchFamily="34" charset="0"/>
                <a:ea typeface="Verdana" pitchFamily="34" charset="0"/>
                <a:cs typeface="Verdana" pitchFamily="34" charset="0"/>
              </a:rPr>
              <a:t>XML Separates Data from </a:t>
            </a:r>
            <a:r>
              <a:rPr lang="en-GB" dirty="0" smtClean="0">
                <a:latin typeface="Verdana" pitchFamily="34" charset="0"/>
                <a:ea typeface="Verdana" pitchFamily="34" charset="0"/>
                <a:cs typeface="Verdana" pitchFamily="34" charset="0"/>
              </a:rPr>
              <a:t>HTML</a:t>
            </a:r>
          </a:p>
          <a:p>
            <a:pPr>
              <a:buFont typeface="Wingdings" pitchFamily="2" charset="2"/>
              <a:buChar char="Ø"/>
            </a:pPr>
            <a:endParaRPr lang="en-GB" dirty="0">
              <a:latin typeface="Verdana" pitchFamily="34" charset="0"/>
              <a:ea typeface="Verdana" pitchFamily="34" charset="0"/>
              <a:cs typeface="Verdana" pitchFamily="34" charset="0"/>
            </a:endParaRPr>
          </a:p>
          <a:p>
            <a:pPr>
              <a:buFont typeface="Wingdings" pitchFamily="2" charset="2"/>
              <a:buChar char="Ø"/>
            </a:pPr>
            <a:r>
              <a:rPr lang="en-GB" dirty="0" smtClean="0">
                <a:latin typeface="Verdana" pitchFamily="34" charset="0"/>
                <a:ea typeface="Verdana" pitchFamily="34" charset="0"/>
                <a:cs typeface="Verdana" pitchFamily="34" charset="0"/>
              </a:rPr>
              <a:t>XML Simplifies Data Sharing</a:t>
            </a:r>
          </a:p>
          <a:p>
            <a:pPr>
              <a:buFont typeface="Wingdings" pitchFamily="2" charset="2"/>
              <a:buChar char="Ø"/>
            </a:pPr>
            <a:endParaRPr lang="en-GB" dirty="0" smtClean="0">
              <a:latin typeface="Verdana" pitchFamily="34" charset="0"/>
              <a:ea typeface="Verdana" pitchFamily="34" charset="0"/>
              <a:cs typeface="Verdana" pitchFamily="34" charset="0"/>
            </a:endParaRPr>
          </a:p>
          <a:p>
            <a:pPr>
              <a:buFont typeface="Wingdings" pitchFamily="2" charset="2"/>
              <a:buChar char="Ø"/>
            </a:pPr>
            <a:r>
              <a:rPr lang="en-GB" dirty="0">
                <a:latin typeface="Verdana" pitchFamily="34" charset="0"/>
                <a:ea typeface="Verdana" pitchFamily="34" charset="0"/>
                <a:cs typeface="Verdana" pitchFamily="34" charset="0"/>
              </a:rPr>
              <a:t>XML Simplifies Data Transport</a:t>
            </a:r>
          </a:p>
          <a:p>
            <a:pPr>
              <a:buFont typeface="Wingdings" pitchFamily="2" charset="2"/>
              <a:buChar char="Ø"/>
            </a:pPr>
            <a:endParaRPr lang="en-GB" dirty="0" smtClean="0">
              <a:latin typeface="Verdana" pitchFamily="34" charset="0"/>
              <a:ea typeface="Verdana" pitchFamily="34" charset="0"/>
              <a:cs typeface="Verdana" pitchFamily="34" charset="0"/>
            </a:endParaRPr>
          </a:p>
          <a:p>
            <a:pPr>
              <a:buFont typeface="Wingdings" pitchFamily="2" charset="2"/>
              <a:buChar char="Ø"/>
            </a:pPr>
            <a:r>
              <a:rPr lang="en-GB" dirty="0">
                <a:latin typeface="Verdana" pitchFamily="34" charset="0"/>
                <a:ea typeface="Verdana" pitchFamily="34" charset="0"/>
                <a:cs typeface="Verdana" pitchFamily="34" charset="0"/>
              </a:rPr>
              <a:t>XML Simplifies Platform Changes</a:t>
            </a:r>
          </a:p>
          <a:p>
            <a:pPr>
              <a:buFont typeface="Wingdings" pitchFamily="2" charset="2"/>
              <a:buChar char="Ø"/>
            </a:pPr>
            <a:endParaRPr lang="en-GB" dirty="0" smtClean="0">
              <a:latin typeface="Verdana" pitchFamily="34" charset="0"/>
              <a:ea typeface="Verdana" pitchFamily="34" charset="0"/>
              <a:cs typeface="Verdana" pitchFamily="34" charset="0"/>
            </a:endParaRPr>
          </a:p>
          <a:p>
            <a:pPr>
              <a:buFont typeface="Wingdings" pitchFamily="2" charset="2"/>
              <a:buChar char="Ø"/>
            </a:pPr>
            <a:r>
              <a:rPr lang="en-GB" dirty="0">
                <a:latin typeface="Verdana" pitchFamily="34" charset="0"/>
                <a:ea typeface="Verdana" pitchFamily="34" charset="0"/>
                <a:cs typeface="Verdana" pitchFamily="34" charset="0"/>
              </a:rPr>
              <a:t>XML Makes Your Data More Available</a:t>
            </a:r>
          </a:p>
          <a:p>
            <a:pPr>
              <a:buFont typeface="Wingdings" pitchFamily="2" charset="2"/>
              <a:buChar char="Ø"/>
            </a:pPr>
            <a:endParaRPr lang="en-GB" dirty="0" smtClean="0">
              <a:latin typeface="Verdana" pitchFamily="34" charset="0"/>
              <a:ea typeface="Verdana" pitchFamily="34" charset="0"/>
              <a:cs typeface="Verdana" pitchFamily="34" charset="0"/>
            </a:endParaRPr>
          </a:p>
          <a:p>
            <a:pPr>
              <a:buFont typeface="Wingdings" pitchFamily="2" charset="2"/>
              <a:buChar char="Ø"/>
            </a:pPr>
            <a:r>
              <a:rPr lang="en-GB" dirty="0">
                <a:latin typeface="Verdana" pitchFamily="34" charset="0"/>
                <a:ea typeface="Verdana" pitchFamily="34" charset="0"/>
                <a:cs typeface="Verdana" pitchFamily="34" charset="0"/>
              </a:rPr>
              <a:t>Internet Languages Written in XML</a:t>
            </a:r>
          </a:p>
          <a:p>
            <a:endParaRPr lang="en-GB"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 y="0"/>
            <a:ext cx="9144000" cy="6159348"/>
          </a:xfrm>
          <a:prstGeom prst="rect">
            <a:avLst/>
          </a:prstGeom>
          <a:noFill/>
          <a:ln w="9525">
            <a:noFill/>
            <a:miter lim="800000"/>
            <a:headEnd/>
            <a:tailEnd/>
          </a:ln>
          <a:effectLst/>
        </p:spPr>
        <p:txBody>
          <a:bodyPr vert="horz" wrap="squar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Attributes for Metadata</a:t>
            </a:r>
            <a:endPar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Sometimes ID references are assigned to elements. These IDs can be used to identify XML elements in much the same way as the id attribute in HTML. This example demonstrates this:</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&lt;messages&gt;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&lt;note id="501"&gt;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&lt;to&gt;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&lt;from&gt;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&lt;heading&gt;Reminder&lt;/heading&gt;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&lt;body&gt;Don't forget me this weekend!&lt;/body&gt;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&lt;/note&gt;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&lt;note id="502"&gt;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&lt;to&gt;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&lt;from&gt;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&lt;heading&gt;Re: Reminder&lt;/heading&gt;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&lt;body&gt;I will not&lt;/body&gt;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alibri"/>
                <a:ea typeface="Times New Roman" pitchFamily="18" charset="0"/>
                <a:cs typeface="Courier New" pitchFamily="49" charset="0"/>
              </a:rPr>
              <a:t> </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&lt;/note&gt;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&lt;/messages&gt;</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The id attributes above are for identifying the different notes. It is not a part of the note itself.</a:t>
            </a:r>
            <a:endParaRPr kumimoji="0" lang="en-US" sz="1600" b="0" i="0" u="none" strike="noStrike" cap="none" normalizeH="0" baseline="0" dirty="0" smtClean="0">
              <a:ln>
                <a:noFill/>
              </a:ln>
              <a:solidFill>
                <a:srgbClr val="000000"/>
              </a:solidFill>
              <a:effectLst/>
              <a:latin typeface="Arial"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Shruti" pitchFamily="34" charset="0"/>
              </a:rPr>
              <a:t>metadata (data about data) should be stored as attributes, and the data itself should be stored as elements</a:t>
            </a:r>
            <a:r>
              <a:rPr kumimoji="0" lang="en-US" sz="1050" b="0" i="0" u="none" strike="noStrike" cap="none" normalizeH="0" baseline="0" dirty="0" smtClean="0">
                <a:ln>
                  <a:noFill/>
                </a:ln>
                <a:solidFill>
                  <a:srgbClr val="000000"/>
                </a:solidFill>
                <a:effectLst/>
                <a:latin typeface="Arial" pitchFamily="34" charset="0"/>
                <a:ea typeface="Calibri" pitchFamily="34" charset="0"/>
                <a:cs typeface="Shruti" pitchFamily="34" charset="0"/>
              </a:rPr>
              <a:t>.</a:t>
            </a:r>
            <a:r>
              <a:rPr kumimoji="0" lang="en-GB" sz="1050" b="0" i="0" u="none" strike="noStrike" cap="none" normalizeH="0" baseline="0" dirty="0" smtClean="0">
                <a:ln>
                  <a:noFill/>
                </a:ln>
                <a:solidFill>
                  <a:schemeClr val="tx1"/>
                </a:solidFill>
                <a:effectLst/>
                <a:latin typeface="Arial" pitchFamily="34" charset="0"/>
                <a:cs typeface="Arial" pitchFamily="34" charset="0"/>
              </a:rPr>
              <a:t> </a:t>
            </a: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3000364" y="2285992"/>
            <a:ext cx="3147785" cy="1077121"/>
          </a:xfrm>
          <a:prstGeom prst="rect">
            <a:avLst/>
          </a:prstGeom>
          <a:noFill/>
          <a:ln w="9525">
            <a:noFill/>
            <a:miter lim="800000"/>
            <a:headEnd/>
            <a:tailEnd/>
          </a:ln>
          <a:effec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Verdana" pitchFamily="34" charset="0"/>
                <a:ea typeface="Times New Roman" pitchFamily="18" charset="0"/>
                <a:cs typeface="Shruti" pitchFamily="34" charset="0"/>
              </a:rPr>
              <a:t>XML</a:t>
            </a:r>
            <a:r>
              <a:rPr kumimoji="0" lang="en-US" sz="3200" b="0" i="0" u="none" strike="noStrike" cap="none" normalizeH="0" baseline="0" dirty="0" smtClean="0">
                <a:ln>
                  <a:noFill/>
                </a:ln>
                <a:solidFill>
                  <a:srgbClr val="000000"/>
                </a:solidFill>
                <a:effectLst/>
                <a:latin typeface="Cambria"/>
                <a:ea typeface="Times New Roman" pitchFamily="18" charset="0"/>
                <a:cs typeface="Shruti" pitchFamily="34" charset="0"/>
              </a:rPr>
              <a:t> </a:t>
            </a:r>
            <a:r>
              <a:rPr kumimoji="0" lang="en-US" sz="3200" b="0" i="0" u="none" strike="noStrike" cap="none" normalizeH="0" baseline="0" dirty="0" smtClean="0">
                <a:ln>
                  <a:noFill/>
                </a:ln>
                <a:solidFill>
                  <a:srgbClr val="8AC007"/>
                </a:solidFill>
                <a:effectLst/>
                <a:latin typeface="Verdana" pitchFamily="34" charset="0"/>
                <a:ea typeface="Times New Roman" pitchFamily="18" charset="0"/>
                <a:cs typeface="Shruti" pitchFamily="34" charset="0"/>
              </a:rPr>
              <a:t>Validation</a:t>
            </a:r>
            <a:endParaRPr kumimoji="0" lang="en-US" sz="3600" b="1" i="0" u="none" strike="noStrike" cap="none" normalizeH="0" baseline="0" dirty="0" smtClean="0">
              <a:ln>
                <a:noFill/>
              </a:ln>
              <a:solidFill>
                <a:srgbClr val="365F91"/>
              </a:solidFill>
              <a:effectLst/>
              <a:latin typeface="Cambria" pitchFamily="18" charset="0"/>
              <a:ea typeface="Times New Roman" pitchFamily="18"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357166"/>
            <a:ext cx="5179046"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404040"/>
                </a:solidFill>
                <a:effectLst/>
                <a:latin typeface="Verdana" pitchFamily="34" charset="0"/>
                <a:ea typeface="Times New Roman" pitchFamily="18" charset="0"/>
                <a:cs typeface="Times New Roman" pitchFamily="18" charset="0"/>
              </a:rPr>
              <a:t>XML with correct syntax is "Well Formed" XML.</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rgbClr val="404040"/>
                </a:solidFill>
                <a:effectLst/>
                <a:latin typeface="Verdana" pitchFamily="34" charset="0"/>
                <a:ea typeface="Times New Roman" pitchFamily="18" charset="0"/>
                <a:cs typeface="Times New Roman" pitchFamily="18" charset="0"/>
              </a:rPr>
              <a:t>XML validated against a DTD is "Valid" XML.</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1986" name="Rectangle 2"/>
          <p:cNvSpPr>
            <a:spLocks noChangeArrowheads="1"/>
          </p:cNvSpPr>
          <p:nvPr/>
        </p:nvSpPr>
        <p:spPr bwMode="auto">
          <a:xfrm>
            <a:off x="0" y="1285860"/>
            <a:ext cx="601421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 "Well Formed" XML document has correct XML syntax.</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41987" name="Rectangle 3"/>
          <p:cNvSpPr>
            <a:spLocks noChangeArrowheads="1"/>
          </p:cNvSpPr>
          <p:nvPr/>
        </p:nvSpPr>
        <p:spPr bwMode="auto">
          <a:xfrm>
            <a:off x="0" y="1714488"/>
            <a:ext cx="5380960" cy="178510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lang="en-GB" sz="2000" dirty="0">
                <a:latin typeface="Arial" pitchFamily="34" charset="0"/>
                <a:ea typeface="Calibri" pitchFamily="34" charset="0"/>
                <a:cs typeface="Arial" pitchFamily="34" charset="0"/>
              </a:rPr>
              <a:t> </a:t>
            </a: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XML documents must have a root element</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XML elements must have a closing tag</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XML tags are case sensitive</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XML elements must be properly nested</a:t>
            </a:r>
            <a:endParaRPr kumimoji="0" lang="en-US" sz="2800" b="0" i="0" u="none" strike="noStrike" cap="none" normalizeH="0" baseline="0" dirty="0" smtClean="0">
              <a:ln>
                <a:noFill/>
              </a:ln>
              <a:solidFill>
                <a:srgbClr val="000000"/>
              </a:solidFill>
              <a:effectLst/>
              <a:latin typeface="Calibri" pitchFamily="34" charset="0"/>
              <a:ea typeface="Calibri" pitchFamily="34" charset="0"/>
              <a:cs typeface="Shrut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Verdana" pitchFamily="34" charset="0"/>
                <a:ea typeface="Calibri" pitchFamily="34" charset="0"/>
                <a:cs typeface="Shruti" pitchFamily="34" charset="0"/>
              </a:rPr>
              <a:t>XML attribute values must be quoted</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988" name="Rectangle 4"/>
          <p:cNvSpPr>
            <a:spLocks noChangeArrowheads="1"/>
          </p:cNvSpPr>
          <p:nvPr/>
        </p:nvSpPr>
        <p:spPr bwMode="auto">
          <a:xfrm>
            <a:off x="357158" y="3571876"/>
            <a:ext cx="5492209"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&lt;?xml version="1.0" encoding="ISO-8859-1"?&gt;</a:t>
            </a:r>
            <a:b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&lt;note&gt;</a:t>
            </a:r>
            <a:b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&lt;to&gt;</a:t>
            </a:r>
            <a:r>
              <a:rPr kumimoji="0" lang="en-US" sz="1600" b="0" i="0" u="none" strike="noStrike" cap="none" normalizeH="0" baseline="0" dirty="0" err="1" smtClean="0">
                <a:ln>
                  <a:noFill/>
                </a:ln>
                <a:solidFill>
                  <a:srgbClr val="444444"/>
                </a:solidFill>
                <a:effectLst/>
                <a:latin typeface="Courier New" pitchFamily="49" charset="0"/>
                <a:ea typeface="Calibri" pitchFamily="34" charset="0"/>
                <a:cs typeface="Courier New" pitchFamily="49" charset="0"/>
              </a:rPr>
              <a:t>Tove</a:t>
            </a: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&lt;/to&gt;</a:t>
            </a:r>
            <a:b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&lt;from&gt;</a:t>
            </a:r>
            <a:r>
              <a:rPr kumimoji="0" lang="en-US" sz="1600" b="0" i="0" u="none" strike="noStrike" cap="none" normalizeH="0" baseline="0" dirty="0" err="1" smtClean="0">
                <a:ln>
                  <a:noFill/>
                </a:ln>
                <a:solidFill>
                  <a:srgbClr val="444444"/>
                </a:solidFill>
                <a:effectLst/>
                <a:latin typeface="Courier New" pitchFamily="49" charset="0"/>
                <a:ea typeface="Calibri" pitchFamily="34" charset="0"/>
                <a:cs typeface="Courier New" pitchFamily="49" charset="0"/>
              </a:rPr>
              <a:t>Jani</a:t>
            </a: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&lt;/from&gt;</a:t>
            </a:r>
            <a:b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&lt;heading&gt;Reminder&lt;/heading&gt;</a:t>
            </a:r>
            <a:b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&lt;body&gt;Don't forget me this weekend!&lt;/body&gt;</a:t>
            </a:r>
            <a:b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br>
            <a:r>
              <a:rPr kumimoji="0" lang="en-US" sz="1600" b="0" i="0" u="none" strike="noStrike" cap="none" normalizeH="0" baseline="0" dirty="0" smtClean="0">
                <a:ln>
                  <a:noFill/>
                </a:ln>
                <a:solidFill>
                  <a:srgbClr val="444444"/>
                </a:solidFill>
                <a:effectLst/>
                <a:latin typeface="Courier New" pitchFamily="49" charset="0"/>
                <a:ea typeface="Calibri" pitchFamily="34" charset="0"/>
                <a:cs typeface="Courier New" pitchFamily="49" charset="0"/>
              </a:rPr>
              <a:t>&lt;/note&gt;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0"/>
            <a:ext cx="9144000" cy="3243165"/>
          </a:xfrm>
          <a:prstGeom prst="rect">
            <a:avLst/>
          </a:prstGeom>
          <a:solidFill>
            <a:srgbClr val="F6F4F0"/>
          </a:solidFill>
          <a:ln w="9525">
            <a:noFill/>
            <a:miter lim="800000"/>
            <a:headEnd/>
            <a:tailEnd/>
          </a:ln>
          <a:effectLst/>
        </p:spPr>
        <p:txBody>
          <a:bodyPr vert="horz" wrap="square" lIns="91440" tIns="952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Valid XML Documents</a:t>
            </a:r>
            <a:endParaRPr kumimoji="0" lang="en-US" sz="3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 "Valid" XML document is a "Well Formed" XML document, which also conforms to the rules of a Document Type Definition (DTD):</a:t>
            </a:r>
            <a:endParaRPr kumimoji="0" lang="en-US" sz="28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&lt;?xml version="1.0" encoding="ISO-8859-1"?&gt;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E80000"/>
                </a:solidFill>
                <a:effectLst/>
                <a:latin typeface="Courier New" pitchFamily="49" charset="0"/>
                <a:ea typeface="Times New Roman" pitchFamily="18" charset="0"/>
                <a:cs typeface="Courier New" pitchFamily="49" charset="0"/>
              </a:rPr>
              <a:t>&lt;!DOCTYPE note SYSTEM "Note.dtd"&gt;</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Tove</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&lt;/to&gt;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r>
              <a:rPr kumimoji="0" lang="en-US" b="0" i="0" u="none" strike="noStrike" cap="none" normalizeH="0" baseline="0" dirty="0" err="1" smtClean="0">
                <a:ln>
                  <a:noFill/>
                </a:ln>
                <a:solidFill>
                  <a:srgbClr val="444444"/>
                </a:solidFill>
                <a:effectLst/>
                <a:latin typeface="Courier New" pitchFamily="49" charset="0"/>
                <a:ea typeface="Times New Roman" pitchFamily="18" charset="0"/>
                <a:cs typeface="Courier New" pitchFamily="49" charset="0"/>
              </a:rPr>
              <a:t>Jani</a:t>
            </a: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&lt;/from&gt;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&lt;heading&gt;Reminder&lt;/heading&gt;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&lt;body&gt;Don't forget me this weekend!&lt;/body&gt;</a:t>
            </a:r>
            <a:b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br>
            <a:r>
              <a:rPr kumimoji="0" lang="en-US" b="0" i="0" u="none" strike="noStrike" cap="none" normalizeH="0" baseline="0" dirty="0" smtClean="0">
                <a:ln>
                  <a:noFill/>
                </a:ln>
                <a:solidFill>
                  <a:srgbClr val="444444"/>
                </a:solidFill>
                <a:effectLst/>
                <a:latin typeface="Courier New" pitchFamily="49" charset="0"/>
                <a:ea typeface="Times New Roman" pitchFamily="18" charset="0"/>
                <a:cs typeface="Courier New" pitchFamily="49" charset="0"/>
              </a:rPr>
              <a:t>&lt;/note&gt;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1" y="0"/>
            <a:ext cx="9144000" cy="5324535"/>
          </a:xfrm>
          <a:prstGeom prst="rect">
            <a:avLst/>
          </a:prstGeom>
          <a:solidFill>
            <a:srgbClr val="ECF2D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5A2"/>
                </a:solidFill>
                <a:effectLst/>
                <a:latin typeface="Segoe UI" pitchFamily="34" charset="0"/>
                <a:ea typeface="Times New Roman" pitchFamily="18" charset="0"/>
                <a:cs typeface="Segoe UI" pitchFamily="34" charset="0"/>
              </a:rPr>
              <a:t>Processing Instruction (PI)</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100" b="1" dirty="0">
              <a:solidFill>
                <a:srgbClr val="0075A2"/>
              </a:solidFill>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GB"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Processing Instruction (PI) tells an application to perform a specific task.</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PI can be used for inserting non-XML statements, such as scripts, into the document, to be passed to an application for processing.</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A PI begins with a "</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 and ends with "</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dirty="0">
              <a:solidFill>
                <a:srgbClr val="000000"/>
              </a:solidFill>
              <a:latin typeface="Segoe UI" pitchFamily="34" charset="0"/>
              <a:ea typeface="Times New Roman" pitchFamily="18"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For example,</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&lt;?xml-</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stylesheet</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href</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="zzz.xsl" type="text/</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xsl</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is a PI (in this case, a XML instruction) that attaches a XSL style sheet to the XML document for layout processing.</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The XML Declaration (the first line of an XML document) is also a processing instruction.</a:t>
            </a:r>
            <a:endParaRPr lang="en-GB" sz="1600"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GB"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&lt;?xml version="1.0" encoding="ISO-8859-1"?&gt;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0"/>
            <a:ext cx="7247305" cy="236988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endParaRPr kumimoji="0" lang="en-US" sz="2000" b="1" i="0" u="none" strike="noStrike" cap="none" normalizeH="0" baseline="0" dirty="0" smtClean="0">
              <a:ln>
                <a:noFill/>
              </a:ln>
              <a:solidFill>
                <a:srgbClr val="0075A2"/>
              </a:solidFill>
              <a:effectLst/>
              <a:latin typeface="Segoe UI" pitchFamily="34" charset="0"/>
              <a:ea typeface="Times New Roman" pitchFamily="18" charset="0"/>
              <a:cs typeface="Segoe U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rgbClr val="0075A2"/>
                </a:solidFill>
                <a:effectLst/>
                <a:latin typeface="Segoe UI" pitchFamily="34" charset="0"/>
                <a:ea typeface="Times New Roman" pitchFamily="18" charset="0"/>
                <a:cs typeface="Segoe UI" pitchFamily="34" charset="0"/>
              </a:rPr>
              <a:t>HTML vs. XML</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XML defines data, HTML defines both data and presentation.</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XML is case sensitive, HTML is not.</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XML has strict syntax, HTML's syntax is loose and sloppy.</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58" name="Rectangle 2"/>
          <p:cNvSpPr>
            <a:spLocks noChangeArrowheads="1"/>
          </p:cNvSpPr>
          <p:nvPr/>
        </p:nvSpPr>
        <p:spPr bwMode="auto">
          <a:xfrm>
            <a:off x="0" y="2500306"/>
            <a:ext cx="8940396"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XML was designed to transport and store data, with focus on what data is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HTML was designed to display data, with focus on how data looks</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96" y="285728"/>
            <a:ext cx="1250407" cy="369332"/>
          </a:xfrm>
          <a:prstGeom prst="rect">
            <a:avLst/>
          </a:prstGeom>
        </p:spPr>
        <p:txBody>
          <a:bodyPr wrap="none">
            <a:spAutoFit/>
          </a:bodyPr>
          <a:lstStyle/>
          <a:p>
            <a:pPr lvl="0" algn="just" fontAlgn="base">
              <a:spcBef>
                <a:spcPct val="0"/>
              </a:spcBef>
              <a:spcAft>
                <a:spcPct val="0"/>
              </a:spcAft>
            </a:pPr>
            <a:r>
              <a:rPr kumimoji="0" lang="en-US" i="0" u="none" strike="noStrike" cap="none" normalizeH="0" baseline="0" dirty="0" smtClean="0">
                <a:ln>
                  <a:noFill/>
                </a:ln>
                <a:solidFill>
                  <a:srgbClr val="0075A2"/>
                </a:solidFill>
                <a:effectLst/>
                <a:latin typeface="Segoe UI" pitchFamily="34" charset="0"/>
                <a:ea typeface="Times New Roman" pitchFamily="18" charset="0"/>
                <a:cs typeface="Segoe UI" pitchFamily="34" charset="0"/>
              </a:rPr>
              <a:t>Why XML?</a:t>
            </a:r>
            <a:endParaRPr kumimoji="0" lang="en-US" sz="280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57158" y="928670"/>
            <a:ext cx="1964127" cy="461665"/>
          </a:xfrm>
          <a:prstGeom prst="rect">
            <a:avLst/>
          </a:prstGeom>
        </p:spPr>
        <p:txBody>
          <a:bodyPr wrap="none">
            <a:spAutoFit/>
          </a:bodyPr>
          <a:lstStyle/>
          <a:p>
            <a:pPr>
              <a:buFont typeface="Wingdings" pitchFamily="2" charset="2"/>
              <a:buChar char="v"/>
            </a:pPr>
            <a:r>
              <a:rPr lang="en-GB" sz="2400" dirty="0">
                <a:latin typeface="Verdana" pitchFamily="34" charset="0"/>
                <a:ea typeface="Verdana" pitchFamily="34" charset="0"/>
                <a:cs typeface="Verdana" pitchFamily="34" charset="0"/>
              </a:rPr>
              <a:t>Simplicity</a:t>
            </a:r>
          </a:p>
        </p:txBody>
      </p:sp>
      <p:sp>
        <p:nvSpPr>
          <p:cNvPr id="4" name="Rectangle 3"/>
          <p:cNvSpPr/>
          <p:nvPr/>
        </p:nvSpPr>
        <p:spPr>
          <a:xfrm>
            <a:off x="285720" y="1500174"/>
            <a:ext cx="8643998" cy="923330"/>
          </a:xfrm>
          <a:prstGeom prst="rect">
            <a:avLst/>
          </a:prstGeom>
        </p:spPr>
        <p:txBody>
          <a:bodyPr wrap="square">
            <a:spAutoFit/>
          </a:bodyPr>
          <a:lstStyle/>
          <a:p>
            <a:pPr algn="just"/>
            <a:r>
              <a:rPr lang="en-GB" dirty="0" smtClean="0">
                <a:latin typeface="Verdana" pitchFamily="34" charset="0"/>
                <a:ea typeface="Verdana" pitchFamily="34" charset="0"/>
                <a:cs typeface="Verdana" pitchFamily="34" charset="0"/>
              </a:rPr>
              <a:t> XML </a:t>
            </a:r>
            <a:r>
              <a:rPr lang="en-GB" dirty="0">
                <a:latin typeface="Verdana" pitchFamily="34" charset="0"/>
                <a:ea typeface="Verdana" pitchFamily="34" charset="0"/>
                <a:cs typeface="Verdana" pitchFamily="34" charset="0"/>
              </a:rPr>
              <a:t>is easy to understand</a:t>
            </a:r>
            <a:r>
              <a:rPr lang="en-GB" dirty="0" smtClean="0">
                <a:latin typeface="Verdana" pitchFamily="34" charset="0"/>
                <a:ea typeface="Verdana" pitchFamily="34" charset="0"/>
                <a:cs typeface="Verdana" pitchFamily="34" charset="0"/>
              </a:rPr>
              <a:t>.</a:t>
            </a:r>
          </a:p>
          <a:p>
            <a:pPr algn="just"/>
            <a:endParaRPr lang="en-GB" dirty="0" smtClean="0">
              <a:latin typeface="Verdana" pitchFamily="34" charset="0"/>
              <a:ea typeface="Verdana" pitchFamily="34" charset="0"/>
              <a:cs typeface="Verdana" pitchFamily="34" charset="0"/>
            </a:endParaRPr>
          </a:p>
          <a:p>
            <a:pPr algn="just"/>
            <a:r>
              <a:rPr lang="en-GB" dirty="0" smtClean="0">
                <a:latin typeface="Verdana" pitchFamily="34" charset="0"/>
                <a:ea typeface="Verdana" pitchFamily="34" charset="0"/>
                <a:cs typeface="Verdana" pitchFamily="34" charset="0"/>
              </a:rPr>
              <a:t> </a:t>
            </a:r>
            <a:r>
              <a:rPr lang="en-GB" dirty="0">
                <a:latin typeface="Verdana" pitchFamily="34" charset="0"/>
                <a:ea typeface="Verdana" pitchFamily="34" charset="0"/>
                <a:cs typeface="Verdana" pitchFamily="34" charset="0"/>
              </a:rPr>
              <a:t>You create the </a:t>
            </a:r>
            <a:r>
              <a:rPr lang="en-GB" dirty="0" smtClean="0">
                <a:latin typeface="Verdana" pitchFamily="34" charset="0"/>
                <a:ea typeface="Verdana" pitchFamily="34" charset="0"/>
                <a:cs typeface="Verdana" pitchFamily="34" charset="0"/>
              </a:rPr>
              <a:t>tags</a:t>
            </a:r>
            <a:r>
              <a:rPr lang="en-GB" dirty="0">
                <a:latin typeface="Verdana" pitchFamily="34" charset="0"/>
                <a:ea typeface="Verdana" pitchFamily="34" charset="0"/>
                <a:cs typeface="Verdana" pitchFamily="34" charset="0"/>
              </a:rPr>
              <a:t> and overall set up of your </a:t>
            </a:r>
            <a:r>
              <a:rPr lang="en-GB" dirty="0" smtClean="0">
                <a:latin typeface="Verdana" pitchFamily="34" charset="0"/>
                <a:ea typeface="Verdana" pitchFamily="34" charset="0"/>
                <a:cs typeface="Verdana" pitchFamily="34" charset="0"/>
              </a:rPr>
              <a:t>document</a:t>
            </a:r>
            <a:endParaRPr lang="en-GB" dirty="0">
              <a:latin typeface="Verdana" pitchFamily="34" charset="0"/>
              <a:ea typeface="Verdana" pitchFamily="34" charset="0"/>
              <a:cs typeface="Verdana" pitchFamily="34" charset="0"/>
            </a:endParaRPr>
          </a:p>
        </p:txBody>
      </p:sp>
      <p:sp>
        <p:nvSpPr>
          <p:cNvPr id="5" name="Rectangle 4"/>
          <p:cNvSpPr/>
          <p:nvPr/>
        </p:nvSpPr>
        <p:spPr>
          <a:xfrm>
            <a:off x="357158" y="2786058"/>
            <a:ext cx="2425664" cy="461665"/>
          </a:xfrm>
          <a:prstGeom prst="rect">
            <a:avLst/>
          </a:prstGeom>
        </p:spPr>
        <p:txBody>
          <a:bodyPr wrap="none">
            <a:spAutoFit/>
          </a:bodyPr>
          <a:lstStyle/>
          <a:p>
            <a:pPr>
              <a:buFont typeface="Wingdings" pitchFamily="2" charset="2"/>
              <a:buChar char="v"/>
            </a:pPr>
            <a:r>
              <a:rPr lang="en-GB" sz="2400" dirty="0">
                <a:latin typeface="Verdana" pitchFamily="34" charset="0"/>
                <a:ea typeface="Verdana" pitchFamily="34" charset="0"/>
                <a:cs typeface="Verdana" pitchFamily="34" charset="0"/>
              </a:rPr>
              <a:t>Organization</a:t>
            </a:r>
          </a:p>
        </p:txBody>
      </p:sp>
      <p:sp>
        <p:nvSpPr>
          <p:cNvPr id="6" name="Rectangle 5"/>
          <p:cNvSpPr/>
          <p:nvPr/>
        </p:nvSpPr>
        <p:spPr>
          <a:xfrm>
            <a:off x="214282" y="3643314"/>
            <a:ext cx="8715436" cy="1754326"/>
          </a:xfrm>
          <a:prstGeom prst="rect">
            <a:avLst/>
          </a:prstGeom>
        </p:spPr>
        <p:txBody>
          <a:bodyPr wrap="square">
            <a:spAutoFit/>
          </a:bodyPr>
          <a:lstStyle/>
          <a:p>
            <a:r>
              <a:rPr lang="en-GB" dirty="0" smtClean="0">
                <a:latin typeface="Verdana" pitchFamily="34" charset="0"/>
                <a:ea typeface="Verdana" pitchFamily="34" charset="0"/>
                <a:cs typeface="Verdana" pitchFamily="34" charset="0"/>
              </a:rPr>
              <a:t>XML </a:t>
            </a:r>
            <a:r>
              <a:rPr lang="en-GB" dirty="0">
                <a:latin typeface="Verdana" pitchFamily="34" charset="0"/>
                <a:ea typeface="Verdana" pitchFamily="34" charset="0"/>
                <a:cs typeface="Verdana" pitchFamily="34" charset="0"/>
              </a:rPr>
              <a:t>allows you to build your platform by segmenting the design process</a:t>
            </a:r>
            <a:r>
              <a:rPr lang="en-GB" dirty="0" smtClean="0">
                <a:latin typeface="Verdana" pitchFamily="34" charset="0"/>
                <a:ea typeface="Verdana" pitchFamily="34" charset="0"/>
                <a:cs typeface="Verdana" pitchFamily="34" charset="0"/>
              </a:rPr>
              <a:t>.</a:t>
            </a:r>
          </a:p>
          <a:p>
            <a:endParaRPr lang="en-GB" dirty="0">
              <a:latin typeface="Verdana" pitchFamily="34" charset="0"/>
              <a:ea typeface="Verdana" pitchFamily="34" charset="0"/>
              <a:cs typeface="Verdana" pitchFamily="34" charset="0"/>
            </a:endParaRPr>
          </a:p>
          <a:p>
            <a:r>
              <a:rPr lang="en-GB" dirty="0" smtClean="0">
                <a:latin typeface="Verdana" pitchFamily="34" charset="0"/>
                <a:ea typeface="Verdana" pitchFamily="34" charset="0"/>
                <a:cs typeface="Verdana" pitchFamily="34" charset="0"/>
              </a:rPr>
              <a:t> </a:t>
            </a:r>
            <a:r>
              <a:rPr lang="en-GB" dirty="0">
                <a:latin typeface="Verdana" pitchFamily="34" charset="0"/>
                <a:ea typeface="Verdana" pitchFamily="34" charset="0"/>
                <a:cs typeface="Verdana" pitchFamily="34" charset="0"/>
              </a:rPr>
              <a:t>Data sits on one page, and formatting rules stay on another. </a:t>
            </a:r>
            <a:endParaRPr lang="en-GB" dirty="0" smtClean="0">
              <a:latin typeface="Verdana" pitchFamily="34" charset="0"/>
              <a:ea typeface="Verdana" pitchFamily="34" charset="0"/>
              <a:cs typeface="Verdana" pitchFamily="34" charset="0"/>
            </a:endParaRPr>
          </a:p>
          <a:p>
            <a:endParaRPr lang="en-GB" dirty="0">
              <a:latin typeface="Verdana" pitchFamily="34" charset="0"/>
              <a:ea typeface="Verdana" pitchFamily="34" charset="0"/>
              <a:cs typeface="Verdana" pitchFamily="34" charset="0"/>
            </a:endParaRPr>
          </a:p>
          <a:p>
            <a:r>
              <a:rPr lang="en-GB" dirty="0" smtClean="0">
                <a:latin typeface="Verdana" pitchFamily="34" charset="0"/>
                <a:ea typeface="Verdana" pitchFamily="34" charset="0"/>
                <a:cs typeface="Verdana" pitchFamily="34" charset="0"/>
              </a:rPr>
              <a:t> If </a:t>
            </a:r>
            <a:r>
              <a:rPr lang="en-GB" dirty="0">
                <a:latin typeface="Verdana" pitchFamily="34" charset="0"/>
                <a:ea typeface="Verdana" pitchFamily="34" charset="0"/>
                <a:cs typeface="Verdana" pitchFamily="34" charset="0"/>
              </a:rPr>
              <a:t>you have a general idea of what information you need to produce, you can write the data page first then work on the design.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2328010" cy="461665"/>
          </a:xfrm>
          <a:prstGeom prst="rect">
            <a:avLst/>
          </a:prstGeom>
        </p:spPr>
        <p:txBody>
          <a:bodyPr wrap="none">
            <a:spAutoFit/>
          </a:bodyPr>
          <a:lstStyle/>
          <a:p>
            <a:pPr>
              <a:buFont typeface="Wingdings" pitchFamily="2" charset="2"/>
              <a:buChar char="v"/>
            </a:pPr>
            <a:r>
              <a:rPr lang="en-GB" sz="2400" dirty="0">
                <a:latin typeface="Verdana" pitchFamily="34" charset="0"/>
                <a:ea typeface="Verdana" pitchFamily="34" charset="0"/>
                <a:cs typeface="Verdana" pitchFamily="34" charset="0"/>
              </a:rPr>
              <a:t>Accessibility</a:t>
            </a:r>
          </a:p>
        </p:txBody>
      </p:sp>
      <p:sp>
        <p:nvSpPr>
          <p:cNvPr id="4" name="Rectangle 3"/>
          <p:cNvSpPr/>
          <p:nvPr/>
        </p:nvSpPr>
        <p:spPr>
          <a:xfrm>
            <a:off x="571472" y="928670"/>
            <a:ext cx="8215370" cy="369332"/>
          </a:xfrm>
          <a:prstGeom prst="rect">
            <a:avLst/>
          </a:prstGeom>
        </p:spPr>
        <p:txBody>
          <a:bodyPr wrap="square">
            <a:spAutoFit/>
          </a:bodyPr>
          <a:lstStyle/>
          <a:p>
            <a:r>
              <a:rPr lang="en-GB" dirty="0">
                <a:latin typeface="Verdana" pitchFamily="34" charset="0"/>
                <a:ea typeface="Verdana" pitchFamily="34" charset="0"/>
                <a:cs typeface="Verdana" pitchFamily="34" charset="0"/>
              </a:rPr>
              <a:t>With XML, separating data makes changes easy and time-saving.</a:t>
            </a:r>
          </a:p>
        </p:txBody>
      </p:sp>
      <p:sp>
        <p:nvSpPr>
          <p:cNvPr id="5" name="Rectangle 4"/>
          <p:cNvSpPr/>
          <p:nvPr/>
        </p:nvSpPr>
        <p:spPr>
          <a:xfrm>
            <a:off x="285720" y="1571612"/>
            <a:ext cx="2892138" cy="461665"/>
          </a:xfrm>
          <a:prstGeom prst="rect">
            <a:avLst/>
          </a:prstGeom>
        </p:spPr>
        <p:txBody>
          <a:bodyPr wrap="none">
            <a:spAutoFit/>
          </a:bodyPr>
          <a:lstStyle/>
          <a:p>
            <a:pPr>
              <a:buFont typeface="Wingdings" pitchFamily="2" charset="2"/>
              <a:buChar char="v"/>
            </a:pPr>
            <a:r>
              <a:rPr lang="en-GB" sz="2400" dirty="0" smtClean="0">
                <a:latin typeface="Verdana" pitchFamily="34" charset="0"/>
                <a:ea typeface="Verdana" pitchFamily="34" charset="0"/>
                <a:cs typeface="Verdana" pitchFamily="34" charset="0"/>
              </a:rPr>
              <a:t>Standardization</a:t>
            </a:r>
            <a:endParaRPr lang="en-GB" dirty="0"/>
          </a:p>
        </p:txBody>
      </p:sp>
      <p:sp>
        <p:nvSpPr>
          <p:cNvPr id="6" name="Rectangle 5"/>
          <p:cNvSpPr/>
          <p:nvPr/>
        </p:nvSpPr>
        <p:spPr>
          <a:xfrm>
            <a:off x="500034" y="2214554"/>
            <a:ext cx="8286808" cy="1200329"/>
          </a:xfrm>
          <a:prstGeom prst="rect">
            <a:avLst/>
          </a:prstGeom>
        </p:spPr>
        <p:txBody>
          <a:bodyPr wrap="square">
            <a:spAutoFit/>
          </a:bodyPr>
          <a:lstStyle/>
          <a:p>
            <a:r>
              <a:rPr lang="en-GB" dirty="0">
                <a:latin typeface="Verdana" pitchFamily="34" charset="0"/>
                <a:ea typeface="Verdana" pitchFamily="34" charset="0"/>
                <a:cs typeface="Verdana" pitchFamily="34" charset="0"/>
              </a:rPr>
              <a:t>XML is an international standard</a:t>
            </a:r>
            <a:r>
              <a:rPr lang="en-GB" dirty="0" smtClean="0">
                <a:latin typeface="Verdana" pitchFamily="34" charset="0"/>
                <a:ea typeface="Verdana" pitchFamily="34" charset="0"/>
                <a:cs typeface="Verdana" pitchFamily="34" charset="0"/>
              </a:rPr>
              <a:t>.</a:t>
            </a:r>
          </a:p>
          <a:p>
            <a:endParaRPr lang="en-GB" dirty="0">
              <a:latin typeface="Verdana" pitchFamily="34" charset="0"/>
              <a:ea typeface="Verdana" pitchFamily="34" charset="0"/>
              <a:cs typeface="Verdana" pitchFamily="34" charset="0"/>
            </a:endParaRPr>
          </a:p>
          <a:p>
            <a:r>
              <a:rPr lang="en-GB" dirty="0" smtClean="0">
                <a:latin typeface="Verdana" pitchFamily="34" charset="0"/>
                <a:ea typeface="Verdana" pitchFamily="34" charset="0"/>
                <a:cs typeface="Verdana" pitchFamily="34" charset="0"/>
              </a:rPr>
              <a:t>This </a:t>
            </a:r>
            <a:r>
              <a:rPr lang="en-GB" dirty="0">
                <a:latin typeface="Verdana" pitchFamily="34" charset="0"/>
                <a:ea typeface="Verdana" pitchFamily="34" charset="0"/>
                <a:cs typeface="Verdana" pitchFamily="34" charset="0"/>
              </a:rPr>
              <a:t>means that anyone in the world is likely to have the ability to view your document. </a:t>
            </a:r>
          </a:p>
        </p:txBody>
      </p:sp>
      <p:sp>
        <p:nvSpPr>
          <p:cNvPr id="7" name="Rectangle 6"/>
          <p:cNvSpPr/>
          <p:nvPr/>
        </p:nvSpPr>
        <p:spPr>
          <a:xfrm>
            <a:off x="285720" y="3571876"/>
            <a:ext cx="3634328" cy="461665"/>
          </a:xfrm>
          <a:prstGeom prst="rect">
            <a:avLst/>
          </a:prstGeom>
        </p:spPr>
        <p:txBody>
          <a:bodyPr wrap="none">
            <a:spAutoFit/>
          </a:bodyPr>
          <a:lstStyle/>
          <a:p>
            <a:pPr>
              <a:buFont typeface="Wingdings" pitchFamily="2" charset="2"/>
              <a:buChar char="v"/>
            </a:pPr>
            <a:r>
              <a:rPr lang="en-GB" sz="2400" dirty="0">
                <a:latin typeface="Verdana" pitchFamily="34" charset="0"/>
                <a:ea typeface="Verdana" pitchFamily="34" charset="0"/>
                <a:cs typeface="Verdana" pitchFamily="34" charset="0"/>
              </a:rPr>
              <a:t>Multiple Applications</a:t>
            </a:r>
          </a:p>
        </p:txBody>
      </p:sp>
      <p:sp>
        <p:nvSpPr>
          <p:cNvPr id="8" name="Rectangle 7"/>
          <p:cNvSpPr/>
          <p:nvPr/>
        </p:nvSpPr>
        <p:spPr>
          <a:xfrm>
            <a:off x="357158" y="4286256"/>
            <a:ext cx="8572560" cy="1477328"/>
          </a:xfrm>
          <a:prstGeom prst="rect">
            <a:avLst/>
          </a:prstGeom>
        </p:spPr>
        <p:txBody>
          <a:bodyPr wrap="square">
            <a:spAutoFit/>
          </a:bodyPr>
          <a:lstStyle/>
          <a:p>
            <a:r>
              <a:rPr lang="en-GB" dirty="0">
                <a:latin typeface="Verdana" pitchFamily="34" charset="0"/>
                <a:ea typeface="Verdana" pitchFamily="34" charset="0"/>
                <a:cs typeface="Verdana" pitchFamily="34" charset="0"/>
              </a:rPr>
              <a:t>You can make one data page and use it over and over again. </a:t>
            </a:r>
            <a:endParaRPr lang="en-GB" dirty="0" smtClean="0">
              <a:latin typeface="Verdana" pitchFamily="34" charset="0"/>
              <a:ea typeface="Verdana" pitchFamily="34" charset="0"/>
              <a:cs typeface="Verdana" pitchFamily="34" charset="0"/>
            </a:endParaRPr>
          </a:p>
          <a:p>
            <a:r>
              <a:rPr lang="en-GB" dirty="0" smtClean="0">
                <a:latin typeface="Verdana" pitchFamily="34" charset="0"/>
                <a:ea typeface="Verdana" pitchFamily="34" charset="0"/>
                <a:cs typeface="Verdana" pitchFamily="34" charset="0"/>
              </a:rPr>
              <a:t>This </a:t>
            </a:r>
            <a:r>
              <a:rPr lang="en-GB" dirty="0">
                <a:latin typeface="Verdana" pitchFamily="34" charset="0"/>
                <a:ea typeface="Verdana" pitchFamily="34" charset="0"/>
                <a:cs typeface="Verdana" pitchFamily="34" charset="0"/>
              </a:rPr>
              <a:t>means if you are </a:t>
            </a:r>
            <a:r>
              <a:rPr lang="en-GB" dirty="0" err="1">
                <a:latin typeface="Verdana" pitchFamily="34" charset="0"/>
                <a:ea typeface="Verdana" pitchFamily="34" charset="0"/>
                <a:cs typeface="Verdana" pitchFamily="34" charset="0"/>
              </a:rPr>
              <a:t>cataloging</a:t>
            </a:r>
            <a:r>
              <a:rPr lang="en-GB" dirty="0">
                <a:latin typeface="Verdana" pitchFamily="34" charset="0"/>
                <a:ea typeface="Verdana" pitchFamily="34" charset="0"/>
                <a:cs typeface="Verdana" pitchFamily="34" charset="0"/>
              </a:rPr>
              <a:t> inventory, you only do it once</a:t>
            </a:r>
            <a:r>
              <a:rPr lang="en-GB" dirty="0" smtClean="0">
                <a:latin typeface="Verdana" pitchFamily="34" charset="0"/>
                <a:ea typeface="Verdana" pitchFamily="34" charset="0"/>
                <a:cs typeface="Verdana" pitchFamily="34" charset="0"/>
              </a:rPr>
              <a:t>.</a:t>
            </a:r>
          </a:p>
          <a:p>
            <a:r>
              <a:rPr lang="en-GB" dirty="0" smtClean="0">
                <a:latin typeface="Verdana" pitchFamily="34" charset="0"/>
                <a:ea typeface="Verdana" pitchFamily="34" charset="0"/>
                <a:cs typeface="Verdana" pitchFamily="34" charset="0"/>
              </a:rPr>
              <a:t> </a:t>
            </a:r>
            <a:r>
              <a:rPr lang="en-GB" dirty="0">
                <a:latin typeface="Verdana" pitchFamily="34" charset="0"/>
                <a:ea typeface="Verdana" pitchFamily="34" charset="0"/>
                <a:cs typeface="Verdana" pitchFamily="34" charset="0"/>
              </a:rPr>
              <a:t>You can create as many display pages as you want for that data. </a:t>
            </a:r>
            <a:endParaRPr lang="en-GB" dirty="0" smtClean="0">
              <a:latin typeface="Verdana" pitchFamily="34" charset="0"/>
              <a:ea typeface="Verdana" pitchFamily="34" charset="0"/>
              <a:cs typeface="Verdana" pitchFamily="34" charset="0"/>
            </a:endParaRPr>
          </a:p>
          <a:p>
            <a:r>
              <a:rPr lang="en-GB" dirty="0" smtClean="0">
                <a:latin typeface="Verdana" pitchFamily="34" charset="0"/>
                <a:ea typeface="Verdana" pitchFamily="34" charset="0"/>
                <a:cs typeface="Verdana" pitchFamily="34" charset="0"/>
              </a:rPr>
              <a:t>XML</a:t>
            </a:r>
            <a:r>
              <a:rPr lang="en-GB" dirty="0">
                <a:latin typeface="Verdana" pitchFamily="34" charset="0"/>
                <a:ea typeface="Verdana" pitchFamily="34" charset="0"/>
                <a:cs typeface="Verdana" pitchFamily="34" charset="0"/>
              </a:rPr>
              <a:t> allows you to generate different styles and formats based on one page of information.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500430" y="214290"/>
            <a:ext cx="226170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75A2"/>
                </a:solidFill>
                <a:effectLst/>
                <a:latin typeface="Verdana" pitchFamily="34" charset="0"/>
                <a:ea typeface="Verdana" pitchFamily="34" charset="0"/>
                <a:cs typeface="Verdana" pitchFamily="34" charset="0"/>
              </a:rPr>
              <a:t>Objectives of XML</a:t>
            </a:r>
            <a:endParaRPr kumimoji="0" lang="en-US" sz="280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8434" name="Rectangle 2"/>
          <p:cNvSpPr>
            <a:spLocks noChangeArrowheads="1"/>
          </p:cNvSpPr>
          <p:nvPr/>
        </p:nvSpPr>
        <p:spPr bwMode="auto">
          <a:xfrm>
            <a:off x="0" y="642918"/>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Focus on the content rather than the appearance of the documents.</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Resolve the conflicting demands on tags: on one hand, specialized applications need more tags; on the other hand, many tags are not frequently used and can be removed.</a:t>
            </a:r>
            <a:endParaRPr kumimoji="0" lang="en-US"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928670"/>
            <a:ext cx="9144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Data exchange between computer systems: XML is platform- and computer-language-neutral and text-based, which greatly facilitates exchanging of data between two computer systems. For example, two e-commerce partners can use an agree-upon XML format to exchange purchase orders and invoices electronically, and directly fed into their computer systems.</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endParaRPr lang="en-US" dirty="0">
              <a:solidFill>
                <a:srgbClr val="000000"/>
              </a:solidFill>
              <a:latin typeface="Verdana" pitchFamily="34" charset="0"/>
              <a:ea typeface="Verdana" pitchFamily="34" charset="0"/>
              <a:cs typeface="Verdana" pitchFamily="34"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Data storage: Unlike databases which is platform- and language-dependent, XML provide a platform-neutral mean for data storage.</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lang="en-US" dirty="0">
              <a:solidFill>
                <a:srgbClr val="000000"/>
              </a:solidFill>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GB"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Specialized publishing: XML can be used for marking up documents for specialized applications, such as e-commerce, scientific documents, Mathematical formula, e-books, among others.</a:t>
            </a:r>
            <a:endParaRPr kumimoji="0" lang="en-US"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3" name="Rectangle 3"/>
          <p:cNvSpPr>
            <a:spLocks noChangeArrowheads="1"/>
          </p:cNvSpPr>
          <p:nvPr/>
        </p:nvSpPr>
        <p:spPr bwMode="auto">
          <a:xfrm>
            <a:off x="3571868" y="285728"/>
            <a:ext cx="23038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75A2"/>
                </a:solidFill>
                <a:effectLst/>
                <a:latin typeface="Segoe UI" pitchFamily="34" charset="0"/>
                <a:ea typeface="Times New Roman" pitchFamily="18" charset="0"/>
                <a:cs typeface="Segoe UI" pitchFamily="34" charset="0"/>
              </a:rPr>
              <a:t>Applications for XML</a:t>
            </a:r>
            <a:endParaRPr kumimoji="0" lang="en-US" sz="28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357158" y="142852"/>
            <a:ext cx="8429684" cy="107157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u="sng" dirty="0" smtClean="0">
                <a:solidFill>
                  <a:srgbClr val="002060"/>
                </a:solidFill>
                <a:latin typeface="Times New Roman" pitchFamily="18" charset="0"/>
                <a:cs typeface="Times New Roman" pitchFamily="18" charset="0"/>
              </a:rPr>
              <a:t>XML APLLICATIONS</a:t>
            </a:r>
            <a:endParaRPr lang="en-GB" sz="2400" b="1" u="sng" dirty="0">
              <a:solidFill>
                <a:srgbClr val="002060"/>
              </a:solidFill>
              <a:latin typeface="Times New Roman" pitchFamily="18" charset="0"/>
              <a:cs typeface="Times New Roman" pitchFamily="18" charset="0"/>
            </a:endParaRPr>
          </a:p>
        </p:txBody>
      </p:sp>
      <p:sp>
        <p:nvSpPr>
          <p:cNvPr id="3" name="Rectangle 2"/>
          <p:cNvSpPr/>
          <p:nvPr/>
        </p:nvSpPr>
        <p:spPr>
          <a:xfrm>
            <a:off x="285720" y="1428737"/>
            <a:ext cx="8429684" cy="4801314"/>
          </a:xfrm>
          <a:prstGeom prst="rect">
            <a:avLst/>
          </a:prstGeom>
        </p:spPr>
        <p:txBody>
          <a:bodyPr wrap="square">
            <a:spAutoFit/>
          </a:bodyPr>
          <a:lstStyle/>
          <a:p>
            <a:pPr algn="just">
              <a:lnSpc>
                <a:spcPct val="150000"/>
              </a:lnSpc>
              <a:buFont typeface="Wingdings"/>
              <a:buChar char="Q"/>
            </a:pPr>
            <a:r>
              <a:rPr lang="en-GB" sz="2400" dirty="0" smtClean="0"/>
              <a:t> 	</a:t>
            </a:r>
            <a:r>
              <a:rPr lang="en-GB" sz="2000" b="1" u="sng" dirty="0" smtClean="0">
                <a:latin typeface="Times New Roman" pitchFamily="18" charset="0"/>
                <a:cs typeface="Times New Roman" pitchFamily="18" charset="0"/>
              </a:rPr>
              <a:t>Web publishing:-</a:t>
            </a:r>
            <a:r>
              <a:rPr lang="en-GB" sz="2000" dirty="0" smtClean="0">
                <a:latin typeface="Times New Roman" pitchFamily="18" charset="0"/>
                <a:cs typeface="Times New Roman" pitchFamily="18" charset="0"/>
              </a:rPr>
              <a:t> XML allows you to create interactive pages, allows the customer to customize those pages, and makes creating e-commerce applications more intuitive. With XML, you store the data once and then render that content for different viewers or devices based on style sheet processing using an Extensible Style Language (XSL)/XSL Transformation (XSLT) processor.</a:t>
            </a:r>
          </a:p>
          <a:p>
            <a:pPr algn="just">
              <a:lnSpc>
                <a:spcPct val="150000"/>
              </a:lnSpc>
              <a:buFont typeface="Wingdings"/>
              <a:buChar char="Q"/>
            </a:pPr>
            <a:r>
              <a:rPr lang="en-GB" sz="2400" dirty="0" smtClean="0">
                <a:latin typeface="Times New Roman" pitchFamily="18" charset="0"/>
                <a:cs typeface="Times New Roman" pitchFamily="18" charset="0"/>
              </a:rPr>
              <a:t>  	</a:t>
            </a:r>
            <a:r>
              <a:rPr lang="en-GB" sz="2000" b="1" u="sng" dirty="0" smtClean="0">
                <a:latin typeface="Times New Roman" pitchFamily="18" charset="0"/>
                <a:cs typeface="Times New Roman" pitchFamily="18" charset="0"/>
              </a:rPr>
              <a:t>Web searching and automating Web tasks:</a:t>
            </a:r>
            <a:r>
              <a:rPr lang="en-GB" sz="2000" dirty="0" smtClean="0">
                <a:latin typeface="Times New Roman" pitchFamily="18" charset="0"/>
                <a:cs typeface="Times New Roman" pitchFamily="18" charset="0"/>
              </a:rPr>
              <a:t> XML defines the type of information contained in a document, making it easier to return useful results when searching the Web:</a:t>
            </a:r>
            <a:endParaRPr lang="en-GB" sz="1400" dirty="0" smtClean="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357166"/>
            <a:ext cx="8143932" cy="5170646"/>
          </a:xfrm>
          <a:prstGeom prst="rect">
            <a:avLst/>
          </a:prstGeom>
        </p:spPr>
        <p:txBody>
          <a:bodyPr wrap="square">
            <a:spAutoFit/>
          </a:bodyPr>
          <a:lstStyle/>
          <a:p>
            <a:pPr algn="just">
              <a:lnSpc>
                <a:spcPct val="150000"/>
              </a:lnSpc>
              <a:buFont typeface="Wingdings"/>
              <a:buChar char="Q"/>
            </a:pPr>
            <a:r>
              <a:rPr lang="en-GB" sz="2000" dirty="0" smtClean="0">
                <a:latin typeface="Times New Roman" pitchFamily="18" charset="0"/>
                <a:cs typeface="Times New Roman" pitchFamily="18" charset="0"/>
              </a:rPr>
              <a:t>For example, using HTML to search for books authored by Tom Brown is likely to return instances of the term 'brown' outside of the context of author. Using XML restricts the search to the correct context (for example, the information contained in the &lt;author&gt; tag) and returns only the information that you want. By using XML, Web agents and robots (programs that automate Web searches or other tasks) are more efficient and produce more useful results.</a:t>
            </a:r>
          </a:p>
          <a:p>
            <a:pPr algn="just">
              <a:lnSpc>
                <a:spcPct val="150000"/>
              </a:lnSpc>
              <a:buFont typeface="Wingdings"/>
              <a:buChar char="Q"/>
            </a:pPr>
            <a:endParaRPr lang="en-GB" sz="2000" dirty="0" smtClean="0">
              <a:latin typeface="Times New Roman" pitchFamily="18" charset="0"/>
              <a:cs typeface="Times New Roman" pitchFamily="18" charset="0"/>
            </a:endParaRPr>
          </a:p>
          <a:p>
            <a:pPr algn="just">
              <a:lnSpc>
                <a:spcPct val="150000"/>
              </a:lnSpc>
              <a:buFont typeface="Wingdings"/>
              <a:buChar char="Q"/>
            </a:pPr>
            <a:r>
              <a:rPr lang="en-GB" sz="2000" b="1" u="sng" dirty="0" smtClean="0">
                <a:latin typeface="Times New Roman" pitchFamily="18" charset="0"/>
                <a:cs typeface="Times New Roman" pitchFamily="18" charset="0"/>
              </a:rPr>
              <a:t>General applications: </a:t>
            </a:r>
            <a:r>
              <a:rPr lang="en-GB" sz="2000" dirty="0" smtClean="0">
                <a:latin typeface="Times New Roman" pitchFamily="18" charset="0"/>
                <a:cs typeface="Times New Roman" pitchFamily="18" charset="0"/>
              </a:rPr>
              <a:t>XML provides a standard method to access information, making it easier for applications and devices of all kinds to use, store, transmit, and display data.</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1859</Words>
  <Application>Microsoft Office PowerPoint</Application>
  <PresentationFormat>On-screen Show (4:3)</PresentationFormat>
  <Paragraphs>298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Chandrakant</dc:creator>
  <cp:lastModifiedBy>User</cp:lastModifiedBy>
  <cp:revision>81</cp:revision>
  <dcterms:created xsi:type="dcterms:W3CDTF">2014-09-03T07:06:54Z</dcterms:created>
  <dcterms:modified xsi:type="dcterms:W3CDTF">2015-10-24T04:36:11Z</dcterms:modified>
</cp:coreProperties>
</file>