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sldIdLst>
    <p:sldId id="256" r:id="rId2"/>
    <p:sldId id="263" r:id="rId3"/>
    <p:sldId id="257" r:id="rId4"/>
    <p:sldId id="259" r:id="rId5"/>
    <p:sldId id="260" r:id="rId6"/>
    <p:sldId id="261" r:id="rId7"/>
    <p:sldId id="262" r:id="rId8"/>
    <p:sldId id="264" r:id="rId9"/>
    <p:sldId id="265" r:id="rId10"/>
    <p:sldId id="266" r:id="rId11"/>
    <p:sldId id="313" r:id="rId12"/>
    <p:sldId id="270" r:id="rId13"/>
    <p:sldId id="271" r:id="rId14"/>
    <p:sldId id="314" r:id="rId15"/>
    <p:sldId id="272" r:id="rId16"/>
    <p:sldId id="273" r:id="rId17"/>
    <p:sldId id="285" r:id="rId18"/>
    <p:sldId id="286" r:id="rId19"/>
    <p:sldId id="297" r:id="rId20"/>
    <p:sldId id="298" r:id="rId21"/>
    <p:sldId id="299" r:id="rId22"/>
    <p:sldId id="300" r:id="rId23"/>
    <p:sldId id="267"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7" d="100"/>
          <a:sy n="77" d="100"/>
        </p:scale>
        <p:origin x="-11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3076"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3077"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US"/>
          </a:p>
        </p:txBody>
      </p:sp>
      <p:sp>
        <p:nvSpPr>
          <p:cNvPr id="3078"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4C999F63-ACA5-41F4-8B8A-3267C6E492EE}" type="slidenum">
              <a:rPr lang="en-US"/>
              <a:pPr/>
              <a:t>‹#›</a:t>
            </a:fld>
            <a:endParaRPr lang="en-US"/>
          </a:p>
        </p:txBody>
      </p:sp>
      <p:pic>
        <p:nvPicPr>
          <p:cNvPr id="3079" name="Picture 7" descr="A:\paint.GIF"/>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5ED286-0CF2-44EF-8938-E6EE85A9E86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06D2C0-7F8D-4288-8310-24FBA3FE09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B3C388-D322-421F-8D82-7190E2D6808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587591-0E81-40A8-A3AF-1825C458063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E6795FE-24F1-41EF-819A-A89CD334D2A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A46600B-2612-4C92-A14C-C40C2F4795E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4703941-2320-4C53-8680-72D2A00E02D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C9D9A1D-96E1-464F-81BB-3AE2BD25C45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39A61F-11BF-485B-AB2D-77919202CE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060CFD-2985-4E69-B6C9-041DD2ED7F0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endParaRPr lang="en-US"/>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B0E8E01F-EA0B-40B4-A6BB-F85007851E23}" type="slidenum">
              <a:rPr lang="en-US"/>
              <a:pPr/>
              <a:t>‹#›</a:t>
            </a:fld>
            <a:endParaRPr lang="en-US"/>
          </a:p>
        </p:txBody>
      </p:sp>
      <p:pic>
        <p:nvPicPr>
          <p:cNvPr id="2055" name="Picture 7" descr="A:\paint.GIF"/>
          <p:cNvPicPr>
            <a:picLocks noChangeAspect="1" noChangeArrowheads="1"/>
          </p:cNvPicPr>
          <p:nvPr/>
        </p:nvPicPr>
        <p:blipFill>
          <a:blip r:embed="rId13">
            <a:clrChange>
              <a:clrFrom>
                <a:srgbClr val="C0C0C0"/>
              </a:clrFrom>
              <a:clrTo>
                <a:srgbClr val="C0C0C0">
                  <a:alpha val="0"/>
                </a:srgbClr>
              </a:clrTo>
            </a:clrChange>
          </a:blip>
          <a:srcRect/>
          <a:stretch>
            <a:fillRect/>
          </a:stretch>
        </p:blipFill>
        <p:spPr bwMode="auto">
          <a:xfrm>
            <a:off x="914400" y="1314450"/>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685800"/>
            <a:ext cx="8382000" cy="1143000"/>
          </a:xfrm>
        </p:spPr>
        <p:txBody>
          <a:bodyPr/>
          <a:lstStyle/>
          <a:p>
            <a:r>
              <a:rPr lang="en-US">
                <a:latin typeface="Tahoma" pitchFamily="34" charset="0"/>
              </a:rPr>
              <a:t>	EJB Architecture and Design</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28600"/>
            <a:ext cx="7772400" cy="1143000"/>
          </a:xfrm>
        </p:spPr>
        <p:txBody>
          <a:bodyPr/>
          <a:lstStyle/>
          <a:p>
            <a:r>
              <a:rPr lang="en-US" sz="3600">
                <a:latin typeface="Tahoma" pitchFamily="34" charset="0"/>
              </a:rPr>
              <a:t>    Why use EJBs in your design?</a:t>
            </a:r>
            <a:endParaRPr lang="en-US" sz="3600"/>
          </a:p>
        </p:txBody>
      </p:sp>
      <p:sp>
        <p:nvSpPr>
          <p:cNvPr id="14339" name="Rectangle 3"/>
          <p:cNvSpPr>
            <a:spLocks noGrp="1" noChangeArrowheads="1"/>
          </p:cNvSpPr>
          <p:nvPr>
            <p:ph type="body" idx="1"/>
          </p:nvPr>
        </p:nvSpPr>
        <p:spPr/>
        <p:txBody>
          <a:bodyPr/>
          <a:lstStyle/>
          <a:p>
            <a:pPr algn="just"/>
            <a:r>
              <a:rPr lang="en-US" dirty="0"/>
              <a:t>A requirement of any of the services provided by an EJB container like transactions, scalability, persistence, security, future growth possibilities is an appropriate reason to use EJB in the design of the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	      </a:t>
            </a:r>
            <a:r>
              <a:rPr lang="en-US">
                <a:latin typeface="Tahoma" pitchFamily="34" charset="0"/>
              </a:rPr>
              <a:t>EJB Architecture</a:t>
            </a:r>
            <a:endParaRPr lang="en-US"/>
          </a:p>
        </p:txBody>
      </p:sp>
      <p:sp>
        <p:nvSpPr>
          <p:cNvPr id="63492" name="Rectangle 4"/>
          <p:cNvSpPr>
            <a:spLocks noChangeArrowheads="1"/>
          </p:cNvSpPr>
          <p:nvPr/>
        </p:nvSpPr>
        <p:spPr bwMode="auto">
          <a:xfrm>
            <a:off x="3276600" y="2286000"/>
            <a:ext cx="2971800" cy="19812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t>J2EE Application Server</a:t>
            </a:r>
          </a:p>
          <a:p>
            <a:pPr algn="ctr"/>
            <a:endParaRPr lang="en-US"/>
          </a:p>
          <a:p>
            <a:pPr algn="ctr"/>
            <a:endParaRPr lang="en-US"/>
          </a:p>
          <a:p>
            <a:pPr algn="ctr"/>
            <a:endParaRPr lang="en-US"/>
          </a:p>
          <a:p>
            <a:pPr algn="ctr"/>
            <a:endParaRPr lang="en-US"/>
          </a:p>
        </p:txBody>
      </p:sp>
      <p:sp>
        <p:nvSpPr>
          <p:cNvPr id="63493" name="Rectangle 5"/>
          <p:cNvSpPr>
            <a:spLocks noChangeArrowheads="1"/>
          </p:cNvSpPr>
          <p:nvPr/>
        </p:nvSpPr>
        <p:spPr bwMode="auto">
          <a:xfrm>
            <a:off x="4419600" y="3352800"/>
            <a:ext cx="2438400" cy="2362200"/>
          </a:xfrm>
          <a:prstGeom prst="rect">
            <a:avLst/>
          </a:prstGeom>
          <a:solidFill>
            <a:schemeClr val="accent1"/>
          </a:solidFill>
          <a:ln w="9525">
            <a:solidFill>
              <a:schemeClr val="tx1"/>
            </a:solidFill>
            <a:miter lim="800000"/>
            <a:headEnd/>
            <a:tailEnd/>
          </a:ln>
          <a:effectLst/>
        </p:spPr>
        <p:txBody>
          <a:bodyPr wrap="none" anchor="ctr"/>
          <a:lstStyle/>
          <a:p>
            <a:pPr algn="ctr"/>
            <a:r>
              <a:rPr lang="en-US"/>
              <a:t>EJB Container</a:t>
            </a:r>
          </a:p>
          <a:p>
            <a:pPr algn="ctr"/>
            <a:endParaRPr lang="en-US"/>
          </a:p>
          <a:p>
            <a:pPr algn="ctr"/>
            <a:endParaRPr lang="en-US"/>
          </a:p>
          <a:p>
            <a:pPr algn="ctr"/>
            <a:endParaRPr lang="en-US"/>
          </a:p>
          <a:p>
            <a:pPr algn="ctr"/>
            <a:endParaRPr lang="en-US"/>
          </a:p>
          <a:p>
            <a:pPr algn="ctr"/>
            <a:endParaRPr lang="en-US"/>
          </a:p>
        </p:txBody>
      </p:sp>
      <p:sp>
        <p:nvSpPr>
          <p:cNvPr id="63494" name="Line 6"/>
          <p:cNvSpPr>
            <a:spLocks noChangeShapeType="1"/>
          </p:cNvSpPr>
          <p:nvPr/>
        </p:nvSpPr>
        <p:spPr bwMode="auto">
          <a:xfrm>
            <a:off x="4419600" y="3810000"/>
            <a:ext cx="2438400" cy="0"/>
          </a:xfrm>
          <a:prstGeom prst="line">
            <a:avLst/>
          </a:prstGeom>
          <a:noFill/>
          <a:ln w="9525">
            <a:solidFill>
              <a:schemeClr val="tx1"/>
            </a:solidFill>
            <a:round/>
            <a:headEnd/>
            <a:tailEnd/>
          </a:ln>
          <a:effectLst/>
        </p:spPr>
        <p:txBody>
          <a:bodyPr wrap="none" anchor="ctr"/>
          <a:lstStyle/>
          <a:p>
            <a:endParaRPr lang="en-US"/>
          </a:p>
        </p:txBody>
      </p:sp>
      <p:sp>
        <p:nvSpPr>
          <p:cNvPr id="63496" name="Line 8"/>
          <p:cNvSpPr>
            <a:spLocks noChangeShapeType="1"/>
          </p:cNvSpPr>
          <p:nvPr/>
        </p:nvSpPr>
        <p:spPr bwMode="auto">
          <a:xfrm>
            <a:off x="4419600" y="4953000"/>
            <a:ext cx="2438400" cy="0"/>
          </a:xfrm>
          <a:prstGeom prst="line">
            <a:avLst/>
          </a:prstGeom>
          <a:noFill/>
          <a:ln w="9525">
            <a:solidFill>
              <a:schemeClr val="tx1"/>
            </a:solidFill>
            <a:round/>
            <a:headEnd/>
            <a:tailEnd/>
          </a:ln>
          <a:effectLst/>
        </p:spPr>
        <p:txBody>
          <a:bodyPr wrap="none" anchor="ctr"/>
          <a:lstStyle/>
          <a:p>
            <a:endParaRPr lang="en-US"/>
          </a:p>
        </p:txBody>
      </p:sp>
      <p:sp>
        <p:nvSpPr>
          <p:cNvPr id="63497" name="Line 9"/>
          <p:cNvSpPr>
            <a:spLocks noChangeShapeType="1"/>
          </p:cNvSpPr>
          <p:nvPr/>
        </p:nvSpPr>
        <p:spPr bwMode="auto">
          <a:xfrm>
            <a:off x="4876800" y="4953000"/>
            <a:ext cx="0" cy="762000"/>
          </a:xfrm>
          <a:prstGeom prst="line">
            <a:avLst/>
          </a:prstGeom>
          <a:noFill/>
          <a:ln w="9525">
            <a:solidFill>
              <a:schemeClr val="tx1"/>
            </a:solidFill>
            <a:round/>
            <a:headEnd/>
            <a:tailEnd/>
          </a:ln>
          <a:effectLst/>
        </p:spPr>
        <p:txBody>
          <a:bodyPr wrap="none" anchor="ctr"/>
          <a:lstStyle/>
          <a:p>
            <a:endParaRPr lang="en-US"/>
          </a:p>
        </p:txBody>
      </p:sp>
      <p:sp>
        <p:nvSpPr>
          <p:cNvPr id="63498" name="Line 10"/>
          <p:cNvSpPr>
            <a:spLocks noChangeShapeType="1"/>
          </p:cNvSpPr>
          <p:nvPr/>
        </p:nvSpPr>
        <p:spPr bwMode="auto">
          <a:xfrm>
            <a:off x="5334000" y="4953000"/>
            <a:ext cx="0" cy="762000"/>
          </a:xfrm>
          <a:prstGeom prst="line">
            <a:avLst/>
          </a:prstGeom>
          <a:noFill/>
          <a:ln w="9525">
            <a:solidFill>
              <a:schemeClr val="tx1"/>
            </a:solidFill>
            <a:round/>
            <a:headEnd/>
            <a:tailEnd/>
          </a:ln>
          <a:effectLst/>
        </p:spPr>
        <p:txBody>
          <a:bodyPr wrap="none" anchor="ctr"/>
          <a:lstStyle/>
          <a:p>
            <a:endParaRPr lang="en-US"/>
          </a:p>
        </p:txBody>
      </p:sp>
      <p:sp>
        <p:nvSpPr>
          <p:cNvPr id="63499" name="Line 11"/>
          <p:cNvSpPr>
            <a:spLocks noChangeShapeType="1"/>
          </p:cNvSpPr>
          <p:nvPr/>
        </p:nvSpPr>
        <p:spPr bwMode="auto">
          <a:xfrm>
            <a:off x="5943600" y="4953000"/>
            <a:ext cx="0" cy="762000"/>
          </a:xfrm>
          <a:prstGeom prst="line">
            <a:avLst/>
          </a:prstGeom>
          <a:noFill/>
          <a:ln w="9525">
            <a:solidFill>
              <a:schemeClr val="tx1"/>
            </a:solidFill>
            <a:round/>
            <a:headEnd/>
            <a:tailEnd/>
          </a:ln>
          <a:effectLst/>
        </p:spPr>
        <p:txBody>
          <a:bodyPr wrap="none" anchor="ctr"/>
          <a:lstStyle/>
          <a:p>
            <a:endParaRPr lang="en-US"/>
          </a:p>
        </p:txBody>
      </p:sp>
      <p:sp>
        <p:nvSpPr>
          <p:cNvPr id="63500" name="Line 12"/>
          <p:cNvSpPr>
            <a:spLocks noChangeShapeType="1"/>
          </p:cNvSpPr>
          <p:nvPr/>
        </p:nvSpPr>
        <p:spPr bwMode="auto">
          <a:xfrm>
            <a:off x="6400800" y="4953000"/>
            <a:ext cx="0" cy="762000"/>
          </a:xfrm>
          <a:prstGeom prst="line">
            <a:avLst/>
          </a:prstGeom>
          <a:noFill/>
          <a:ln w="9525">
            <a:solidFill>
              <a:schemeClr val="tx1"/>
            </a:solidFill>
            <a:round/>
            <a:headEnd/>
            <a:tailEnd/>
          </a:ln>
          <a:effectLst/>
        </p:spPr>
        <p:txBody>
          <a:bodyPr wrap="none" anchor="ctr"/>
          <a:lstStyle/>
          <a:p>
            <a:endParaRPr lang="en-US"/>
          </a:p>
        </p:txBody>
      </p:sp>
      <p:sp>
        <p:nvSpPr>
          <p:cNvPr id="63506" name="Rectangle 18"/>
          <p:cNvSpPr>
            <a:spLocks noChangeArrowheads="1"/>
          </p:cNvSpPr>
          <p:nvPr/>
        </p:nvSpPr>
        <p:spPr bwMode="auto">
          <a:xfrm>
            <a:off x="609600" y="4267200"/>
            <a:ext cx="1371600" cy="609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63508" name="Line 20"/>
          <p:cNvSpPr>
            <a:spLocks noChangeShapeType="1"/>
          </p:cNvSpPr>
          <p:nvPr/>
        </p:nvSpPr>
        <p:spPr bwMode="auto">
          <a:xfrm>
            <a:off x="1981200" y="4572000"/>
            <a:ext cx="24384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63509" name="Line 21"/>
          <p:cNvSpPr>
            <a:spLocks noChangeShapeType="1"/>
          </p:cNvSpPr>
          <p:nvPr/>
        </p:nvSpPr>
        <p:spPr bwMode="auto">
          <a:xfrm>
            <a:off x="7620000" y="2057400"/>
            <a:ext cx="0" cy="411480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63510" name="Line 22"/>
          <p:cNvSpPr>
            <a:spLocks noChangeShapeType="1"/>
          </p:cNvSpPr>
          <p:nvPr/>
        </p:nvSpPr>
        <p:spPr bwMode="auto">
          <a:xfrm>
            <a:off x="6858000" y="4572000"/>
            <a:ext cx="7620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63511" name="Text Box 23"/>
          <p:cNvSpPr txBox="1">
            <a:spLocks noChangeArrowheads="1"/>
          </p:cNvSpPr>
          <p:nvPr/>
        </p:nvSpPr>
        <p:spPr bwMode="auto">
          <a:xfrm>
            <a:off x="3505200" y="1600200"/>
            <a:ext cx="2406650" cy="457200"/>
          </a:xfrm>
          <a:prstGeom prst="rect">
            <a:avLst/>
          </a:prstGeom>
          <a:noFill/>
          <a:ln w="9525">
            <a:noFill/>
            <a:miter lim="800000"/>
            <a:headEnd/>
            <a:tailEnd/>
          </a:ln>
          <a:effectLst/>
        </p:spPr>
        <p:txBody>
          <a:bodyPr wrap="none">
            <a:spAutoFit/>
          </a:bodyPr>
          <a:lstStyle/>
          <a:p>
            <a:r>
              <a:rPr lang="en-US" u="sng"/>
              <a:t>Application Logic</a:t>
            </a:r>
            <a:endParaRPr lang="en-US"/>
          </a:p>
        </p:txBody>
      </p:sp>
      <p:sp>
        <p:nvSpPr>
          <p:cNvPr id="63512" name="Text Box 24"/>
          <p:cNvSpPr txBox="1">
            <a:spLocks noChangeArrowheads="1"/>
          </p:cNvSpPr>
          <p:nvPr/>
        </p:nvSpPr>
        <p:spPr bwMode="auto">
          <a:xfrm>
            <a:off x="7848600" y="1600200"/>
            <a:ext cx="758825" cy="457200"/>
          </a:xfrm>
          <a:prstGeom prst="rect">
            <a:avLst/>
          </a:prstGeom>
          <a:noFill/>
          <a:ln w="9525">
            <a:noFill/>
            <a:miter lim="800000"/>
            <a:headEnd/>
            <a:tailEnd/>
          </a:ln>
          <a:effectLst/>
        </p:spPr>
        <p:txBody>
          <a:bodyPr wrap="none">
            <a:spAutoFit/>
          </a:bodyPr>
          <a:lstStyle/>
          <a:p>
            <a:r>
              <a:rPr lang="en-US" u="sng"/>
              <a:t>Data</a:t>
            </a:r>
            <a:endParaRPr lang="en-US"/>
          </a:p>
        </p:txBody>
      </p:sp>
      <p:sp>
        <p:nvSpPr>
          <p:cNvPr id="63513" name="Text Box 25"/>
          <p:cNvSpPr txBox="1">
            <a:spLocks noChangeArrowheads="1"/>
          </p:cNvSpPr>
          <p:nvPr/>
        </p:nvSpPr>
        <p:spPr bwMode="auto">
          <a:xfrm>
            <a:off x="1066800" y="1600200"/>
            <a:ext cx="927100" cy="457200"/>
          </a:xfrm>
          <a:prstGeom prst="rect">
            <a:avLst/>
          </a:prstGeom>
          <a:noFill/>
          <a:ln w="9525">
            <a:noFill/>
            <a:miter lim="800000"/>
            <a:headEnd/>
            <a:tailEnd/>
          </a:ln>
          <a:effectLst/>
        </p:spPr>
        <p:txBody>
          <a:bodyPr wrap="none">
            <a:spAutoFit/>
          </a:bodyPr>
          <a:lstStyle/>
          <a:p>
            <a:r>
              <a:rPr lang="en-US" u="sng"/>
              <a:t>Client</a:t>
            </a:r>
            <a:endParaRPr lang="en-US"/>
          </a:p>
        </p:txBody>
      </p:sp>
      <p:sp>
        <p:nvSpPr>
          <p:cNvPr id="63514" name="Oval 26"/>
          <p:cNvSpPr>
            <a:spLocks noChangeArrowheads="1"/>
          </p:cNvSpPr>
          <p:nvPr/>
        </p:nvSpPr>
        <p:spPr bwMode="auto">
          <a:xfrm>
            <a:off x="7848600" y="2362200"/>
            <a:ext cx="990600" cy="304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15" name="Line 27"/>
          <p:cNvSpPr>
            <a:spLocks noChangeShapeType="1"/>
          </p:cNvSpPr>
          <p:nvPr/>
        </p:nvSpPr>
        <p:spPr bwMode="auto">
          <a:xfrm>
            <a:off x="7848600" y="2514600"/>
            <a:ext cx="0" cy="838200"/>
          </a:xfrm>
          <a:prstGeom prst="line">
            <a:avLst/>
          </a:prstGeom>
          <a:noFill/>
          <a:ln w="9525">
            <a:solidFill>
              <a:schemeClr val="tx1"/>
            </a:solidFill>
            <a:round/>
            <a:headEnd/>
            <a:tailEnd/>
          </a:ln>
          <a:effectLst/>
        </p:spPr>
        <p:txBody>
          <a:bodyPr wrap="none" anchor="ctr"/>
          <a:lstStyle/>
          <a:p>
            <a:endParaRPr lang="en-US"/>
          </a:p>
        </p:txBody>
      </p:sp>
      <p:sp>
        <p:nvSpPr>
          <p:cNvPr id="63516" name="Line 28"/>
          <p:cNvSpPr>
            <a:spLocks noChangeShapeType="1"/>
          </p:cNvSpPr>
          <p:nvPr/>
        </p:nvSpPr>
        <p:spPr bwMode="auto">
          <a:xfrm>
            <a:off x="8839200" y="2514600"/>
            <a:ext cx="0" cy="838200"/>
          </a:xfrm>
          <a:prstGeom prst="line">
            <a:avLst/>
          </a:prstGeom>
          <a:noFill/>
          <a:ln w="9525">
            <a:solidFill>
              <a:schemeClr val="tx1"/>
            </a:solidFill>
            <a:round/>
            <a:headEnd/>
            <a:tailEnd/>
          </a:ln>
          <a:effectLst/>
        </p:spPr>
        <p:txBody>
          <a:bodyPr wrap="none" anchor="ctr"/>
          <a:lstStyle/>
          <a:p>
            <a:endParaRPr lang="en-US"/>
          </a:p>
        </p:txBody>
      </p:sp>
      <p:sp>
        <p:nvSpPr>
          <p:cNvPr id="63518" name="Line 30"/>
          <p:cNvSpPr>
            <a:spLocks noChangeShapeType="1"/>
          </p:cNvSpPr>
          <p:nvPr/>
        </p:nvSpPr>
        <p:spPr bwMode="auto">
          <a:xfrm>
            <a:off x="7848600" y="3352800"/>
            <a:ext cx="990600" cy="0"/>
          </a:xfrm>
          <a:prstGeom prst="line">
            <a:avLst/>
          </a:prstGeom>
          <a:noFill/>
          <a:ln w="9525">
            <a:solidFill>
              <a:schemeClr val="tx1"/>
            </a:solidFill>
            <a:round/>
            <a:headEnd/>
            <a:tailEnd/>
          </a:ln>
          <a:effectLst/>
        </p:spPr>
        <p:txBody>
          <a:bodyPr wrap="none" anchor="ctr"/>
          <a:lstStyle/>
          <a:p>
            <a:endParaRPr lang="en-US"/>
          </a:p>
        </p:txBody>
      </p:sp>
      <p:sp>
        <p:nvSpPr>
          <p:cNvPr id="63519" name="Text Box 31"/>
          <p:cNvSpPr txBox="1">
            <a:spLocks noChangeArrowheads="1"/>
          </p:cNvSpPr>
          <p:nvPr/>
        </p:nvSpPr>
        <p:spPr bwMode="auto">
          <a:xfrm>
            <a:off x="7772400" y="2819400"/>
            <a:ext cx="1074738" cy="396875"/>
          </a:xfrm>
          <a:prstGeom prst="rect">
            <a:avLst/>
          </a:prstGeom>
          <a:noFill/>
          <a:ln w="9525">
            <a:noFill/>
            <a:miter lim="800000"/>
            <a:headEnd/>
            <a:tailEnd/>
          </a:ln>
          <a:effectLst/>
        </p:spPr>
        <p:txBody>
          <a:bodyPr wrap="none">
            <a:spAutoFit/>
          </a:bodyPr>
          <a:lstStyle/>
          <a:p>
            <a:r>
              <a:rPr lang="en-US" sz="2000"/>
              <a:t>RDBMS</a:t>
            </a:r>
            <a:endParaRPr lang="en-US"/>
          </a:p>
        </p:txBody>
      </p:sp>
      <p:sp>
        <p:nvSpPr>
          <p:cNvPr id="63520" name="Oval 32"/>
          <p:cNvSpPr>
            <a:spLocks noChangeArrowheads="1"/>
          </p:cNvSpPr>
          <p:nvPr/>
        </p:nvSpPr>
        <p:spPr bwMode="auto">
          <a:xfrm>
            <a:off x="7696200" y="4114800"/>
            <a:ext cx="1295400" cy="533400"/>
          </a:xfrm>
          <a:prstGeom prst="ellipse">
            <a:avLst/>
          </a:prstGeom>
          <a:solidFill>
            <a:schemeClr val="bg1"/>
          </a:solidFill>
          <a:ln w="9525">
            <a:solidFill>
              <a:schemeClr val="tx1"/>
            </a:solidFill>
            <a:round/>
            <a:headEnd/>
            <a:tailEnd/>
          </a:ln>
          <a:effectLst/>
        </p:spPr>
        <p:txBody>
          <a:bodyPr wrap="none" anchor="ctr"/>
          <a:lstStyle/>
          <a:p>
            <a:pPr algn="ctr"/>
            <a:r>
              <a:rPr lang="en-US"/>
              <a:t>Corba</a:t>
            </a:r>
          </a:p>
        </p:txBody>
      </p:sp>
      <p:sp>
        <p:nvSpPr>
          <p:cNvPr id="63522" name="Rectangle 34"/>
          <p:cNvSpPr>
            <a:spLocks noChangeArrowheads="1"/>
          </p:cNvSpPr>
          <p:nvPr/>
        </p:nvSpPr>
        <p:spPr bwMode="auto">
          <a:xfrm>
            <a:off x="7924800" y="5486400"/>
            <a:ext cx="990600" cy="533400"/>
          </a:xfrm>
          <a:prstGeom prst="rect">
            <a:avLst/>
          </a:prstGeom>
          <a:solidFill>
            <a:schemeClr val="bg1"/>
          </a:solidFill>
          <a:ln w="9525">
            <a:solidFill>
              <a:schemeClr val="tx1"/>
            </a:solidFill>
            <a:miter lim="800000"/>
            <a:headEnd/>
            <a:tailEnd/>
          </a:ln>
          <a:effectLst/>
        </p:spPr>
        <p:txBody>
          <a:bodyPr wrap="none" anchor="ctr"/>
          <a:lstStyle/>
          <a:p>
            <a:pPr algn="ctr"/>
            <a:r>
              <a:rPr lang="en-US"/>
              <a:t>Mail</a:t>
            </a:r>
          </a:p>
        </p:txBody>
      </p:sp>
      <p:sp>
        <p:nvSpPr>
          <p:cNvPr id="63523" name="Oval 35"/>
          <p:cNvSpPr>
            <a:spLocks noChangeArrowheads="1"/>
          </p:cNvSpPr>
          <p:nvPr/>
        </p:nvSpPr>
        <p:spPr bwMode="auto">
          <a:xfrm>
            <a:off x="6324600" y="3886200"/>
            <a:ext cx="228600" cy="228600"/>
          </a:xfrm>
          <a:prstGeom prst="ellipse">
            <a:avLst/>
          </a:prstGeom>
          <a:solidFill>
            <a:schemeClr val="bg1">
              <a:alpha val="50000"/>
            </a:schemeClr>
          </a:solidFill>
          <a:ln w="9525">
            <a:solidFill>
              <a:schemeClr val="tx1"/>
            </a:solidFill>
            <a:round/>
            <a:headEnd/>
            <a:tailEnd/>
          </a:ln>
          <a:effectLst/>
        </p:spPr>
        <p:txBody>
          <a:bodyPr wrap="none" anchor="ctr"/>
          <a:lstStyle/>
          <a:p>
            <a:endParaRPr lang="en-US"/>
          </a:p>
        </p:txBody>
      </p:sp>
      <p:sp>
        <p:nvSpPr>
          <p:cNvPr id="63524" name="Oval 36"/>
          <p:cNvSpPr>
            <a:spLocks noChangeArrowheads="1"/>
          </p:cNvSpPr>
          <p:nvPr/>
        </p:nvSpPr>
        <p:spPr bwMode="auto">
          <a:xfrm>
            <a:off x="6019800" y="4038600"/>
            <a:ext cx="228600" cy="228600"/>
          </a:xfrm>
          <a:prstGeom prst="ellipse">
            <a:avLst/>
          </a:prstGeom>
          <a:solidFill>
            <a:schemeClr val="bg1">
              <a:alpha val="50000"/>
            </a:schemeClr>
          </a:solidFill>
          <a:ln w="9525">
            <a:solidFill>
              <a:schemeClr val="tx1"/>
            </a:solidFill>
            <a:round/>
            <a:headEnd/>
            <a:tailEnd/>
          </a:ln>
          <a:effectLst/>
        </p:spPr>
        <p:txBody>
          <a:bodyPr wrap="none" anchor="ctr"/>
          <a:lstStyle/>
          <a:p>
            <a:endParaRPr lang="en-US"/>
          </a:p>
        </p:txBody>
      </p:sp>
      <p:sp>
        <p:nvSpPr>
          <p:cNvPr id="63525" name="Oval 37"/>
          <p:cNvSpPr>
            <a:spLocks noChangeArrowheads="1"/>
          </p:cNvSpPr>
          <p:nvPr/>
        </p:nvSpPr>
        <p:spPr bwMode="auto">
          <a:xfrm>
            <a:off x="6172200" y="4419600"/>
            <a:ext cx="228600" cy="228600"/>
          </a:xfrm>
          <a:prstGeom prst="ellipse">
            <a:avLst/>
          </a:prstGeom>
          <a:solidFill>
            <a:schemeClr val="bg1">
              <a:alpha val="50000"/>
            </a:schemeClr>
          </a:solidFill>
          <a:ln w="9525">
            <a:solidFill>
              <a:schemeClr val="tx1"/>
            </a:solidFill>
            <a:round/>
            <a:headEnd/>
            <a:tailEnd/>
          </a:ln>
          <a:effectLst/>
        </p:spPr>
        <p:txBody>
          <a:bodyPr wrap="none" anchor="ctr"/>
          <a:lstStyle/>
          <a:p>
            <a:endParaRPr lang="en-US"/>
          </a:p>
        </p:txBody>
      </p:sp>
      <p:sp>
        <p:nvSpPr>
          <p:cNvPr id="63526" name="Oval 38"/>
          <p:cNvSpPr>
            <a:spLocks noChangeArrowheads="1"/>
          </p:cNvSpPr>
          <p:nvPr/>
        </p:nvSpPr>
        <p:spPr bwMode="auto">
          <a:xfrm>
            <a:off x="6477000" y="4267200"/>
            <a:ext cx="228600" cy="228600"/>
          </a:xfrm>
          <a:prstGeom prst="ellipse">
            <a:avLst/>
          </a:prstGeom>
          <a:solidFill>
            <a:schemeClr val="bg1">
              <a:alpha val="50000"/>
            </a:schemeClr>
          </a:solidFill>
          <a:ln w="9525">
            <a:solidFill>
              <a:schemeClr val="tx1"/>
            </a:solidFill>
            <a:round/>
            <a:headEnd/>
            <a:tailEnd/>
          </a:ln>
          <a:effectLst/>
        </p:spPr>
        <p:txBody>
          <a:bodyPr wrap="none" anchor="ctr"/>
          <a:lstStyle/>
          <a:p>
            <a:endParaRPr lang="en-US"/>
          </a:p>
        </p:txBody>
      </p:sp>
      <p:sp>
        <p:nvSpPr>
          <p:cNvPr id="63527" name="Oval 39"/>
          <p:cNvSpPr>
            <a:spLocks noChangeArrowheads="1"/>
          </p:cNvSpPr>
          <p:nvPr/>
        </p:nvSpPr>
        <p:spPr bwMode="auto">
          <a:xfrm>
            <a:off x="4648200" y="3962400"/>
            <a:ext cx="228600" cy="2286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28" name="Oval 40"/>
          <p:cNvSpPr>
            <a:spLocks noChangeArrowheads="1"/>
          </p:cNvSpPr>
          <p:nvPr/>
        </p:nvSpPr>
        <p:spPr bwMode="auto">
          <a:xfrm>
            <a:off x="5029200" y="3886200"/>
            <a:ext cx="228600" cy="2286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29" name="Oval 41"/>
          <p:cNvSpPr>
            <a:spLocks noChangeArrowheads="1"/>
          </p:cNvSpPr>
          <p:nvPr/>
        </p:nvSpPr>
        <p:spPr bwMode="auto">
          <a:xfrm>
            <a:off x="4648200" y="4419600"/>
            <a:ext cx="228600" cy="2286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30" name="Oval 42"/>
          <p:cNvSpPr>
            <a:spLocks noChangeArrowheads="1"/>
          </p:cNvSpPr>
          <p:nvPr/>
        </p:nvSpPr>
        <p:spPr bwMode="auto">
          <a:xfrm>
            <a:off x="4953000" y="4267200"/>
            <a:ext cx="228600" cy="2286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32" name="Text Box 44"/>
          <p:cNvSpPr txBox="1">
            <a:spLocks noChangeArrowheads="1"/>
          </p:cNvSpPr>
          <p:nvPr/>
        </p:nvSpPr>
        <p:spPr bwMode="auto">
          <a:xfrm>
            <a:off x="4419600" y="5029200"/>
            <a:ext cx="488950" cy="571500"/>
          </a:xfrm>
          <a:prstGeom prst="rect">
            <a:avLst/>
          </a:prstGeom>
          <a:noFill/>
          <a:ln w="9525">
            <a:noFill/>
            <a:miter lim="800000"/>
            <a:headEnd/>
            <a:tailEnd/>
          </a:ln>
          <a:effectLst/>
        </p:spPr>
        <p:txBody>
          <a:bodyPr vert="eaVert" wrap="none">
            <a:spAutoFit/>
          </a:bodyPr>
          <a:lstStyle/>
          <a:p>
            <a:r>
              <a:rPr lang="en-US" sz="2000"/>
              <a:t>RMI</a:t>
            </a:r>
            <a:endParaRPr lang="en-US"/>
          </a:p>
        </p:txBody>
      </p:sp>
      <p:sp>
        <p:nvSpPr>
          <p:cNvPr id="63533" name="Text Box 45"/>
          <p:cNvSpPr txBox="1">
            <a:spLocks noChangeArrowheads="1"/>
          </p:cNvSpPr>
          <p:nvPr/>
        </p:nvSpPr>
        <p:spPr bwMode="auto">
          <a:xfrm>
            <a:off x="4876800" y="4953000"/>
            <a:ext cx="488950" cy="714375"/>
          </a:xfrm>
          <a:prstGeom prst="rect">
            <a:avLst/>
          </a:prstGeom>
          <a:noFill/>
          <a:ln w="9525">
            <a:noFill/>
            <a:miter lim="800000"/>
            <a:headEnd/>
            <a:tailEnd/>
          </a:ln>
          <a:effectLst/>
        </p:spPr>
        <p:txBody>
          <a:bodyPr vert="eaVert" wrap="none">
            <a:spAutoFit/>
          </a:bodyPr>
          <a:lstStyle/>
          <a:p>
            <a:r>
              <a:rPr lang="en-US" sz="2000"/>
              <a:t>JDBC</a:t>
            </a:r>
            <a:endParaRPr lang="en-US"/>
          </a:p>
        </p:txBody>
      </p:sp>
      <p:sp>
        <p:nvSpPr>
          <p:cNvPr id="63534" name="Text Box 46"/>
          <p:cNvSpPr txBox="1">
            <a:spLocks noChangeArrowheads="1"/>
          </p:cNvSpPr>
          <p:nvPr/>
        </p:nvSpPr>
        <p:spPr bwMode="auto">
          <a:xfrm>
            <a:off x="5257800" y="5029200"/>
            <a:ext cx="793750" cy="569913"/>
          </a:xfrm>
          <a:prstGeom prst="rect">
            <a:avLst/>
          </a:prstGeom>
          <a:noFill/>
          <a:ln w="9525">
            <a:noFill/>
            <a:miter lim="800000"/>
            <a:headEnd/>
            <a:tailEnd/>
          </a:ln>
          <a:effectLst/>
        </p:spPr>
        <p:txBody>
          <a:bodyPr vert="eaVert" wrap="none">
            <a:spAutoFit/>
          </a:bodyPr>
          <a:lstStyle/>
          <a:p>
            <a:r>
              <a:rPr lang="en-US" sz="2000"/>
              <a:t>Java</a:t>
            </a:r>
          </a:p>
          <a:p>
            <a:r>
              <a:rPr lang="en-US" sz="2000"/>
              <a:t>Mail</a:t>
            </a:r>
            <a:endParaRPr lang="en-US"/>
          </a:p>
        </p:txBody>
      </p:sp>
      <p:sp>
        <p:nvSpPr>
          <p:cNvPr id="63535" name="Text Box 47"/>
          <p:cNvSpPr txBox="1">
            <a:spLocks noChangeArrowheads="1"/>
          </p:cNvSpPr>
          <p:nvPr/>
        </p:nvSpPr>
        <p:spPr bwMode="auto">
          <a:xfrm>
            <a:off x="6351588" y="4994275"/>
            <a:ext cx="549275" cy="652463"/>
          </a:xfrm>
          <a:prstGeom prst="rect">
            <a:avLst/>
          </a:prstGeom>
          <a:noFill/>
          <a:ln w="9525">
            <a:noFill/>
            <a:miter lim="800000"/>
            <a:headEnd/>
            <a:tailEnd/>
          </a:ln>
          <a:effectLst/>
        </p:spPr>
        <p:txBody>
          <a:bodyPr vert="eaVert" wrap="none">
            <a:spAutoFit/>
          </a:bodyPr>
          <a:lstStyle/>
          <a:p>
            <a:r>
              <a:rPr lang="en-US"/>
              <a:t>JMS</a:t>
            </a:r>
          </a:p>
        </p:txBody>
      </p:sp>
      <p:sp>
        <p:nvSpPr>
          <p:cNvPr id="63536" name="Text Box 48"/>
          <p:cNvSpPr txBox="1">
            <a:spLocks noChangeArrowheads="1"/>
          </p:cNvSpPr>
          <p:nvPr/>
        </p:nvSpPr>
        <p:spPr bwMode="auto">
          <a:xfrm>
            <a:off x="5943600" y="5029200"/>
            <a:ext cx="549275" cy="617538"/>
          </a:xfrm>
          <a:prstGeom prst="rect">
            <a:avLst/>
          </a:prstGeom>
          <a:noFill/>
          <a:ln w="9525">
            <a:noFill/>
            <a:miter lim="800000"/>
            <a:headEnd/>
            <a:tailEnd/>
          </a:ln>
          <a:effectLst/>
        </p:spPr>
        <p:txBody>
          <a:bodyPr vert="eaVert" wrap="none">
            <a:spAutoFit/>
          </a:bodyPr>
          <a:lstStyle/>
          <a:p>
            <a:r>
              <a:rPr lang="en-US"/>
              <a:t>JTA</a:t>
            </a:r>
          </a:p>
        </p:txBody>
      </p:sp>
      <p:sp>
        <p:nvSpPr>
          <p:cNvPr id="63537" name="Oval 49"/>
          <p:cNvSpPr>
            <a:spLocks noChangeArrowheads="1"/>
          </p:cNvSpPr>
          <p:nvPr/>
        </p:nvSpPr>
        <p:spPr bwMode="auto">
          <a:xfrm>
            <a:off x="1447800" y="5410200"/>
            <a:ext cx="228600" cy="2286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38" name="Oval 50"/>
          <p:cNvSpPr>
            <a:spLocks noChangeArrowheads="1"/>
          </p:cNvSpPr>
          <p:nvPr/>
        </p:nvSpPr>
        <p:spPr bwMode="auto">
          <a:xfrm>
            <a:off x="1447800" y="5943600"/>
            <a:ext cx="228600" cy="2286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63539" name="Text Box 51"/>
          <p:cNvSpPr txBox="1">
            <a:spLocks noChangeArrowheads="1"/>
          </p:cNvSpPr>
          <p:nvPr/>
        </p:nvSpPr>
        <p:spPr bwMode="auto">
          <a:xfrm>
            <a:off x="1828800" y="5257800"/>
            <a:ext cx="1817688" cy="457200"/>
          </a:xfrm>
          <a:prstGeom prst="rect">
            <a:avLst/>
          </a:prstGeom>
          <a:noFill/>
          <a:ln w="9525">
            <a:noFill/>
            <a:miter lim="800000"/>
            <a:headEnd/>
            <a:tailEnd/>
          </a:ln>
          <a:effectLst/>
        </p:spPr>
        <p:txBody>
          <a:bodyPr wrap="none">
            <a:spAutoFit/>
          </a:bodyPr>
          <a:lstStyle/>
          <a:p>
            <a:r>
              <a:rPr lang="en-US"/>
              <a:t>Session Bean</a:t>
            </a:r>
          </a:p>
        </p:txBody>
      </p:sp>
      <p:sp>
        <p:nvSpPr>
          <p:cNvPr id="63540" name="Text Box 52"/>
          <p:cNvSpPr txBox="1">
            <a:spLocks noChangeArrowheads="1"/>
          </p:cNvSpPr>
          <p:nvPr/>
        </p:nvSpPr>
        <p:spPr bwMode="auto">
          <a:xfrm>
            <a:off x="1828800" y="5791200"/>
            <a:ext cx="1704975" cy="457200"/>
          </a:xfrm>
          <a:prstGeom prst="rect">
            <a:avLst/>
          </a:prstGeom>
          <a:noFill/>
          <a:ln w="9525">
            <a:noFill/>
            <a:miter lim="800000"/>
            <a:headEnd/>
            <a:tailEnd/>
          </a:ln>
          <a:effectLst/>
        </p:spPr>
        <p:txBody>
          <a:bodyPr wrap="none">
            <a:spAutoFit/>
          </a:bodyPr>
          <a:lstStyle/>
          <a:p>
            <a:r>
              <a:rPr lang="en-US"/>
              <a:t>Entity Bean </a:t>
            </a:r>
          </a:p>
        </p:txBody>
      </p:sp>
      <p:sp>
        <p:nvSpPr>
          <p:cNvPr id="63541" name="Text Box 53"/>
          <p:cNvSpPr txBox="1">
            <a:spLocks noChangeArrowheads="1"/>
          </p:cNvSpPr>
          <p:nvPr/>
        </p:nvSpPr>
        <p:spPr bwMode="auto">
          <a:xfrm>
            <a:off x="609600" y="4191000"/>
            <a:ext cx="1381125" cy="762000"/>
          </a:xfrm>
          <a:prstGeom prst="rect">
            <a:avLst/>
          </a:prstGeom>
          <a:noFill/>
          <a:ln w="9525">
            <a:noFill/>
            <a:miter lim="800000"/>
            <a:headEnd/>
            <a:tailEnd/>
          </a:ln>
          <a:effectLst/>
        </p:spPr>
        <p:txBody>
          <a:bodyPr wrap="none">
            <a:spAutoFit/>
          </a:bodyPr>
          <a:lstStyle/>
          <a:p>
            <a:r>
              <a:rPr lang="en-US" sz="2000"/>
              <a:t>    </a:t>
            </a:r>
            <a:r>
              <a:rPr lang="en-US"/>
              <a:t>Client </a:t>
            </a:r>
          </a:p>
          <a:p>
            <a:r>
              <a:rPr lang="en-US" sz="2000"/>
              <a:t>Application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a:latin typeface="Tahoma" pitchFamily="34" charset="0"/>
              </a:rPr>
              <a:t>      Roles in EJB Development</a:t>
            </a:r>
            <a:endParaRPr lang="en-US"/>
          </a:p>
        </p:txBody>
      </p:sp>
      <p:sp>
        <p:nvSpPr>
          <p:cNvPr id="18435" name="Rectangle 1027"/>
          <p:cNvSpPr>
            <a:spLocks noGrp="1" noChangeArrowheads="1"/>
          </p:cNvSpPr>
          <p:nvPr>
            <p:ph type="body" idx="1"/>
          </p:nvPr>
        </p:nvSpPr>
        <p:spPr>
          <a:xfrm>
            <a:off x="457200" y="1885950"/>
            <a:ext cx="8178800" cy="4819650"/>
          </a:xfrm>
        </p:spPr>
        <p:txBody>
          <a:bodyPr/>
          <a:lstStyle/>
          <a:p>
            <a:pPr algn="just"/>
            <a:r>
              <a:rPr lang="en-US" dirty="0"/>
              <a:t>EJB provider - a person who develops  EJB Components</a:t>
            </a:r>
          </a:p>
          <a:p>
            <a:pPr algn="just"/>
            <a:r>
              <a:rPr lang="en-US" dirty="0"/>
              <a:t>EJB </a:t>
            </a:r>
            <a:r>
              <a:rPr lang="en-US" dirty="0" err="1"/>
              <a:t>Deployer</a:t>
            </a:r>
            <a:r>
              <a:rPr lang="en-US" dirty="0"/>
              <a:t> - a person responsible for deploying EJB’s in EJB server</a:t>
            </a:r>
          </a:p>
          <a:p>
            <a:pPr algn="just"/>
            <a:r>
              <a:rPr lang="en-US" dirty="0"/>
              <a:t>Application Server/ EJB Container Vendor - one who provides application server on which the application is deployed</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atin typeface="Tahoma" pitchFamily="34" charset="0"/>
              </a:rPr>
              <a:t>      Roles in EJB Development</a:t>
            </a:r>
            <a:endParaRPr lang="en-US"/>
          </a:p>
        </p:txBody>
      </p:sp>
      <p:sp>
        <p:nvSpPr>
          <p:cNvPr id="19459" name="Rectangle 3"/>
          <p:cNvSpPr>
            <a:spLocks noGrp="1" noChangeArrowheads="1"/>
          </p:cNvSpPr>
          <p:nvPr>
            <p:ph type="body" idx="1"/>
          </p:nvPr>
        </p:nvSpPr>
        <p:spPr/>
        <p:txBody>
          <a:bodyPr/>
          <a:lstStyle/>
          <a:p>
            <a:r>
              <a:rPr lang="en-US"/>
              <a:t>Application assembler - one who combine the EJB components with other software to make a complete application</a:t>
            </a:r>
          </a:p>
          <a:p>
            <a:r>
              <a:rPr lang="en-US"/>
              <a:t>System administrator - one who manages the application after it has been deployed into a target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atin typeface="Tahoma" pitchFamily="34" charset="0"/>
              </a:rPr>
              <a:t>      Roles in EJB Development</a:t>
            </a:r>
            <a:endParaRPr lang="en-US"/>
          </a:p>
        </p:txBody>
      </p:sp>
      <p:sp>
        <p:nvSpPr>
          <p:cNvPr id="64516" name="Rectangle 4"/>
          <p:cNvSpPr>
            <a:spLocks noChangeArrowheads="1"/>
          </p:cNvSpPr>
          <p:nvPr/>
        </p:nvSpPr>
        <p:spPr bwMode="auto">
          <a:xfrm>
            <a:off x="609600" y="1981200"/>
            <a:ext cx="8077200" cy="44958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517" name="Rectangle 5"/>
          <p:cNvSpPr>
            <a:spLocks noChangeArrowheads="1"/>
          </p:cNvSpPr>
          <p:nvPr/>
        </p:nvSpPr>
        <p:spPr bwMode="auto">
          <a:xfrm>
            <a:off x="914400" y="2362200"/>
            <a:ext cx="1981200" cy="838200"/>
          </a:xfrm>
          <a:prstGeom prst="rect">
            <a:avLst/>
          </a:prstGeom>
          <a:solidFill>
            <a:srgbClr val="C0C0C0"/>
          </a:solidFill>
          <a:ln w="9525">
            <a:solidFill>
              <a:schemeClr val="tx1"/>
            </a:solidFill>
            <a:miter lim="800000"/>
            <a:headEnd/>
            <a:tailEnd/>
          </a:ln>
          <a:effectLst/>
        </p:spPr>
        <p:txBody>
          <a:bodyPr wrap="none" anchor="ctr"/>
          <a:lstStyle/>
          <a:p>
            <a:pPr algn="ctr"/>
            <a:r>
              <a:rPr lang="en-US"/>
              <a:t>EJB</a:t>
            </a:r>
          </a:p>
          <a:p>
            <a:pPr algn="ctr"/>
            <a:r>
              <a:rPr lang="en-US"/>
              <a:t>Provider</a:t>
            </a:r>
          </a:p>
        </p:txBody>
      </p:sp>
      <p:sp>
        <p:nvSpPr>
          <p:cNvPr id="64518" name="Rectangle 6"/>
          <p:cNvSpPr>
            <a:spLocks noChangeArrowheads="1"/>
          </p:cNvSpPr>
          <p:nvPr/>
        </p:nvSpPr>
        <p:spPr bwMode="auto">
          <a:xfrm>
            <a:off x="3505200" y="2362200"/>
            <a:ext cx="1981200" cy="838200"/>
          </a:xfrm>
          <a:prstGeom prst="rect">
            <a:avLst/>
          </a:prstGeom>
          <a:solidFill>
            <a:srgbClr val="C0C0C0"/>
          </a:solidFill>
          <a:ln w="9525">
            <a:solidFill>
              <a:schemeClr val="tx1"/>
            </a:solidFill>
            <a:miter lim="800000"/>
            <a:headEnd/>
            <a:tailEnd/>
          </a:ln>
          <a:effectLst/>
        </p:spPr>
        <p:txBody>
          <a:bodyPr wrap="none" anchor="ctr"/>
          <a:lstStyle/>
          <a:p>
            <a:pPr algn="ctr"/>
            <a:r>
              <a:rPr lang="en-US"/>
              <a:t>Application</a:t>
            </a:r>
          </a:p>
          <a:p>
            <a:pPr algn="ctr"/>
            <a:r>
              <a:rPr lang="en-US"/>
              <a:t>Assembler</a:t>
            </a:r>
          </a:p>
        </p:txBody>
      </p:sp>
      <p:sp>
        <p:nvSpPr>
          <p:cNvPr id="64519" name="Rectangle 7"/>
          <p:cNvSpPr>
            <a:spLocks noChangeArrowheads="1"/>
          </p:cNvSpPr>
          <p:nvPr/>
        </p:nvSpPr>
        <p:spPr bwMode="auto">
          <a:xfrm>
            <a:off x="3505200" y="3886200"/>
            <a:ext cx="1981200" cy="838200"/>
          </a:xfrm>
          <a:prstGeom prst="rect">
            <a:avLst/>
          </a:prstGeom>
          <a:solidFill>
            <a:srgbClr val="C0C0C0"/>
          </a:solidFill>
          <a:ln w="9525">
            <a:solidFill>
              <a:schemeClr val="tx1"/>
            </a:solidFill>
            <a:miter lim="800000"/>
            <a:headEnd/>
            <a:tailEnd/>
          </a:ln>
          <a:effectLst/>
        </p:spPr>
        <p:txBody>
          <a:bodyPr wrap="none" anchor="ctr"/>
          <a:lstStyle/>
          <a:p>
            <a:pPr algn="ctr"/>
            <a:r>
              <a:rPr lang="en-US" sz="2000"/>
              <a:t>App Server/</a:t>
            </a:r>
          </a:p>
          <a:p>
            <a:pPr algn="ctr"/>
            <a:r>
              <a:rPr lang="en-US" sz="2000"/>
              <a:t>EJB Container</a:t>
            </a:r>
          </a:p>
          <a:p>
            <a:pPr algn="ctr"/>
            <a:r>
              <a:rPr lang="en-US" sz="2000"/>
              <a:t>Provider</a:t>
            </a:r>
            <a:endParaRPr lang="en-US"/>
          </a:p>
        </p:txBody>
      </p:sp>
      <p:sp>
        <p:nvSpPr>
          <p:cNvPr id="64520" name="Rectangle 8"/>
          <p:cNvSpPr>
            <a:spLocks noChangeArrowheads="1"/>
          </p:cNvSpPr>
          <p:nvPr/>
        </p:nvSpPr>
        <p:spPr bwMode="auto">
          <a:xfrm>
            <a:off x="6172200" y="2362200"/>
            <a:ext cx="1981200" cy="838200"/>
          </a:xfrm>
          <a:prstGeom prst="rect">
            <a:avLst/>
          </a:prstGeom>
          <a:solidFill>
            <a:srgbClr val="C0C0C0"/>
          </a:solidFill>
          <a:ln w="9525">
            <a:solidFill>
              <a:schemeClr val="tx1"/>
            </a:solidFill>
            <a:miter lim="800000"/>
            <a:headEnd/>
            <a:tailEnd/>
          </a:ln>
          <a:effectLst/>
        </p:spPr>
        <p:txBody>
          <a:bodyPr wrap="none" anchor="ctr"/>
          <a:lstStyle/>
          <a:p>
            <a:pPr algn="ctr"/>
            <a:r>
              <a:rPr lang="en-US"/>
              <a:t>Deployer</a:t>
            </a:r>
          </a:p>
        </p:txBody>
      </p:sp>
      <p:sp>
        <p:nvSpPr>
          <p:cNvPr id="64521" name="Rectangle 9"/>
          <p:cNvSpPr>
            <a:spLocks noChangeArrowheads="1"/>
          </p:cNvSpPr>
          <p:nvPr/>
        </p:nvSpPr>
        <p:spPr bwMode="auto">
          <a:xfrm>
            <a:off x="6172200" y="5257800"/>
            <a:ext cx="1981200" cy="838200"/>
          </a:xfrm>
          <a:prstGeom prst="rect">
            <a:avLst/>
          </a:prstGeom>
          <a:solidFill>
            <a:srgbClr val="C0C0C0"/>
          </a:solidFill>
          <a:ln w="9525">
            <a:solidFill>
              <a:schemeClr val="tx1"/>
            </a:solidFill>
            <a:miter lim="800000"/>
            <a:headEnd/>
            <a:tailEnd/>
          </a:ln>
          <a:effectLst/>
        </p:spPr>
        <p:txBody>
          <a:bodyPr wrap="none" anchor="ctr"/>
          <a:lstStyle/>
          <a:p>
            <a:pPr algn="ctr"/>
            <a:r>
              <a:rPr lang="en-US"/>
              <a:t>System</a:t>
            </a:r>
          </a:p>
          <a:p>
            <a:pPr algn="ctr"/>
            <a:r>
              <a:rPr lang="en-US"/>
              <a:t>Administrator</a:t>
            </a:r>
          </a:p>
        </p:txBody>
      </p:sp>
      <p:sp>
        <p:nvSpPr>
          <p:cNvPr id="64522" name="Line 10"/>
          <p:cNvSpPr>
            <a:spLocks noChangeShapeType="1"/>
          </p:cNvSpPr>
          <p:nvPr/>
        </p:nvSpPr>
        <p:spPr bwMode="auto">
          <a:xfrm>
            <a:off x="7162800" y="3200400"/>
            <a:ext cx="0" cy="2057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4523" name="Line 11"/>
          <p:cNvSpPr>
            <a:spLocks noChangeShapeType="1"/>
          </p:cNvSpPr>
          <p:nvPr/>
        </p:nvSpPr>
        <p:spPr bwMode="auto">
          <a:xfrm>
            <a:off x="2895600" y="2819400"/>
            <a:ext cx="609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4524" name="Line 12"/>
          <p:cNvSpPr>
            <a:spLocks noChangeShapeType="1"/>
          </p:cNvSpPr>
          <p:nvPr/>
        </p:nvSpPr>
        <p:spPr bwMode="auto">
          <a:xfrm>
            <a:off x="5486400" y="28194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4525" name="Line 13"/>
          <p:cNvSpPr>
            <a:spLocks noChangeShapeType="1"/>
          </p:cNvSpPr>
          <p:nvPr/>
        </p:nvSpPr>
        <p:spPr bwMode="auto">
          <a:xfrm>
            <a:off x="5486400" y="4267200"/>
            <a:ext cx="1676400" cy="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6400" y="228600"/>
            <a:ext cx="8051800" cy="1143000"/>
          </a:xfrm>
        </p:spPr>
        <p:txBody>
          <a:bodyPr/>
          <a:lstStyle/>
          <a:p>
            <a:r>
              <a:rPr lang="en-US" sz="3600">
                <a:latin typeface="Tahoma" pitchFamily="34" charset="0"/>
              </a:rPr>
              <a:t>     EJB Container and its Services</a:t>
            </a:r>
            <a:endParaRPr lang="en-US"/>
          </a:p>
        </p:txBody>
      </p:sp>
      <p:sp>
        <p:nvSpPr>
          <p:cNvPr id="20483" name="Rectangle 3"/>
          <p:cNvSpPr>
            <a:spLocks noGrp="1" noChangeArrowheads="1"/>
          </p:cNvSpPr>
          <p:nvPr>
            <p:ph type="body" idx="1"/>
          </p:nvPr>
        </p:nvSpPr>
        <p:spPr/>
        <p:txBody>
          <a:bodyPr/>
          <a:lstStyle/>
          <a:p>
            <a:pPr algn="just"/>
            <a:r>
              <a:rPr lang="en-US" dirty="0"/>
              <a:t>A container is an execution environment for a component. The component lives in the container and the container provides the services for the component.</a:t>
            </a:r>
          </a:p>
          <a:p>
            <a:pPr algn="just"/>
            <a:r>
              <a:rPr lang="en-US" dirty="0"/>
              <a:t>Similarly, a container lives in an application server, which provides an execution environment for it and other containers.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28600"/>
            <a:ext cx="8991600" cy="1143000"/>
          </a:xfrm>
        </p:spPr>
        <p:txBody>
          <a:bodyPr/>
          <a:lstStyle/>
          <a:p>
            <a:r>
              <a:rPr lang="en-US" sz="3200"/>
              <a:t>      </a:t>
            </a:r>
            <a:r>
              <a:rPr lang="en-US" sz="3200">
                <a:latin typeface="Tahoma" pitchFamily="34" charset="0"/>
              </a:rPr>
              <a:t>Services provided by an EJB container</a:t>
            </a:r>
            <a:endParaRPr lang="en-US"/>
          </a:p>
        </p:txBody>
      </p:sp>
      <p:sp>
        <p:nvSpPr>
          <p:cNvPr id="21507" name="Rectangle 3"/>
          <p:cNvSpPr>
            <a:spLocks noGrp="1" noChangeArrowheads="1"/>
          </p:cNvSpPr>
          <p:nvPr>
            <p:ph type="body" idx="1"/>
          </p:nvPr>
        </p:nvSpPr>
        <p:spPr/>
        <p:txBody>
          <a:bodyPr/>
          <a:lstStyle/>
          <a:p>
            <a:pPr algn="just"/>
            <a:r>
              <a:rPr lang="en-US" dirty="0"/>
              <a:t>Persistence</a:t>
            </a:r>
          </a:p>
          <a:p>
            <a:pPr algn="just">
              <a:buFont typeface="Monotype Sorts" pitchFamily="2" charset="2"/>
              <a:buChar char="Ù"/>
            </a:pPr>
            <a:r>
              <a:rPr lang="en-US" dirty="0"/>
              <a:t>  Ex: simple connection pooling, automatic persistence, etc. EJBs created with application development tools will encapsulate data access in components.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	      </a:t>
            </a:r>
            <a:r>
              <a:rPr lang="en-US">
                <a:latin typeface="Tahoma" pitchFamily="34" charset="0"/>
              </a:rPr>
              <a:t>EJB’s interface</a:t>
            </a:r>
            <a:endParaRPr lang="en-US"/>
          </a:p>
        </p:txBody>
      </p:sp>
      <p:sp>
        <p:nvSpPr>
          <p:cNvPr id="33795" name="Rectangle 3"/>
          <p:cNvSpPr>
            <a:spLocks noGrp="1" noChangeArrowheads="1"/>
          </p:cNvSpPr>
          <p:nvPr>
            <p:ph type="body" idx="1"/>
          </p:nvPr>
        </p:nvSpPr>
        <p:spPr/>
        <p:txBody>
          <a:bodyPr/>
          <a:lstStyle/>
          <a:p>
            <a:pPr algn="just"/>
            <a:r>
              <a:rPr lang="en-US" sz="2800" i="1" dirty="0"/>
              <a:t>Home Interface</a:t>
            </a:r>
            <a:r>
              <a:rPr lang="en-US" sz="2800" dirty="0"/>
              <a:t> : It is primarily for the life cycle operations of the bean: creating, finding, and removing EJBs. The home interface is not associated with a particular bean, just with a type of bean. </a:t>
            </a:r>
          </a:p>
          <a:p>
            <a:pPr algn="just"/>
            <a:r>
              <a:rPr lang="en-US" sz="2800" i="1" dirty="0"/>
              <a:t>Remote Interface</a:t>
            </a:r>
            <a:r>
              <a:rPr lang="en-US" sz="2800" dirty="0"/>
              <a:t> : It is for business methods. Logically, it represents a particular bean on the server. The remote interface also provides some infrastructure methods associated with a bean instance, rather than a bean type.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228600"/>
            <a:ext cx="8610600" cy="1143000"/>
          </a:xfrm>
        </p:spPr>
        <p:txBody>
          <a:bodyPr/>
          <a:lstStyle/>
          <a:p>
            <a:r>
              <a:rPr lang="en-US" sz="3600"/>
              <a:t>         </a:t>
            </a:r>
            <a:r>
              <a:rPr lang="en-US" sz="3600">
                <a:latin typeface="Tahoma" pitchFamily="34" charset="0"/>
              </a:rPr>
              <a:t>Sample client application                 			pseudo code</a:t>
            </a:r>
            <a:endParaRPr lang="en-US"/>
          </a:p>
        </p:txBody>
      </p:sp>
      <p:sp>
        <p:nvSpPr>
          <p:cNvPr id="34819" name="Rectangle 3"/>
          <p:cNvSpPr>
            <a:spLocks noGrp="1" noChangeArrowheads="1"/>
          </p:cNvSpPr>
          <p:nvPr>
            <p:ph type="body" idx="1"/>
          </p:nvPr>
        </p:nvSpPr>
        <p:spPr/>
        <p:txBody>
          <a:bodyPr/>
          <a:lstStyle/>
          <a:p>
            <a:r>
              <a:rPr lang="en-US" sz="2800"/>
              <a:t>A client programmer will acquire an EJB’s home interface through JNDI, and they use this home interface to :</a:t>
            </a:r>
            <a:endParaRPr lang="en-US"/>
          </a:p>
        </p:txBody>
      </p:sp>
      <p:sp>
        <p:nvSpPr>
          <p:cNvPr id="34820" name="Rectangle 4"/>
          <p:cNvSpPr>
            <a:spLocks noChangeArrowheads="1"/>
          </p:cNvSpPr>
          <p:nvPr/>
        </p:nvSpPr>
        <p:spPr bwMode="auto">
          <a:xfrm>
            <a:off x="838200" y="3886200"/>
            <a:ext cx="1219200" cy="1447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endParaRPr lang="en-US"/>
          </a:p>
        </p:txBody>
      </p:sp>
      <p:sp>
        <p:nvSpPr>
          <p:cNvPr id="34821" name="Rectangle 5"/>
          <p:cNvSpPr>
            <a:spLocks noChangeArrowheads="1"/>
          </p:cNvSpPr>
          <p:nvPr/>
        </p:nvSpPr>
        <p:spPr bwMode="auto">
          <a:xfrm>
            <a:off x="2895600" y="3886200"/>
            <a:ext cx="1219200" cy="14478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5029200" y="3886200"/>
            <a:ext cx="1219200" cy="14478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US"/>
          </a:p>
        </p:txBody>
      </p:sp>
      <p:sp>
        <p:nvSpPr>
          <p:cNvPr id="34823" name="Rectangle 7"/>
          <p:cNvSpPr>
            <a:spLocks noChangeArrowheads="1"/>
          </p:cNvSpPr>
          <p:nvPr/>
        </p:nvSpPr>
        <p:spPr bwMode="auto">
          <a:xfrm>
            <a:off x="7315200" y="3886200"/>
            <a:ext cx="1219200" cy="14478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US"/>
          </a:p>
        </p:txBody>
      </p:sp>
      <p:sp>
        <p:nvSpPr>
          <p:cNvPr id="34826" name="Line 10"/>
          <p:cNvSpPr>
            <a:spLocks noChangeShapeType="1"/>
          </p:cNvSpPr>
          <p:nvPr/>
        </p:nvSpPr>
        <p:spPr bwMode="auto">
          <a:xfrm>
            <a:off x="2057400" y="4572000"/>
            <a:ext cx="838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827" name="Line 11"/>
          <p:cNvSpPr>
            <a:spLocks noChangeShapeType="1"/>
          </p:cNvSpPr>
          <p:nvPr/>
        </p:nvSpPr>
        <p:spPr bwMode="auto">
          <a:xfrm>
            <a:off x="4114800" y="45720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828" name="Line 12"/>
          <p:cNvSpPr>
            <a:spLocks noChangeShapeType="1"/>
          </p:cNvSpPr>
          <p:nvPr/>
        </p:nvSpPr>
        <p:spPr bwMode="auto">
          <a:xfrm>
            <a:off x="6248400" y="4572000"/>
            <a:ext cx="1066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829" name="Line 13"/>
          <p:cNvSpPr>
            <a:spLocks noChangeShapeType="1"/>
          </p:cNvSpPr>
          <p:nvPr/>
        </p:nvSpPr>
        <p:spPr bwMode="auto">
          <a:xfrm>
            <a:off x="228600" y="4572000"/>
            <a:ext cx="609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830" name="Text Box 14"/>
          <p:cNvSpPr txBox="1">
            <a:spLocks noChangeArrowheads="1"/>
          </p:cNvSpPr>
          <p:nvPr/>
        </p:nvSpPr>
        <p:spPr bwMode="auto">
          <a:xfrm>
            <a:off x="609600" y="5791200"/>
            <a:ext cx="1831975" cy="701675"/>
          </a:xfrm>
          <a:prstGeom prst="rect">
            <a:avLst/>
          </a:prstGeom>
          <a:noFill/>
          <a:ln w="9525">
            <a:noFill/>
            <a:miter lim="800000"/>
            <a:headEnd/>
            <a:tailEnd/>
          </a:ln>
          <a:effectLst/>
        </p:spPr>
        <p:txBody>
          <a:bodyPr wrap="none">
            <a:spAutoFit/>
          </a:bodyPr>
          <a:lstStyle/>
          <a:p>
            <a:r>
              <a:rPr lang="en-US" sz="2000"/>
              <a:t>Create or find</a:t>
            </a:r>
          </a:p>
          <a:p>
            <a:r>
              <a:rPr lang="en-US" sz="2000"/>
              <a:t>instance of bean</a:t>
            </a:r>
            <a:endParaRPr lang="en-US"/>
          </a:p>
        </p:txBody>
      </p:sp>
      <p:sp>
        <p:nvSpPr>
          <p:cNvPr id="34831" name="Text Box 15"/>
          <p:cNvSpPr txBox="1">
            <a:spLocks noChangeArrowheads="1"/>
          </p:cNvSpPr>
          <p:nvPr/>
        </p:nvSpPr>
        <p:spPr bwMode="auto">
          <a:xfrm>
            <a:off x="2590800" y="5791200"/>
            <a:ext cx="1924050" cy="396875"/>
          </a:xfrm>
          <a:prstGeom prst="rect">
            <a:avLst/>
          </a:prstGeom>
          <a:noFill/>
          <a:ln w="9525">
            <a:noFill/>
            <a:miter lim="800000"/>
            <a:headEnd/>
            <a:tailEnd/>
          </a:ln>
          <a:effectLst/>
        </p:spPr>
        <p:txBody>
          <a:bodyPr wrap="none">
            <a:spAutoFit/>
          </a:bodyPr>
          <a:lstStyle/>
          <a:p>
            <a:r>
              <a:rPr lang="en-US" sz="2000"/>
              <a:t>Execute methods</a:t>
            </a:r>
            <a:endParaRPr lang="en-US"/>
          </a:p>
        </p:txBody>
      </p:sp>
      <p:sp>
        <p:nvSpPr>
          <p:cNvPr id="34832" name="Text Box 16"/>
          <p:cNvSpPr txBox="1">
            <a:spLocks noChangeArrowheads="1"/>
          </p:cNvSpPr>
          <p:nvPr/>
        </p:nvSpPr>
        <p:spPr bwMode="auto">
          <a:xfrm>
            <a:off x="5029200" y="5791200"/>
            <a:ext cx="1212850" cy="701675"/>
          </a:xfrm>
          <a:prstGeom prst="rect">
            <a:avLst/>
          </a:prstGeom>
          <a:noFill/>
          <a:ln w="9525">
            <a:noFill/>
            <a:miter lim="800000"/>
            <a:headEnd/>
            <a:tailEnd/>
          </a:ln>
          <a:effectLst/>
        </p:spPr>
        <p:txBody>
          <a:bodyPr wrap="none">
            <a:spAutoFit/>
          </a:bodyPr>
          <a:lstStyle/>
          <a:p>
            <a:r>
              <a:rPr lang="en-US" sz="2000"/>
              <a:t>Reference</a:t>
            </a:r>
          </a:p>
          <a:p>
            <a:r>
              <a:rPr lang="en-US" sz="2000"/>
              <a:t>(Handle)</a:t>
            </a:r>
            <a:endParaRPr lang="en-US"/>
          </a:p>
        </p:txBody>
      </p:sp>
      <p:sp>
        <p:nvSpPr>
          <p:cNvPr id="34833" name="Text Box 17"/>
          <p:cNvSpPr txBox="1">
            <a:spLocks noChangeArrowheads="1"/>
          </p:cNvSpPr>
          <p:nvPr/>
        </p:nvSpPr>
        <p:spPr bwMode="auto">
          <a:xfrm>
            <a:off x="7162800" y="5867400"/>
            <a:ext cx="1573213" cy="396875"/>
          </a:xfrm>
          <a:prstGeom prst="rect">
            <a:avLst/>
          </a:prstGeom>
          <a:noFill/>
          <a:ln w="9525">
            <a:noFill/>
            <a:miter lim="800000"/>
            <a:headEnd/>
            <a:tailEnd/>
          </a:ln>
          <a:effectLst/>
        </p:spPr>
        <p:txBody>
          <a:bodyPr wrap="none">
            <a:spAutoFit/>
          </a:bodyPr>
          <a:lstStyle/>
          <a:p>
            <a:r>
              <a:rPr lang="en-US" sz="2000"/>
              <a:t>Remove bean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228600"/>
            <a:ext cx="8610600" cy="1143000"/>
          </a:xfrm>
        </p:spPr>
        <p:txBody>
          <a:bodyPr/>
          <a:lstStyle/>
          <a:p>
            <a:r>
              <a:rPr lang="en-US" sz="3600">
                <a:latin typeface="Tahoma" pitchFamily="34" charset="0"/>
              </a:rPr>
              <a:t>What you can’t do in an EJB component?</a:t>
            </a:r>
            <a:endParaRPr lang="en-US"/>
          </a:p>
        </p:txBody>
      </p:sp>
      <p:sp>
        <p:nvSpPr>
          <p:cNvPr id="47107" name="Rectangle 3"/>
          <p:cNvSpPr>
            <a:spLocks noGrp="1" noChangeArrowheads="1"/>
          </p:cNvSpPr>
          <p:nvPr>
            <p:ph type="body" idx="1"/>
          </p:nvPr>
        </p:nvSpPr>
        <p:spPr/>
        <p:txBody>
          <a:bodyPr/>
          <a:lstStyle/>
          <a:p>
            <a:pPr algn="just"/>
            <a:r>
              <a:rPr lang="en-US" sz="2800" dirty="0"/>
              <a:t>You cannot use Reflection API to access information inaccessible to you.</a:t>
            </a:r>
          </a:p>
          <a:p>
            <a:pPr algn="just"/>
            <a:r>
              <a:rPr lang="en-US" sz="2800" dirty="0"/>
              <a:t>You cannot create a class loader or replace a security manager.</a:t>
            </a:r>
          </a:p>
          <a:p>
            <a:pPr algn="just"/>
            <a:r>
              <a:rPr lang="en-US" sz="2800" dirty="0"/>
              <a:t>You cannot set the socket factory used by </a:t>
            </a:r>
            <a:r>
              <a:rPr lang="en-US" sz="2800" dirty="0" err="1"/>
              <a:t>ServerSocket</a:t>
            </a:r>
            <a:r>
              <a:rPr lang="en-US" sz="2800" dirty="0"/>
              <a:t> or Socket</a:t>
            </a:r>
          </a:p>
          <a:p>
            <a:pPr algn="just"/>
            <a:r>
              <a:rPr lang="en-US" sz="2800" dirty="0"/>
              <a:t>You cannot use the object substitution features of the serialization protocol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atin typeface="Tahoma" pitchFamily="34" charset="0"/>
              </a:rPr>
              <a:t>             What is EJB?</a:t>
            </a:r>
            <a:endParaRPr lang="en-US"/>
          </a:p>
        </p:txBody>
      </p:sp>
      <p:sp>
        <p:nvSpPr>
          <p:cNvPr id="11267" name="Rectangle 1027"/>
          <p:cNvSpPr>
            <a:spLocks noGrp="1" noChangeArrowheads="1"/>
          </p:cNvSpPr>
          <p:nvPr>
            <p:ph type="body" idx="1"/>
          </p:nvPr>
        </p:nvSpPr>
        <p:spPr/>
        <p:txBody>
          <a:bodyPr/>
          <a:lstStyle/>
          <a:p>
            <a:pPr algn="just"/>
            <a:r>
              <a:rPr lang="en-US" dirty="0"/>
              <a:t>An EJB is just a collection of Java classes and XML file, bundled into a single unit. The Java classes must follow certain rules and provide certain callback methods.</a:t>
            </a:r>
          </a:p>
          <a:p>
            <a:pPr algn="just"/>
            <a:r>
              <a:rPr lang="en-US" dirty="0"/>
              <a:t>EJB is just a specification. It is not a product.</a:t>
            </a:r>
          </a:p>
          <a:p>
            <a:pPr algn="just"/>
            <a:r>
              <a:rPr lang="en-US" dirty="0"/>
              <a:t>EJBs are reusable components.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228600"/>
            <a:ext cx="8686800" cy="1143000"/>
          </a:xfrm>
        </p:spPr>
        <p:txBody>
          <a:bodyPr/>
          <a:lstStyle/>
          <a:p>
            <a:r>
              <a:rPr lang="en-US" sz="3600">
                <a:latin typeface="Tahoma" pitchFamily="34" charset="0"/>
              </a:rPr>
              <a:t> What you can’t do in an EJB component?</a:t>
            </a:r>
          </a:p>
        </p:txBody>
      </p:sp>
      <p:sp>
        <p:nvSpPr>
          <p:cNvPr id="48131" name="Rectangle 3"/>
          <p:cNvSpPr>
            <a:spLocks noGrp="1" noChangeArrowheads="1"/>
          </p:cNvSpPr>
          <p:nvPr>
            <p:ph type="body" idx="1"/>
          </p:nvPr>
        </p:nvSpPr>
        <p:spPr/>
        <p:txBody>
          <a:bodyPr/>
          <a:lstStyle/>
          <a:p>
            <a:r>
              <a:rPr lang="en-US" sz="2800"/>
              <a:t>use Threads or the Threading API</a:t>
            </a:r>
          </a:p>
          <a:p>
            <a:r>
              <a:rPr lang="en-US" sz="2800"/>
              <a:t>use the AWT</a:t>
            </a:r>
          </a:p>
          <a:p>
            <a:r>
              <a:rPr lang="en-US" sz="2800"/>
              <a:t>Act as a Network Server</a:t>
            </a:r>
          </a:p>
          <a:p>
            <a:r>
              <a:rPr lang="en-US"/>
              <a:t>use Read/Write static fields</a:t>
            </a:r>
          </a:p>
          <a:p>
            <a:r>
              <a:rPr lang="en-US"/>
              <a:t>use java.io package</a:t>
            </a:r>
          </a:p>
          <a:p>
            <a:r>
              <a:rPr lang="en-US"/>
              <a:t>Load a native library</a:t>
            </a:r>
          </a:p>
          <a:p>
            <a:r>
              <a:rPr lang="en-US"/>
              <a:t>use “this” as an Argument or Return value</a:t>
            </a:r>
          </a:p>
          <a:p>
            <a:r>
              <a:rPr lang="en-US"/>
              <a:t>use Loopback Calls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228600"/>
            <a:ext cx="8356600" cy="1143000"/>
          </a:xfrm>
        </p:spPr>
        <p:txBody>
          <a:bodyPr/>
          <a:lstStyle/>
          <a:p>
            <a:r>
              <a:rPr lang="en-US">
                <a:latin typeface="Tahoma" pitchFamily="34" charset="0"/>
              </a:rPr>
              <a:t>	EJB Components on the Web</a:t>
            </a:r>
            <a:endParaRPr lang="en-US"/>
          </a:p>
        </p:txBody>
      </p:sp>
      <p:sp>
        <p:nvSpPr>
          <p:cNvPr id="49155" name="Rectangle 3"/>
          <p:cNvSpPr>
            <a:spLocks noGrp="1" noChangeArrowheads="1"/>
          </p:cNvSpPr>
          <p:nvPr>
            <p:ph type="body" idx="1"/>
          </p:nvPr>
        </p:nvSpPr>
        <p:spPr/>
        <p:txBody>
          <a:bodyPr/>
          <a:lstStyle/>
          <a:p>
            <a:pPr>
              <a:buFont typeface="Monotype Sorts" pitchFamily="2" charset="2"/>
              <a:buChar char=" "/>
            </a:pPr>
            <a:r>
              <a:rPr lang="en-US" sz="2800"/>
              <a:t>Three classes of objects in MVC architecture:</a:t>
            </a:r>
          </a:p>
          <a:p>
            <a:r>
              <a:rPr lang="en-US" sz="2800"/>
              <a:t>Model : This is the data and business-logic component. It can serve multiple views.</a:t>
            </a:r>
          </a:p>
          <a:p>
            <a:r>
              <a:rPr lang="en-US" sz="2800"/>
              <a:t>View : This is the presentation component or the user-interface component. There can be different presentations of a single model.</a:t>
            </a:r>
          </a:p>
          <a:p>
            <a:r>
              <a:rPr lang="en-US" sz="2800"/>
              <a:t>Controller : This is the component that responds to user input. Translates user-interface events into changes to the model and defines the way the user-interface reacts to those events.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06400" y="228600"/>
            <a:ext cx="8585200" cy="1143000"/>
          </a:xfrm>
        </p:spPr>
        <p:txBody>
          <a:bodyPr/>
          <a:lstStyle/>
          <a:p>
            <a:r>
              <a:rPr lang="en-US">
                <a:latin typeface="Tahoma" pitchFamily="34" charset="0"/>
              </a:rPr>
              <a:t>Implementation of MVC in a web site</a:t>
            </a:r>
            <a:endParaRPr lang="en-US"/>
          </a:p>
        </p:txBody>
      </p:sp>
      <p:sp>
        <p:nvSpPr>
          <p:cNvPr id="50180" name="Rectangle 4"/>
          <p:cNvSpPr>
            <a:spLocks noChangeArrowheads="1"/>
          </p:cNvSpPr>
          <p:nvPr/>
        </p:nvSpPr>
        <p:spPr bwMode="auto">
          <a:xfrm>
            <a:off x="304800" y="1752600"/>
            <a:ext cx="8610600" cy="48006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endParaRPr lang="en-US"/>
          </a:p>
        </p:txBody>
      </p:sp>
      <p:sp>
        <p:nvSpPr>
          <p:cNvPr id="50186" name="AutoShape 10"/>
          <p:cNvSpPr>
            <a:spLocks noChangeArrowheads="1"/>
          </p:cNvSpPr>
          <p:nvPr/>
        </p:nvSpPr>
        <p:spPr bwMode="auto">
          <a:xfrm>
            <a:off x="762000" y="3124200"/>
            <a:ext cx="3505200" cy="2133600"/>
          </a:xfrm>
          <a:prstGeom prst="flowChartAlternateProcess">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50187" name="AutoShape 11"/>
          <p:cNvSpPr>
            <a:spLocks noChangeArrowheads="1"/>
          </p:cNvSpPr>
          <p:nvPr/>
        </p:nvSpPr>
        <p:spPr bwMode="auto">
          <a:xfrm>
            <a:off x="6172200" y="3657600"/>
            <a:ext cx="2362200" cy="1295400"/>
          </a:xfrm>
          <a:prstGeom prst="flowChartAlternateProcess">
            <a:avLst/>
          </a:prstGeom>
          <a:solidFill>
            <a:schemeClr val="accent1"/>
          </a:solidFill>
          <a:ln w="9525">
            <a:solidFill>
              <a:schemeClr val="tx1"/>
            </a:solidFill>
            <a:miter lim="800000"/>
            <a:headEnd/>
            <a:tailEnd/>
          </a:ln>
          <a:effectLst/>
        </p:spPr>
        <p:txBody>
          <a:bodyPr wrap="none" anchor="ctr"/>
          <a:lstStyle/>
          <a:p>
            <a:pPr algn="ctr"/>
            <a:endParaRPr lang="en-US"/>
          </a:p>
          <a:p>
            <a:pPr algn="ctr"/>
            <a:endParaRPr lang="en-US"/>
          </a:p>
          <a:p>
            <a:pPr algn="ctr"/>
            <a:r>
              <a:rPr lang="en-US">
                <a:solidFill>
                  <a:schemeClr val="bg1"/>
                </a:solidFill>
              </a:rPr>
              <a:t>Controller</a:t>
            </a:r>
            <a:endParaRPr lang="en-US"/>
          </a:p>
        </p:txBody>
      </p:sp>
      <p:sp>
        <p:nvSpPr>
          <p:cNvPr id="50188" name="AutoShape 12"/>
          <p:cNvSpPr>
            <a:spLocks noChangeArrowheads="1"/>
          </p:cNvSpPr>
          <p:nvPr/>
        </p:nvSpPr>
        <p:spPr bwMode="auto">
          <a:xfrm>
            <a:off x="4876800" y="1981200"/>
            <a:ext cx="1219200" cy="1066800"/>
          </a:xfrm>
          <a:prstGeom prst="flowChartAlternateProcess">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Model</a:t>
            </a:r>
            <a:endParaRPr lang="en-US"/>
          </a:p>
        </p:txBody>
      </p:sp>
      <p:sp>
        <p:nvSpPr>
          <p:cNvPr id="50189" name="AutoShape 13"/>
          <p:cNvSpPr>
            <a:spLocks noChangeArrowheads="1"/>
          </p:cNvSpPr>
          <p:nvPr/>
        </p:nvSpPr>
        <p:spPr bwMode="auto">
          <a:xfrm>
            <a:off x="3810000" y="5638800"/>
            <a:ext cx="1905000" cy="685800"/>
          </a:xfrm>
          <a:prstGeom prst="flowChartAlternateProcess">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Browser </a:t>
            </a:r>
          </a:p>
          <a:p>
            <a:pPr algn="ctr"/>
            <a:r>
              <a:rPr lang="en-US">
                <a:solidFill>
                  <a:schemeClr val="bg1"/>
                </a:solidFill>
              </a:rPr>
              <a:t>Client</a:t>
            </a:r>
            <a:endParaRPr lang="en-US"/>
          </a:p>
        </p:txBody>
      </p:sp>
      <p:sp>
        <p:nvSpPr>
          <p:cNvPr id="50190" name="Rectangle 14"/>
          <p:cNvSpPr>
            <a:spLocks noChangeArrowheads="1"/>
          </p:cNvSpPr>
          <p:nvPr/>
        </p:nvSpPr>
        <p:spPr bwMode="auto">
          <a:xfrm>
            <a:off x="1676400" y="3276600"/>
            <a:ext cx="1600200" cy="18288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0191" name="Rectangle 15"/>
          <p:cNvSpPr>
            <a:spLocks noChangeArrowheads="1"/>
          </p:cNvSpPr>
          <p:nvPr/>
        </p:nvSpPr>
        <p:spPr bwMode="auto">
          <a:xfrm>
            <a:off x="1828800" y="34290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view1.jsp</a:t>
            </a:r>
            <a:endParaRPr lang="en-US"/>
          </a:p>
        </p:txBody>
      </p:sp>
      <p:sp>
        <p:nvSpPr>
          <p:cNvPr id="50192" name="Rectangle 16"/>
          <p:cNvSpPr>
            <a:spLocks noChangeArrowheads="1"/>
          </p:cNvSpPr>
          <p:nvPr/>
        </p:nvSpPr>
        <p:spPr bwMode="auto">
          <a:xfrm>
            <a:off x="1828800" y="4038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view2.jsp</a:t>
            </a:r>
            <a:endParaRPr lang="en-US"/>
          </a:p>
        </p:txBody>
      </p:sp>
      <p:sp>
        <p:nvSpPr>
          <p:cNvPr id="50193" name="Rectangle 17"/>
          <p:cNvSpPr>
            <a:spLocks noChangeArrowheads="1"/>
          </p:cNvSpPr>
          <p:nvPr/>
        </p:nvSpPr>
        <p:spPr bwMode="auto">
          <a:xfrm>
            <a:off x="1828800" y="45720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view3.jsp</a:t>
            </a:r>
            <a:endParaRPr lang="en-US"/>
          </a:p>
        </p:txBody>
      </p:sp>
      <p:sp>
        <p:nvSpPr>
          <p:cNvPr id="50194" name="Rectangle 18"/>
          <p:cNvSpPr>
            <a:spLocks noChangeArrowheads="1"/>
          </p:cNvSpPr>
          <p:nvPr/>
        </p:nvSpPr>
        <p:spPr bwMode="auto">
          <a:xfrm>
            <a:off x="6858000" y="3886200"/>
            <a:ext cx="990600" cy="533400"/>
          </a:xfrm>
          <a:prstGeom prst="rect">
            <a:avLst/>
          </a:prstGeom>
          <a:solidFill>
            <a:srgbClr val="FFFFFF"/>
          </a:solidFill>
          <a:ln w="9525">
            <a:solidFill>
              <a:schemeClr val="tx1"/>
            </a:solidFill>
            <a:miter lim="800000"/>
            <a:headEnd/>
            <a:tailEnd/>
          </a:ln>
          <a:effectLst/>
        </p:spPr>
        <p:txBody>
          <a:bodyPr wrap="none" anchor="ctr"/>
          <a:lstStyle/>
          <a:p>
            <a:pPr algn="ctr"/>
            <a:r>
              <a:rPr lang="en-US" sz="2000"/>
              <a:t>Main.jsp</a:t>
            </a:r>
            <a:endParaRPr lang="en-US"/>
          </a:p>
        </p:txBody>
      </p:sp>
      <p:sp>
        <p:nvSpPr>
          <p:cNvPr id="50198" name="Line 22"/>
          <p:cNvSpPr>
            <a:spLocks noChangeShapeType="1"/>
          </p:cNvSpPr>
          <p:nvPr/>
        </p:nvSpPr>
        <p:spPr bwMode="auto">
          <a:xfrm>
            <a:off x="5715000" y="6019800"/>
            <a:ext cx="1676400" cy="0"/>
          </a:xfrm>
          <a:prstGeom prst="line">
            <a:avLst/>
          </a:prstGeom>
          <a:noFill/>
          <a:ln w="9525">
            <a:solidFill>
              <a:schemeClr val="tx1"/>
            </a:solidFill>
            <a:round/>
            <a:headEnd/>
            <a:tailEnd/>
          </a:ln>
          <a:effectLst/>
        </p:spPr>
        <p:txBody>
          <a:bodyPr wrap="none" anchor="ctr"/>
          <a:lstStyle/>
          <a:p>
            <a:endParaRPr lang="en-US"/>
          </a:p>
        </p:txBody>
      </p:sp>
      <p:sp>
        <p:nvSpPr>
          <p:cNvPr id="50199" name="Line 23"/>
          <p:cNvSpPr>
            <a:spLocks noChangeShapeType="1"/>
          </p:cNvSpPr>
          <p:nvPr/>
        </p:nvSpPr>
        <p:spPr bwMode="auto">
          <a:xfrm>
            <a:off x="7315200" y="2514600"/>
            <a:ext cx="0" cy="1143000"/>
          </a:xfrm>
          <a:prstGeom prst="line">
            <a:avLst/>
          </a:prstGeom>
          <a:noFill/>
          <a:ln w="9525">
            <a:solidFill>
              <a:schemeClr val="tx1"/>
            </a:solidFill>
            <a:round/>
            <a:headEnd/>
            <a:tailEnd/>
          </a:ln>
          <a:effectLst/>
        </p:spPr>
        <p:txBody>
          <a:bodyPr wrap="none" anchor="ctr"/>
          <a:lstStyle/>
          <a:p>
            <a:endParaRPr lang="en-US"/>
          </a:p>
        </p:txBody>
      </p:sp>
      <p:sp>
        <p:nvSpPr>
          <p:cNvPr id="50200" name="Line 24"/>
          <p:cNvSpPr>
            <a:spLocks noChangeShapeType="1"/>
          </p:cNvSpPr>
          <p:nvPr/>
        </p:nvSpPr>
        <p:spPr bwMode="auto">
          <a:xfrm flipV="1">
            <a:off x="2438400" y="2514600"/>
            <a:ext cx="0" cy="762000"/>
          </a:xfrm>
          <a:prstGeom prst="line">
            <a:avLst/>
          </a:prstGeom>
          <a:noFill/>
          <a:ln w="9525">
            <a:solidFill>
              <a:schemeClr val="tx1"/>
            </a:solidFill>
            <a:round/>
            <a:headEnd/>
            <a:tailEnd/>
          </a:ln>
          <a:effectLst/>
        </p:spPr>
        <p:txBody>
          <a:bodyPr wrap="none" anchor="ctr"/>
          <a:lstStyle/>
          <a:p>
            <a:endParaRPr lang="en-US"/>
          </a:p>
        </p:txBody>
      </p:sp>
      <p:sp>
        <p:nvSpPr>
          <p:cNvPr id="50201" name="Line 25"/>
          <p:cNvSpPr>
            <a:spLocks noChangeShapeType="1"/>
          </p:cNvSpPr>
          <p:nvPr/>
        </p:nvSpPr>
        <p:spPr bwMode="auto">
          <a:xfrm>
            <a:off x="2438400" y="5105400"/>
            <a:ext cx="0" cy="914400"/>
          </a:xfrm>
          <a:prstGeom prst="line">
            <a:avLst/>
          </a:prstGeom>
          <a:noFill/>
          <a:ln w="9525">
            <a:solidFill>
              <a:schemeClr val="tx1"/>
            </a:solidFill>
            <a:round/>
            <a:headEnd/>
            <a:tailEnd/>
          </a:ln>
          <a:effectLst/>
        </p:spPr>
        <p:txBody>
          <a:bodyPr wrap="none" anchor="ctr"/>
          <a:lstStyle/>
          <a:p>
            <a:endParaRPr lang="en-US"/>
          </a:p>
        </p:txBody>
      </p:sp>
      <p:sp>
        <p:nvSpPr>
          <p:cNvPr id="50202" name="Line 26"/>
          <p:cNvSpPr>
            <a:spLocks noChangeShapeType="1"/>
          </p:cNvSpPr>
          <p:nvPr/>
        </p:nvSpPr>
        <p:spPr bwMode="auto">
          <a:xfrm flipV="1">
            <a:off x="7391400" y="4953000"/>
            <a:ext cx="0" cy="1066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3" name="Line 27"/>
          <p:cNvSpPr>
            <a:spLocks noChangeShapeType="1"/>
          </p:cNvSpPr>
          <p:nvPr/>
        </p:nvSpPr>
        <p:spPr bwMode="auto">
          <a:xfrm flipH="1">
            <a:off x="6096000" y="2514600"/>
            <a:ext cx="1219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4" name="Line 28"/>
          <p:cNvSpPr>
            <a:spLocks noChangeShapeType="1"/>
          </p:cNvSpPr>
          <p:nvPr/>
        </p:nvSpPr>
        <p:spPr bwMode="auto">
          <a:xfrm>
            <a:off x="2438400" y="2514600"/>
            <a:ext cx="2438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6" name="Line 30"/>
          <p:cNvSpPr>
            <a:spLocks noChangeShapeType="1"/>
          </p:cNvSpPr>
          <p:nvPr/>
        </p:nvSpPr>
        <p:spPr bwMode="auto">
          <a:xfrm>
            <a:off x="2438400" y="60198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8" name="Line 32"/>
          <p:cNvSpPr>
            <a:spLocks noChangeShapeType="1"/>
          </p:cNvSpPr>
          <p:nvPr/>
        </p:nvSpPr>
        <p:spPr bwMode="auto">
          <a:xfrm flipH="1">
            <a:off x="3276600" y="4267200"/>
            <a:ext cx="2895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10" name="Rectangle 34"/>
          <p:cNvSpPr>
            <a:spLocks noChangeArrowheads="1"/>
          </p:cNvSpPr>
          <p:nvPr/>
        </p:nvSpPr>
        <p:spPr bwMode="auto">
          <a:xfrm>
            <a:off x="1143000" y="5410200"/>
            <a:ext cx="963613" cy="457200"/>
          </a:xfrm>
          <a:prstGeom prst="rect">
            <a:avLst/>
          </a:prstGeom>
          <a:noFill/>
          <a:ln w="9525">
            <a:noFill/>
            <a:miter lim="800000"/>
            <a:headEnd/>
            <a:tailEnd/>
          </a:ln>
          <a:effectLst/>
        </p:spPr>
        <p:txBody>
          <a:bodyPr wrap="none">
            <a:spAutoFit/>
          </a:bodyPr>
          <a:lstStyle/>
          <a:p>
            <a:r>
              <a:rPr lang="en-US"/>
              <a:t>Views</a:t>
            </a:r>
          </a:p>
        </p:txBody>
      </p:sp>
      <p:sp>
        <p:nvSpPr>
          <p:cNvPr id="50212" name="Text Box 36"/>
          <p:cNvSpPr txBox="1">
            <a:spLocks noChangeArrowheads="1"/>
          </p:cNvSpPr>
          <p:nvPr/>
        </p:nvSpPr>
        <p:spPr bwMode="auto">
          <a:xfrm>
            <a:off x="6248400" y="5562600"/>
            <a:ext cx="336550" cy="457200"/>
          </a:xfrm>
          <a:prstGeom prst="rect">
            <a:avLst/>
          </a:prstGeom>
          <a:noFill/>
          <a:ln w="9525">
            <a:noFill/>
            <a:miter lim="800000"/>
            <a:headEnd/>
            <a:tailEnd/>
          </a:ln>
          <a:effectLst/>
        </p:spPr>
        <p:txBody>
          <a:bodyPr wrap="none">
            <a:spAutoFit/>
          </a:bodyPr>
          <a:lstStyle/>
          <a:p>
            <a:r>
              <a:rPr lang="en-US"/>
              <a:t>1</a:t>
            </a:r>
          </a:p>
        </p:txBody>
      </p:sp>
      <p:sp>
        <p:nvSpPr>
          <p:cNvPr id="50213" name="Text Box 37"/>
          <p:cNvSpPr txBox="1">
            <a:spLocks noChangeArrowheads="1"/>
          </p:cNvSpPr>
          <p:nvPr/>
        </p:nvSpPr>
        <p:spPr bwMode="auto">
          <a:xfrm>
            <a:off x="6934200" y="2895600"/>
            <a:ext cx="336550" cy="457200"/>
          </a:xfrm>
          <a:prstGeom prst="rect">
            <a:avLst/>
          </a:prstGeom>
          <a:noFill/>
          <a:ln w="9525">
            <a:noFill/>
            <a:miter lim="800000"/>
            <a:headEnd/>
            <a:tailEnd/>
          </a:ln>
          <a:effectLst/>
        </p:spPr>
        <p:txBody>
          <a:bodyPr wrap="none">
            <a:spAutoFit/>
          </a:bodyPr>
          <a:lstStyle/>
          <a:p>
            <a:r>
              <a:rPr lang="en-US"/>
              <a:t>2</a:t>
            </a:r>
          </a:p>
        </p:txBody>
      </p:sp>
      <p:sp>
        <p:nvSpPr>
          <p:cNvPr id="50214" name="Text Box 38"/>
          <p:cNvSpPr txBox="1">
            <a:spLocks noChangeArrowheads="1"/>
          </p:cNvSpPr>
          <p:nvPr/>
        </p:nvSpPr>
        <p:spPr bwMode="auto">
          <a:xfrm>
            <a:off x="5029200" y="3810000"/>
            <a:ext cx="336550" cy="457200"/>
          </a:xfrm>
          <a:prstGeom prst="rect">
            <a:avLst/>
          </a:prstGeom>
          <a:noFill/>
          <a:ln w="9525">
            <a:noFill/>
            <a:miter lim="800000"/>
            <a:headEnd/>
            <a:tailEnd/>
          </a:ln>
          <a:effectLst/>
        </p:spPr>
        <p:txBody>
          <a:bodyPr wrap="none">
            <a:spAutoFit/>
          </a:bodyPr>
          <a:lstStyle/>
          <a:p>
            <a:r>
              <a:rPr lang="en-US"/>
              <a:t>3</a:t>
            </a:r>
          </a:p>
        </p:txBody>
      </p:sp>
      <p:sp>
        <p:nvSpPr>
          <p:cNvPr id="50215" name="Text Box 39"/>
          <p:cNvSpPr txBox="1">
            <a:spLocks noChangeArrowheads="1"/>
          </p:cNvSpPr>
          <p:nvPr/>
        </p:nvSpPr>
        <p:spPr bwMode="auto">
          <a:xfrm>
            <a:off x="2057400" y="2590800"/>
            <a:ext cx="336550" cy="457200"/>
          </a:xfrm>
          <a:prstGeom prst="rect">
            <a:avLst/>
          </a:prstGeom>
          <a:noFill/>
          <a:ln w="9525">
            <a:noFill/>
            <a:miter lim="800000"/>
            <a:headEnd/>
            <a:tailEnd/>
          </a:ln>
          <a:effectLst/>
        </p:spPr>
        <p:txBody>
          <a:bodyPr wrap="none">
            <a:spAutoFit/>
          </a:bodyPr>
          <a:lstStyle/>
          <a:p>
            <a:r>
              <a:rPr lang="en-US"/>
              <a:t>4</a:t>
            </a:r>
          </a:p>
        </p:txBody>
      </p:sp>
      <p:sp>
        <p:nvSpPr>
          <p:cNvPr id="50216" name="Text Box 40"/>
          <p:cNvSpPr txBox="1">
            <a:spLocks noChangeArrowheads="1"/>
          </p:cNvSpPr>
          <p:nvPr/>
        </p:nvSpPr>
        <p:spPr bwMode="auto">
          <a:xfrm>
            <a:off x="2514600" y="5410200"/>
            <a:ext cx="336550" cy="457200"/>
          </a:xfrm>
          <a:prstGeom prst="rect">
            <a:avLst/>
          </a:prstGeom>
          <a:noFill/>
          <a:ln w="9525">
            <a:noFill/>
            <a:miter lim="800000"/>
            <a:headEnd/>
            <a:tailEnd/>
          </a:ln>
          <a:effectLst/>
        </p:spPr>
        <p:txBody>
          <a:bodyPr wrap="none">
            <a:spAutoFit/>
          </a:bodyPr>
          <a:lstStyle/>
          <a:p>
            <a:r>
              <a:rPr lang="en-US"/>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0" y="0"/>
          <a:ext cx="9121775" cy="6858000"/>
        </p:xfrm>
        <a:graphic>
          <a:graphicData uri="http://schemas.openxmlformats.org/presentationml/2006/ole">
            <p:oleObj spid="_x0000_s15362" name="Slide" r:id="rId3" imgW="4533840" imgH="3390840" progId="PowerPoint.Slide.8">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atin typeface="Tahoma" pitchFamily="34" charset="0"/>
              </a:rPr>
              <a:t>              What is EJB?</a:t>
            </a:r>
            <a:endParaRPr lang="en-US"/>
          </a:p>
        </p:txBody>
      </p:sp>
      <p:sp>
        <p:nvSpPr>
          <p:cNvPr id="5123" name="Rectangle 3"/>
          <p:cNvSpPr>
            <a:spLocks noGrp="1" noChangeArrowheads="1"/>
          </p:cNvSpPr>
          <p:nvPr>
            <p:ph type="body" idx="1"/>
          </p:nvPr>
        </p:nvSpPr>
        <p:spPr/>
        <p:txBody>
          <a:bodyPr/>
          <a:lstStyle/>
          <a:p>
            <a:pPr algn="just"/>
            <a:r>
              <a:rPr lang="en-US" dirty="0"/>
              <a:t>EJB is a widely-adopted server-side component architecture for J2EE.</a:t>
            </a:r>
          </a:p>
          <a:p>
            <a:pPr algn="just"/>
            <a:r>
              <a:rPr lang="en-US" dirty="0"/>
              <a:t>EJB components are designed to encapsulate business logic, and to protect the application developer from having to worry about system level issues.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228600"/>
            <a:ext cx="8661400" cy="1143000"/>
          </a:xfrm>
        </p:spPr>
        <p:txBody>
          <a:bodyPr/>
          <a:lstStyle/>
          <a:p>
            <a:r>
              <a:rPr lang="en-US" sz="3600" b="1">
                <a:solidFill>
                  <a:schemeClr val="tx1"/>
                </a:solidFill>
                <a:latin typeface="Tahoma" pitchFamily="34" charset="0"/>
              </a:rPr>
              <a:t>     Key features of EJB technology</a:t>
            </a:r>
            <a:r>
              <a:rPr lang="en-US">
                <a:solidFill>
                  <a:schemeClr val="tx1"/>
                </a:solidFill>
              </a:rPr>
              <a:t> </a:t>
            </a:r>
          </a:p>
        </p:txBody>
      </p:sp>
      <p:sp>
        <p:nvSpPr>
          <p:cNvPr id="7171" name="Rectangle 3"/>
          <p:cNvSpPr>
            <a:spLocks noGrp="1" noChangeArrowheads="1"/>
          </p:cNvSpPr>
          <p:nvPr>
            <p:ph type="body" idx="1"/>
          </p:nvPr>
        </p:nvSpPr>
        <p:spPr/>
        <p:txBody>
          <a:bodyPr/>
          <a:lstStyle/>
          <a:p>
            <a:pPr algn="just">
              <a:spcBef>
                <a:spcPts val="500"/>
              </a:spcBef>
              <a:spcAft>
                <a:spcPts val="500"/>
              </a:spcAft>
            </a:pPr>
            <a:r>
              <a:rPr lang="en-US" sz="2800" dirty="0"/>
              <a:t>EJB components are server-side components written entirely in the Java programming language </a:t>
            </a:r>
          </a:p>
          <a:p>
            <a:pPr algn="just">
              <a:spcBef>
                <a:spcPts val="500"/>
              </a:spcBef>
              <a:spcAft>
                <a:spcPts val="500"/>
              </a:spcAft>
            </a:pPr>
            <a:r>
              <a:rPr lang="en-US" sz="2800" dirty="0"/>
              <a:t>EJB components contain business logic only - no System-level programming</a:t>
            </a:r>
            <a:r>
              <a:rPr lang="en-US" dirty="0"/>
              <a:t> </a:t>
            </a:r>
          </a:p>
          <a:p>
            <a:pPr algn="just">
              <a:spcBef>
                <a:spcPts val="500"/>
              </a:spcBef>
              <a:spcAft>
                <a:spcPts val="500"/>
              </a:spcAft>
            </a:pPr>
            <a:r>
              <a:rPr lang="en-US" sz="2800" dirty="0"/>
              <a:t>System-level services (i.e. "plumbing") such as transactions, security, Life-cycle, threading, persistence, etc. are automatically managed for the EJB component by the EJB server</a:t>
            </a:r>
            <a:r>
              <a:rPr lang="en-US" dirty="0"/>
              <a:t>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06400" y="228600"/>
            <a:ext cx="8432800" cy="1143000"/>
          </a:xfrm>
        </p:spPr>
        <p:txBody>
          <a:bodyPr/>
          <a:lstStyle/>
          <a:p>
            <a:r>
              <a:rPr lang="en-US" sz="3600" b="1">
                <a:solidFill>
                  <a:schemeClr val="tx1"/>
                </a:solidFill>
                <a:latin typeface="Tahoma" pitchFamily="34" charset="0"/>
              </a:rPr>
              <a:t>    Key features of EJB technology</a:t>
            </a:r>
            <a:endParaRPr lang="en-US" sz="3600" b="1">
              <a:solidFill>
                <a:schemeClr val="tx1"/>
              </a:solidFill>
            </a:endParaRPr>
          </a:p>
        </p:txBody>
      </p:sp>
      <p:sp>
        <p:nvSpPr>
          <p:cNvPr id="8195" name="Rectangle 3"/>
          <p:cNvSpPr>
            <a:spLocks noGrp="1" noChangeArrowheads="1"/>
          </p:cNvSpPr>
          <p:nvPr>
            <p:ph type="body" idx="1"/>
          </p:nvPr>
        </p:nvSpPr>
        <p:spPr/>
        <p:txBody>
          <a:bodyPr/>
          <a:lstStyle/>
          <a:p>
            <a:pPr algn="just">
              <a:spcBef>
                <a:spcPts val="500"/>
              </a:spcBef>
              <a:spcAft>
                <a:spcPts val="500"/>
              </a:spcAft>
            </a:pPr>
            <a:r>
              <a:rPr lang="en-US" sz="2800" dirty="0"/>
              <a:t>EJB architecture is inherently transactional, distributed, portable, multi-tier, scalable and secure </a:t>
            </a:r>
          </a:p>
          <a:p>
            <a:pPr algn="just">
              <a:spcBef>
                <a:spcPts val="500"/>
              </a:spcBef>
              <a:spcAft>
                <a:spcPts val="500"/>
              </a:spcAft>
            </a:pPr>
            <a:r>
              <a:rPr lang="en-US" sz="2800" dirty="0"/>
              <a:t>EJB components are fully portable across any EJB server and any OS, work with any client. </a:t>
            </a:r>
          </a:p>
          <a:p>
            <a:pPr algn="just">
              <a:spcBef>
                <a:spcPts val="500"/>
              </a:spcBef>
              <a:spcAft>
                <a:spcPts val="500"/>
              </a:spcAft>
            </a:pPr>
            <a:r>
              <a:rPr lang="en-US" sz="2800" dirty="0"/>
              <a:t>Components are declaratively customized</a:t>
            </a:r>
          </a:p>
          <a:p>
            <a:pPr algn="just">
              <a:spcBef>
                <a:spcPts val="500"/>
              </a:spcBef>
              <a:spcAft>
                <a:spcPts val="500"/>
              </a:spcAft>
            </a:pPr>
            <a:r>
              <a:rPr lang="en-US" sz="2800" dirty="0"/>
              <a:t>There are four major parts to every bean: the home interface, the remote interface, the implementation class and the XML deployment descriptor</a:t>
            </a:r>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atin typeface="Tahoma" pitchFamily="34" charset="0"/>
              </a:rPr>
              <a:t>           EJB vs JavaBeans</a:t>
            </a:r>
            <a:endParaRPr lang="en-US"/>
          </a:p>
        </p:txBody>
      </p:sp>
      <p:sp>
        <p:nvSpPr>
          <p:cNvPr id="9219" name="Rectangle 3"/>
          <p:cNvSpPr>
            <a:spLocks noGrp="1" noChangeArrowheads="1"/>
          </p:cNvSpPr>
          <p:nvPr>
            <p:ph type="body" idx="1"/>
          </p:nvPr>
        </p:nvSpPr>
        <p:spPr/>
        <p:txBody>
          <a:bodyPr/>
          <a:lstStyle/>
          <a:p>
            <a:pPr algn="just"/>
            <a:r>
              <a:rPr lang="en-US" dirty="0"/>
              <a:t>The JavaBeans architecture is meant to provide a format for general-purpose components whereas the EJB architecture provides a format for encapsulation and management of business logic.</a:t>
            </a:r>
          </a:p>
          <a:p>
            <a:pPr algn="just"/>
            <a:r>
              <a:rPr lang="en-US" dirty="0"/>
              <a:t>JavaBeans has tier of execution at Client and EJB has at Server (specifically business logic tier)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atin typeface="Tahoma" pitchFamily="34" charset="0"/>
              </a:rPr>
              <a:t>             EJB vs JavaBeans</a:t>
            </a:r>
            <a:r>
              <a:rPr lang="en-US"/>
              <a:t> </a:t>
            </a:r>
          </a:p>
        </p:txBody>
      </p:sp>
      <p:sp>
        <p:nvSpPr>
          <p:cNvPr id="10243" name="Rectangle 3"/>
          <p:cNvSpPr>
            <a:spLocks noGrp="1" noChangeArrowheads="1"/>
          </p:cNvSpPr>
          <p:nvPr>
            <p:ph type="body" idx="1"/>
          </p:nvPr>
        </p:nvSpPr>
        <p:spPr/>
        <p:txBody>
          <a:bodyPr/>
          <a:lstStyle/>
          <a:p>
            <a:pPr algn="just"/>
            <a:r>
              <a:rPr lang="en-US" dirty="0"/>
              <a:t>In JavaBeans the runtime execution environment provides services like Java libraries, Java application etc. The EJB runtime environment provides services of Persistence, declarative transactions and security, connection pooling and lifecycle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	     </a:t>
            </a:r>
            <a:r>
              <a:rPr lang="en-US">
                <a:latin typeface="Tahoma" pitchFamily="34" charset="0"/>
              </a:rPr>
              <a:t>Varieties of Beans</a:t>
            </a:r>
            <a:endParaRPr lang="en-US"/>
          </a:p>
        </p:txBody>
      </p:sp>
      <p:sp>
        <p:nvSpPr>
          <p:cNvPr id="12291" name="Rectangle 3"/>
          <p:cNvSpPr>
            <a:spLocks noGrp="1" noChangeArrowheads="1"/>
          </p:cNvSpPr>
          <p:nvPr>
            <p:ph type="body" idx="1"/>
          </p:nvPr>
        </p:nvSpPr>
        <p:spPr/>
        <p:txBody>
          <a:bodyPr/>
          <a:lstStyle/>
          <a:p>
            <a:r>
              <a:rPr lang="en-US"/>
              <a:t>Session Beans</a:t>
            </a:r>
          </a:p>
          <a:p>
            <a:pPr>
              <a:buFont typeface="Monotype Sorts" pitchFamily="2" charset="2"/>
              <a:buChar char="Ù"/>
            </a:pPr>
            <a:r>
              <a:rPr lang="en-US"/>
              <a:t>  Stateful session bean</a:t>
            </a:r>
          </a:p>
          <a:p>
            <a:pPr>
              <a:buFont typeface="Monotype Sorts" pitchFamily="2" charset="2"/>
              <a:buChar char="Ù"/>
            </a:pPr>
            <a:r>
              <a:rPr lang="en-US"/>
              <a:t>  Stateless session bean</a:t>
            </a:r>
          </a:p>
          <a:p>
            <a:r>
              <a:rPr lang="en-US"/>
              <a:t>Entity Beans</a:t>
            </a:r>
          </a:p>
          <a:p>
            <a:pPr>
              <a:buFont typeface="Monotype Sorts" pitchFamily="2" charset="2"/>
              <a:buChar char="Ù"/>
            </a:pPr>
            <a:r>
              <a:rPr lang="en-US"/>
              <a:t>  With container-managed persistence</a:t>
            </a:r>
          </a:p>
          <a:p>
            <a:pPr>
              <a:buFont typeface="Monotype Sorts" pitchFamily="2" charset="2"/>
              <a:buChar char="Ù"/>
            </a:pPr>
            <a:r>
              <a:rPr lang="en-US"/>
              <a:t>  With bean-managed persistence</a:t>
            </a:r>
          </a:p>
          <a:p>
            <a:r>
              <a:rPr lang="en-US"/>
              <a:t>Message-Driven Beans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1143000"/>
          </a:xfrm>
        </p:spPr>
        <p:txBody>
          <a:bodyPr/>
          <a:lstStyle/>
          <a:p>
            <a:r>
              <a:rPr lang="en-US" sz="3600">
                <a:latin typeface="Tahoma" pitchFamily="34" charset="0"/>
              </a:rPr>
              <a:t>     Why use EJBs in your design?</a:t>
            </a:r>
            <a:endParaRPr lang="en-US"/>
          </a:p>
        </p:txBody>
      </p:sp>
      <p:sp>
        <p:nvSpPr>
          <p:cNvPr id="13315" name="Rectangle 3"/>
          <p:cNvSpPr>
            <a:spLocks noGrp="1" noChangeArrowheads="1"/>
          </p:cNvSpPr>
          <p:nvPr>
            <p:ph type="body" idx="1"/>
          </p:nvPr>
        </p:nvSpPr>
        <p:spPr/>
        <p:txBody>
          <a:bodyPr/>
          <a:lstStyle/>
          <a:p>
            <a:pPr algn="just"/>
            <a:r>
              <a:rPr lang="en-US" dirty="0"/>
              <a:t>EJB specification provides enterprise-level services, that is, it provides software services that are fundamental to an organization’s purpose.</a:t>
            </a:r>
          </a:p>
          <a:p>
            <a:pPr algn="just"/>
            <a:r>
              <a:rPr lang="en-US" dirty="0"/>
              <a:t>EJB’s API was designed to keep the application programmer from having to provide systems-level services, so that they are free to concentrate on business logic. </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1365</TotalTime>
  <Words>968</Words>
  <Application>Microsoft PowerPoint</Application>
  <PresentationFormat>On-screen Show (4:3)</PresentationFormat>
  <Paragraphs>130</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Contemporary Portrait</vt:lpstr>
      <vt:lpstr>Slide</vt:lpstr>
      <vt:lpstr> EJB Architecture and Design</vt:lpstr>
      <vt:lpstr>             What is EJB?</vt:lpstr>
      <vt:lpstr>              What is EJB?</vt:lpstr>
      <vt:lpstr>     Key features of EJB technology </vt:lpstr>
      <vt:lpstr>    Key features of EJB technology</vt:lpstr>
      <vt:lpstr>           EJB vs JavaBeans</vt:lpstr>
      <vt:lpstr>             EJB vs JavaBeans </vt:lpstr>
      <vt:lpstr>      Varieties of Beans</vt:lpstr>
      <vt:lpstr>     Why use EJBs in your design?</vt:lpstr>
      <vt:lpstr>    Why use EJBs in your design?</vt:lpstr>
      <vt:lpstr>       EJB Architecture</vt:lpstr>
      <vt:lpstr>      Roles in EJB Development</vt:lpstr>
      <vt:lpstr>      Roles in EJB Development</vt:lpstr>
      <vt:lpstr>      Roles in EJB Development</vt:lpstr>
      <vt:lpstr>     EJB Container and its Services</vt:lpstr>
      <vt:lpstr>      Services provided by an EJB container</vt:lpstr>
      <vt:lpstr>       EJB’s interface</vt:lpstr>
      <vt:lpstr>         Sample client application                    pseudo code</vt:lpstr>
      <vt:lpstr>What you can’t do in an EJB component?</vt:lpstr>
      <vt:lpstr> What you can’t do in an EJB component?</vt:lpstr>
      <vt:lpstr> EJB Components on the Web</vt:lpstr>
      <vt:lpstr>Implementation of MVC in a web site</vt:lpstr>
      <vt:lpstr>Slide 23</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EJB Architecture and Design</dc:title>
  <dc:creator>ARAVIND VINNAKOTA</dc:creator>
  <cp:lastModifiedBy>cc</cp:lastModifiedBy>
  <cp:revision>51</cp:revision>
  <dcterms:created xsi:type="dcterms:W3CDTF">2001-03-11T02:16:46Z</dcterms:created>
  <dcterms:modified xsi:type="dcterms:W3CDTF">2015-10-29T14:58:41Z</dcterms:modified>
</cp:coreProperties>
</file>