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73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4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3D946-CB86-4D61-BE7A-7B379063A44B}" type="datetimeFigureOut">
              <a:rPr lang="en-US"/>
              <a:pPr>
                <a:defRPr/>
              </a:pPr>
              <a:t>10/29/2015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D51E0-AE42-4504-BCA7-A96CE6465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516CE-53E9-469C-B883-99A63698D33B}" type="datetimeFigureOut">
              <a:rPr lang="en-US"/>
              <a:pPr>
                <a:defRPr/>
              </a:pPr>
              <a:t>10/29/2015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AEA8B-F29D-4F90-A305-1313222033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B650E-A9B8-4297-A19D-CF0E0C008E43}" type="datetimeFigureOut">
              <a:rPr lang="en-US"/>
              <a:pPr>
                <a:defRPr/>
              </a:pPr>
              <a:t>10/29/2015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FD5C3-2C8A-4948-BB92-B18B1B03E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1617E5-8845-433C-B78F-CBB3C55C7ABD}" type="datetimeFigureOut">
              <a:rPr lang="en-US"/>
              <a:pPr>
                <a:defRPr/>
              </a:pPr>
              <a:t>10/29/2015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9A50ABE-3A0F-4535-B8B5-0ED038F63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065B6-69ED-449F-8F52-BF8FA9306528}" type="datetimeFigureOut">
              <a:rPr lang="en-US"/>
              <a:pPr>
                <a:defRPr/>
              </a:pPr>
              <a:t>10/29/2015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159E3-B014-4FB3-B505-0D6D87B7A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7FCDB-DA15-4B21-82C8-7F6AF420F919}" type="datetimeFigureOut">
              <a:rPr lang="en-US"/>
              <a:pPr>
                <a:defRPr/>
              </a:pPr>
              <a:t>10/29/2015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F66ED-2F18-4DC8-968D-C84F7BEA2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1042C-E8E0-4A4C-BE11-2116E5157664}" type="datetimeFigureOut">
              <a:rPr lang="en-US"/>
              <a:pPr>
                <a:defRPr/>
              </a:pPr>
              <a:t>10/29/2015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2F36F-C044-4946-A86C-D0FAC9B7C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3FC7E83-D3AD-4618-BEEF-B36EBD14B897}" type="datetimeFigureOut">
              <a:rPr lang="en-US"/>
              <a:pPr>
                <a:defRPr/>
              </a:pPr>
              <a:t>10/29/2015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AB18108-167F-4877-9FE4-4D9D0887A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9F121-8C3A-44DB-B854-6DFBB2AA4E89}" type="datetimeFigureOut">
              <a:rPr lang="en-US"/>
              <a:pPr>
                <a:defRPr/>
              </a:pPr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92822-F934-40D0-B170-E9FBD9432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E185FE6-2936-409F-AC9C-B5367A60F4B8}" type="datetimeFigureOut">
              <a:rPr lang="en-US"/>
              <a:pPr>
                <a:defRPr/>
              </a:pPr>
              <a:t>10/29/2015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079CCF1-BCB8-4E60-8107-11B8D7519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D85CD0F-1496-4A9F-88D2-922292BC9FDC}" type="datetimeFigureOut">
              <a:rPr lang="en-US"/>
              <a:pPr>
                <a:defRPr/>
              </a:pPr>
              <a:t>10/29/2015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731D130-4FA6-45E1-94D6-AB1642E3C6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9225DA7-CDDF-4265-8855-E04DE6E753B7}" type="datetimeFigureOut">
              <a:rPr lang="en-US"/>
              <a:pPr>
                <a:defRPr/>
              </a:pPr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0500C3C-2B16-46A6-AAFF-87C9C2A845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794" r:id="rId4"/>
    <p:sldLayoutId id="2147483795" r:id="rId5"/>
    <p:sldLayoutId id="2147483802" r:id="rId6"/>
    <p:sldLayoutId id="2147483796" r:id="rId7"/>
    <p:sldLayoutId id="2147483803" r:id="rId8"/>
    <p:sldLayoutId id="2147483804" r:id="rId9"/>
    <p:sldLayoutId id="2147483797" r:id="rId10"/>
    <p:sldLayoutId id="21474837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172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685800"/>
          <a:ext cx="6096000" cy="955167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450" spc="-5" dirty="0" smtClean="0">
                          <a:solidFill>
                            <a:srgbClr val="B33709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“Struts </a:t>
                      </a:r>
                      <a:r>
                        <a:rPr lang="en-US" sz="5450" spc="-5" dirty="0" smtClean="0">
                          <a:solidFill>
                            <a:srgbClr val="B33709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Technology</a:t>
                      </a:r>
                      <a:r>
                        <a:rPr lang="en-US" sz="5450" spc="-5" dirty="0" smtClean="0">
                          <a:solidFill>
                            <a:srgbClr val="B33709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”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19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>
                <a:cs typeface="Times New Roman" pitchFamily="18" charset="0"/>
              </a:rPr>
              <a:t> </a:t>
            </a:r>
            <a:r>
              <a:rPr lang="en-US" sz="800">
                <a:cs typeface="Times New Roman" pitchFamily="18" charset="0"/>
              </a:rPr>
              <a:t> </a:t>
            </a:r>
            <a:endParaRPr lang="en-US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Content Placeholder 2" descr="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762000"/>
            <a:ext cx="8305800" cy="4876800"/>
          </a:xfrm>
        </p:spPr>
      </p:pic>
      <p:sp>
        <p:nvSpPr>
          <p:cNvPr id="3" name="Rectangle 2"/>
          <p:cNvSpPr/>
          <p:nvPr/>
        </p:nvSpPr>
        <p:spPr>
          <a:xfrm>
            <a:off x="381000" y="304800"/>
            <a:ext cx="79248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q"/>
              <a:defRPr/>
            </a:pPr>
            <a:r>
              <a:rPr lang="en-US" sz="2800" b="1" dirty="0">
                <a:latin typeface="+mj-lt"/>
              </a:rPr>
              <a:t>Model 2 Architecture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6172200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sz="3600" b="1" smtClean="0">
                <a:solidFill>
                  <a:srgbClr val="7030A0"/>
                </a:solidFill>
              </a:rPr>
              <a:t>Model-View-Controller Architecture</a:t>
            </a:r>
          </a:p>
          <a:p>
            <a:pPr eaLnBrk="1" hangingPunct="1">
              <a:buFont typeface="Wingdings" pitchFamily="2" charset="2"/>
              <a:buNone/>
            </a:pPr>
            <a:endParaRPr lang="en-US" b="1" smtClean="0">
              <a:solidFill>
                <a:srgbClr val="7030A0"/>
              </a:solidFill>
            </a:endParaRPr>
          </a:p>
          <a:p>
            <a:pPr eaLnBrk="1" hangingPunct="1"/>
            <a:r>
              <a:rPr lang="en-US" sz="2800" b="1" smtClean="0"/>
              <a:t>Model Components : 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500" smtClean="0"/>
              <a:t>provide an interface to the data and services used by an application.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500" smtClean="0"/>
              <a:t>They communicate with the model components that perform data access and manipulation.</a:t>
            </a:r>
            <a:endParaRPr lang="en-US" sz="2500" b="1" smtClean="0"/>
          </a:p>
          <a:p>
            <a:pPr eaLnBrk="1" hangingPunct="1"/>
            <a:endParaRPr lang="en-US" sz="2800" b="1" smtClean="0"/>
          </a:p>
          <a:p>
            <a:pPr eaLnBrk="1" hangingPunct="1"/>
            <a:r>
              <a:rPr lang="en-US" sz="2800" b="1" smtClean="0"/>
              <a:t>View Components :</a:t>
            </a:r>
            <a:r>
              <a:rPr lang="en-US" sz="2800" smtClean="0"/>
              <a:t> 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500" smtClean="0"/>
              <a:t>generate the response to the browser. view components are simple JSPs or HTML pages.</a:t>
            </a:r>
          </a:p>
          <a:p>
            <a:pPr eaLnBrk="1" hangingPunct="1"/>
            <a:endParaRPr lang="en-US" sz="2800" b="1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7467600" cy="578802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sz="3600" b="1" smtClean="0">
                <a:solidFill>
                  <a:srgbClr val="7030A0"/>
                </a:solidFill>
              </a:rPr>
              <a:t>Model-View-Controller Architecture</a:t>
            </a:r>
          </a:p>
          <a:p>
            <a:pPr eaLnBrk="1" hangingPunct="1"/>
            <a:r>
              <a:rPr lang="en-US" sz="2800" b="1" smtClean="0"/>
              <a:t>Controller Components : 		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500" smtClean="0"/>
              <a:t>The Controller is typically a servlet that receives requests for the application and manages the flow of data between the Model layer and the View layer.</a:t>
            </a:r>
            <a:r>
              <a:rPr lang="en-US" sz="2500" b="1" smtClean="0"/>
              <a:t> 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500" smtClean="0"/>
              <a:t>It controls the way that the Model and View layers interact.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7467600" cy="578802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sz="3600" b="1" smtClean="0">
                <a:solidFill>
                  <a:srgbClr val="7030A0"/>
                </a:solidFill>
              </a:rPr>
              <a:t>Conclusion</a:t>
            </a:r>
          </a:p>
          <a:p>
            <a:r>
              <a:rPr lang="en-US" smtClean="0"/>
              <a:t>Takes much of the complexity out of building your own Web Application</a:t>
            </a:r>
          </a:p>
          <a:p>
            <a:r>
              <a:rPr lang="en-US" smtClean="0"/>
              <a:t>Free to develop &amp; open source</a:t>
            </a:r>
          </a:p>
          <a:p>
            <a:r>
              <a:rPr lang="en-US" smtClean="0"/>
              <a:t>Stable &amp; Mature</a:t>
            </a:r>
          </a:p>
          <a:p>
            <a:r>
              <a:rPr lang="en-US" smtClean="0"/>
              <a:t>Feature-rich</a:t>
            </a:r>
          </a:p>
          <a:p>
            <a:r>
              <a:rPr lang="en-US" smtClean="0"/>
              <a:t>Flexible &amp; Extendable</a:t>
            </a:r>
          </a:p>
          <a:p>
            <a:r>
              <a:rPr lang="en-US" smtClean="0"/>
              <a:t>Large User Community, Expert Developers</a:t>
            </a:r>
          </a:p>
          <a:p>
            <a:r>
              <a:rPr lang="en-US" smtClean="0"/>
              <a:t>Rich tag library (html, bean tags etc)</a:t>
            </a:r>
          </a:p>
          <a:p>
            <a:r>
              <a:rPr lang="en-US" smtClean="0"/>
              <a:t>Easy to test and debug</a:t>
            </a:r>
          </a:p>
          <a:p>
            <a:r>
              <a:rPr lang="en-US" smtClean="0"/>
              <a:t>Encourages good design practice and modeling</a:t>
            </a:r>
          </a:p>
          <a:p>
            <a:pPr eaLnBrk="1" hangingPunct="1">
              <a:buFont typeface="Wingdings" pitchFamily="2" charset="2"/>
              <a:buNone/>
            </a:pPr>
            <a:endParaRPr lang="en-US" sz="2500" b="1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04800"/>
            <a:ext cx="7467600" cy="57880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2500" b="1" smtClean="0">
              <a:solidFill>
                <a:srgbClr val="7030A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2500" b="1" smtClean="0">
              <a:solidFill>
                <a:srgbClr val="7030A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2500" b="1" smtClean="0">
              <a:solidFill>
                <a:srgbClr val="7030A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500" b="1" smtClean="0">
                <a:solidFill>
                  <a:srgbClr val="7030A0"/>
                </a:solidFill>
              </a:rPr>
              <a:t>		</a:t>
            </a:r>
            <a:r>
              <a:rPr lang="en-US" sz="6000" b="1" smtClean="0">
                <a:solidFill>
                  <a:srgbClr val="7030A0"/>
                </a:solidFill>
              </a:rPr>
              <a:t>Thank you</a:t>
            </a:r>
          </a:p>
        </p:txBody>
      </p:sp>
      <p:sp>
        <p:nvSpPr>
          <p:cNvPr id="4" name="Smiley Face 3"/>
          <p:cNvSpPr/>
          <p:nvPr/>
        </p:nvSpPr>
        <p:spPr>
          <a:xfrm>
            <a:off x="4114800" y="2667000"/>
            <a:ext cx="2743200" cy="2362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1"/>
                </a:solidFill>
              </a:rPr>
              <a:t>Agenda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467600" cy="4949825"/>
          </a:xfrm>
        </p:spPr>
        <p:txBody>
          <a:bodyPr/>
          <a:lstStyle/>
          <a:p>
            <a:pPr eaLnBrk="1" hangingPunct="1"/>
            <a:r>
              <a:rPr lang="en-US" sz="3000" smtClean="0"/>
              <a:t>What is Struts?</a:t>
            </a:r>
          </a:p>
          <a:p>
            <a:pPr eaLnBrk="1" hangingPunct="1"/>
            <a:endParaRPr lang="en-US" sz="3000" smtClean="0">
              <a:cs typeface="Times New Roman" pitchFamily="18" charset="0"/>
            </a:endParaRPr>
          </a:p>
          <a:p>
            <a:pPr eaLnBrk="1" hangingPunct="1"/>
            <a:r>
              <a:rPr lang="en-US" sz="3000" smtClean="0"/>
              <a:t>Components of Struts.</a:t>
            </a:r>
          </a:p>
          <a:p>
            <a:pPr eaLnBrk="1" hangingPunct="1"/>
            <a:endParaRPr lang="en-US" sz="3000" smtClean="0"/>
          </a:p>
          <a:p>
            <a:pPr eaLnBrk="1" hangingPunct="1"/>
            <a:r>
              <a:rPr lang="en-US" sz="3000" smtClean="0"/>
              <a:t>Architecture.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Model-View-Controller Architecture.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Conclusion.</a:t>
            </a:r>
          </a:p>
          <a:p>
            <a:pPr eaLnBrk="1" hangingPunct="1"/>
            <a:endParaRPr lang="en-US" sz="3000" smtClean="0"/>
          </a:p>
          <a:p>
            <a:pPr eaLnBrk="1" hangingPunct="1"/>
            <a:endParaRPr lang="en-US" sz="3000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620000" cy="6019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3600" b="1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What is Struts?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sz="2800" dirty="0" smtClean="0"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 smtClean="0">
                <a:cs typeface="Times New Roman" pitchFamily="18" charset="0"/>
              </a:rPr>
              <a:t>A strut is the framework for building Java-based Web applications. Using the Model-View-Controller (MVC) design pattern.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sz="2800" dirty="0" smtClean="0"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 smtClean="0">
                <a:cs typeface="Times New Roman" pitchFamily="18" charset="0"/>
              </a:rPr>
              <a:t>Separate display logic from business logic using MVC</a:t>
            </a:r>
          </a:p>
          <a:p>
            <a:pPr marL="641033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500" dirty="0" smtClean="0">
                <a:cs typeface="Times New Roman" pitchFamily="18" charset="0"/>
              </a:rPr>
              <a:t>Model = business logic (data model)</a:t>
            </a:r>
          </a:p>
          <a:p>
            <a:pPr marL="641033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500" dirty="0" smtClean="0">
                <a:cs typeface="Times New Roman" pitchFamily="18" charset="0"/>
              </a:rPr>
              <a:t>View = presentation </a:t>
            </a:r>
          </a:p>
          <a:p>
            <a:pPr marL="641033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500" dirty="0" smtClean="0">
                <a:cs typeface="Times New Roman" pitchFamily="18" charset="0"/>
              </a:rPr>
              <a:t>Controller = navigational code between model and view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2825"/>
          </a:xfrm>
        </p:spPr>
        <p:txBody>
          <a:bodyPr/>
          <a:lstStyle/>
          <a:p>
            <a:r>
              <a:rPr lang="en-US" sz="2800" b="1" smtClean="0">
                <a:cs typeface="Times New Roman" pitchFamily="18" charset="0"/>
              </a:rPr>
              <a:t>History :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smtClean="0">
                <a:cs typeface="Times New Roman" pitchFamily="18" charset="0"/>
              </a:rPr>
              <a:t>The Struts framework was created by </a:t>
            </a:r>
            <a:r>
              <a:rPr lang="en-US" sz="2500" b="1" smtClean="0">
                <a:cs typeface="Times New Roman" pitchFamily="18" charset="0"/>
              </a:rPr>
              <a:t>Craig R. </a:t>
            </a:r>
            <a:r>
              <a:rPr lang="en-US" sz="2300" b="1" smtClean="0">
                <a:cs typeface="Times New Roman" pitchFamily="18" charset="0"/>
              </a:rPr>
              <a:t>McClanahan</a:t>
            </a:r>
            <a:r>
              <a:rPr lang="en-US" sz="2500" b="1" smtClean="0">
                <a:cs typeface="Times New Roman" pitchFamily="18" charset="0"/>
              </a:rPr>
              <a:t> </a:t>
            </a:r>
            <a:r>
              <a:rPr lang="en-US" sz="2500" smtClean="0">
                <a:cs typeface="Times New Roman" pitchFamily="18" charset="0"/>
              </a:rPr>
              <a:t>and was donated to the Apache software foundation in 2000. 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smtClean="0">
                <a:cs typeface="Times New Roman" pitchFamily="18" charset="0"/>
              </a:rPr>
              <a:t>Since then it is a open source  software.</a:t>
            </a:r>
          </a:p>
          <a:p>
            <a:endParaRPr lang="en-US" sz="2800" smtClean="0">
              <a:cs typeface="Times New Roman" pitchFamily="18" charset="0"/>
            </a:endParaRPr>
          </a:p>
          <a:p>
            <a:r>
              <a:rPr lang="en-US" sz="2800" smtClean="0">
                <a:cs typeface="Times New Roman" pitchFamily="18" charset="0"/>
              </a:rPr>
              <a:t>Struts solves many of the problems associated with developing high-performance, business-oriented Web applications that use Java Servlets and JSP.</a:t>
            </a:r>
          </a:p>
          <a:p>
            <a:endParaRPr lang="en-US" smtClean="0">
              <a:cs typeface="Times New Roman" pitchFamily="18" charset="0"/>
            </a:endParaRP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86422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  <a:defRPr/>
            </a:pPr>
            <a:r>
              <a:rPr lang="en-US" sz="3600" b="1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Components of Struts</a:t>
            </a:r>
          </a:p>
          <a:p>
            <a:pPr eaLnBrk="1" hangingPunct="1">
              <a:defRPr/>
            </a:pPr>
            <a:r>
              <a:rPr lang="en-US" sz="2800" b="1" dirty="0" smtClean="0"/>
              <a:t>Base Framework : 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500" dirty="0" smtClean="0"/>
              <a:t>provides the core MVC functionality and is comprised of the building blocks for your application.</a:t>
            </a:r>
            <a:endParaRPr lang="en-US" sz="2500" b="1" dirty="0" smtClean="0"/>
          </a:p>
          <a:p>
            <a:pPr eaLnBrk="1" hangingPunct="1">
              <a:defRPr/>
            </a:pPr>
            <a:r>
              <a:rPr lang="en-US" sz="2800" b="1" dirty="0" smtClean="0"/>
              <a:t>JSP Tag Libraries : 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500" dirty="0" smtClean="0"/>
              <a:t>tag libraries enable JSP authors to use HTML-like tags to represent functionality that is defined by a Java class.</a:t>
            </a:r>
            <a:endParaRPr lang="en-US" sz="2500" b="1" dirty="0" smtClean="0"/>
          </a:p>
          <a:p>
            <a:pPr lvl="2" eaLnBrk="1" hangingPunct="1">
              <a:buFont typeface="Wingdings" pitchFamily="2" charset="2"/>
              <a:buChar char="ü"/>
              <a:defRPr/>
            </a:pPr>
            <a:r>
              <a:rPr lang="en-US" dirty="0" smtClean="0"/>
              <a:t>HTML</a:t>
            </a:r>
          </a:p>
          <a:p>
            <a:pPr lvl="2" eaLnBrk="1" hangingPunct="1">
              <a:buFont typeface="Wingdings" pitchFamily="2" charset="2"/>
              <a:buChar char="ü"/>
              <a:defRPr/>
            </a:pPr>
            <a:r>
              <a:rPr lang="en-US" dirty="0" smtClean="0"/>
              <a:t>Bean</a:t>
            </a:r>
          </a:p>
          <a:p>
            <a:pPr lvl="2" eaLnBrk="1" hangingPunct="1">
              <a:buFont typeface="Wingdings" pitchFamily="2" charset="2"/>
              <a:buChar char="ü"/>
              <a:defRPr/>
            </a:pPr>
            <a:r>
              <a:rPr lang="en-US" dirty="0" smtClean="0"/>
              <a:t>Logic</a:t>
            </a:r>
          </a:p>
          <a:p>
            <a:pPr lvl="2" eaLnBrk="1" hangingPunct="1">
              <a:buFont typeface="Wingdings" pitchFamily="2" charset="2"/>
              <a:buChar char="ü"/>
              <a:defRPr/>
            </a:pPr>
            <a:r>
              <a:rPr lang="en-US" dirty="0" smtClean="0"/>
              <a:t>Nested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7467600" cy="578802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sz="3600" b="1" smtClean="0">
                <a:solidFill>
                  <a:srgbClr val="7030A0"/>
                </a:solidFill>
                <a:cs typeface="Times New Roman" pitchFamily="18" charset="0"/>
              </a:rPr>
              <a:t>Components of Struts</a:t>
            </a:r>
          </a:p>
          <a:p>
            <a:pPr eaLnBrk="1" hangingPunct="1"/>
            <a:endParaRPr lang="en-US" sz="2800" b="1" smtClean="0"/>
          </a:p>
          <a:p>
            <a:pPr eaLnBrk="1" hangingPunct="1"/>
            <a:r>
              <a:rPr lang="en-US" sz="2800" b="1" smtClean="0"/>
              <a:t>Tiles Plug-in : 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500" smtClean="0"/>
              <a:t>a rich JSP templating framework that facilitates the reuse of presentation (HTML) code.</a:t>
            </a:r>
            <a:r>
              <a:rPr lang="en-US" sz="2500" b="1" smtClean="0"/>
              <a:t> </a:t>
            </a:r>
          </a:p>
          <a:p>
            <a:pPr eaLnBrk="1" hangingPunct="1"/>
            <a:endParaRPr lang="en-US" b="1" smtClean="0">
              <a:cs typeface="Times New Roman" pitchFamily="18" charset="0"/>
            </a:endParaRPr>
          </a:p>
          <a:p>
            <a:pPr eaLnBrk="1" hangingPunct="1"/>
            <a:r>
              <a:rPr lang="en-US" sz="2800" b="1" smtClean="0">
                <a:cs typeface="Times New Roman" pitchFamily="18" charset="0"/>
              </a:rPr>
              <a:t>Validator Plug-in : 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500" smtClean="0">
                <a:cs typeface="Times New Roman" pitchFamily="18" charset="0"/>
              </a:rPr>
              <a:t>provides a rich framework for performing data validation on both the server side and client side (browser).</a:t>
            </a:r>
          </a:p>
          <a:p>
            <a:pPr eaLnBrk="1" hangingPunct="1">
              <a:buFont typeface="Wingdings" pitchFamily="2" charset="2"/>
              <a:buNone/>
            </a:pPr>
            <a:endParaRPr lang="en-US" sz="280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7467600" cy="578802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  <a:defRPr/>
            </a:pPr>
            <a:r>
              <a:rPr lang="en-US" sz="3600" b="1" dirty="0" smtClean="0">
                <a:solidFill>
                  <a:srgbClr val="7030A0"/>
                </a:solidFill>
                <a:latin typeface="+mj-lt"/>
              </a:rPr>
              <a:t>Architecture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b="1" dirty="0" smtClean="0"/>
              <a:t>Model 1 Architecture</a:t>
            </a:r>
            <a:r>
              <a:rPr lang="en-US" sz="2800" dirty="0" smtClean="0"/>
              <a:t> : 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500" dirty="0" smtClean="0"/>
              <a:t>A request is made to a JSP or </a:t>
            </a:r>
            <a:r>
              <a:rPr lang="en-US" sz="2500" dirty="0" err="1" smtClean="0"/>
              <a:t>servlet</a:t>
            </a:r>
            <a:r>
              <a:rPr lang="en-US" sz="2500" dirty="0" smtClean="0"/>
              <a:t> and then that JSP or </a:t>
            </a:r>
            <a:r>
              <a:rPr lang="en-US" sz="2500" dirty="0" err="1" smtClean="0"/>
              <a:t>servlet</a:t>
            </a:r>
            <a:r>
              <a:rPr lang="en-US" sz="2500" dirty="0" smtClean="0"/>
              <a:t> handles all responsibilities for the request.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500" dirty="0" smtClean="0"/>
              <a:t>including processing the request, validating data, handling the business logic, and generating a response.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 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Content Placeholder 2" descr="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914400"/>
            <a:ext cx="8305800" cy="4572000"/>
          </a:xfrm>
        </p:spPr>
      </p:pic>
      <p:sp>
        <p:nvSpPr>
          <p:cNvPr id="3" name="Rectangle 2"/>
          <p:cNvSpPr/>
          <p:nvPr/>
        </p:nvSpPr>
        <p:spPr>
          <a:xfrm>
            <a:off x="457200" y="304800"/>
            <a:ext cx="78486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q"/>
              <a:defRPr/>
            </a:pPr>
            <a:r>
              <a:rPr lang="en-US" sz="2800" b="1" dirty="0">
                <a:latin typeface="+mj-lt"/>
              </a:rPr>
              <a:t>Model 1 Architecture</a:t>
            </a:r>
            <a:r>
              <a:rPr lang="en-US" sz="2800" dirty="0">
                <a:latin typeface="+mj-lt"/>
              </a:rPr>
              <a:t>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696200" cy="6016625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2800" b="1" smtClean="0"/>
              <a:t>Model 2 Architecture :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500" smtClean="0"/>
              <a:t>In the MVC architecture, a central servlet, known as the Controller, receives all requests for the application. 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500" smtClean="0"/>
              <a:t>The Controller then processes the request and works with the Model to prepare any data needed by the View (which is usually a JSP) and forwards the data to a JSP.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500" smtClean="0"/>
              <a:t>The JSP then uses the data prepared by the Controller to generate a response to the browser. 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500" smtClean="0"/>
              <a:t>Business and presentation logic are separated from each other.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382</TotalTime>
  <Words>469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 </vt:lpstr>
      <vt:lpstr>Agenda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_x0001_</dc:title>
  <dc:creator>MANJU</dc:creator>
  <cp:lastModifiedBy>cc</cp:lastModifiedBy>
  <cp:revision>110</cp:revision>
  <dcterms:created xsi:type="dcterms:W3CDTF">2013-12-05T10:48:06Z</dcterms:created>
  <dcterms:modified xsi:type="dcterms:W3CDTF">2015-10-29T08:51:32Z</dcterms:modified>
</cp:coreProperties>
</file>