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Raleway"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eeddc62db_2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10eeddc62db_2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eeddc62db_2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g10eeddc62db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0eeddc62db_2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 name="Google Shape;160;g10eeddc62db_2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0eeddc62db_2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g10eeddc62db_2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0efd323d2e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g10efd323d2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0eeddc62db_2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g10eeddc62db_2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0eeddc62db_2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 name="Google Shape;188;g10eeddc62db_2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eeddc62db_2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g10eeddc62db_2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0eeddc62db_2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g10eeddc62db_2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0eeddc62db_2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g10eeddc62db_2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eeddc62db_2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g10eeddc62db_2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0eeddc62db_2_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10eeddc62db_2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efd323d2e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10efd323d2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eeddc62db_2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g10eeddc62db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eeddc62db_2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g10eeddc62db_2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484583" y="339539"/>
            <a:ext cx="7053600" cy="1050300"/>
          </a:xfrm>
          <a:prstGeom prst="rect">
            <a:avLst/>
          </a:prstGeom>
          <a:noFill/>
          <a:ln>
            <a:noFill/>
          </a:ln>
        </p:spPr>
        <p:txBody>
          <a:bodyPr spcFirstLastPara="1" wrap="square" lIns="68575" tIns="34275" rIns="68575" bIns="34275" anchor="t" anchorCtr="0">
            <a:noAutofit/>
          </a:bodyPr>
          <a:lstStyle>
            <a:lvl1pPr lvl="0" algn="l" rtl="0">
              <a:lnSpc>
                <a:spcPct val="100000"/>
              </a:lnSpc>
              <a:spcBef>
                <a:spcPts val="0"/>
              </a:spcBef>
              <a:spcAft>
                <a:spcPts val="0"/>
              </a:spcAft>
              <a:buClr>
                <a:schemeClr val="lt2"/>
              </a:buClr>
              <a:buSzPts val="14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84" name="Google Shape;84;p13"/>
          <p:cNvSpPr txBox="1">
            <a:spLocks noGrp="1"/>
          </p:cNvSpPr>
          <p:nvPr>
            <p:ph type="body" idx="1"/>
          </p:nvPr>
        </p:nvSpPr>
        <p:spPr>
          <a:xfrm>
            <a:off x="827484" y="1539689"/>
            <a:ext cx="6709800" cy="3146700"/>
          </a:xfrm>
          <a:prstGeom prst="rect">
            <a:avLst/>
          </a:prstGeom>
          <a:noFill/>
          <a:ln>
            <a:noFill/>
          </a:ln>
        </p:spPr>
        <p:txBody>
          <a:bodyPr spcFirstLastPara="1" wrap="square" lIns="68575" tIns="34275" rIns="68575" bIns="34275" anchor="t" anchorCtr="0">
            <a:normAutofit/>
          </a:bodyPr>
          <a:lstStyle>
            <a:lvl1pPr marL="457200" lvl="0" indent="-298450" algn="l" rtl="0">
              <a:lnSpc>
                <a:spcPct val="115000"/>
              </a:lnSpc>
              <a:spcBef>
                <a:spcPts val="800"/>
              </a:spcBef>
              <a:spcAft>
                <a:spcPts val="0"/>
              </a:spcAft>
              <a:buSzPts val="1100"/>
              <a:buChar char="●"/>
              <a:defRPr sz="1100"/>
            </a:lvl1pPr>
            <a:lvl2pPr marL="914400" lvl="1" indent="-298450" algn="l" rtl="0">
              <a:lnSpc>
                <a:spcPct val="115000"/>
              </a:lnSpc>
              <a:spcBef>
                <a:spcPts val="800"/>
              </a:spcBef>
              <a:spcAft>
                <a:spcPts val="0"/>
              </a:spcAft>
              <a:buSzPts val="1100"/>
              <a:buChar char="○"/>
              <a:defRPr sz="1100"/>
            </a:lvl2pPr>
            <a:lvl3pPr marL="1371600" lvl="2" indent="-298450" algn="l" rtl="0">
              <a:lnSpc>
                <a:spcPct val="115000"/>
              </a:lnSpc>
              <a:spcBef>
                <a:spcPts val="800"/>
              </a:spcBef>
              <a:spcAft>
                <a:spcPts val="0"/>
              </a:spcAft>
              <a:buSzPts val="1100"/>
              <a:buChar char="■"/>
              <a:defRPr sz="1100"/>
            </a:lvl3pPr>
            <a:lvl4pPr marL="1828800" lvl="3" indent="-298450" algn="l" rtl="0">
              <a:lnSpc>
                <a:spcPct val="115000"/>
              </a:lnSpc>
              <a:spcBef>
                <a:spcPts val="800"/>
              </a:spcBef>
              <a:spcAft>
                <a:spcPts val="0"/>
              </a:spcAft>
              <a:buSzPts val="1100"/>
              <a:buChar char="●"/>
              <a:defRPr sz="1100"/>
            </a:lvl4pPr>
            <a:lvl5pPr marL="2286000" lvl="4" indent="-298450" algn="l" rtl="0">
              <a:lnSpc>
                <a:spcPct val="115000"/>
              </a:lnSpc>
              <a:spcBef>
                <a:spcPts val="800"/>
              </a:spcBef>
              <a:spcAft>
                <a:spcPts val="0"/>
              </a:spcAft>
              <a:buSzPts val="1100"/>
              <a:buChar char="○"/>
              <a:defRPr sz="1100"/>
            </a:lvl5pPr>
            <a:lvl6pPr marL="2743200" lvl="5" indent="-298450" algn="l" rtl="0">
              <a:lnSpc>
                <a:spcPct val="115000"/>
              </a:lnSpc>
              <a:spcBef>
                <a:spcPts val="800"/>
              </a:spcBef>
              <a:spcAft>
                <a:spcPts val="0"/>
              </a:spcAft>
              <a:buSzPts val="1100"/>
              <a:buChar char="■"/>
              <a:defRPr sz="1100"/>
            </a:lvl6pPr>
            <a:lvl7pPr marL="3200400" lvl="6" indent="-298450" algn="l" rtl="0">
              <a:lnSpc>
                <a:spcPct val="115000"/>
              </a:lnSpc>
              <a:spcBef>
                <a:spcPts val="800"/>
              </a:spcBef>
              <a:spcAft>
                <a:spcPts val="0"/>
              </a:spcAft>
              <a:buSzPts val="1100"/>
              <a:buChar char="●"/>
              <a:defRPr sz="1100"/>
            </a:lvl7pPr>
            <a:lvl8pPr marL="3657600" lvl="7" indent="-298450" algn="l" rtl="0">
              <a:lnSpc>
                <a:spcPct val="115000"/>
              </a:lnSpc>
              <a:spcBef>
                <a:spcPts val="800"/>
              </a:spcBef>
              <a:spcAft>
                <a:spcPts val="0"/>
              </a:spcAft>
              <a:buSzPts val="1100"/>
              <a:buChar char="○"/>
              <a:defRPr sz="1100"/>
            </a:lvl8pPr>
            <a:lvl9pPr marL="4114800" lvl="8" indent="-298450" algn="l" rtl="0">
              <a:lnSpc>
                <a:spcPct val="115000"/>
              </a:lnSpc>
              <a:spcBef>
                <a:spcPts val="800"/>
              </a:spcBef>
              <a:spcAft>
                <a:spcPts val="0"/>
              </a:spcAft>
              <a:buSzPts val="1100"/>
              <a:buChar char="■"/>
              <a:defRPr sz="1100"/>
            </a:lvl9pPr>
          </a:lstStyle>
          <a:p>
            <a:endParaRPr/>
          </a:p>
        </p:txBody>
      </p:sp>
      <p:sp>
        <p:nvSpPr>
          <p:cNvPr id="85" name="Google Shape;85;p13"/>
          <p:cNvSpPr txBox="1">
            <a:spLocks noGrp="1"/>
          </p:cNvSpPr>
          <p:nvPr>
            <p:ph type="dt" idx="10"/>
          </p:nvPr>
        </p:nvSpPr>
        <p:spPr>
          <a:xfrm rot="5400000">
            <a:off x="7616803" y="1342951"/>
            <a:ext cx="742800" cy="2286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86" name="Google Shape;86;p13"/>
          <p:cNvSpPr txBox="1">
            <a:spLocks noGrp="1"/>
          </p:cNvSpPr>
          <p:nvPr>
            <p:ph type="ftr" idx="11"/>
          </p:nvPr>
        </p:nvSpPr>
        <p:spPr>
          <a:xfrm rot="5400000">
            <a:off x="6713754" y="2418900"/>
            <a:ext cx="2894700" cy="228600"/>
          </a:xfrm>
          <a:prstGeom prst="rect">
            <a:avLst/>
          </a:prstGeom>
          <a:noFill/>
          <a:ln>
            <a:noFill/>
          </a:ln>
        </p:spPr>
        <p:txBody>
          <a:bodyPr spcFirstLastPara="1" wrap="square" lIns="68575" tIns="34275" rIns="68575" bIns="34275" anchor="b"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87" name="Google Shape;87;p13"/>
          <p:cNvSpPr txBox="1">
            <a:spLocks noGrp="1"/>
          </p:cNvSpPr>
          <p:nvPr>
            <p:ph type="sldNum" idx="12"/>
          </p:nvPr>
        </p:nvSpPr>
        <p:spPr>
          <a:xfrm>
            <a:off x="7764405" y="221797"/>
            <a:ext cx="628500" cy="575700"/>
          </a:xfrm>
          <a:prstGeom prst="rect">
            <a:avLst/>
          </a:prstGeom>
          <a:noFill/>
          <a:ln>
            <a:noFill/>
          </a:ln>
        </p:spPr>
        <p:txBody>
          <a:bodyPr spcFirstLastPara="1" wrap="square" lIns="68575" tIns="34275" rIns="68575" bIns="34275" anchor="b" anchorCtr="0">
            <a:normAutofit/>
          </a:bodyPr>
          <a:lstStyle>
            <a:lvl1pPr marL="0" marR="0" lvl="0"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9625" y="969000"/>
            <a:ext cx="7688100" cy="16647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GB"/>
              <a:t>Java Programming</a:t>
            </a:r>
            <a:endParaRPr/>
          </a:p>
        </p:txBody>
      </p:sp>
      <p:sp>
        <p:nvSpPr>
          <p:cNvPr id="93" name="Google Shape;93;p14"/>
          <p:cNvSpPr txBox="1">
            <a:spLocks noGrp="1"/>
          </p:cNvSpPr>
          <p:nvPr>
            <p:ph type="subTitle" idx="1"/>
          </p:nvPr>
        </p:nvSpPr>
        <p:spPr>
          <a:xfrm>
            <a:off x="729627" y="2900225"/>
            <a:ext cx="7688100" cy="5412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GB" dirty="0"/>
              <a:t>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p:nvPr/>
        </p:nvSpPr>
        <p:spPr>
          <a:xfrm>
            <a:off x="345600" y="820375"/>
            <a:ext cx="8342700" cy="38634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GB" sz="1400" b="0" i="0" u="none" strike="noStrike" cap="none">
                <a:solidFill>
                  <a:srgbClr val="444444"/>
                </a:solidFill>
                <a:latin typeface="Arial"/>
                <a:ea typeface="Arial"/>
                <a:cs typeface="Arial"/>
                <a:sym typeface="Arial"/>
              </a:rPr>
              <a:t>Java final keyword is a non-access specifier that is used to restrict a class, variable, and method. If we initialize a variable with the final keyword, then we cannot modify its value.</a:t>
            </a:r>
            <a:endParaRPr/>
          </a:p>
          <a:p>
            <a:pPr marL="0" marR="0" lvl="0" indent="0" algn="l" rtl="0">
              <a:lnSpc>
                <a:spcPct val="150000"/>
              </a:lnSpc>
              <a:spcBef>
                <a:spcPts val="0"/>
              </a:spcBef>
              <a:spcAft>
                <a:spcPts val="0"/>
              </a:spcAft>
              <a:buNone/>
            </a:pPr>
            <a:r>
              <a:rPr lang="en-GB" sz="1400" b="0" i="0" u="none" strike="noStrike" cap="none">
                <a:solidFill>
                  <a:srgbClr val="444444"/>
                </a:solidFill>
                <a:latin typeface="Arial"/>
                <a:ea typeface="Arial"/>
                <a:cs typeface="Arial"/>
                <a:sym typeface="Arial"/>
              </a:rPr>
              <a:t>If we declare a method as final, then it cannot be overridden by any subclasses. And, if we declare a class as final, we restrict the other classes to inherit or extend it.</a:t>
            </a:r>
            <a:endParaRPr/>
          </a:p>
          <a:p>
            <a:pPr marL="0" marR="0" lvl="0" indent="0" algn="l" rtl="0">
              <a:lnSpc>
                <a:spcPct val="150000"/>
              </a:lnSpc>
              <a:spcBef>
                <a:spcPts val="0"/>
              </a:spcBef>
              <a:spcAft>
                <a:spcPts val="0"/>
              </a:spcAft>
              <a:buNone/>
            </a:pPr>
            <a:r>
              <a:rPr lang="en-GB" sz="1400" b="0" i="0" u="none" strike="noStrike" cap="none">
                <a:solidFill>
                  <a:srgbClr val="444444"/>
                </a:solidFill>
                <a:latin typeface="Arial"/>
                <a:ea typeface="Arial"/>
                <a:cs typeface="Arial"/>
                <a:sym typeface="Arial"/>
              </a:rPr>
              <a:t>In other words, the final classes can not be inherited by other classes.</a:t>
            </a:r>
            <a:endParaRPr/>
          </a:p>
          <a:p>
            <a:pPr marL="0" marR="0" lvl="0" indent="0" algn="l" rtl="0">
              <a:lnSpc>
                <a:spcPct val="150000"/>
              </a:lnSpc>
              <a:spcBef>
                <a:spcPts val="0"/>
              </a:spcBef>
              <a:spcAft>
                <a:spcPts val="0"/>
              </a:spcAft>
              <a:buNone/>
            </a:pPr>
            <a:r>
              <a:rPr lang="en-GB" sz="1400" b="0" i="0" u="none" strike="noStrike" cap="none">
                <a:solidFill>
                  <a:srgbClr val="444444"/>
                </a:solidFill>
                <a:latin typeface="Arial"/>
                <a:ea typeface="Arial"/>
                <a:cs typeface="Arial"/>
                <a:sym typeface="Arial"/>
              </a:rPr>
              <a:t>This was a brief introduction to a final keyword in Java. Now we will discuss the implementation of the final keyword with a variable, method, and class in Java. </a:t>
            </a:r>
            <a:endParaRPr sz="1400" b="0" i="0" u="none" strike="noStrike" cap="none">
              <a:solidFill>
                <a:srgbClr val="444444"/>
              </a:solidFill>
              <a:latin typeface="Arial"/>
              <a:ea typeface="Arial"/>
              <a:cs typeface="Arial"/>
              <a:sym typeface="Arial"/>
            </a:endParaRPr>
          </a:p>
          <a:p>
            <a:pPr marL="0" marR="0" lvl="0" indent="0" algn="l" rtl="0">
              <a:lnSpc>
                <a:spcPct val="150000"/>
              </a:lnSpc>
              <a:spcBef>
                <a:spcPts val="0"/>
              </a:spcBef>
              <a:spcAft>
                <a:spcPts val="0"/>
              </a:spcAft>
              <a:buNone/>
            </a:pPr>
            <a:endParaRPr>
              <a:solidFill>
                <a:srgbClr val="444444"/>
              </a:solidFill>
            </a:endParaRPr>
          </a:p>
          <a:p>
            <a:pPr marL="0" marR="0" lvl="0" indent="0" algn="l" rtl="0">
              <a:lnSpc>
                <a:spcPct val="150000"/>
              </a:lnSpc>
              <a:spcBef>
                <a:spcPts val="0"/>
              </a:spcBef>
              <a:spcAft>
                <a:spcPts val="0"/>
              </a:spcAft>
              <a:buNone/>
            </a:pPr>
            <a:r>
              <a:rPr lang="en-GB" sz="1400" b="0" i="0" u="none" strike="noStrike" cap="none">
                <a:solidFill>
                  <a:srgbClr val="444444"/>
                </a:solidFill>
                <a:latin typeface="Arial"/>
                <a:ea typeface="Arial"/>
                <a:cs typeface="Arial"/>
                <a:sym typeface="Arial"/>
              </a:rPr>
              <a:t>We will discuss the following topics in detail:</a:t>
            </a:r>
            <a:endParaRPr/>
          </a:p>
          <a:p>
            <a:pPr marL="0" marR="0" lvl="0" indent="0" algn="l" rtl="0">
              <a:lnSpc>
                <a:spcPct val="150000"/>
              </a:lnSpc>
              <a:spcBef>
                <a:spcPts val="0"/>
              </a:spcBef>
              <a:spcAft>
                <a:spcPts val="0"/>
              </a:spcAft>
              <a:buNone/>
            </a:pPr>
            <a:r>
              <a:rPr lang="en-GB" sz="1400" b="1" i="0" u="none" strike="noStrike" cap="none">
                <a:solidFill>
                  <a:srgbClr val="444444"/>
                </a:solidFill>
                <a:latin typeface="Arial"/>
                <a:ea typeface="Arial"/>
                <a:cs typeface="Arial"/>
                <a:sym typeface="Arial"/>
              </a:rPr>
              <a:t>1.</a:t>
            </a:r>
            <a:r>
              <a:rPr lang="en-GB" sz="1400" b="0" i="0" u="none" strike="noStrike" cap="none">
                <a:solidFill>
                  <a:srgbClr val="444444"/>
                </a:solidFill>
                <a:latin typeface="Arial"/>
                <a:ea typeface="Arial"/>
                <a:cs typeface="Arial"/>
                <a:sym typeface="Arial"/>
              </a:rPr>
              <a:t> final variable</a:t>
            </a:r>
            <a:br>
              <a:rPr lang="en-GB" sz="1400" b="0" i="0" u="none" strike="noStrike" cap="none">
                <a:solidFill>
                  <a:srgbClr val="444444"/>
                </a:solidFill>
                <a:latin typeface="Arial"/>
                <a:ea typeface="Arial"/>
                <a:cs typeface="Arial"/>
                <a:sym typeface="Arial"/>
              </a:rPr>
            </a:br>
            <a:r>
              <a:rPr lang="en-GB" sz="1400" b="1" i="0" u="none" strike="noStrike" cap="none">
                <a:solidFill>
                  <a:srgbClr val="444444"/>
                </a:solidFill>
                <a:latin typeface="Arial"/>
                <a:ea typeface="Arial"/>
                <a:cs typeface="Arial"/>
                <a:sym typeface="Arial"/>
              </a:rPr>
              <a:t>2.</a:t>
            </a:r>
            <a:r>
              <a:rPr lang="en-GB" sz="1400" b="0" i="0" u="none" strike="noStrike" cap="none">
                <a:solidFill>
                  <a:srgbClr val="444444"/>
                </a:solidFill>
                <a:latin typeface="Arial"/>
                <a:ea typeface="Arial"/>
                <a:cs typeface="Arial"/>
                <a:sym typeface="Arial"/>
              </a:rPr>
              <a:t> final class</a:t>
            </a:r>
            <a:br>
              <a:rPr lang="en-GB" sz="1400" b="0" i="0" u="none" strike="noStrike" cap="none">
                <a:solidFill>
                  <a:srgbClr val="444444"/>
                </a:solidFill>
                <a:latin typeface="Arial"/>
                <a:ea typeface="Arial"/>
                <a:cs typeface="Arial"/>
                <a:sym typeface="Arial"/>
              </a:rPr>
            </a:br>
            <a:r>
              <a:rPr lang="en-GB" sz="1400" b="1" i="0" u="none" strike="noStrike" cap="none">
                <a:solidFill>
                  <a:srgbClr val="444444"/>
                </a:solidFill>
                <a:latin typeface="Arial"/>
                <a:ea typeface="Arial"/>
                <a:cs typeface="Arial"/>
                <a:sym typeface="Arial"/>
              </a:rPr>
              <a:t>3.</a:t>
            </a:r>
            <a:r>
              <a:rPr lang="en-GB" sz="1400" b="0" i="0" u="none" strike="noStrike" cap="none">
                <a:solidFill>
                  <a:srgbClr val="444444"/>
                </a:solidFill>
                <a:latin typeface="Arial"/>
                <a:ea typeface="Arial"/>
                <a:cs typeface="Arial"/>
                <a:sym typeface="Arial"/>
              </a:rPr>
              <a:t> final method</a:t>
            </a:r>
            <a:endParaRPr sz="1400" b="0" i="0" u="none" strike="noStrike" cap="none">
              <a:solidFill>
                <a:srgbClr val="000000"/>
              </a:solidFill>
              <a:latin typeface="Arial"/>
              <a:ea typeface="Arial"/>
              <a:cs typeface="Arial"/>
              <a:sym typeface="Arial"/>
            </a:endParaRPr>
          </a:p>
        </p:txBody>
      </p:sp>
      <p:sp>
        <p:nvSpPr>
          <p:cNvPr id="156" name="Google Shape;156;p23"/>
          <p:cNvSpPr txBox="1"/>
          <p:nvPr/>
        </p:nvSpPr>
        <p:spPr>
          <a:xfrm>
            <a:off x="3055500" y="123825"/>
            <a:ext cx="30330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600" b="1">
                <a:latin typeface="Raleway"/>
                <a:ea typeface="Raleway"/>
                <a:cs typeface="Raleway"/>
                <a:sym typeface="Raleway"/>
              </a:rPr>
              <a:t>FINAL KEYWORD</a:t>
            </a:r>
            <a:endParaRPr sz="2600">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24"/>
          <p:cNvPicPr preferRelativeResize="0"/>
          <p:nvPr/>
        </p:nvPicPr>
        <p:blipFill rotWithShape="1">
          <a:blip r:embed="rId3">
            <a:alphaModFix/>
          </a:blip>
          <a:srcRect/>
          <a:stretch/>
        </p:blipFill>
        <p:spPr>
          <a:xfrm>
            <a:off x="1899684" y="694782"/>
            <a:ext cx="5174511" cy="361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p:nvPr/>
        </p:nvSpPr>
        <p:spPr>
          <a:xfrm>
            <a:off x="538400" y="1170900"/>
            <a:ext cx="8063100" cy="35403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GB" sz="1400" b="0" i="0" u="none" strike="noStrike" cap="none">
                <a:solidFill>
                  <a:srgbClr val="000000"/>
                </a:solidFill>
                <a:latin typeface="Arial"/>
                <a:ea typeface="Arial"/>
                <a:cs typeface="Arial"/>
                <a:sym typeface="Arial"/>
              </a:rPr>
              <a:t>The static keyword in Java is used for memory management mainly. We can apply static keyword with variables, methods, blocks and nested classes. The static keyword belongs to the class than an instance of the class.</a:t>
            </a:r>
            <a:endParaRPr/>
          </a:p>
          <a:p>
            <a:pPr marL="0" marR="0" lvl="0" indent="0" algn="l" rtl="0">
              <a:lnSpc>
                <a:spcPct val="15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GB" sz="1400" b="0" i="0" u="none" strike="noStrike" cap="none">
                <a:solidFill>
                  <a:srgbClr val="000000"/>
                </a:solidFill>
                <a:latin typeface="Arial"/>
                <a:ea typeface="Arial"/>
                <a:cs typeface="Arial"/>
                <a:sym typeface="Arial"/>
              </a:rPr>
              <a:t>The static can be:</a:t>
            </a:r>
            <a:endParaRPr/>
          </a:p>
          <a:p>
            <a:pPr marL="0" marR="0" lvl="0" indent="0" algn="l" rtl="0">
              <a:lnSpc>
                <a:spcPct val="15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457200" marR="0" lvl="0" indent="-317500" algn="l"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Variable (also known as a class variable)</a:t>
            </a:r>
            <a:endParaRPr/>
          </a:p>
          <a:p>
            <a:pPr marL="457200" marR="0" lvl="0" indent="-317500" algn="l"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Method (also known as a class method)</a:t>
            </a:r>
            <a:endParaRPr/>
          </a:p>
          <a:p>
            <a:pPr marL="457200" marR="0" lvl="0" indent="-317500" algn="l"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Block</a:t>
            </a:r>
            <a:endParaRPr/>
          </a:p>
          <a:p>
            <a:pPr marL="457200" marR="0" lvl="0" indent="-317500" algn="l"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Nested class</a:t>
            </a:r>
            <a:endParaRPr/>
          </a:p>
          <a:p>
            <a:pPr marL="0" marR="0" lvl="0" indent="0" algn="l" rtl="0">
              <a:lnSpc>
                <a:spcPct val="15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9" name="Google Shape;169;p25"/>
          <p:cNvSpPr txBox="1"/>
          <p:nvPr/>
        </p:nvSpPr>
        <p:spPr>
          <a:xfrm>
            <a:off x="2999250" y="309750"/>
            <a:ext cx="31455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600" b="1">
                <a:latin typeface="Raleway"/>
                <a:ea typeface="Raleway"/>
                <a:cs typeface="Raleway"/>
                <a:sym typeface="Raleway"/>
              </a:rPr>
              <a:t>STATIC KEYWORD</a:t>
            </a:r>
            <a:endParaRPr sz="2600">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p:nvPr/>
        </p:nvSpPr>
        <p:spPr>
          <a:xfrm>
            <a:off x="533700" y="894750"/>
            <a:ext cx="8076600" cy="19239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400" b="0" i="0" u="none" strike="noStrike" cap="none">
                <a:solidFill>
                  <a:srgbClr val="333333"/>
                </a:solidFill>
                <a:latin typeface="Arial"/>
                <a:ea typeface="Arial"/>
                <a:cs typeface="Arial"/>
                <a:sym typeface="Arial"/>
              </a:rPr>
              <a:t>If you declare any variable as static, it is known as a static variable.</a:t>
            </a:r>
            <a:endParaRPr/>
          </a:p>
          <a:p>
            <a:pPr marL="0" marR="0" lvl="0" indent="-88900" algn="just"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The static variable can be used to refer to the common property of all objects (which is not unique for each object), for example, the company name of employees, college name of students, etc.</a:t>
            </a:r>
            <a:endParaRPr/>
          </a:p>
          <a:p>
            <a:pPr marL="0" marR="0" lvl="0" indent="-88900" algn="just"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The static variable gets memory only once in the class area at the time of class loading.</a:t>
            </a:r>
            <a:endParaRPr/>
          </a:p>
          <a:p>
            <a:pPr marL="0" marR="0" lvl="0" indent="0" algn="just" rtl="0">
              <a:lnSpc>
                <a:spcPct val="150000"/>
              </a:lnSpc>
              <a:spcBef>
                <a:spcPts val="0"/>
              </a:spcBef>
              <a:spcAft>
                <a:spcPts val="0"/>
              </a:spcAft>
              <a:buNone/>
            </a:pPr>
            <a:r>
              <a:rPr lang="en-GB" sz="1400" b="0" i="0" u="none" strike="noStrike" cap="none">
                <a:solidFill>
                  <a:srgbClr val="610B4B"/>
                </a:solidFill>
                <a:latin typeface="Arial"/>
                <a:ea typeface="Arial"/>
                <a:cs typeface="Arial"/>
                <a:sym typeface="Arial"/>
              </a:rPr>
              <a:t>Advantages of static variable</a:t>
            </a:r>
            <a:endParaRPr/>
          </a:p>
          <a:p>
            <a:pPr marL="0" marR="0" lvl="0" indent="0" algn="just" rtl="0">
              <a:lnSpc>
                <a:spcPct val="150000"/>
              </a:lnSpc>
              <a:spcBef>
                <a:spcPts val="0"/>
              </a:spcBef>
              <a:spcAft>
                <a:spcPts val="0"/>
              </a:spcAft>
              <a:buNone/>
            </a:pPr>
            <a:r>
              <a:rPr lang="en-GB" sz="1400" b="0" i="0" u="none" strike="noStrike" cap="none">
                <a:solidFill>
                  <a:srgbClr val="333333"/>
                </a:solidFill>
                <a:latin typeface="Arial"/>
                <a:ea typeface="Arial"/>
                <a:cs typeface="Arial"/>
                <a:sym typeface="Arial"/>
              </a:rPr>
              <a:t>It makes your program </a:t>
            </a:r>
            <a:r>
              <a:rPr lang="en-GB" sz="1400" b="1" i="0" u="none" strike="noStrike" cap="none">
                <a:solidFill>
                  <a:srgbClr val="333333"/>
                </a:solidFill>
                <a:latin typeface="Arial"/>
                <a:ea typeface="Arial"/>
                <a:cs typeface="Arial"/>
                <a:sym typeface="Arial"/>
              </a:rPr>
              <a:t>memory efficient</a:t>
            </a:r>
            <a:r>
              <a:rPr lang="en-GB" sz="1400" b="0" i="0" u="none" strike="noStrike" cap="none">
                <a:solidFill>
                  <a:srgbClr val="333333"/>
                </a:solidFill>
                <a:latin typeface="Arial"/>
                <a:ea typeface="Arial"/>
                <a:cs typeface="Arial"/>
                <a:sym typeface="Arial"/>
              </a:rPr>
              <a:t> (i.e., it saves memory).</a:t>
            </a:r>
            <a:endParaRPr sz="1400" b="0" i="0" u="none" strike="noStrike" cap="none">
              <a:solidFill>
                <a:srgbClr val="000000"/>
              </a:solidFill>
              <a:latin typeface="Arial"/>
              <a:ea typeface="Arial"/>
              <a:cs typeface="Arial"/>
              <a:sym typeface="Arial"/>
            </a:endParaRPr>
          </a:p>
        </p:txBody>
      </p:sp>
      <p:pic>
        <p:nvPicPr>
          <p:cNvPr id="176" name="Google Shape;176;p26"/>
          <p:cNvPicPr preferRelativeResize="0"/>
          <p:nvPr/>
        </p:nvPicPr>
        <p:blipFill rotWithShape="1">
          <a:blip r:embed="rId3">
            <a:alphaModFix/>
          </a:blip>
          <a:srcRect/>
          <a:stretch/>
        </p:blipFill>
        <p:spPr>
          <a:xfrm>
            <a:off x="3238950" y="2893000"/>
            <a:ext cx="2516050" cy="2144000"/>
          </a:xfrm>
          <a:prstGeom prst="rect">
            <a:avLst/>
          </a:prstGeom>
          <a:noFill/>
          <a:ln>
            <a:noFill/>
          </a:ln>
        </p:spPr>
      </p:pic>
      <p:sp>
        <p:nvSpPr>
          <p:cNvPr id="177" name="Google Shape;177;p26"/>
          <p:cNvSpPr txBox="1"/>
          <p:nvPr/>
        </p:nvSpPr>
        <p:spPr>
          <a:xfrm>
            <a:off x="2999250" y="235400"/>
            <a:ext cx="31455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600" b="1">
                <a:latin typeface="Raleway"/>
                <a:ea typeface="Raleway"/>
                <a:cs typeface="Raleway"/>
                <a:sym typeface="Raleway"/>
              </a:rPr>
              <a:t>STATIC KEYWORD</a:t>
            </a:r>
            <a:endParaRPr sz="2600">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p:nvPr/>
        </p:nvSpPr>
        <p:spPr>
          <a:xfrm>
            <a:off x="642525" y="1286550"/>
            <a:ext cx="8033400" cy="25704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GB" sz="1400" b="0" i="0" u="none" strike="noStrike" cap="none">
                <a:solidFill>
                  <a:srgbClr val="000000"/>
                </a:solidFill>
                <a:latin typeface="Arial"/>
                <a:ea typeface="Arial"/>
                <a:cs typeface="Arial"/>
                <a:sym typeface="Arial"/>
              </a:rPr>
              <a:t>Overloading allows different methods to have the same name, but different signatures where the signature can differ by the number of input parameters or type of input parameters or both. </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endParaRPr/>
          </a:p>
          <a:p>
            <a:pPr marL="0" marR="0" lvl="0" indent="0" algn="l" rtl="0">
              <a:lnSpc>
                <a:spcPct val="150000"/>
              </a:lnSpc>
              <a:spcBef>
                <a:spcPts val="0"/>
              </a:spcBef>
              <a:spcAft>
                <a:spcPts val="0"/>
              </a:spcAft>
              <a:buNone/>
            </a:pPr>
            <a:r>
              <a:rPr lang="en-GB" sz="1400" b="0" i="0" u="none" strike="noStrike" cap="none">
                <a:solidFill>
                  <a:srgbClr val="000000"/>
                </a:solidFill>
                <a:latin typeface="Arial"/>
                <a:ea typeface="Arial"/>
                <a:cs typeface="Arial"/>
                <a:sym typeface="Arial"/>
              </a:rPr>
              <a:t>Overloading is related to compile-time (or static) polymorphism.</a:t>
            </a:r>
            <a:r>
              <a:rPr lang="en-GB" sz="1400" b="0" i="0" u="none" strike="noStrike" cap="none">
                <a:solidFill>
                  <a:srgbClr val="273239"/>
                </a:solidFill>
                <a:latin typeface="Arial"/>
                <a:ea typeface="Arial"/>
                <a:cs typeface="Arial"/>
                <a:sym typeface="Arial"/>
              </a:rPr>
              <a:t> We </a:t>
            </a:r>
            <a:r>
              <a:rPr lang="en-GB" sz="1400" b="1" i="0" u="none" strike="noStrike" cap="none">
                <a:solidFill>
                  <a:srgbClr val="273239"/>
                </a:solidFill>
                <a:latin typeface="Arial"/>
                <a:ea typeface="Arial"/>
                <a:cs typeface="Arial"/>
                <a:sym typeface="Arial"/>
              </a:rPr>
              <a:t>cannot</a:t>
            </a:r>
            <a:r>
              <a:rPr lang="en-GB" sz="1400" b="0" i="0" u="none" strike="noStrike" cap="none">
                <a:solidFill>
                  <a:srgbClr val="273239"/>
                </a:solidFill>
                <a:latin typeface="Arial"/>
                <a:ea typeface="Arial"/>
                <a:cs typeface="Arial"/>
                <a:sym typeface="Arial"/>
              </a:rPr>
              <a:t> overload two methods in Java if they differ only by static keyword (number of parameters and types of parameters is same). </a:t>
            </a:r>
            <a:endParaRPr sz="1400" b="0" i="0" u="none" strike="noStrike" cap="none">
              <a:solidFill>
                <a:srgbClr val="273239"/>
              </a:solidFill>
              <a:latin typeface="Arial"/>
              <a:ea typeface="Arial"/>
              <a:cs typeface="Arial"/>
              <a:sym typeface="Arial"/>
            </a:endParaRPr>
          </a:p>
          <a:p>
            <a:pPr marL="0" marR="0" lvl="0" indent="0" algn="l" rtl="0">
              <a:lnSpc>
                <a:spcPct val="150000"/>
              </a:lnSpc>
              <a:spcBef>
                <a:spcPts val="0"/>
              </a:spcBef>
              <a:spcAft>
                <a:spcPts val="0"/>
              </a:spcAft>
              <a:buNone/>
            </a:pPr>
            <a:endParaRPr>
              <a:solidFill>
                <a:srgbClr val="273239"/>
              </a:solidFill>
            </a:endParaRPr>
          </a:p>
          <a:p>
            <a:pPr marL="0" marR="0" lvl="0" indent="0" algn="l" rtl="0">
              <a:lnSpc>
                <a:spcPct val="150000"/>
              </a:lnSpc>
              <a:spcBef>
                <a:spcPts val="0"/>
              </a:spcBef>
              <a:spcAft>
                <a:spcPts val="0"/>
              </a:spcAft>
              <a:buNone/>
            </a:pPr>
            <a:r>
              <a:rPr lang="en-GB" sz="1400" b="0" i="0" u="none" strike="noStrike" cap="none">
                <a:solidFill>
                  <a:srgbClr val="273239"/>
                </a:solidFill>
                <a:latin typeface="Arial"/>
                <a:ea typeface="Arial"/>
                <a:cs typeface="Arial"/>
                <a:sym typeface="Arial"/>
              </a:rPr>
              <a:t>We can have two or more static methods with same name, but differences in input parameters. </a:t>
            </a:r>
            <a:endParaRPr sz="1400" b="0" i="0" u="none" strike="noStrike" cap="none">
              <a:solidFill>
                <a:srgbClr val="000000"/>
              </a:solidFill>
              <a:latin typeface="Arial"/>
              <a:ea typeface="Arial"/>
              <a:cs typeface="Arial"/>
              <a:sym typeface="Arial"/>
            </a:endParaRPr>
          </a:p>
        </p:txBody>
      </p:sp>
      <p:sp>
        <p:nvSpPr>
          <p:cNvPr id="184" name="Google Shape;184;p27"/>
          <p:cNvSpPr txBox="1"/>
          <p:nvPr/>
        </p:nvSpPr>
        <p:spPr>
          <a:xfrm>
            <a:off x="2576925" y="309775"/>
            <a:ext cx="41646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600" b="1">
                <a:latin typeface="Raleway"/>
                <a:ea typeface="Raleway"/>
                <a:cs typeface="Raleway"/>
                <a:sym typeface="Raleway"/>
              </a:rPr>
              <a:t>METHOD OVERLOADING</a:t>
            </a:r>
            <a:endParaRPr sz="2600">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p:nvPr/>
        </p:nvSpPr>
        <p:spPr>
          <a:xfrm>
            <a:off x="326076" y="827650"/>
            <a:ext cx="8349600" cy="19239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GB"/>
              <a:t>I</a:t>
            </a:r>
            <a:r>
              <a:rPr lang="en-GB" sz="1400" b="0" i="0" u="none" strike="noStrike" cap="none">
                <a:solidFill>
                  <a:srgbClr val="000000"/>
                </a:solidFill>
                <a:latin typeface="Arial"/>
                <a:ea typeface="Arial"/>
                <a:cs typeface="Arial"/>
                <a:sym typeface="Arial"/>
              </a:rPr>
              <a:t>n any object-oriented programming language, Overriding is a feature that allows a subclass or child class to provide a specific implementation of a method that is already provided by one of its super-classes or parent classes. When a method in a subclass has the same name, same parameters or signature, and same return type(or sub-type) as a method in its super-class, then the method in the subclass is said to override the method in the super-class.</a:t>
            </a:r>
            <a:endParaRPr/>
          </a:p>
          <a:p>
            <a:pPr marL="0" marR="0" lvl="0" indent="0" algn="l" rtl="0">
              <a:lnSpc>
                <a:spcPct val="150000"/>
              </a:lnSpc>
              <a:spcBef>
                <a:spcPts val="0"/>
              </a:spcBef>
              <a:spcAft>
                <a:spcPts val="0"/>
              </a:spcAft>
              <a:buNone/>
            </a:pPr>
            <a:r>
              <a:rPr lang="en-GB" sz="1400" b="0" i="0" u="none" strike="noStrike" cap="none">
                <a:solidFill>
                  <a:srgbClr val="273239"/>
                </a:solidFill>
                <a:latin typeface="Arial"/>
                <a:ea typeface="Arial"/>
                <a:cs typeface="Arial"/>
                <a:sym typeface="Arial"/>
              </a:rPr>
              <a:t>Method overriding is one of the way by which java achieve </a:t>
            </a:r>
            <a:r>
              <a:rPr lang="en-GB">
                <a:solidFill>
                  <a:srgbClr val="273239"/>
                </a:solidFill>
              </a:rPr>
              <a:t>r</a:t>
            </a:r>
            <a:r>
              <a:rPr lang="en-GB" u="none">
                <a:solidFill>
                  <a:srgbClr val="273239"/>
                </a:solidFill>
              </a:rPr>
              <a:t>un</a:t>
            </a:r>
            <a:r>
              <a:rPr lang="en-GB">
                <a:solidFill>
                  <a:srgbClr val="273239"/>
                </a:solidFill>
              </a:rPr>
              <a:t> time Polymorphism</a:t>
            </a:r>
            <a:r>
              <a:rPr lang="en-GB" sz="1400" b="0" i="0" u="none" strike="noStrike" cap="none">
                <a:solidFill>
                  <a:srgbClr val="273239"/>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191" name="Google Shape;191;p28"/>
          <p:cNvPicPr preferRelativeResize="0"/>
          <p:nvPr/>
        </p:nvPicPr>
        <p:blipFill rotWithShape="1">
          <a:blip r:embed="rId3">
            <a:alphaModFix/>
          </a:blip>
          <a:srcRect/>
          <a:stretch/>
        </p:blipFill>
        <p:spPr>
          <a:xfrm>
            <a:off x="3056044" y="2924463"/>
            <a:ext cx="2757442" cy="2105578"/>
          </a:xfrm>
          <a:prstGeom prst="rect">
            <a:avLst/>
          </a:prstGeom>
          <a:noFill/>
          <a:ln>
            <a:noFill/>
          </a:ln>
        </p:spPr>
      </p:pic>
      <p:sp>
        <p:nvSpPr>
          <p:cNvPr id="192" name="Google Shape;192;p28"/>
          <p:cNvSpPr txBox="1"/>
          <p:nvPr/>
        </p:nvSpPr>
        <p:spPr>
          <a:xfrm>
            <a:off x="2589325" y="173450"/>
            <a:ext cx="41646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600" b="1">
                <a:latin typeface="Raleway"/>
                <a:ea typeface="Raleway"/>
                <a:cs typeface="Raleway"/>
                <a:sym typeface="Raleway"/>
              </a:rPr>
              <a:t>METHOD OVERRIDING</a:t>
            </a:r>
            <a:endParaRPr sz="26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933650" y="1782150"/>
            <a:ext cx="7053600" cy="2270700"/>
          </a:xfrm>
          <a:prstGeom prst="rect">
            <a:avLst/>
          </a:prstGeom>
          <a:noFill/>
          <a:ln>
            <a:noFill/>
          </a:ln>
        </p:spPr>
        <p:txBody>
          <a:bodyPr spcFirstLastPara="1" wrap="square" lIns="68575" tIns="34275" rIns="68575" bIns="34275" anchor="t" anchorCtr="0">
            <a:normAutofit/>
          </a:bodyPr>
          <a:lstStyle/>
          <a:p>
            <a:pPr marL="0" lvl="0" indent="0" algn="l" rtl="0">
              <a:lnSpc>
                <a:spcPct val="150000"/>
              </a:lnSpc>
              <a:spcBef>
                <a:spcPts val="0"/>
              </a:spcBef>
              <a:spcAft>
                <a:spcPts val="0"/>
              </a:spcAft>
              <a:buNone/>
            </a:pPr>
            <a:r>
              <a:rPr lang="en-GB" sz="1600" i="0">
                <a:solidFill>
                  <a:srgbClr val="2D3748"/>
                </a:solidFill>
                <a:latin typeface="Raleway"/>
                <a:ea typeface="Raleway"/>
                <a:cs typeface="Raleway"/>
                <a:sym typeface="Raleway"/>
              </a:rPr>
              <a:t>if statement</a:t>
            </a:r>
            <a:br>
              <a:rPr lang="en-GB" sz="1600">
                <a:latin typeface="Raleway"/>
                <a:ea typeface="Raleway"/>
                <a:cs typeface="Raleway"/>
                <a:sym typeface="Raleway"/>
              </a:rPr>
            </a:br>
            <a:r>
              <a:rPr lang="en-GB" sz="1600" i="0">
                <a:solidFill>
                  <a:srgbClr val="2D3748"/>
                </a:solidFill>
                <a:latin typeface="Raleway"/>
                <a:ea typeface="Raleway"/>
                <a:cs typeface="Raleway"/>
                <a:sym typeface="Raleway"/>
              </a:rPr>
              <a:t> nested if statement</a:t>
            </a:r>
            <a:br>
              <a:rPr lang="en-GB" sz="1600">
                <a:latin typeface="Raleway"/>
                <a:ea typeface="Raleway"/>
                <a:cs typeface="Raleway"/>
                <a:sym typeface="Raleway"/>
              </a:rPr>
            </a:br>
            <a:r>
              <a:rPr lang="en-GB" sz="1600" i="0">
                <a:solidFill>
                  <a:srgbClr val="2D3748"/>
                </a:solidFill>
                <a:latin typeface="Raleway"/>
                <a:ea typeface="Raleway"/>
                <a:cs typeface="Raleway"/>
                <a:sym typeface="Raleway"/>
              </a:rPr>
              <a:t> if-else statement</a:t>
            </a:r>
            <a:br>
              <a:rPr lang="en-GB" sz="1600">
                <a:latin typeface="Raleway"/>
                <a:ea typeface="Raleway"/>
                <a:cs typeface="Raleway"/>
                <a:sym typeface="Raleway"/>
              </a:rPr>
            </a:br>
            <a:r>
              <a:rPr lang="en-GB" sz="1600" i="0">
                <a:solidFill>
                  <a:srgbClr val="2D3748"/>
                </a:solidFill>
                <a:latin typeface="Raleway"/>
                <a:ea typeface="Raleway"/>
                <a:cs typeface="Raleway"/>
                <a:sym typeface="Raleway"/>
              </a:rPr>
              <a:t> if-else-if statement</a:t>
            </a:r>
            <a:br>
              <a:rPr lang="en-GB" sz="1600">
                <a:latin typeface="Raleway"/>
                <a:ea typeface="Raleway"/>
                <a:cs typeface="Raleway"/>
                <a:sym typeface="Raleway"/>
              </a:rPr>
            </a:br>
            <a:r>
              <a:rPr lang="en-GB" sz="1600" i="0">
                <a:solidFill>
                  <a:srgbClr val="2D3748"/>
                </a:solidFill>
                <a:latin typeface="Raleway"/>
                <a:ea typeface="Raleway"/>
                <a:cs typeface="Raleway"/>
                <a:sym typeface="Raleway"/>
              </a:rPr>
              <a:t> Switch Case Statement</a:t>
            </a:r>
            <a:endParaRPr sz="2200">
              <a:solidFill>
                <a:srgbClr val="2D3748"/>
              </a:solidFill>
              <a:latin typeface="Raleway"/>
              <a:ea typeface="Raleway"/>
              <a:cs typeface="Raleway"/>
              <a:sym typeface="Raleway"/>
            </a:endParaRPr>
          </a:p>
        </p:txBody>
      </p:sp>
      <p:sp>
        <p:nvSpPr>
          <p:cNvPr id="100" name="Google Shape;100;p15"/>
          <p:cNvSpPr txBox="1"/>
          <p:nvPr/>
        </p:nvSpPr>
        <p:spPr>
          <a:xfrm>
            <a:off x="1735150" y="613525"/>
            <a:ext cx="6060600" cy="585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GB" sz="2600" b="1">
                <a:solidFill>
                  <a:srgbClr val="2D3748"/>
                </a:solidFill>
                <a:latin typeface="Raleway"/>
                <a:ea typeface="Raleway"/>
                <a:cs typeface="Raleway"/>
                <a:sym typeface="Raleway"/>
              </a:rPr>
              <a:t>Conditional Statements in Java are:</a:t>
            </a:r>
            <a:endParaRPr sz="260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p:nvPr/>
        </p:nvSpPr>
        <p:spPr>
          <a:xfrm>
            <a:off x="1262816" y="1124838"/>
            <a:ext cx="6345900" cy="2893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if(condition)</a:t>
            </a:r>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	//the code to be executed if the condition is true</a:t>
            </a:r>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if(condition)</a:t>
            </a:r>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	//the code to be executed if the condition is true</a:t>
            </a:r>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else{</a:t>
            </a:r>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	//the code to be executed if the condition is false</a:t>
            </a:r>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a:t>
            </a:r>
            <a:endParaRPr/>
          </a:p>
        </p:txBody>
      </p:sp>
      <p:sp>
        <p:nvSpPr>
          <p:cNvPr id="107" name="Google Shape;107;p16"/>
          <p:cNvSpPr txBox="1"/>
          <p:nvPr/>
        </p:nvSpPr>
        <p:spPr>
          <a:xfrm>
            <a:off x="2638625" y="371800"/>
            <a:ext cx="3594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600" b="1">
                <a:latin typeface="Raleway"/>
                <a:ea typeface="Raleway"/>
                <a:cs typeface="Raleway"/>
                <a:sym typeface="Raleway"/>
              </a:rPr>
              <a:t>Condition for if else</a:t>
            </a:r>
            <a:endParaRPr sz="26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p:nvPr/>
        </p:nvSpPr>
        <p:spPr>
          <a:xfrm>
            <a:off x="1199394" y="1448092"/>
            <a:ext cx="6745200" cy="2247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switch(expression)</a:t>
            </a:r>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	case a:</a:t>
            </a:r>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		//code</a:t>
            </a:r>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		break;</a:t>
            </a:r>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	case b:</a:t>
            </a:r>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		//code</a:t>
            </a:r>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		break;</a:t>
            </a:r>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	default:</a:t>
            </a:r>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	//code</a:t>
            </a:r>
            <a:endParaRPr/>
          </a:p>
        </p:txBody>
      </p:sp>
      <p:sp>
        <p:nvSpPr>
          <p:cNvPr id="114" name="Google Shape;114;p17"/>
          <p:cNvSpPr txBox="1"/>
          <p:nvPr/>
        </p:nvSpPr>
        <p:spPr>
          <a:xfrm>
            <a:off x="1895250" y="284675"/>
            <a:ext cx="53535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600" b="1">
                <a:latin typeface="Raleway"/>
                <a:ea typeface="Raleway"/>
                <a:cs typeface="Raleway"/>
                <a:sym typeface="Raleway"/>
              </a:rPr>
              <a:t>Condition for Switch Statement</a:t>
            </a:r>
            <a:endParaRPr sz="26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p:nvPr/>
        </p:nvSpPr>
        <p:spPr>
          <a:xfrm>
            <a:off x="322075" y="741300"/>
            <a:ext cx="8750400" cy="418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GB" sz="1400" b="0" i="0" u="none" strike="noStrike" cap="none">
                <a:solidFill>
                  <a:srgbClr val="000000"/>
                </a:solidFill>
                <a:latin typeface="Arial"/>
                <a:ea typeface="Arial"/>
                <a:cs typeface="Arial"/>
                <a:sym typeface="Arial"/>
              </a:rPr>
              <a:t>if(condition1) {</a:t>
            </a:r>
            <a:endParaRPr/>
          </a:p>
          <a:p>
            <a:pPr marL="0" marR="0" lvl="0" indent="0" algn="l" rtl="0">
              <a:lnSpc>
                <a:spcPct val="150000"/>
              </a:lnSpc>
              <a:spcBef>
                <a:spcPts val="0"/>
              </a:spcBef>
              <a:spcAft>
                <a:spcPts val="0"/>
              </a:spcAft>
              <a:buNone/>
            </a:pPr>
            <a:r>
              <a:rPr lang="en-GB" sz="1400" b="0" i="0" u="none" strike="noStrike" cap="none">
                <a:solidFill>
                  <a:srgbClr val="000000"/>
                </a:solidFill>
                <a:latin typeface="Arial"/>
                <a:ea typeface="Arial"/>
                <a:cs typeface="Arial"/>
                <a:sym typeface="Arial"/>
              </a:rPr>
              <a:t>   </a:t>
            </a:r>
            <a:r>
              <a:rPr lang="en-GB"/>
              <a:t>statement(s);</a:t>
            </a:r>
            <a:r>
              <a:rPr lang="en-GB" sz="1400" b="0" i="0" u="none" strike="noStrike" cap="none">
                <a:solidFill>
                  <a:srgbClr val="000000"/>
                </a:solidFill>
                <a:latin typeface="Arial"/>
                <a:ea typeface="Arial"/>
                <a:cs typeface="Arial"/>
                <a:sym typeface="Arial"/>
              </a:rPr>
              <a:t>			/*if condition1 is true execute this*/</a:t>
            </a:r>
            <a:endParaRPr/>
          </a:p>
          <a:p>
            <a:pPr marL="0" marR="0" lvl="0" indent="0" algn="l" rtl="0">
              <a:lnSpc>
                <a:spcPct val="150000"/>
              </a:lnSpc>
              <a:spcBef>
                <a:spcPts val="0"/>
              </a:spcBef>
              <a:spcAft>
                <a:spcPts val="0"/>
              </a:spcAft>
              <a:buNone/>
            </a:pPr>
            <a:r>
              <a:rPr lang="en-GB" sz="1400" b="0" i="0" u="none" strike="noStrike" cap="none">
                <a:solidFill>
                  <a:srgbClr val="000000"/>
                </a:solidFill>
                <a:latin typeface="Arial"/>
                <a:ea typeface="Arial"/>
                <a:cs typeface="Arial"/>
                <a:sym typeface="Arial"/>
              </a:rPr>
              <a:t>}</a:t>
            </a:r>
            <a:endParaRPr/>
          </a:p>
          <a:p>
            <a:pPr marL="0" marR="0" lvl="0" indent="0" algn="l" rtl="0">
              <a:lnSpc>
                <a:spcPct val="150000"/>
              </a:lnSpc>
              <a:spcBef>
                <a:spcPts val="0"/>
              </a:spcBef>
              <a:spcAft>
                <a:spcPts val="0"/>
              </a:spcAft>
              <a:buNone/>
            </a:pPr>
            <a:r>
              <a:rPr lang="en-GB" sz="1400" b="0" i="0" u="none" strike="noStrike" cap="none">
                <a:solidFill>
                  <a:srgbClr val="000000"/>
                </a:solidFill>
                <a:latin typeface="Arial"/>
                <a:ea typeface="Arial"/>
                <a:cs typeface="Arial"/>
                <a:sym typeface="Arial"/>
              </a:rPr>
              <a:t>else if(condition2) {</a:t>
            </a:r>
            <a:endParaRPr/>
          </a:p>
          <a:p>
            <a:pPr marL="0" marR="0" lvl="0" indent="0" algn="l" rtl="0">
              <a:lnSpc>
                <a:spcPct val="150000"/>
              </a:lnSpc>
              <a:spcBef>
                <a:spcPts val="0"/>
              </a:spcBef>
              <a:spcAft>
                <a:spcPts val="0"/>
              </a:spcAft>
              <a:buNone/>
            </a:pPr>
            <a:r>
              <a:rPr lang="en-GB" sz="1400" b="0" i="0" u="none" strike="noStrike" cap="none">
                <a:solidFill>
                  <a:srgbClr val="000000"/>
                </a:solidFill>
                <a:latin typeface="Arial"/>
                <a:ea typeface="Arial"/>
                <a:cs typeface="Arial"/>
                <a:sym typeface="Arial"/>
              </a:rPr>
              <a:t>  </a:t>
            </a:r>
            <a:r>
              <a:rPr lang="en-GB"/>
              <a:t>statement(s);			/* execute this if condition1 is not met and * condition2 is met*/</a:t>
            </a:r>
            <a:r>
              <a:rPr lang="en-GB" sz="1400" b="0" i="0" u="none" strike="noStrike" cap="none">
                <a:solidFill>
                  <a:srgbClr val="000000"/>
                </a:solidFill>
                <a:latin typeface="Arial"/>
                <a:ea typeface="Arial"/>
                <a:cs typeface="Arial"/>
                <a:sym typeface="Arial"/>
              </a:rPr>
              <a:t>	 </a:t>
            </a:r>
            <a:endParaRPr/>
          </a:p>
          <a:p>
            <a:pPr marL="0" marR="0" lvl="0" indent="0" algn="l" rtl="0">
              <a:lnSpc>
                <a:spcPct val="150000"/>
              </a:lnSpc>
              <a:spcBef>
                <a:spcPts val="0"/>
              </a:spcBef>
              <a:spcAft>
                <a:spcPts val="0"/>
              </a:spcAft>
              <a:buNone/>
            </a:pPr>
            <a:r>
              <a:rPr lang="en-GB" sz="1400" b="0" i="0" u="none" strike="noStrike" cap="none">
                <a:solidFill>
                  <a:srgbClr val="000000"/>
                </a:solidFill>
                <a:latin typeface="Arial"/>
                <a:ea typeface="Arial"/>
                <a:cs typeface="Arial"/>
                <a:sym typeface="Arial"/>
              </a:rPr>
              <a:t>   }</a:t>
            </a:r>
            <a:endParaRPr/>
          </a:p>
          <a:p>
            <a:pPr marL="0" marR="0" lvl="0" indent="0" algn="l" rtl="0">
              <a:lnSpc>
                <a:spcPct val="150000"/>
              </a:lnSpc>
              <a:spcBef>
                <a:spcPts val="0"/>
              </a:spcBef>
              <a:spcAft>
                <a:spcPts val="0"/>
              </a:spcAft>
              <a:buNone/>
            </a:pPr>
            <a:r>
              <a:rPr lang="en-GB" sz="1400" b="0" i="0" u="none" strike="noStrike" cap="none">
                <a:solidFill>
                  <a:srgbClr val="000000"/>
                </a:solidFill>
                <a:latin typeface="Arial"/>
                <a:ea typeface="Arial"/>
                <a:cs typeface="Arial"/>
                <a:sym typeface="Arial"/>
              </a:rPr>
              <a:t>else if(condition3) {</a:t>
            </a:r>
            <a:endParaRPr/>
          </a:p>
          <a:p>
            <a:pPr marL="0" marR="0" lvl="0" indent="0" algn="l" rtl="0">
              <a:lnSpc>
                <a:spcPct val="150000"/>
              </a:lnSpc>
              <a:spcBef>
                <a:spcPts val="0"/>
              </a:spcBef>
              <a:spcAft>
                <a:spcPts val="0"/>
              </a:spcAft>
              <a:buNone/>
            </a:pPr>
            <a:r>
              <a:rPr lang="en-GB" sz="1400" b="0" i="0" u="none" strike="noStrike" cap="none">
                <a:solidFill>
                  <a:srgbClr val="000000"/>
                </a:solidFill>
                <a:latin typeface="Arial"/>
                <a:ea typeface="Arial"/>
                <a:cs typeface="Arial"/>
                <a:sym typeface="Arial"/>
              </a:rPr>
              <a:t>   </a:t>
            </a:r>
            <a:r>
              <a:rPr lang="en-GB"/>
              <a:t>statement(s);</a:t>
            </a:r>
            <a:r>
              <a:rPr lang="en-GB" sz="1400" b="0" i="0" u="none" strike="noStrike" cap="none">
                <a:solidFill>
                  <a:srgbClr val="000000"/>
                </a:solidFill>
                <a:latin typeface="Arial"/>
                <a:ea typeface="Arial"/>
                <a:cs typeface="Arial"/>
                <a:sym typeface="Arial"/>
              </a:rPr>
              <a:t>		</a:t>
            </a:r>
            <a:r>
              <a:rPr lang="en-GB"/>
              <a:t>         </a:t>
            </a:r>
            <a:r>
              <a:rPr lang="en-GB" sz="1400" b="0" i="0" u="none" strike="noStrike" cap="none">
                <a:solidFill>
                  <a:srgbClr val="000000"/>
                </a:solidFill>
                <a:latin typeface="Arial"/>
                <a:ea typeface="Arial"/>
                <a:cs typeface="Arial"/>
                <a:sym typeface="Arial"/>
              </a:rPr>
              <a:t>/* execute this if condition1 &amp; condition2 are</a:t>
            </a:r>
            <a:r>
              <a:rPr lang="en-GB"/>
              <a:t> </a:t>
            </a:r>
            <a:r>
              <a:rPr lang="en-GB" sz="1400" b="0" i="0" u="none" strike="noStrike" cap="none">
                <a:solidFill>
                  <a:srgbClr val="000000"/>
                </a:solidFill>
                <a:latin typeface="Arial"/>
                <a:ea typeface="Arial"/>
                <a:cs typeface="Arial"/>
                <a:sym typeface="Arial"/>
              </a:rPr>
              <a:t>not met and condition3 is met*/</a:t>
            </a:r>
            <a:endParaRPr/>
          </a:p>
          <a:p>
            <a:pPr marL="0" marR="0" lvl="0" indent="0" algn="l" rtl="0">
              <a:lnSpc>
                <a:spcPct val="150000"/>
              </a:lnSpc>
              <a:spcBef>
                <a:spcPts val="0"/>
              </a:spcBef>
              <a:spcAft>
                <a:spcPts val="0"/>
              </a:spcAft>
              <a:buNone/>
            </a:pPr>
            <a:r>
              <a:rPr lang="en-GB" sz="1400" b="0" i="0" u="none" strike="noStrike" cap="none">
                <a:solidFill>
                  <a:srgbClr val="000000"/>
                </a:solidFill>
                <a:latin typeface="Arial"/>
                <a:ea typeface="Arial"/>
                <a:cs typeface="Arial"/>
                <a:sym typeface="Arial"/>
              </a:rPr>
              <a:t>}</a:t>
            </a:r>
            <a:endParaRPr/>
          </a:p>
          <a:p>
            <a:pPr marL="0" marR="0" lvl="0" indent="0" algn="l" rtl="0">
              <a:lnSpc>
                <a:spcPct val="150000"/>
              </a:lnSpc>
              <a:spcBef>
                <a:spcPts val="0"/>
              </a:spcBef>
              <a:spcAft>
                <a:spcPts val="0"/>
              </a:spcAft>
              <a:buNone/>
            </a:pPr>
            <a:r>
              <a:rPr lang="en-GB" sz="1400" b="0" i="0" u="none" strike="noStrike" cap="none">
                <a:solidFill>
                  <a:srgbClr val="000000"/>
                </a:solidFill>
                <a:latin typeface="Arial"/>
                <a:ea typeface="Arial"/>
                <a:cs typeface="Arial"/>
                <a:sym typeface="Arial"/>
              </a:rPr>
              <a:t>else {</a:t>
            </a:r>
            <a:endParaRPr/>
          </a:p>
          <a:p>
            <a:pPr marL="0" marR="0" lvl="0" indent="0" algn="l" rtl="0">
              <a:lnSpc>
                <a:spcPct val="150000"/>
              </a:lnSpc>
              <a:spcBef>
                <a:spcPts val="0"/>
              </a:spcBef>
              <a:spcAft>
                <a:spcPts val="0"/>
              </a:spcAft>
              <a:buNone/>
            </a:pPr>
            <a:r>
              <a:rPr lang="en-GB" sz="1400" b="0" i="0" u="none" strike="noStrike" cap="none">
                <a:solidFill>
                  <a:srgbClr val="000000"/>
                </a:solidFill>
                <a:latin typeface="Arial"/>
                <a:ea typeface="Arial"/>
                <a:cs typeface="Arial"/>
                <a:sym typeface="Arial"/>
              </a:rPr>
              <a:t>  </a:t>
            </a:r>
            <a:r>
              <a:rPr lang="en-GB"/>
              <a:t>statement(s);			/* if none of the condition is true* then these statements gets executed*/</a:t>
            </a:r>
            <a:endParaRPr/>
          </a:p>
          <a:p>
            <a:pPr marL="0" marR="0" lvl="0" indent="0" algn="l" rtl="0">
              <a:lnSpc>
                <a:spcPct val="150000"/>
              </a:lnSpc>
              <a:spcBef>
                <a:spcPts val="0"/>
              </a:spcBef>
              <a:spcAft>
                <a:spcPts val="0"/>
              </a:spcAft>
              <a:buNone/>
            </a:pPr>
            <a:endParaRPr/>
          </a:p>
          <a:p>
            <a:pPr marL="0" marR="0" lvl="0" indent="0" algn="l" rtl="0">
              <a:lnSpc>
                <a:spcPct val="150000"/>
              </a:lnSpc>
              <a:spcBef>
                <a:spcPts val="0"/>
              </a:spcBef>
              <a:spcAft>
                <a:spcPts val="0"/>
              </a:spcAft>
              <a:buNone/>
            </a:pPr>
            <a:r>
              <a:rPr lang="en-GB"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21" name="Google Shape;121;p18"/>
          <p:cNvSpPr txBox="1"/>
          <p:nvPr/>
        </p:nvSpPr>
        <p:spPr>
          <a:xfrm>
            <a:off x="2030700" y="86400"/>
            <a:ext cx="50826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600" b="1">
                <a:latin typeface="Raleway"/>
                <a:ea typeface="Raleway"/>
                <a:cs typeface="Raleway"/>
                <a:sym typeface="Raleway"/>
              </a:rPr>
              <a:t>Condition for if else Statement</a:t>
            </a:r>
            <a:endParaRPr sz="26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p:nvPr/>
        </p:nvSpPr>
        <p:spPr>
          <a:xfrm>
            <a:off x="551100" y="1124850"/>
            <a:ext cx="8041800" cy="2893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GB" sz="1400" b="1" i="0" u="none" strike="noStrike" cap="none">
                <a:solidFill>
                  <a:srgbClr val="000000"/>
                </a:solidFill>
                <a:latin typeface="Arial"/>
                <a:ea typeface="Arial"/>
                <a:cs typeface="Arial"/>
                <a:sym typeface="Arial"/>
              </a:rPr>
              <a:t>Loops:</a:t>
            </a:r>
            <a:endParaRPr b="1"/>
          </a:p>
          <a:p>
            <a:pPr marL="0" marR="0" lvl="0" indent="0" algn="l" rtl="0">
              <a:lnSpc>
                <a:spcPct val="150000"/>
              </a:lnSpc>
              <a:spcBef>
                <a:spcPts val="0"/>
              </a:spcBef>
              <a:spcAft>
                <a:spcPts val="0"/>
              </a:spcAft>
              <a:buNone/>
            </a:pPr>
            <a:r>
              <a:rPr lang="en-GB" sz="1400" b="0" i="0" u="none" strike="noStrike" cap="none">
                <a:solidFill>
                  <a:srgbClr val="000000"/>
                </a:solidFill>
                <a:latin typeface="Arial"/>
                <a:ea typeface="Arial"/>
                <a:cs typeface="Arial"/>
                <a:sym typeface="Arial"/>
              </a:rPr>
              <a:t>Loops are an important concept in programming that allows the programmer to iterate over the sequence of statements.</a:t>
            </a:r>
            <a:endParaRPr/>
          </a:p>
          <a:p>
            <a:pPr marL="0" marR="0" lvl="0" indent="0" algn="l" rtl="0">
              <a:lnSpc>
                <a:spcPct val="150000"/>
              </a:lnSpc>
              <a:spcBef>
                <a:spcPts val="0"/>
              </a:spcBef>
              <a:spcAft>
                <a:spcPts val="0"/>
              </a:spcAft>
              <a:buNone/>
            </a:pPr>
            <a:r>
              <a:rPr lang="en-GB" sz="1400" b="0" i="0" u="none" strike="noStrike" cap="none">
                <a:solidFill>
                  <a:srgbClr val="000000"/>
                </a:solidFill>
                <a:latin typeface="Arial"/>
                <a:ea typeface="Arial"/>
                <a:cs typeface="Arial"/>
                <a:sym typeface="Arial"/>
              </a:rPr>
              <a:t>Loop is designed to execute particular code block till the specified condition is true.</a:t>
            </a:r>
            <a:endParaRPr/>
          </a:p>
          <a:p>
            <a:pPr marL="0" marR="0" lvl="0" indent="0" algn="l" rtl="0">
              <a:lnSpc>
                <a:spcPct val="15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GB" sz="1400" b="1" i="0" u="none" strike="noStrike" cap="none">
                <a:solidFill>
                  <a:srgbClr val="000000"/>
                </a:solidFill>
                <a:latin typeface="Arial"/>
                <a:ea typeface="Arial"/>
                <a:cs typeface="Arial"/>
                <a:sym typeface="Arial"/>
              </a:rPr>
              <a:t>Different Types of Loop:</a:t>
            </a:r>
            <a:endParaRPr b="1"/>
          </a:p>
          <a:p>
            <a:pPr marL="457200" marR="0" lvl="0" indent="-317500" algn="l"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For loop</a:t>
            </a:r>
            <a:endParaRPr/>
          </a:p>
          <a:p>
            <a:pPr marL="457200" marR="0" lvl="0" indent="-317500" algn="l"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While loop</a:t>
            </a:r>
            <a:endParaRPr/>
          </a:p>
          <a:p>
            <a:pPr marL="457200" marR="0" lvl="0" indent="-317500" algn="l"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Do while loop</a:t>
            </a:r>
            <a:endParaRPr sz="1400" b="0" i="0" u="none" strike="noStrike" cap="none">
              <a:solidFill>
                <a:srgbClr val="000000"/>
              </a:solidFill>
              <a:latin typeface="Arial"/>
              <a:ea typeface="Arial"/>
              <a:cs typeface="Arial"/>
              <a:sym typeface="Arial"/>
            </a:endParaRPr>
          </a:p>
        </p:txBody>
      </p:sp>
      <p:sp>
        <p:nvSpPr>
          <p:cNvPr id="128" name="Google Shape;128;p19"/>
          <p:cNvSpPr txBox="1"/>
          <p:nvPr/>
        </p:nvSpPr>
        <p:spPr>
          <a:xfrm>
            <a:off x="3864600" y="222725"/>
            <a:ext cx="14148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600" b="1">
                <a:latin typeface="Raleway"/>
                <a:ea typeface="Raleway"/>
                <a:cs typeface="Raleway"/>
                <a:sym typeface="Raleway"/>
              </a:rPr>
              <a:t>LOOPS</a:t>
            </a:r>
            <a:endParaRPr sz="260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p:nvPr/>
        </p:nvSpPr>
        <p:spPr>
          <a:xfrm>
            <a:off x="554700" y="706700"/>
            <a:ext cx="8034600" cy="35709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GB" sz="1400" b="1" i="0" u="none" strike="noStrike" cap="none">
                <a:solidFill>
                  <a:srgbClr val="000000"/>
                </a:solidFill>
                <a:latin typeface="Arial"/>
                <a:ea typeface="Arial"/>
                <a:cs typeface="Arial"/>
                <a:sym typeface="Arial"/>
              </a:rPr>
              <a:t>Do-while loop:</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The do-while loop is a variant of the while loop. This loop will execute the code block once, before checking if the condition is true, then it will repeat the loop as long as the condition is true.</a:t>
            </a:r>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400"/>
              <a:buFont typeface="Arial"/>
              <a:buNone/>
            </a:pPr>
            <a:r>
              <a:rPr lang="en-GB" sz="1400" b="1" i="0" u="none" strike="noStrike" cap="none">
                <a:solidFill>
                  <a:srgbClr val="000000"/>
                </a:solidFill>
                <a:latin typeface="Arial"/>
                <a:ea typeface="Arial"/>
                <a:cs typeface="Arial"/>
                <a:sym typeface="Arial"/>
              </a:rPr>
              <a:t>While loop:</a:t>
            </a:r>
            <a:endParaRPr/>
          </a:p>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The while loop loops through a block of code as long as a specified condition is true.</a:t>
            </a:r>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400"/>
              <a:buFont typeface="Arial"/>
              <a:buNone/>
            </a:pPr>
            <a:r>
              <a:rPr lang="en-GB" sz="1400" b="1" i="0" u="none" strike="noStrike" cap="none">
                <a:solidFill>
                  <a:srgbClr val="000000"/>
                </a:solidFill>
                <a:latin typeface="Arial"/>
                <a:ea typeface="Arial"/>
                <a:cs typeface="Arial"/>
                <a:sym typeface="Arial"/>
              </a:rPr>
              <a:t>For loop:</a:t>
            </a:r>
            <a:endParaRPr/>
          </a:p>
          <a:p>
            <a:pPr marL="0" marR="0" lvl="0" indent="0" algn="l" rtl="0">
              <a:lnSpc>
                <a:spcPct val="150000"/>
              </a:lnSpc>
              <a:spcBef>
                <a:spcPts val="0"/>
              </a:spcBef>
              <a:spcAft>
                <a:spcPts val="0"/>
              </a:spcAft>
              <a:buNone/>
            </a:pPr>
            <a:r>
              <a:rPr lang="en-GB" sz="1400" b="0" i="0" u="none" strike="noStrike" cap="none">
                <a:solidFill>
                  <a:srgbClr val="000000"/>
                </a:solidFill>
                <a:latin typeface="Arial"/>
                <a:ea typeface="Arial"/>
                <a:cs typeface="Arial"/>
                <a:sym typeface="Arial"/>
              </a:rPr>
              <a:t>The for loop is used for executing a part of the program repeatedly. When the number of execution is fixed then it is suggested to use for loop.</a:t>
            </a:r>
            <a:r>
              <a:rPr lang="en-GB" sz="16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36" name="Google Shape;136;p20"/>
          <p:cNvSpPr txBox="1"/>
          <p:nvPr/>
        </p:nvSpPr>
        <p:spPr>
          <a:xfrm>
            <a:off x="3864600" y="222725"/>
            <a:ext cx="14148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600" b="1">
                <a:latin typeface="Raleway"/>
                <a:ea typeface="Raleway"/>
                <a:cs typeface="Raleway"/>
                <a:sym typeface="Raleway"/>
              </a:rPr>
              <a:t>LOOPS</a:t>
            </a:r>
            <a:endParaRPr sz="26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p:nvPr/>
        </p:nvSpPr>
        <p:spPr>
          <a:xfrm>
            <a:off x="479398" y="733375"/>
            <a:ext cx="8185200" cy="42729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GB" sz="1400" b="0" i="0" u="none" strike="noStrike" cap="none">
                <a:solidFill>
                  <a:srgbClr val="000000"/>
                </a:solidFill>
                <a:latin typeface="Arial"/>
                <a:ea typeface="Arial"/>
                <a:cs typeface="Arial"/>
                <a:sym typeface="Arial"/>
              </a:rPr>
              <a:t>A class is a group of objects which have common properties. It is a template or blueprint from which objects are created. It is a logical entity. It can't be physical.</a:t>
            </a:r>
            <a:endParaRPr/>
          </a:p>
          <a:p>
            <a:pPr marL="0" marR="0" lvl="0" indent="0" algn="l" rtl="0">
              <a:lnSpc>
                <a:spcPct val="115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r>
              <a:rPr lang="en-GB" sz="1400" b="1" i="0" u="none" strike="noStrike" cap="none">
                <a:solidFill>
                  <a:srgbClr val="000000"/>
                </a:solidFill>
              </a:rPr>
              <a:t>A class in Java can contain:</a:t>
            </a:r>
            <a:endParaRPr b="1"/>
          </a:p>
          <a:p>
            <a:pPr marL="0" marR="0" lvl="0" indent="0" algn="l" rtl="0">
              <a:lnSpc>
                <a:spcPct val="115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Fields</a:t>
            </a:r>
            <a:endParaRPr/>
          </a:p>
          <a:p>
            <a:pPr marL="457200" marR="0" lvl="0" indent="-317500" algn="l" rtl="0">
              <a:lnSpc>
                <a:spcPct val="115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Methods</a:t>
            </a:r>
            <a:endParaRPr/>
          </a:p>
          <a:p>
            <a:pPr marL="457200" marR="0" lvl="0" indent="-317500" algn="l" rtl="0">
              <a:lnSpc>
                <a:spcPct val="115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Constructors</a:t>
            </a:r>
            <a:endParaRPr/>
          </a:p>
          <a:p>
            <a:pPr marL="457200" marR="0" lvl="0" indent="-317500" algn="l" rtl="0">
              <a:lnSpc>
                <a:spcPct val="115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Blocks</a:t>
            </a:r>
            <a:endParaRPr/>
          </a:p>
          <a:p>
            <a:pPr marL="457200" marR="0" lvl="0" indent="-317500" algn="l" rtl="0">
              <a:lnSpc>
                <a:spcPct val="115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Nested class and interface</a:t>
            </a:r>
            <a:endParaRPr/>
          </a:p>
          <a:p>
            <a:pPr marL="457200" marR="0" lvl="0" indent="-317500" algn="l" rtl="0">
              <a:lnSpc>
                <a:spcPct val="115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Class in Java</a:t>
            </a: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r>
              <a:rPr lang="en-GB" sz="1400" b="1" i="0" u="none" strike="noStrike" cap="none">
                <a:solidFill>
                  <a:srgbClr val="000000"/>
                </a:solidFill>
                <a:latin typeface="Arial"/>
                <a:ea typeface="Arial"/>
                <a:cs typeface="Arial"/>
                <a:sym typeface="Arial"/>
              </a:rPr>
              <a:t>Syntax to declare a class:</a:t>
            </a:r>
            <a:endParaRPr/>
          </a:p>
          <a:p>
            <a:pPr marL="0" marR="0" lvl="0" indent="0" algn="l" rtl="0">
              <a:lnSpc>
                <a:spcPct val="115000"/>
              </a:lnSpc>
              <a:spcBef>
                <a:spcPts val="0"/>
              </a:spcBef>
              <a:spcAft>
                <a:spcPts val="0"/>
              </a:spcAft>
              <a:buNone/>
            </a:pPr>
            <a:r>
              <a:rPr lang="en-GB" sz="1400" b="0" i="0" u="none" strike="noStrike" cap="none">
                <a:solidFill>
                  <a:srgbClr val="000000"/>
                </a:solidFill>
                <a:latin typeface="Arial"/>
                <a:ea typeface="Arial"/>
                <a:cs typeface="Arial"/>
                <a:sym typeface="Arial"/>
              </a:rPr>
              <a:t>class &lt;class_name&gt;{  </a:t>
            </a:r>
            <a:endParaRPr/>
          </a:p>
          <a:p>
            <a:pPr marL="0" marR="0" lvl="0" indent="0" algn="l" rtl="0">
              <a:lnSpc>
                <a:spcPct val="115000"/>
              </a:lnSpc>
              <a:spcBef>
                <a:spcPts val="0"/>
              </a:spcBef>
              <a:spcAft>
                <a:spcPts val="0"/>
              </a:spcAft>
              <a:buNone/>
            </a:pPr>
            <a:r>
              <a:rPr lang="en-GB" sz="1400" b="0" i="0" u="none" strike="noStrike" cap="none">
                <a:solidFill>
                  <a:srgbClr val="000000"/>
                </a:solidFill>
                <a:latin typeface="Arial"/>
                <a:ea typeface="Arial"/>
                <a:cs typeface="Arial"/>
                <a:sym typeface="Arial"/>
              </a:rPr>
              <a:t>    field;  </a:t>
            </a:r>
            <a:endParaRPr/>
          </a:p>
          <a:p>
            <a:pPr marL="0" marR="0" lvl="0" indent="0" algn="l" rtl="0">
              <a:lnSpc>
                <a:spcPct val="115000"/>
              </a:lnSpc>
              <a:spcBef>
                <a:spcPts val="0"/>
              </a:spcBef>
              <a:spcAft>
                <a:spcPts val="0"/>
              </a:spcAft>
              <a:buNone/>
            </a:pPr>
            <a:r>
              <a:rPr lang="en-GB" sz="1400" b="0" i="0" u="none" strike="noStrike" cap="none">
                <a:solidFill>
                  <a:srgbClr val="000000"/>
                </a:solidFill>
                <a:latin typeface="Arial"/>
                <a:ea typeface="Arial"/>
                <a:cs typeface="Arial"/>
                <a:sym typeface="Arial"/>
              </a:rPr>
              <a:t>    method;  </a:t>
            </a:r>
            <a:endParaRPr/>
          </a:p>
          <a:p>
            <a:pPr marL="0" marR="0" lvl="0" indent="0" algn="l" rtl="0">
              <a:lnSpc>
                <a:spcPct val="115000"/>
              </a:lnSpc>
              <a:spcBef>
                <a:spcPts val="0"/>
              </a:spcBef>
              <a:spcAft>
                <a:spcPts val="0"/>
              </a:spcAft>
              <a:buNone/>
            </a:pPr>
            <a:r>
              <a:rPr lang="en-GB"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42" name="Google Shape;142;p21"/>
          <p:cNvSpPr txBox="1"/>
          <p:nvPr/>
        </p:nvSpPr>
        <p:spPr>
          <a:xfrm>
            <a:off x="3864600" y="148375"/>
            <a:ext cx="14148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600" b="1">
                <a:latin typeface="Raleway"/>
                <a:ea typeface="Raleway"/>
                <a:cs typeface="Raleway"/>
                <a:sym typeface="Raleway"/>
              </a:rPr>
              <a:t>CLASS</a:t>
            </a:r>
            <a:endParaRPr sz="2600">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p:nvPr/>
        </p:nvSpPr>
        <p:spPr>
          <a:xfrm>
            <a:off x="496350" y="963300"/>
            <a:ext cx="8151300" cy="32169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GB" sz="1400" b="0" i="0" u="none" strike="noStrike" cap="none">
                <a:solidFill>
                  <a:srgbClr val="000000"/>
                </a:solidFill>
                <a:latin typeface="Arial"/>
                <a:ea typeface="Arial"/>
                <a:cs typeface="Arial"/>
                <a:sym typeface="Arial"/>
              </a:rPr>
              <a:t>It is a basic unit of Object-Oriented Programming and represents the real life entities.  A typical Java program creates many objects, which as you know, interact by invoking methods. An object consists of : </a:t>
            </a:r>
            <a:endParaRPr/>
          </a:p>
          <a:p>
            <a:pPr marL="0" marR="0" lvl="0" indent="0" algn="l" rtl="0">
              <a:lnSpc>
                <a:spcPct val="15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GB" sz="1400" b="1" i="0" u="none" strike="noStrike" cap="none">
                <a:solidFill>
                  <a:srgbClr val="000000"/>
                </a:solidFill>
                <a:latin typeface="Arial"/>
                <a:ea typeface="Arial"/>
                <a:cs typeface="Arial"/>
                <a:sym typeface="Arial"/>
              </a:rPr>
              <a:t>State</a:t>
            </a:r>
            <a:r>
              <a:rPr lang="en-GB" sz="1400" b="0" i="0" u="none" strike="noStrike" cap="none">
                <a:solidFill>
                  <a:srgbClr val="000000"/>
                </a:solidFill>
                <a:latin typeface="Arial"/>
                <a:ea typeface="Arial"/>
                <a:cs typeface="Arial"/>
                <a:sym typeface="Arial"/>
              </a:rPr>
              <a:t>: It is represented by attributes of an object. It also reflects the properties of an object.</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endParaRPr/>
          </a:p>
          <a:p>
            <a:pPr marL="0" marR="0" lvl="0" indent="0" algn="l" rtl="0">
              <a:lnSpc>
                <a:spcPct val="150000"/>
              </a:lnSpc>
              <a:spcBef>
                <a:spcPts val="0"/>
              </a:spcBef>
              <a:spcAft>
                <a:spcPts val="0"/>
              </a:spcAft>
              <a:buNone/>
            </a:pPr>
            <a:r>
              <a:rPr lang="en-GB" sz="1400" b="1" i="0" u="none" strike="noStrike" cap="none">
                <a:solidFill>
                  <a:srgbClr val="000000"/>
                </a:solidFill>
                <a:latin typeface="Arial"/>
                <a:ea typeface="Arial"/>
                <a:cs typeface="Arial"/>
                <a:sym typeface="Arial"/>
              </a:rPr>
              <a:t>Behavior</a:t>
            </a:r>
            <a:r>
              <a:rPr lang="en-GB" sz="1400" b="0" i="0" u="none" strike="noStrike" cap="none">
                <a:solidFill>
                  <a:srgbClr val="000000"/>
                </a:solidFill>
                <a:latin typeface="Arial"/>
                <a:ea typeface="Arial"/>
                <a:cs typeface="Arial"/>
                <a:sym typeface="Arial"/>
              </a:rPr>
              <a:t>: It is represented by methods of an object. It also reflects the response of an object with other objects.</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endParaRPr/>
          </a:p>
          <a:p>
            <a:pPr marL="0" marR="0" lvl="0" indent="0" algn="l" rtl="0">
              <a:lnSpc>
                <a:spcPct val="150000"/>
              </a:lnSpc>
              <a:spcBef>
                <a:spcPts val="0"/>
              </a:spcBef>
              <a:spcAft>
                <a:spcPts val="0"/>
              </a:spcAft>
              <a:buNone/>
            </a:pPr>
            <a:r>
              <a:rPr lang="en-GB" sz="1400" b="1" i="0" u="none" strike="noStrike" cap="none">
                <a:solidFill>
                  <a:srgbClr val="000000"/>
                </a:solidFill>
                <a:latin typeface="Arial"/>
                <a:ea typeface="Arial"/>
                <a:cs typeface="Arial"/>
                <a:sym typeface="Arial"/>
              </a:rPr>
              <a:t>Identity: </a:t>
            </a:r>
            <a:r>
              <a:rPr lang="en-GB" sz="1400" b="0" i="0" u="none" strike="noStrike" cap="none">
                <a:solidFill>
                  <a:srgbClr val="000000"/>
                </a:solidFill>
                <a:latin typeface="Arial"/>
                <a:ea typeface="Arial"/>
                <a:cs typeface="Arial"/>
                <a:sym typeface="Arial"/>
              </a:rPr>
              <a:t>It gives a unique name to an object and enables one object to interact with other objects.</a:t>
            </a:r>
            <a:endParaRPr sz="1400" b="0" i="0" u="none" strike="noStrike" cap="none">
              <a:solidFill>
                <a:srgbClr val="000000"/>
              </a:solidFill>
              <a:latin typeface="Arial"/>
              <a:ea typeface="Arial"/>
              <a:cs typeface="Arial"/>
              <a:sym typeface="Arial"/>
            </a:endParaRPr>
          </a:p>
        </p:txBody>
      </p:sp>
      <p:sp>
        <p:nvSpPr>
          <p:cNvPr id="149" name="Google Shape;149;p22"/>
          <p:cNvSpPr txBox="1"/>
          <p:nvPr/>
        </p:nvSpPr>
        <p:spPr>
          <a:xfrm>
            <a:off x="3690900" y="173150"/>
            <a:ext cx="17622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600" b="1">
                <a:latin typeface="Raleway"/>
                <a:ea typeface="Raleway"/>
                <a:cs typeface="Raleway"/>
                <a:sym typeface="Raleway"/>
              </a:rPr>
              <a:t>OBJECTS</a:t>
            </a:r>
            <a:endParaRPr sz="26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1065</Words>
  <Application>Microsoft Office PowerPoint</Application>
  <PresentationFormat>On-screen Show (16:9)</PresentationFormat>
  <Paragraphs>119</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Lato</vt:lpstr>
      <vt:lpstr>Raleway</vt:lpstr>
      <vt:lpstr>Arial</vt:lpstr>
      <vt:lpstr>Streamline</vt:lpstr>
      <vt:lpstr>Java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cp:lastModifiedBy>smit joshi</cp:lastModifiedBy>
  <cp:revision>1</cp:revision>
  <dcterms:modified xsi:type="dcterms:W3CDTF">2022-07-16T03:37:26Z</dcterms:modified>
</cp:coreProperties>
</file>