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efb1c188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10efb1c1886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efb1c1886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g10efb1c1886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efb1c1886_2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g10efb1c1886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efb1c1886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g10efb1c188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efb1c1886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g10efb1c1886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efb1c1886_2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g10efb1c1886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efb1c1886_2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g10efb1c1886_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efb1c1886_2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10efb1c1886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efb1c1886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10efb1c188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efb1c1886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10efb1c1886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efb1c1886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g10efb1c1886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efb1c1886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g10efb1c1886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java-constructor"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625" y="1049775"/>
            <a:ext cx="7688100" cy="1664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GB"/>
              <a:t>Java Programming</a:t>
            </a:r>
            <a:endParaRPr/>
          </a:p>
        </p:txBody>
      </p:sp>
      <p:sp>
        <p:nvSpPr>
          <p:cNvPr id="87" name="Google Shape;87;p13"/>
          <p:cNvSpPr txBox="1">
            <a:spLocks noGrp="1"/>
          </p:cNvSpPr>
          <p:nvPr>
            <p:ph type="subTitle" idx="1"/>
          </p:nvPr>
        </p:nvSpPr>
        <p:spPr>
          <a:xfrm>
            <a:off x="729627" y="2937450"/>
            <a:ext cx="7688100" cy="5412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GB" dirty="0"/>
              <a:t>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p:nvPr/>
        </p:nvSpPr>
        <p:spPr>
          <a:xfrm>
            <a:off x="681638" y="1139451"/>
            <a:ext cx="6241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Derived class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 name="Google Shape;150;p22"/>
          <p:cNvSpPr txBox="1"/>
          <p:nvPr/>
        </p:nvSpPr>
        <p:spPr>
          <a:xfrm>
            <a:off x="681650" y="1512075"/>
            <a:ext cx="30000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public class Main {</a:t>
            </a:r>
            <a:endParaRPr/>
          </a:p>
          <a:p>
            <a:pPr marL="0" lvl="0" indent="0" algn="l" rtl="0">
              <a:spcBef>
                <a:spcPts val="0"/>
              </a:spcBef>
              <a:spcAft>
                <a:spcPts val="0"/>
              </a:spcAft>
              <a:buNone/>
            </a:pPr>
            <a:r>
              <a:rPr lang="en-GB"/>
              <a:t>    public static void main(String[] args)</a:t>
            </a:r>
            <a:endParaRPr/>
          </a:p>
          <a:p>
            <a:pPr marL="0" lvl="0" indent="0" algn="l" rtl="0">
              <a:spcBef>
                <a:spcPts val="0"/>
              </a:spcBef>
              <a:spcAft>
                <a:spcPts val="0"/>
              </a:spcAft>
              <a:buNone/>
            </a:pPr>
            <a:r>
              <a:rPr lang="en-GB"/>
              <a:t>    {</a:t>
            </a:r>
            <a:endParaRPr/>
          </a:p>
          <a:p>
            <a:pPr marL="0" lvl="0" indent="0" algn="l" rtl="0">
              <a:spcBef>
                <a:spcPts val="0"/>
              </a:spcBef>
              <a:spcAft>
                <a:spcPts val="0"/>
              </a:spcAft>
              <a:buNone/>
            </a:pPr>
            <a:r>
              <a:rPr lang="en-GB"/>
              <a:t>        three g = new three();</a:t>
            </a:r>
            <a:endParaRPr/>
          </a:p>
          <a:p>
            <a:pPr marL="0" lvl="0" indent="0" algn="l" rtl="0">
              <a:spcBef>
                <a:spcPts val="0"/>
              </a:spcBef>
              <a:spcAft>
                <a:spcPts val="0"/>
              </a:spcAft>
              <a:buNone/>
            </a:pPr>
            <a:r>
              <a:rPr lang="en-GB"/>
              <a:t>        g.A();</a:t>
            </a:r>
            <a:endParaRPr/>
          </a:p>
          <a:p>
            <a:pPr marL="0" lvl="0" indent="0" algn="l" rtl="0">
              <a:spcBef>
                <a:spcPts val="0"/>
              </a:spcBef>
              <a:spcAft>
                <a:spcPts val="0"/>
              </a:spcAft>
              <a:buNone/>
            </a:pPr>
            <a:r>
              <a:rPr lang="en-GB"/>
              <a:t>        g.B();</a:t>
            </a:r>
            <a:endParaRPr/>
          </a:p>
          <a:p>
            <a:pPr marL="0" lvl="0" indent="0" algn="l" rtl="0">
              <a:spcBef>
                <a:spcPts val="0"/>
              </a:spcBef>
              <a:spcAft>
                <a:spcPts val="0"/>
              </a:spcAft>
              <a:buNone/>
            </a:pPr>
            <a:r>
              <a:rPr lang="en-GB"/>
              <a:t>        g.C();</a:t>
            </a:r>
            <a:endParaRPr/>
          </a:p>
          <a:p>
            <a:pPr marL="0" lvl="0" indent="0" algn="l" rtl="0">
              <a:spcBef>
                <a:spcPts val="0"/>
              </a:spcBef>
              <a:spcAft>
                <a:spcPts val="0"/>
              </a:spcAft>
              <a:buNone/>
            </a:pPr>
            <a:r>
              <a:rPr lang="en-GB"/>
              <a:t>    }</a:t>
            </a:r>
            <a:endParaRPr/>
          </a:p>
          <a:p>
            <a:pPr marL="0" lvl="0" indent="0" algn="l" rtl="0">
              <a:spcBef>
                <a:spcPts val="0"/>
              </a:spcBef>
              <a:spcAft>
                <a:spcPts val="0"/>
              </a:spcAft>
              <a:buNone/>
            </a:pPr>
            <a:r>
              <a:rPr lang="en-GB"/>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p:nvPr/>
        </p:nvSpPr>
        <p:spPr>
          <a:xfrm>
            <a:off x="384751" y="959900"/>
            <a:ext cx="8374500" cy="35295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Abstraction lets you focus on what the object does instead of how it does it.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r>
              <a:rPr lang="en-GB" sz="1400" b="1" i="0" u="none" strike="noStrike" cap="none">
                <a:solidFill>
                  <a:srgbClr val="000000"/>
                </a:solidFill>
                <a:latin typeface="Arial"/>
                <a:ea typeface="Arial"/>
                <a:cs typeface="Arial"/>
                <a:sym typeface="Arial"/>
              </a:rPr>
              <a:t>Ways to achieve Abstraction:</a:t>
            </a:r>
            <a:endParaRPr sz="1400" b="1"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b="1"/>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There are two ways to achieve abstraction in java</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a:p>
          <a:p>
            <a:pPr marL="457200" marR="0" lvl="0" indent="-317500" algn="l" rtl="0">
              <a:lnSpc>
                <a:spcPct val="115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Abstract class (0 to 100%)</a:t>
            </a:r>
            <a:endParaRPr/>
          </a:p>
          <a:p>
            <a:pPr marL="457200" marR="0" lvl="0" indent="-317500" algn="l" rtl="0">
              <a:lnSpc>
                <a:spcPct val="115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Interface (100%)</a:t>
            </a:r>
            <a:endParaRPr/>
          </a:p>
          <a:p>
            <a:pPr marL="0" marR="0" lvl="0" indent="0" algn="l" rtl="0">
              <a:lnSpc>
                <a:spcPct val="115000"/>
              </a:lnSpc>
              <a:spcBef>
                <a:spcPts val="0"/>
              </a:spcBef>
              <a:spcAft>
                <a:spcPts val="0"/>
              </a:spcAft>
              <a:buNone/>
            </a:pPr>
            <a:endParaRPr sz="1400" b="0" i="0" u="none" strike="noStrike" cap="none">
              <a:solidFill>
                <a:srgbClr val="610B38"/>
              </a:solidFill>
              <a:latin typeface="Arial"/>
              <a:ea typeface="Arial"/>
              <a:cs typeface="Arial"/>
              <a:sym typeface="Arial"/>
            </a:endParaRPr>
          </a:p>
          <a:p>
            <a:pPr marL="0" marR="0" lvl="0" indent="0" algn="l" rtl="0">
              <a:lnSpc>
                <a:spcPct val="115000"/>
              </a:lnSpc>
              <a:spcBef>
                <a:spcPts val="0"/>
              </a:spcBef>
              <a:spcAft>
                <a:spcPts val="0"/>
              </a:spcAft>
              <a:buNone/>
            </a:pPr>
            <a:r>
              <a:rPr lang="en-GB" sz="1400" b="1" i="0" u="none" strike="noStrike" cap="none">
                <a:solidFill>
                  <a:schemeClr val="dk2"/>
                </a:solidFill>
              </a:rPr>
              <a:t>Abstraction in java</a:t>
            </a:r>
            <a:endParaRPr sz="1400" b="1" i="0" u="none" strike="noStrike" cap="none">
              <a:solidFill>
                <a:schemeClr val="dk2"/>
              </a:solidFill>
            </a:endParaRPr>
          </a:p>
          <a:p>
            <a:pPr marL="0" marR="0" lvl="0" indent="0" algn="l" rtl="0">
              <a:lnSpc>
                <a:spcPct val="115000"/>
              </a:lnSpc>
              <a:spcBef>
                <a:spcPts val="0"/>
              </a:spcBef>
              <a:spcAft>
                <a:spcPts val="0"/>
              </a:spcAft>
              <a:buNone/>
            </a:pPr>
            <a:endParaRPr>
              <a:solidFill>
                <a:srgbClr val="610B38"/>
              </a:solidFill>
            </a:endParaRPr>
          </a:p>
          <a:p>
            <a:pPr marL="0" marR="0" lvl="0" indent="0" algn="just" rtl="0">
              <a:lnSpc>
                <a:spcPct val="115000"/>
              </a:lnSpc>
              <a:spcBef>
                <a:spcPts val="0"/>
              </a:spcBef>
              <a:spcAft>
                <a:spcPts val="0"/>
              </a:spcAft>
              <a:buNone/>
            </a:pPr>
            <a:r>
              <a:rPr lang="en-GB" sz="1400" b="0" i="0" u="none" strike="noStrike" cap="none">
                <a:solidFill>
                  <a:srgbClr val="333333"/>
                </a:solidFill>
                <a:latin typeface="Arial"/>
                <a:ea typeface="Arial"/>
                <a:cs typeface="Arial"/>
                <a:sym typeface="Arial"/>
              </a:rPr>
              <a:t>A class which is declared as abstract is known as an </a:t>
            </a:r>
            <a:r>
              <a:rPr lang="en-GB" sz="1400" b="1" i="0" u="none" strike="noStrike" cap="none">
                <a:solidFill>
                  <a:srgbClr val="333333"/>
                </a:solidFill>
                <a:latin typeface="Arial"/>
                <a:ea typeface="Arial"/>
                <a:cs typeface="Arial"/>
                <a:sym typeface="Arial"/>
              </a:rPr>
              <a:t>abstract class</a:t>
            </a:r>
            <a:r>
              <a:rPr lang="en-GB" sz="1400" b="0" i="0" u="none" strike="noStrike" cap="none">
                <a:solidFill>
                  <a:srgbClr val="333333"/>
                </a:solidFill>
                <a:latin typeface="Arial"/>
                <a:ea typeface="Arial"/>
                <a:cs typeface="Arial"/>
                <a:sym typeface="Arial"/>
              </a:rPr>
              <a:t>. It can have abstract and non-abstract methods. It needs to be extended and its method implemented. It cannot be instantiated.</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7" name="Google Shape;157;p23"/>
          <p:cNvSpPr txBox="1"/>
          <p:nvPr/>
        </p:nvSpPr>
        <p:spPr>
          <a:xfrm>
            <a:off x="1045200" y="252920"/>
            <a:ext cx="7053600" cy="5403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GB" sz="2600" b="1">
                <a:solidFill>
                  <a:srgbClr val="1A1A1A"/>
                </a:solidFill>
                <a:latin typeface="Raleway"/>
                <a:ea typeface="Raleway"/>
                <a:cs typeface="Raleway"/>
                <a:sym typeface="Raleway"/>
              </a:rPr>
              <a:t>ABSTRACT CLASS</a:t>
            </a:r>
            <a:endParaRPr sz="2600" b="1">
              <a:solidFill>
                <a:srgbClr val="1A1A1A"/>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p:nvPr/>
        </p:nvSpPr>
        <p:spPr>
          <a:xfrm>
            <a:off x="384751" y="1182975"/>
            <a:ext cx="8374500" cy="25704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400" b="1" i="0" u="none" strike="noStrike" cap="none">
                <a:solidFill>
                  <a:schemeClr val="dk2"/>
                </a:solidFill>
              </a:rPr>
              <a:t>Points to Remember:</a:t>
            </a:r>
            <a:endParaRPr sz="1400" b="1" i="0" u="none" strike="noStrike" cap="none">
              <a:solidFill>
                <a:schemeClr val="dk2"/>
              </a:solidFill>
            </a:endParaRPr>
          </a:p>
          <a:p>
            <a:pPr marL="0" marR="0" lvl="0" indent="0" algn="just" rtl="0">
              <a:lnSpc>
                <a:spcPct val="150000"/>
              </a:lnSpc>
              <a:spcBef>
                <a:spcPts val="0"/>
              </a:spcBef>
              <a:spcAft>
                <a:spcPts val="0"/>
              </a:spcAft>
              <a:buNone/>
            </a:pPr>
            <a:endParaRPr b="1">
              <a:solidFill>
                <a:schemeClr val="dk2"/>
              </a:solidFill>
            </a:endParaRPr>
          </a:p>
          <a:p>
            <a:pPr marL="457200" marR="0" lvl="0" indent="-317500" algn="just"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An abstract class must be declared with an abstract keyword.</a:t>
            </a:r>
            <a:endParaRPr/>
          </a:p>
          <a:p>
            <a:pPr marL="457200" marR="0" lvl="0" indent="-317500" algn="just"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It can have abstract and non-abstract methods.</a:t>
            </a:r>
            <a:endParaRPr/>
          </a:p>
          <a:p>
            <a:pPr marL="457200" marR="0" lvl="0" indent="-317500" algn="just"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It cannot be instantiated.</a:t>
            </a:r>
            <a:endParaRPr/>
          </a:p>
          <a:p>
            <a:pPr marL="457200" marR="0" lvl="0" indent="-317500" algn="just" rtl="0">
              <a:lnSpc>
                <a:spcPct val="150000"/>
              </a:lnSpc>
              <a:spcBef>
                <a:spcPts val="0"/>
              </a:spcBef>
              <a:spcAft>
                <a:spcPts val="0"/>
              </a:spcAft>
              <a:buSzPts val="1400"/>
              <a:buFont typeface="Arial"/>
              <a:buChar char="●"/>
            </a:pPr>
            <a:r>
              <a:rPr lang="en-GB" sz="1400" b="0" i="0" u="none" strike="noStrike" cap="none">
                <a:solidFill>
                  <a:srgbClr val="000000"/>
                </a:solidFill>
                <a:latin typeface="Arial"/>
                <a:ea typeface="Arial"/>
                <a:cs typeface="Arial"/>
                <a:sym typeface="Arial"/>
              </a:rPr>
              <a:t>It can have </a:t>
            </a:r>
            <a:r>
              <a:rPr lang="en-GB" sz="1400" b="0" i="0" strike="noStrike" cap="none">
                <a:solidFill>
                  <a:schemeClr val="dk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constructors</a:t>
            </a:r>
            <a:r>
              <a:rPr lang="en-GB" sz="1400" b="0" i="0" u="none" strike="noStrike" cap="none">
                <a:solidFill>
                  <a:srgbClr val="000000"/>
                </a:solidFill>
                <a:latin typeface="Arial"/>
                <a:ea typeface="Arial"/>
                <a:cs typeface="Arial"/>
                <a:sym typeface="Arial"/>
              </a:rPr>
              <a:t> and static methods also.</a:t>
            </a:r>
            <a:endParaRPr/>
          </a:p>
          <a:p>
            <a:pPr marL="457200" marR="0" lvl="0" indent="-317500" algn="just"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It can have final methods which will force the subclass not to change the body of the method.</a:t>
            </a:r>
            <a:endParaRPr/>
          </a:p>
          <a:p>
            <a:pPr marL="0" marR="0" lvl="0" indent="0" algn="l" rtl="0">
              <a:lnSpc>
                <a:spcPct val="1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4" name="Google Shape;164;p24"/>
          <p:cNvSpPr txBox="1"/>
          <p:nvPr/>
        </p:nvSpPr>
        <p:spPr>
          <a:xfrm>
            <a:off x="1045200" y="252895"/>
            <a:ext cx="7053600" cy="5403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GB" sz="2600" b="1">
                <a:solidFill>
                  <a:srgbClr val="1A1A1A"/>
                </a:solidFill>
                <a:latin typeface="Raleway"/>
                <a:ea typeface="Raleway"/>
                <a:cs typeface="Raleway"/>
                <a:sym typeface="Raleway"/>
              </a:rPr>
              <a:t>ABSTRACT CLASS</a:t>
            </a:r>
            <a:endParaRPr sz="2600" b="1">
              <a:solidFill>
                <a:srgbClr val="1A1A1A"/>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396750" y="1034100"/>
            <a:ext cx="8350500" cy="37773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GB" sz="1400" b="1" i="0" u="none" strike="noStrike" cap="none">
                <a:solidFill>
                  <a:srgbClr val="000000"/>
                </a:solidFill>
                <a:latin typeface="Arial"/>
                <a:ea typeface="Arial"/>
                <a:cs typeface="Arial"/>
                <a:sym typeface="Arial"/>
              </a:rPr>
              <a:t>Instance Variable: </a:t>
            </a:r>
            <a:r>
              <a:rPr lang="en-GB" sz="1400" b="0" i="0" u="none" strike="noStrike" cap="none">
                <a:solidFill>
                  <a:srgbClr val="000000"/>
                </a:solidFill>
                <a:latin typeface="Arial"/>
                <a:ea typeface="Arial"/>
                <a:cs typeface="Arial"/>
                <a:sym typeface="Arial"/>
              </a:rPr>
              <a:t>These variables are declared within a class but outside a method, constructor, or block and always get a default value.</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These variables are usually created when we create an object and are destroyed when the object is destroyed.</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We may use an access specifier, for instance, variable, and if no access specifier is specified, then the default access specifier is used.</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Each and every object will have its own copy of instance variables.</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r>
              <a:rPr lang="en-GB" sz="1400" b="1" i="0" u="none" strike="noStrike" cap="none">
                <a:solidFill>
                  <a:srgbClr val="000000"/>
                </a:solidFill>
                <a:latin typeface="Arial"/>
                <a:ea typeface="Arial"/>
                <a:cs typeface="Arial"/>
                <a:sym typeface="Arial"/>
              </a:rPr>
              <a:t>Example:</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class Taxes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int count; // Count is an Instance variable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94" name="Google Shape;94;p14"/>
          <p:cNvSpPr txBox="1"/>
          <p:nvPr/>
        </p:nvSpPr>
        <p:spPr>
          <a:xfrm>
            <a:off x="928925" y="339645"/>
            <a:ext cx="7053600" cy="5403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GB" sz="2600" b="1">
                <a:solidFill>
                  <a:srgbClr val="1A1A1A"/>
                </a:solidFill>
                <a:latin typeface="Raleway"/>
                <a:ea typeface="Raleway"/>
                <a:cs typeface="Raleway"/>
                <a:sym typeface="Raleway"/>
              </a:rPr>
              <a:t>Instance vs Local Variables</a:t>
            </a:r>
            <a:endParaRPr sz="2600" b="1">
              <a:solidFill>
                <a:srgbClr val="1A1A1A"/>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p:nvPr/>
        </p:nvSpPr>
        <p:spPr>
          <a:xfrm>
            <a:off x="432400" y="914225"/>
            <a:ext cx="8379600" cy="4025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GB" sz="1400" b="1" i="0" u="none" strike="noStrike" cap="none">
                <a:solidFill>
                  <a:srgbClr val="000000"/>
                </a:solidFill>
                <a:latin typeface="Arial"/>
                <a:ea typeface="Arial"/>
                <a:cs typeface="Arial"/>
                <a:sym typeface="Arial"/>
              </a:rPr>
              <a:t>Local Variable: </a:t>
            </a:r>
            <a:r>
              <a:rPr lang="en-GB" sz="1400" b="0" i="0" u="none" strike="noStrike" cap="none">
                <a:solidFill>
                  <a:srgbClr val="000000"/>
                </a:solidFill>
                <a:latin typeface="Arial"/>
                <a:ea typeface="Arial"/>
                <a:cs typeface="Arial"/>
                <a:sym typeface="Arial"/>
              </a:rPr>
              <a:t>These variables are declared within a method but do not get any default value.</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They are usually created when we enter a method or constructor and are destroyed after exiting the block or when the call returns from the method.</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Its scope is generally limited to a method and its scope starts from the line they are declared. Their scope usually remains there until the closing curly brace of the method comes.</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The initialization of the local variable is mandatory.</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r>
              <a:rPr lang="en-GB" sz="1400" b="1" i="0" u="none" strike="noStrike" cap="none">
                <a:solidFill>
                  <a:srgbClr val="000000"/>
                </a:solidFill>
                <a:latin typeface="Arial"/>
                <a:ea typeface="Arial"/>
                <a:cs typeface="Arial"/>
                <a:sym typeface="Arial"/>
              </a:rPr>
              <a:t>Example:</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int area()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int length = 10; // Local variable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int breadth = 5; // Local variable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int rectarea = length*breadth; // Local variable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return rectarea;          </a:t>
            </a:r>
            <a:endParaRPr/>
          </a:p>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1" name="Google Shape;101;p15"/>
          <p:cNvSpPr txBox="1"/>
          <p:nvPr/>
        </p:nvSpPr>
        <p:spPr>
          <a:xfrm>
            <a:off x="977800" y="228120"/>
            <a:ext cx="7053600" cy="5403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GB" sz="2600" b="1">
                <a:solidFill>
                  <a:srgbClr val="1A1A1A"/>
                </a:solidFill>
                <a:latin typeface="Raleway"/>
                <a:ea typeface="Raleway"/>
                <a:cs typeface="Raleway"/>
                <a:sym typeface="Raleway"/>
              </a:rPr>
              <a:t>Instance vs Local Variables</a:t>
            </a:r>
            <a:endParaRPr sz="2600" b="1">
              <a:solidFill>
                <a:srgbClr val="1A1A1A"/>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p:nvPr/>
        </p:nvSpPr>
        <p:spPr>
          <a:xfrm>
            <a:off x="301206" y="963160"/>
            <a:ext cx="8541600" cy="37773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GB" sz="1400" b="0" i="0" u="none" strike="noStrike" cap="none">
                <a:solidFill>
                  <a:srgbClr val="000000"/>
                </a:solidFill>
                <a:latin typeface="Arial"/>
                <a:ea typeface="Arial"/>
                <a:cs typeface="Arial"/>
                <a:sym typeface="Arial"/>
              </a:rPr>
              <a:t>Inheritance is an important pillar of OOP(Object-Oriented Programming). It is the mechanism in java by which one class is allowed to inherit the features(fields and methods) of another class. </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GB" sz="1400" b="1" i="0" u="none" strike="noStrike" cap="none">
                <a:solidFill>
                  <a:srgbClr val="000000"/>
                </a:solidFill>
                <a:latin typeface="Arial"/>
                <a:ea typeface="Arial"/>
                <a:cs typeface="Arial"/>
                <a:sym typeface="Arial"/>
              </a:rPr>
              <a:t>Important terminology: </a:t>
            </a:r>
            <a:endParaRPr/>
          </a:p>
          <a:p>
            <a:pPr marL="0" marR="0" lvl="0" indent="0" algn="l" rtl="0">
              <a:lnSpc>
                <a:spcPct val="115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GB" sz="1400" b="1" i="0" u="none" strike="noStrike" cap="none">
                <a:solidFill>
                  <a:srgbClr val="000000"/>
                </a:solidFill>
                <a:latin typeface="Arial"/>
                <a:ea typeface="Arial"/>
                <a:cs typeface="Arial"/>
                <a:sym typeface="Arial"/>
              </a:rPr>
              <a:t>Super Class: </a:t>
            </a:r>
            <a:r>
              <a:rPr lang="en-GB" sz="1400" b="0" i="0" u="none" strike="noStrike" cap="none">
                <a:solidFill>
                  <a:srgbClr val="000000"/>
                </a:solidFill>
                <a:latin typeface="Arial"/>
                <a:ea typeface="Arial"/>
                <a:cs typeface="Arial"/>
                <a:sym typeface="Arial"/>
              </a:rPr>
              <a:t>The class whose features are inherited is known as superclass(or a base class or a parent class).</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GB" sz="1400" b="1" i="0" u="none" strike="noStrike" cap="none">
                <a:solidFill>
                  <a:srgbClr val="000000"/>
                </a:solidFill>
                <a:latin typeface="Arial"/>
                <a:ea typeface="Arial"/>
                <a:cs typeface="Arial"/>
                <a:sym typeface="Arial"/>
              </a:rPr>
              <a:t>Sub Class: </a:t>
            </a:r>
            <a:r>
              <a:rPr lang="en-GB" sz="1400" b="0" i="0" u="none" strike="noStrike" cap="none">
                <a:solidFill>
                  <a:srgbClr val="000000"/>
                </a:solidFill>
                <a:latin typeface="Arial"/>
                <a:ea typeface="Arial"/>
                <a:cs typeface="Arial"/>
                <a:sym typeface="Arial"/>
              </a:rPr>
              <a:t>The class that inherits the other class is known as a subclass(or a derived class, extended class, or child class). The subclass can add its own fields and methods in addition to the superclass fields and methods.</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GB" sz="1400" b="1" i="0" u="none" strike="noStrike" cap="none">
                <a:solidFill>
                  <a:srgbClr val="000000"/>
                </a:solidFill>
                <a:latin typeface="Arial"/>
                <a:ea typeface="Arial"/>
                <a:cs typeface="Arial"/>
                <a:sym typeface="Arial"/>
              </a:rPr>
              <a:t>Reusability: </a:t>
            </a:r>
            <a:r>
              <a:rPr lang="en-GB" sz="1400" b="0" i="0" u="none" strike="noStrike" cap="none">
                <a:solidFill>
                  <a:srgbClr val="000000"/>
                </a:solidFill>
                <a:latin typeface="Arial"/>
                <a:ea typeface="Arial"/>
                <a:cs typeface="Arial"/>
                <a:sym typeface="Arial"/>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977800" y="228120"/>
            <a:ext cx="7053600" cy="5403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GB" sz="2600" b="1">
                <a:solidFill>
                  <a:srgbClr val="1A1A1A"/>
                </a:solidFill>
                <a:latin typeface="Raleway"/>
                <a:ea typeface="Raleway"/>
                <a:cs typeface="Raleway"/>
                <a:sym typeface="Raleway"/>
              </a:rPr>
              <a:t>Inheritance in java</a:t>
            </a:r>
            <a:endParaRPr sz="2600" b="1">
              <a:solidFill>
                <a:srgbClr val="1A1A1A"/>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425259" y="1096441"/>
            <a:ext cx="8435100" cy="3324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How to use inheritance in Java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The keyword used for inheritance is extends.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Syntax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class derived-class extends base-class  </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//methods and fields  </a:t>
            </a:r>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Types of Inheritance: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400" b="1" i="0" u="none" strike="noStrike" cap="none">
                <a:solidFill>
                  <a:srgbClr val="273239"/>
                </a:solidFill>
                <a:latin typeface="Arial"/>
                <a:ea typeface="Arial"/>
                <a:cs typeface="Arial"/>
                <a:sym typeface="Arial"/>
              </a:rPr>
              <a:t>1. Single Inheritance: </a:t>
            </a:r>
            <a:r>
              <a:rPr lang="en-GB" sz="1400" b="0" i="0" u="none" strike="noStrike" cap="none">
                <a:solidFill>
                  <a:srgbClr val="273239"/>
                </a:solidFill>
                <a:latin typeface="Arial"/>
                <a:ea typeface="Arial"/>
                <a:cs typeface="Arial"/>
                <a:sym typeface="Arial"/>
              </a:rPr>
              <a:t>In single inheritance, subclasses inherit the features of one superclass. In the image below, class A serves as a base class for the derived class B.</a:t>
            </a:r>
            <a:endParaRPr sz="1400" b="0" i="0" u="none" strike="noStrike" cap="none">
              <a:solidFill>
                <a:srgbClr val="000000"/>
              </a:solidFill>
              <a:latin typeface="Arial"/>
              <a:ea typeface="Arial"/>
              <a:cs typeface="Arial"/>
              <a:sym typeface="Arial"/>
            </a:endParaRPr>
          </a:p>
        </p:txBody>
      </p:sp>
      <p:sp>
        <p:nvSpPr>
          <p:cNvPr id="115" name="Google Shape;115;p17"/>
          <p:cNvSpPr txBox="1"/>
          <p:nvPr/>
        </p:nvSpPr>
        <p:spPr>
          <a:xfrm>
            <a:off x="977800" y="228120"/>
            <a:ext cx="7053600" cy="5403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GB" sz="2600" b="1">
                <a:solidFill>
                  <a:srgbClr val="1A1A1A"/>
                </a:solidFill>
                <a:latin typeface="Raleway"/>
                <a:ea typeface="Raleway"/>
                <a:cs typeface="Raleway"/>
                <a:sym typeface="Raleway"/>
              </a:rPr>
              <a:t>Inheritance in java</a:t>
            </a:r>
            <a:endParaRPr sz="2600" b="1">
              <a:solidFill>
                <a:srgbClr val="1A1A1A"/>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p:nvPr/>
        </p:nvSpPr>
        <p:spPr>
          <a:xfrm>
            <a:off x="354459" y="823791"/>
            <a:ext cx="8435100" cy="15468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GB" sz="1400" b="1" i="0" u="none" strike="noStrike" cap="none">
                <a:solidFill>
                  <a:srgbClr val="000000"/>
                </a:solidFill>
                <a:latin typeface="Arial"/>
                <a:ea typeface="Arial"/>
                <a:cs typeface="Arial"/>
                <a:sym typeface="Arial"/>
              </a:rPr>
              <a:t>Types of Inheritance:</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GB" sz="1400" b="1" i="0" u="none" strike="noStrike" cap="none">
                <a:solidFill>
                  <a:srgbClr val="273239"/>
                </a:solidFill>
                <a:latin typeface="Arial"/>
                <a:ea typeface="Arial"/>
                <a:cs typeface="Arial"/>
                <a:sym typeface="Arial"/>
              </a:rPr>
              <a:t>1. Single Inheritance: </a:t>
            </a:r>
            <a:r>
              <a:rPr lang="en-GB" sz="1400" b="0" i="0" u="none" strike="noStrike" cap="none">
                <a:solidFill>
                  <a:srgbClr val="273239"/>
                </a:solidFill>
                <a:latin typeface="Arial"/>
                <a:ea typeface="Arial"/>
                <a:cs typeface="Arial"/>
                <a:sym typeface="Arial"/>
              </a:rPr>
              <a:t>In single inheritance, subclasses inherit the features of one superclass. In the image below, class A serves as a base class for the derived class B.</a:t>
            </a:r>
            <a:endParaRPr sz="1400" b="0" i="0" u="none" strike="noStrike" cap="none">
              <a:solidFill>
                <a:srgbClr val="000000"/>
              </a:solidFill>
              <a:latin typeface="Arial"/>
              <a:ea typeface="Arial"/>
              <a:cs typeface="Arial"/>
              <a:sym typeface="Arial"/>
            </a:endParaRPr>
          </a:p>
        </p:txBody>
      </p:sp>
      <p:sp>
        <p:nvSpPr>
          <p:cNvPr id="122" name="Google Shape;122;p18"/>
          <p:cNvSpPr txBox="1"/>
          <p:nvPr/>
        </p:nvSpPr>
        <p:spPr>
          <a:xfrm>
            <a:off x="977800" y="228120"/>
            <a:ext cx="7053600" cy="5403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GB" sz="2600" b="1">
                <a:solidFill>
                  <a:srgbClr val="1A1A1A"/>
                </a:solidFill>
                <a:latin typeface="Raleway"/>
                <a:ea typeface="Raleway"/>
                <a:cs typeface="Raleway"/>
                <a:sym typeface="Raleway"/>
              </a:rPr>
              <a:t>Inheritance in java</a:t>
            </a:r>
            <a:endParaRPr sz="2600" b="1">
              <a:solidFill>
                <a:srgbClr val="1A1A1A"/>
              </a:solidFill>
              <a:latin typeface="Raleway"/>
              <a:ea typeface="Raleway"/>
              <a:cs typeface="Raleway"/>
              <a:sym typeface="Raleway"/>
            </a:endParaRPr>
          </a:p>
        </p:txBody>
      </p:sp>
      <p:pic>
        <p:nvPicPr>
          <p:cNvPr id="123" name="Google Shape;123;p18"/>
          <p:cNvPicPr preferRelativeResize="0"/>
          <p:nvPr/>
        </p:nvPicPr>
        <p:blipFill>
          <a:blip r:embed="rId3">
            <a:alphaModFix/>
          </a:blip>
          <a:stretch>
            <a:fillRect/>
          </a:stretch>
        </p:blipFill>
        <p:spPr>
          <a:xfrm>
            <a:off x="2792300" y="2981301"/>
            <a:ext cx="2933700" cy="17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p:nvPr/>
        </p:nvSpPr>
        <p:spPr>
          <a:xfrm>
            <a:off x="678600" y="224400"/>
            <a:ext cx="7786800" cy="469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300" b="1" i="0" u="none" strike="noStrike" cap="none">
                <a:solidFill>
                  <a:srgbClr val="000000"/>
                </a:solidFill>
              </a:rPr>
              <a:t>// Java program to illustrate the/concept of single inheritance</a:t>
            </a:r>
            <a:endParaRPr sz="1300" b="1" i="0" u="none" strike="noStrike" cap="none">
              <a:solidFill>
                <a:srgbClr val="000000"/>
              </a:solidFill>
            </a:endParaRPr>
          </a:p>
          <a:p>
            <a:pPr marL="0" marR="0" lvl="0" indent="0" algn="l" rtl="0">
              <a:lnSpc>
                <a:spcPct val="100000"/>
              </a:lnSpc>
              <a:spcBef>
                <a:spcPts val="0"/>
              </a:spcBef>
              <a:spcAft>
                <a:spcPts val="0"/>
              </a:spcAft>
              <a:buNone/>
            </a:pPr>
            <a:endParaRPr sz="1300" b="1"/>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import java.io.*;</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import java.lang.*;</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import java.util.*;</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class one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public void  A()</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System.out.println(“parent");</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class two extends one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public void B() { System.out.println(“child");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public class Main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public static void main(String[] args)</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two g = new two();</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g.A();</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g.B();</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g.A();</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p:nvPr/>
        </p:nvSpPr>
        <p:spPr>
          <a:xfrm>
            <a:off x="470549" y="1050075"/>
            <a:ext cx="82029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400" b="0" i="0" u="none" strike="noStrike" cap="none">
                <a:solidFill>
                  <a:srgbClr val="000000"/>
                </a:solidFill>
                <a:latin typeface="Arial"/>
                <a:ea typeface="Arial"/>
                <a:cs typeface="Arial"/>
                <a:sym typeface="Arial"/>
              </a:rPr>
              <a:t>2. </a:t>
            </a:r>
            <a:r>
              <a:rPr lang="en-GB" sz="1400" b="1" i="0" u="none" strike="noStrike" cap="none">
                <a:solidFill>
                  <a:srgbClr val="000000"/>
                </a:solidFill>
                <a:latin typeface="Arial"/>
                <a:ea typeface="Arial"/>
                <a:cs typeface="Arial"/>
                <a:sym typeface="Arial"/>
              </a:rPr>
              <a:t>Multilevel Inheritance: </a:t>
            </a:r>
            <a:r>
              <a:rPr lang="en-GB" sz="1400" b="0" i="0" u="none" strike="noStrike" cap="none">
                <a:solidFill>
                  <a:srgbClr val="000000"/>
                </a:solidFill>
                <a:latin typeface="Arial"/>
                <a:ea typeface="Arial"/>
                <a:cs typeface="Arial"/>
                <a:sym typeface="Arial"/>
              </a:rPr>
              <a:t>In Multilevel Inheritance, a derived class will be inheriting a base class and as well as the derived class also act as the base class to other class. </a:t>
            </a:r>
            <a:endParaRPr sz="1400" b="0" i="0" u="none" strike="noStrike" cap="none">
              <a:solidFill>
                <a:srgbClr val="000000"/>
              </a:solidFill>
              <a:latin typeface="Arial"/>
              <a:ea typeface="Arial"/>
              <a:cs typeface="Arial"/>
              <a:sym typeface="Arial"/>
            </a:endParaRPr>
          </a:p>
        </p:txBody>
      </p:sp>
      <p:sp>
        <p:nvSpPr>
          <p:cNvPr id="136" name="Google Shape;136;p20"/>
          <p:cNvSpPr txBox="1"/>
          <p:nvPr/>
        </p:nvSpPr>
        <p:spPr>
          <a:xfrm>
            <a:off x="977800" y="228120"/>
            <a:ext cx="7053600" cy="5403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GB" sz="2600" b="1">
                <a:solidFill>
                  <a:srgbClr val="1A1A1A"/>
                </a:solidFill>
                <a:latin typeface="Raleway"/>
                <a:ea typeface="Raleway"/>
                <a:cs typeface="Raleway"/>
                <a:sym typeface="Raleway"/>
              </a:rPr>
              <a:t>Inheritance in java</a:t>
            </a:r>
            <a:endParaRPr sz="2600" b="1">
              <a:solidFill>
                <a:srgbClr val="1A1A1A"/>
              </a:solidFill>
              <a:latin typeface="Raleway"/>
              <a:ea typeface="Raleway"/>
              <a:cs typeface="Raleway"/>
              <a:sym typeface="Raleway"/>
            </a:endParaRPr>
          </a:p>
        </p:txBody>
      </p:sp>
      <p:pic>
        <p:nvPicPr>
          <p:cNvPr id="137" name="Google Shape;137;p20"/>
          <p:cNvPicPr preferRelativeResize="0"/>
          <p:nvPr/>
        </p:nvPicPr>
        <p:blipFill rotWithShape="1">
          <a:blip r:embed="rId3">
            <a:alphaModFix/>
          </a:blip>
          <a:srcRect l="24920" r="39125"/>
          <a:stretch/>
        </p:blipFill>
        <p:spPr>
          <a:xfrm>
            <a:off x="3420125" y="2192800"/>
            <a:ext cx="2168950" cy="271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p:nvPr/>
        </p:nvSpPr>
        <p:spPr>
          <a:xfrm>
            <a:off x="336514" y="309145"/>
            <a:ext cx="8664600" cy="4525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a:solidFill>
                  <a:srgbClr val="000000"/>
                </a:solidFill>
              </a:rPr>
              <a:t>// Java program to illustrate the concept of Multilevel inheritance</a:t>
            </a:r>
            <a:endParaRPr sz="1400" b="1" i="0" u="none" strike="noStrike" cap="none">
              <a:solidFill>
                <a:srgbClr val="000000"/>
              </a:solidFill>
            </a:endParaRPr>
          </a:p>
          <a:p>
            <a:pPr marL="0" marR="0" lvl="0" indent="0" algn="l" rtl="0">
              <a:lnSpc>
                <a:spcPct val="100000"/>
              </a:lnSpc>
              <a:spcBef>
                <a:spcPts val="0"/>
              </a:spcBef>
              <a:spcAft>
                <a:spcPts val="0"/>
              </a:spcAft>
              <a:buNone/>
            </a:pPr>
            <a:endParaRPr b="1"/>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import java.io.*;</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import java.lang.*;</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import java.util.*;</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class one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public void A()</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System.out.println(“main clss");</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class two extends one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public void B()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System.out.println(“child class");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class three extends two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public void C()</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System.out.println(“child class");</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    }</a:t>
            </a:r>
            <a:endParaRPr sz="1300"/>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963</Words>
  <Application>Microsoft Office PowerPoint</Application>
  <PresentationFormat>On-screen Show (16:9)</PresentationFormat>
  <Paragraphs>138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Lato</vt:lpstr>
      <vt:lpstr>Raleway</vt:lpstr>
      <vt:lpstr>Arial</vt:lpstr>
      <vt:lpstr>Streamline</vt:lpstr>
      <vt:lpstr>Java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cp:lastModifiedBy>smit joshi</cp:lastModifiedBy>
  <cp:revision>2</cp:revision>
  <dcterms:modified xsi:type="dcterms:W3CDTF">2022-07-16T03:38:02Z</dcterms:modified>
</cp:coreProperties>
</file>