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Inter" panose="020B0604020202020204" charset="0"/>
      <p:regular r:id="rId18"/>
      <p:bold r:id="rId19"/>
    </p:embeddedFont>
    <p:embeddedFont>
      <p:font typeface="Lato" panose="020F0502020204030203" pitchFamily="34" charset="0"/>
      <p:regular r:id="rId20"/>
      <p:bold r:id="rId21"/>
      <p:italic r:id="rId22"/>
      <p:bold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f77c3a6f5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0f77c3a6f5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f77c3a6f5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g10f77c3a6f5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f77c3a6f5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10f77c3a6f5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f77c3a6f5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10f77c3a6f5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f77c3a6f5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g10f77c3a6f5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f77c3a6f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f77c3a6f5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f77c3a6f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g10f77c3a6f5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f77c3a6f5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10f77c3a6f5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f77c3a6f5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10f77c3a6f5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f77c3a6f5_2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10f77c3a6f5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f77c3a6f5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10f77c3a6f5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lt2"/>
              </a:buClr>
              <a:buSzPts val="14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84" name="Google Shape;84;p13"/>
          <p:cNvSpPr txBox="1">
            <a:spLocks noGrp="1"/>
          </p:cNvSpPr>
          <p:nvPr>
            <p:ph type="body" idx="1"/>
          </p:nvPr>
        </p:nvSpPr>
        <p:spPr>
          <a:xfrm>
            <a:off x="827484" y="1539689"/>
            <a:ext cx="6709800" cy="3146700"/>
          </a:xfrm>
          <a:prstGeom prst="rect">
            <a:avLst/>
          </a:prstGeom>
          <a:noFill/>
          <a:ln>
            <a:noFill/>
          </a:ln>
        </p:spPr>
        <p:txBody>
          <a:bodyPr spcFirstLastPara="1" wrap="square" lIns="68575" tIns="34275" rIns="68575" bIns="34275" anchor="t" anchorCtr="0">
            <a:normAutofit/>
          </a:bodyPr>
          <a:lstStyle>
            <a:lvl1pPr marL="457200" lvl="0" indent="-298450" algn="l" rtl="0">
              <a:lnSpc>
                <a:spcPct val="115000"/>
              </a:lnSpc>
              <a:spcBef>
                <a:spcPts val="800"/>
              </a:spcBef>
              <a:spcAft>
                <a:spcPts val="0"/>
              </a:spcAft>
              <a:buSzPts val="1100"/>
              <a:buChar char="●"/>
              <a:defRPr sz="1100"/>
            </a:lvl1pPr>
            <a:lvl2pPr marL="914400" lvl="1" indent="-298450" algn="l" rtl="0">
              <a:lnSpc>
                <a:spcPct val="115000"/>
              </a:lnSpc>
              <a:spcBef>
                <a:spcPts val="800"/>
              </a:spcBef>
              <a:spcAft>
                <a:spcPts val="0"/>
              </a:spcAft>
              <a:buSzPts val="1100"/>
              <a:buChar char="○"/>
              <a:defRPr sz="1100"/>
            </a:lvl2pPr>
            <a:lvl3pPr marL="1371600" lvl="2" indent="-298450" algn="l" rtl="0">
              <a:lnSpc>
                <a:spcPct val="115000"/>
              </a:lnSpc>
              <a:spcBef>
                <a:spcPts val="800"/>
              </a:spcBef>
              <a:spcAft>
                <a:spcPts val="0"/>
              </a:spcAft>
              <a:buSzPts val="1100"/>
              <a:buChar char="■"/>
              <a:defRPr sz="1100"/>
            </a:lvl3pPr>
            <a:lvl4pPr marL="1828800" lvl="3" indent="-298450" algn="l" rtl="0">
              <a:lnSpc>
                <a:spcPct val="115000"/>
              </a:lnSpc>
              <a:spcBef>
                <a:spcPts val="800"/>
              </a:spcBef>
              <a:spcAft>
                <a:spcPts val="0"/>
              </a:spcAft>
              <a:buSzPts val="1100"/>
              <a:buChar char="●"/>
              <a:defRPr sz="1100"/>
            </a:lvl4pPr>
            <a:lvl5pPr marL="2286000" lvl="4" indent="-298450" algn="l" rtl="0">
              <a:lnSpc>
                <a:spcPct val="115000"/>
              </a:lnSpc>
              <a:spcBef>
                <a:spcPts val="800"/>
              </a:spcBef>
              <a:spcAft>
                <a:spcPts val="0"/>
              </a:spcAft>
              <a:buSzPts val="1100"/>
              <a:buChar char="○"/>
              <a:defRPr sz="1100"/>
            </a:lvl5pPr>
            <a:lvl6pPr marL="2743200" lvl="5" indent="-298450" algn="l" rtl="0">
              <a:lnSpc>
                <a:spcPct val="115000"/>
              </a:lnSpc>
              <a:spcBef>
                <a:spcPts val="800"/>
              </a:spcBef>
              <a:spcAft>
                <a:spcPts val="0"/>
              </a:spcAft>
              <a:buSzPts val="1100"/>
              <a:buChar char="■"/>
              <a:defRPr sz="1100"/>
            </a:lvl6pPr>
            <a:lvl7pPr marL="3200400" lvl="6" indent="-298450" algn="l" rtl="0">
              <a:lnSpc>
                <a:spcPct val="115000"/>
              </a:lnSpc>
              <a:spcBef>
                <a:spcPts val="800"/>
              </a:spcBef>
              <a:spcAft>
                <a:spcPts val="0"/>
              </a:spcAft>
              <a:buSzPts val="1100"/>
              <a:buChar char="●"/>
              <a:defRPr sz="1100"/>
            </a:lvl7pPr>
            <a:lvl8pPr marL="3657600" lvl="7" indent="-298450" algn="l" rtl="0">
              <a:lnSpc>
                <a:spcPct val="115000"/>
              </a:lnSpc>
              <a:spcBef>
                <a:spcPts val="800"/>
              </a:spcBef>
              <a:spcAft>
                <a:spcPts val="0"/>
              </a:spcAft>
              <a:buSzPts val="1100"/>
              <a:buChar char="○"/>
              <a:defRPr sz="1100"/>
            </a:lvl8pPr>
            <a:lvl9pPr marL="4114800" lvl="8" indent="-298450" algn="l" rtl="0">
              <a:lnSpc>
                <a:spcPct val="115000"/>
              </a:lnSpc>
              <a:spcBef>
                <a:spcPts val="800"/>
              </a:spcBef>
              <a:spcAft>
                <a:spcPts val="0"/>
              </a:spcAft>
              <a:buSzPts val="1100"/>
              <a:buChar char="■"/>
              <a:defRPr sz="1100"/>
            </a:lvl9pPr>
          </a:lstStyle>
          <a:p>
            <a:endParaRPr/>
          </a:p>
        </p:txBody>
      </p:sp>
      <p:sp>
        <p:nvSpPr>
          <p:cNvPr id="85" name="Google Shape;85;p13"/>
          <p:cNvSpPr txBox="1">
            <a:spLocks noGrp="1"/>
          </p:cNvSpPr>
          <p:nvPr>
            <p:ph type="dt" idx="10"/>
          </p:nvPr>
        </p:nvSpPr>
        <p:spPr>
          <a:xfrm rot="5400000">
            <a:off x="7616803" y="1342951"/>
            <a:ext cx="742800" cy="228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ftr" idx="11"/>
          </p:nvPr>
        </p:nvSpPr>
        <p:spPr>
          <a:xfrm rot="5400000">
            <a:off x="6713754" y="2418900"/>
            <a:ext cx="2894700" cy="2286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7" name="Google Shape;87;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rm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string-tokenizer-in-java#StringTokenizer"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s://www.javatpoint.com/string-tokenizer-in-java#Metho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abstract-class-in-java"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javatpoint.com/inheritance-in-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625" y="1310050"/>
            <a:ext cx="7688100" cy="1664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Java Programming</a:t>
            </a:r>
            <a:endParaRPr/>
          </a:p>
        </p:txBody>
      </p:sp>
      <p:sp>
        <p:nvSpPr>
          <p:cNvPr id="93" name="Google Shape;93;p14"/>
          <p:cNvSpPr txBox="1">
            <a:spLocks noGrp="1"/>
          </p:cNvSpPr>
          <p:nvPr>
            <p:ph type="subTitle" idx="1"/>
          </p:nvPr>
        </p:nvSpPr>
        <p:spPr>
          <a:xfrm>
            <a:off x="729627" y="3048975"/>
            <a:ext cx="7688100" cy="541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dirty="0"/>
              <a:t>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428846" y="1006412"/>
            <a:ext cx="8286300" cy="38634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400" b="0" i="0" u="none" strike="noStrike" cap="none">
              <a:latin typeface="Arial"/>
              <a:ea typeface="Arial"/>
              <a:cs typeface="Arial"/>
              <a:sym typeface="Arial"/>
            </a:endParaRPr>
          </a:p>
          <a:p>
            <a:pPr marL="0" marR="0" lvl="0" indent="-88900" algn="just" rtl="0">
              <a:lnSpc>
                <a:spcPct val="150000"/>
              </a:lnSpc>
              <a:spcBef>
                <a:spcPts val="0"/>
              </a:spcBef>
              <a:spcAft>
                <a:spcPts val="0"/>
              </a:spcAft>
              <a:buSzPts val="1400"/>
              <a:buFont typeface="Arial"/>
              <a:buChar char="●"/>
            </a:pPr>
            <a:r>
              <a:rPr lang="en-GB" sz="1400" b="0" i="0" u="none" strike="noStrike" cap="none">
                <a:latin typeface="Arial"/>
                <a:ea typeface="Arial"/>
                <a:cs typeface="Arial"/>
                <a:sym typeface="Arial"/>
              </a:rPr>
              <a:t> </a:t>
            </a:r>
            <a:r>
              <a:rPr lang="en-GB" sz="1400" b="0" i="0" strike="noStrike" cap="none">
                <a:uFill>
                  <a:noFill/>
                </a:uFill>
                <a:latin typeface="Arial"/>
                <a:ea typeface="Arial"/>
                <a:cs typeface="Arial"/>
                <a:sym typeface="Arial"/>
                <a:hlinkClick r:id="rId3"/>
              </a:rPr>
              <a:t>StringTokenizer</a:t>
            </a:r>
            <a:endParaRPr sz="1400" b="0" i="0" strike="noStrike" cap="none">
              <a:latin typeface="Arial"/>
              <a:ea typeface="Arial"/>
              <a:cs typeface="Arial"/>
              <a:sym typeface="Arial"/>
            </a:endParaRPr>
          </a:p>
          <a:p>
            <a:pPr marL="0" marR="0" lvl="0" indent="-88900" algn="just" rtl="0">
              <a:lnSpc>
                <a:spcPct val="150000"/>
              </a:lnSpc>
              <a:spcBef>
                <a:spcPts val="0"/>
              </a:spcBef>
              <a:spcAft>
                <a:spcPts val="0"/>
              </a:spcAft>
              <a:buSzPts val="1400"/>
              <a:buFont typeface="Arial"/>
              <a:buChar char="●"/>
            </a:pPr>
            <a:r>
              <a:rPr lang="en-GB" sz="1400" b="0" i="0" strike="noStrike" cap="none">
                <a:latin typeface="Arial"/>
                <a:ea typeface="Arial"/>
                <a:cs typeface="Arial"/>
                <a:sym typeface="Arial"/>
              </a:rPr>
              <a:t> </a:t>
            </a:r>
            <a:r>
              <a:rPr lang="en-GB" sz="1400" b="0" i="0" strike="noStrike" cap="none">
                <a:uFill>
                  <a:noFill/>
                </a:uFill>
                <a:latin typeface="Arial"/>
                <a:ea typeface="Arial"/>
                <a:cs typeface="Arial"/>
                <a:sym typeface="Arial"/>
                <a:hlinkClick r:id="rId4"/>
              </a:rPr>
              <a:t>Methods of StringTokenizer</a:t>
            </a:r>
            <a:endParaRPr sz="1400" b="0" i="0" strike="noStrike" cap="none">
              <a:latin typeface="Arial"/>
              <a:ea typeface="Arial"/>
              <a:cs typeface="Arial"/>
              <a:sym typeface="Arial"/>
            </a:endParaRPr>
          </a:p>
          <a:p>
            <a:pPr marL="0" marR="0" lvl="0" indent="0" algn="just" rtl="0">
              <a:lnSpc>
                <a:spcPct val="150000"/>
              </a:lnSpc>
              <a:spcBef>
                <a:spcPts val="0"/>
              </a:spcBef>
              <a:spcAft>
                <a:spcPts val="0"/>
              </a:spcAft>
              <a:buClr>
                <a:srgbClr val="000000"/>
              </a:buClr>
              <a:buSzPts val="1400"/>
              <a:buFont typeface="Arial"/>
              <a:buNone/>
            </a:pPr>
            <a:endParaRPr sz="1400" b="0" i="0" u="sng" strike="noStrike" cap="none">
              <a:latin typeface="Arial"/>
              <a:ea typeface="Arial"/>
              <a:cs typeface="Arial"/>
              <a:sym typeface="Arial"/>
            </a:endParaRPr>
          </a:p>
          <a:p>
            <a:pPr marL="0" marR="0" lvl="0" indent="0" algn="just" rtl="0">
              <a:lnSpc>
                <a:spcPct val="150000"/>
              </a:lnSpc>
              <a:spcBef>
                <a:spcPts val="0"/>
              </a:spcBef>
              <a:spcAft>
                <a:spcPts val="0"/>
              </a:spcAft>
              <a:buNone/>
            </a:pPr>
            <a:r>
              <a:rPr lang="en-GB" sz="1400" b="0" i="0" u="none" strike="noStrike" cap="none">
                <a:latin typeface="Arial"/>
                <a:ea typeface="Arial"/>
                <a:cs typeface="Arial"/>
                <a:sym typeface="Arial"/>
              </a:rPr>
              <a:t>The </a:t>
            </a:r>
            <a:r>
              <a:rPr lang="en-GB" sz="1400" b="1" i="0" u="none" strike="noStrike" cap="none">
                <a:latin typeface="Arial"/>
                <a:ea typeface="Arial"/>
                <a:cs typeface="Arial"/>
                <a:sym typeface="Arial"/>
              </a:rPr>
              <a:t>java.util.StringTokenizer</a:t>
            </a:r>
            <a:r>
              <a:rPr lang="en-GB" sz="1400" b="0" i="0" u="none" strike="noStrike" cap="none">
                <a:latin typeface="Arial"/>
                <a:ea typeface="Arial"/>
                <a:cs typeface="Arial"/>
                <a:sym typeface="Arial"/>
              </a:rPr>
              <a:t> class allows you to break a String into tokens. It is simple way to break a String. It is a legacy class of Java.</a:t>
            </a:r>
            <a:endParaRPr/>
          </a:p>
          <a:p>
            <a:pPr marL="0" marR="0" lvl="0" indent="0" algn="just" rtl="0">
              <a:lnSpc>
                <a:spcPct val="150000"/>
              </a:lnSpc>
              <a:spcBef>
                <a:spcPts val="0"/>
              </a:spcBef>
              <a:spcAft>
                <a:spcPts val="0"/>
              </a:spcAft>
              <a:buNone/>
            </a:pPr>
            <a:endParaRPr sz="1400" b="0" i="0" u="none" strike="noStrike" cap="none">
              <a:latin typeface="Arial"/>
              <a:ea typeface="Arial"/>
              <a:cs typeface="Arial"/>
              <a:sym typeface="Arial"/>
            </a:endParaRPr>
          </a:p>
          <a:p>
            <a:pPr marL="0" marR="0" lvl="0" indent="0" algn="just" rtl="0">
              <a:lnSpc>
                <a:spcPct val="150000"/>
              </a:lnSpc>
              <a:spcBef>
                <a:spcPts val="0"/>
              </a:spcBef>
              <a:spcAft>
                <a:spcPts val="0"/>
              </a:spcAft>
              <a:buNone/>
            </a:pPr>
            <a:r>
              <a:rPr lang="en-GB" sz="1400" b="0" i="0" u="none" strike="noStrike" cap="none">
                <a:latin typeface="Arial"/>
                <a:ea typeface="Arial"/>
                <a:cs typeface="Arial"/>
                <a:sym typeface="Arial"/>
              </a:rPr>
              <a:t>It doesn't provide the facility to differentiate numbers, quoted strings, identifiers etc. like StreamTokenizer class. We will discuss about the StreamTokenizer class in I/O chapter.</a:t>
            </a:r>
            <a:endParaRPr/>
          </a:p>
          <a:p>
            <a:pPr marL="0" marR="0" lvl="0" indent="0" algn="just" rtl="0">
              <a:lnSpc>
                <a:spcPct val="150000"/>
              </a:lnSpc>
              <a:spcBef>
                <a:spcPts val="0"/>
              </a:spcBef>
              <a:spcAft>
                <a:spcPts val="0"/>
              </a:spcAft>
              <a:buNone/>
            </a:pPr>
            <a:endParaRPr sz="1400" b="0" i="0" u="none" strike="noStrike" cap="none">
              <a:latin typeface="Arial"/>
              <a:ea typeface="Arial"/>
              <a:cs typeface="Arial"/>
              <a:sym typeface="Arial"/>
            </a:endParaRPr>
          </a:p>
          <a:p>
            <a:pPr marL="0" marR="0" lvl="0" indent="0" algn="just" rtl="0">
              <a:lnSpc>
                <a:spcPct val="150000"/>
              </a:lnSpc>
              <a:spcBef>
                <a:spcPts val="0"/>
              </a:spcBef>
              <a:spcAft>
                <a:spcPts val="0"/>
              </a:spcAft>
              <a:buNone/>
            </a:pPr>
            <a:r>
              <a:rPr lang="en-GB" sz="1400" b="0" i="0" u="none" strike="noStrike" cap="none">
                <a:latin typeface="Arial"/>
                <a:ea typeface="Arial"/>
                <a:cs typeface="Arial"/>
                <a:sym typeface="Arial"/>
              </a:rPr>
              <a:t>In the StringTokenizer class, the delimiters can be provided at the time of creation or one by one to the tokens.</a:t>
            </a:r>
            <a:endParaRPr sz="1400" b="0" i="0" u="none" strike="noStrike" cap="none">
              <a:latin typeface="Arial"/>
              <a:ea typeface="Arial"/>
              <a:cs typeface="Arial"/>
              <a:sym typeface="Arial"/>
            </a:endParaRPr>
          </a:p>
        </p:txBody>
      </p:sp>
      <p:sp>
        <p:nvSpPr>
          <p:cNvPr id="155" name="Google Shape;155;p23"/>
          <p:cNvSpPr txBox="1"/>
          <p:nvPr/>
        </p:nvSpPr>
        <p:spPr>
          <a:xfrm>
            <a:off x="2662350" y="421400"/>
            <a:ext cx="3819300" cy="585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600" b="1">
                <a:latin typeface="Raleway"/>
                <a:ea typeface="Raleway"/>
                <a:cs typeface="Raleway"/>
                <a:sym typeface="Raleway"/>
              </a:rPr>
              <a:t>StringTokenizer in Java</a:t>
            </a:r>
            <a:endParaRPr sz="2600" b="1">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4"/>
          <p:cNvPicPr preferRelativeResize="0"/>
          <p:nvPr/>
        </p:nvPicPr>
        <p:blipFill rotWithShape="1">
          <a:blip r:embed="rId3">
            <a:alphaModFix/>
          </a:blip>
          <a:srcRect/>
          <a:stretch/>
        </p:blipFill>
        <p:spPr>
          <a:xfrm>
            <a:off x="750907" y="1127052"/>
            <a:ext cx="7642198" cy="3424902"/>
          </a:xfrm>
          <a:prstGeom prst="rect">
            <a:avLst/>
          </a:prstGeom>
          <a:noFill/>
          <a:ln>
            <a:noFill/>
          </a:ln>
        </p:spPr>
      </p:pic>
      <p:sp>
        <p:nvSpPr>
          <p:cNvPr id="162" name="Google Shape;162;p24"/>
          <p:cNvSpPr txBox="1"/>
          <p:nvPr/>
        </p:nvSpPr>
        <p:spPr>
          <a:xfrm>
            <a:off x="2157092" y="317524"/>
            <a:ext cx="43305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600" b="1" i="0" u="none" strike="noStrike" cap="none">
                <a:solidFill>
                  <a:srgbClr val="000000"/>
                </a:solidFill>
                <a:latin typeface="Raleway"/>
                <a:ea typeface="Raleway"/>
                <a:cs typeface="Raleway"/>
                <a:sym typeface="Raleway"/>
              </a:rPr>
              <a:t>String Tokenizer Methods</a:t>
            </a:r>
            <a:endParaRPr sz="2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56370" y="461756"/>
            <a:ext cx="8431200" cy="105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Interface in Java</a:t>
            </a:r>
            <a:endParaRPr sz="2600"/>
          </a:p>
        </p:txBody>
      </p:sp>
      <p:sp>
        <p:nvSpPr>
          <p:cNvPr id="100" name="Google Shape;100;p15"/>
          <p:cNvSpPr txBox="1">
            <a:spLocks noGrp="1"/>
          </p:cNvSpPr>
          <p:nvPr>
            <p:ph type="body" idx="1"/>
          </p:nvPr>
        </p:nvSpPr>
        <p:spPr>
          <a:xfrm>
            <a:off x="441875" y="1430200"/>
            <a:ext cx="8345700" cy="1916100"/>
          </a:xfrm>
          <a:prstGeom prst="rect">
            <a:avLst/>
          </a:prstGeom>
          <a:noFill/>
          <a:ln>
            <a:noFill/>
          </a:ln>
        </p:spPr>
        <p:txBody>
          <a:bodyPr spcFirstLastPara="1" wrap="square" lIns="68575" tIns="34275" rIns="68575" bIns="34275" anchor="t" anchorCtr="0">
            <a:noAutofit/>
          </a:bodyPr>
          <a:lstStyle/>
          <a:p>
            <a:pPr marL="457200" lvl="0" indent="-317500" algn="l" rtl="0">
              <a:lnSpc>
                <a:spcPct val="100000"/>
              </a:lnSpc>
              <a:spcBef>
                <a:spcPts val="0"/>
              </a:spcBef>
              <a:spcAft>
                <a:spcPts val="0"/>
              </a:spcAft>
              <a:buClr>
                <a:srgbClr val="000000"/>
              </a:buClr>
              <a:buSzPts val="1400"/>
              <a:buChar char="●"/>
            </a:pPr>
            <a:r>
              <a:rPr lang="en-GB" sz="1400" b="0" i="0">
                <a:solidFill>
                  <a:srgbClr val="000000"/>
                </a:solidFill>
                <a:latin typeface="Inter"/>
                <a:ea typeface="Inter"/>
                <a:cs typeface="Inter"/>
                <a:sym typeface="Inter"/>
              </a:rPr>
              <a:t>An </a:t>
            </a:r>
            <a:r>
              <a:rPr lang="en-GB" sz="1400" b="1" i="0">
                <a:solidFill>
                  <a:srgbClr val="000000"/>
                </a:solidFill>
                <a:latin typeface="Inter"/>
                <a:ea typeface="Inter"/>
                <a:cs typeface="Inter"/>
                <a:sym typeface="Inter"/>
              </a:rPr>
              <a:t>interface in Java</a:t>
            </a:r>
            <a:r>
              <a:rPr lang="en-GB" sz="1400" b="0" i="0">
                <a:solidFill>
                  <a:srgbClr val="000000"/>
                </a:solidFill>
                <a:latin typeface="Inter"/>
                <a:ea typeface="Inter"/>
                <a:cs typeface="Inter"/>
                <a:sym typeface="Inter"/>
              </a:rPr>
              <a:t> is a blueprint of a class. It has static constants and abstract methods.</a:t>
            </a:r>
            <a:endParaRPr sz="1400" b="0" i="0">
              <a:solidFill>
                <a:srgbClr val="000000"/>
              </a:solidFill>
              <a:latin typeface="Inter"/>
              <a:ea typeface="Inter"/>
              <a:cs typeface="Inter"/>
              <a:sym typeface="Inter"/>
            </a:endParaRPr>
          </a:p>
          <a:p>
            <a:pPr marL="0" lvl="0" indent="0" algn="l" rtl="0">
              <a:lnSpc>
                <a:spcPct val="100000"/>
              </a:lnSpc>
              <a:spcBef>
                <a:spcPts val="0"/>
              </a:spcBef>
              <a:spcAft>
                <a:spcPts val="0"/>
              </a:spcAft>
              <a:buNone/>
            </a:pPr>
            <a:endParaRPr sz="1400">
              <a:solidFill>
                <a:srgbClr val="000000"/>
              </a:solidFill>
              <a:latin typeface="Inter"/>
              <a:ea typeface="Inter"/>
              <a:cs typeface="Inter"/>
              <a:sym typeface="Inter"/>
            </a:endParaRPr>
          </a:p>
          <a:p>
            <a:pPr marL="457200" lvl="0" indent="-317500" algn="just" rtl="0">
              <a:lnSpc>
                <a:spcPct val="100000"/>
              </a:lnSpc>
              <a:spcBef>
                <a:spcPts val="800"/>
              </a:spcBef>
              <a:spcAft>
                <a:spcPts val="0"/>
              </a:spcAft>
              <a:buClr>
                <a:srgbClr val="000000"/>
              </a:buClr>
              <a:buSzPts val="1400"/>
              <a:buFont typeface="Inter"/>
              <a:buChar char="●"/>
            </a:pPr>
            <a:r>
              <a:rPr lang="en-GB" sz="1400" b="0" i="0">
                <a:solidFill>
                  <a:srgbClr val="000000"/>
                </a:solidFill>
                <a:latin typeface="Inter"/>
                <a:ea typeface="Inter"/>
                <a:cs typeface="Inter"/>
                <a:sym typeface="Inter"/>
              </a:rPr>
              <a:t>The interface in Java is </a:t>
            </a:r>
            <a:r>
              <a:rPr lang="en-GB" sz="1400" b="0" i="1">
                <a:solidFill>
                  <a:srgbClr val="000000"/>
                </a:solidFill>
                <a:latin typeface="Inter"/>
                <a:ea typeface="Inter"/>
                <a:cs typeface="Inter"/>
                <a:sym typeface="Inter"/>
              </a:rPr>
              <a:t>a mechanism to achieve </a:t>
            </a:r>
            <a:r>
              <a:rPr lang="en-GB" sz="1400" b="0" strike="noStrike">
                <a:solidFill>
                  <a:srgbClr val="000000"/>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abstraction</a:t>
            </a:r>
            <a:r>
              <a:rPr lang="en-GB" sz="1400" b="0" i="0">
                <a:solidFill>
                  <a:srgbClr val="000000"/>
                </a:solidFill>
                <a:latin typeface="Inter"/>
                <a:ea typeface="Inter"/>
                <a:cs typeface="Inter"/>
                <a:sym typeface="Inter"/>
              </a:rPr>
              <a:t>. There can be only abstract methods in the Java interface, not method body. It is used to achieve abstraction and multiple</a:t>
            </a:r>
            <a:r>
              <a:rPr lang="en-GB" sz="1400" b="0">
                <a:solidFill>
                  <a:srgbClr val="000000"/>
                </a:solidFill>
                <a:latin typeface="Inter"/>
                <a:ea typeface="Inter"/>
                <a:cs typeface="Inter"/>
                <a:sym typeface="Inter"/>
              </a:rPr>
              <a:t> </a:t>
            </a:r>
            <a:r>
              <a:rPr lang="en-GB" sz="1400" b="0" strike="noStrike">
                <a:solidFill>
                  <a:srgbClr val="000000"/>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inheritance in Java</a:t>
            </a:r>
            <a:r>
              <a:rPr lang="en-GB" sz="1400" b="0" i="0">
                <a:solidFill>
                  <a:srgbClr val="000000"/>
                </a:solidFill>
                <a:latin typeface="Inter"/>
                <a:ea typeface="Inter"/>
                <a:cs typeface="Inter"/>
                <a:sym typeface="Inter"/>
              </a:rPr>
              <a:t>.</a:t>
            </a:r>
            <a:endParaRPr sz="1400" b="0" i="0">
              <a:solidFill>
                <a:srgbClr val="000000"/>
              </a:solidFill>
              <a:latin typeface="Inter"/>
              <a:ea typeface="Inter"/>
              <a:cs typeface="Inter"/>
              <a:sym typeface="Inter"/>
            </a:endParaRPr>
          </a:p>
          <a:p>
            <a:pPr marL="0" lvl="0" indent="0" algn="just" rtl="0">
              <a:lnSpc>
                <a:spcPct val="100000"/>
              </a:lnSpc>
              <a:spcBef>
                <a:spcPts val="800"/>
              </a:spcBef>
              <a:spcAft>
                <a:spcPts val="0"/>
              </a:spcAft>
              <a:buNone/>
            </a:pPr>
            <a:endParaRPr sz="1400">
              <a:solidFill>
                <a:srgbClr val="000000"/>
              </a:solidFill>
              <a:latin typeface="Inter"/>
              <a:ea typeface="Inter"/>
              <a:cs typeface="Inter"/>
              <a:sym typeface="Inter"/>
            </a:endParaRPr>
          </a:p>
          <a:p>
            <a:pPr marL="457200" lvl="0" indent="-317500" algn="just" rtl="0">
              <a:lnSpc>
                <a:spcPct val="100000"/>
              </a:lnSpc>
              <a:spcBef>
                <a:spcPts val="800"/>
              </a:spcBef>
              <a:spcAft>
                <a:spcPts val="0"/>
              </a:spcAft>
              <a:buClr>
                <a:srgbClr val="000000"/>
              </a:buClr>
              <a:buSzPts val="1400"/>
              <a:buFont typeface="Inter"/>
              <a:buChar char="●"/>
            </a:pPr>
            <a:r>
              <a:rPr lang="en-GB" sz="1400" b="0" i="0">
                <a:solidFill>
                  <a:srgbClr val="000000"/>
                </a:solidFill>
                <a:latin typeface="Inter"/>
                <a:ea typeface="Inter"/>
                <a:cs typeface="Inter"/>
                <a:sym typeface="Inter"/>
              </a:rPr>
              <a:t>In other words, you can say that interfaces can have abstract methods and variables. It cannot have a method body.</a:t>
            </a:r>
            <a:endParaRPr sz="1400" b="0" i="0">
              <a:solidFill>
                <a:srgbClr val="000000"/>
              </a:solidFill>
              <a:latin typeface="Inter"/>
              <a:ea typeface="Inter"/>
              <a:cs typeface="Inter"/>
              <a:sym typeface="Inter"/>
            </a:endParaRPr>
          </a:p>
          <a:p>
            <a:pPr marL="0" lvl="0" indent="0" algn="just" rtl="0">
              <a:lnSpc>
                <a:spcPct val="100000"/>
              </a:lnSpc>
              <a:spcBef>
                <a:spcPts val="800"/>
              </a:spcBef>
              <a:spcAft>
                <a:spcPts val="0"/>
              </a:spcAft>
              <a:buNone/>
            </a:pPr>
            <a:endParaRPr sz="1400">
              <a:solidFill>
                <a:srgbClr val="000000"/>
              </a:solidFill>
              <a:latin typeface="Inter"/>
              <a:ea typeface="Inter"/>
              <a:cs typeface="Inter"/>
              <a:sym typeface="Inter"/>
            </a:endParaRPr>
          </a:p>
          <a:p>
            <a:pPr marL="457200" lvl="0" indent="-317500" algn="just" rtl="0">
              <a:lnSpc>
                <a:spcPct val="100000"/>
              </a:lnSpc>
              <a:spcBef>
                <a:spcPts val="800"/>
              </a:spcBef>
              <a:spcAft>
                <a:spcPts val="0"/>
              </a:spcAft>
              <a:buClr>
                <a:srgbClr val="000000"/>
              </a:buClr>
              <a:buSzPts val="1400"/>
              <a:buChar char="●"/>
            </a:pPr>
            <a:r>
              <a:rPr lang="en-GB" sz="1400" b="0" i="0">
                <a:solidFill>
                  <a:srgbClr val="000000"/>
                </a:solidFill>
                <a:latin typeface="Inter"/>
                <a:ea typeface="Inter"/>
                <a:cs typeface="Inter"/>
                <a:sym typeface="Inter"/>
              </a:rPr>
              <a:t>Java Interface also </a:t>
            </a:r>
            <a:r>
              <a:rPr lang="en-GB" sz="1400" b="1" i="0">
                <a:solidFill>
                  <a:srgbClr val="000000"/>
                </a:solidFill>
                <a:latin typeface="Inter"/>
                <a:ea typeface="Inter"/>
                <a:cs typeface="Inter"/>
                <a:sym typeface="Inter"/>
              </a:rPr>
              <a:t>represents the IS-A relationship</a:t>
            </a:r>
            <a:r>
              <a:rPr lang="en-GB" sz="1400" b="0" i="0">
                <a:solidFill>
                  <a:srgbClr val="000000"/>
                </a:solidFill>
                <a:latin typeface="Inter"/>
                <a:ea typeface="Inter"/>
                <a:cs typeface="Inter"/>
                <a:sym typeface="Inter"/>
              </a:rPr>
              <a:t>.</a:t>
            </a: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p:nvPr/>
        </p:nvSpPr>
        <p:spPr>
          <a:xfrm>
            <a:off x="262196" y="917412"/>
            <a:ext cx="8619600" cy="3971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400" b="0" i="0" u="none" strike="noStrike" cap="none">
                <a:latin typeface="Arial"/>
                <a:ea typeface="Arial"/>
                <a:cs typeface="Arial"/>
                <a:sym typeface="Arial"/>
              </a:rPr>
              <a:t>There are mainly three reasons to use interface. They are given below.</a:t>
            </a:r>
            <a:endParaRPr sz="1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endParaRPr/>
          </a:p>
          <a:p>
            <a:pPr marL="0" marR="0" lvl="0" indent="-88900" algn="just" rtl="0">
              <a:lnSpc>
                <a:spcPct val="100000"/>
              </a:lnSpc>
              <a:spcBef>
                <a:spcPts val="0"/>
              </a:spcBef>
              <a:spcAft>
                <a:spcPts val="0"/>
              </a:spcAft>
              <a:buSzPts val="1400"/>
              <a:buFont typeface="Arial"/>
              <a:buChar char="•"/>
            </a:pPr>
            <a:r>
              <a:rPr lang="en-GB" sz="1400" b="0" i="0" u="none" strike="noStrike" cap="none">
                <a:latin typeface="Arial"/>
                <a:ea typeface="Arial"/>
                <a:cs typeface="Arial"/>
                <a:sym typeface="Arial"/>
              </a:rPr>
              <a:t>It is used to achieve abstraction.</a:t>
            </a:r>
            <a:endParaRPr/>
          </a:p>
          <a:p>
            <a:pPr marL="0" marR="0" lvl="0" indent="-88900" algn="just" rtl="0">
              <a:lnSpc>
                <a:spcPct val="100000"/>
              </a:lnSpc>
              <a:spcBef>
                <a:spcPts val="0"/>
              </a:spcBef>
              <a:spcAft>
                <a:spcPts val="0"/>
              </a:spcAft>
              <a:buSzPts val="1400"/>
              <a:buFont typeface="Arial"/>
              <a:buChar char="•"/>
            </a:pPr>
            <a:r>
              <a:rPr lang="en-GB" sz="1400" b="0" i="0" u="none" strike="noStrike" cap="none">
                <a:latin typeface="Arial"/>
                <a:ea typeface="Arial"/>
                <a:cs typeface="Arial"/>
                <a:sym typeface="Arial"/>
              </a:rPr>
              <a:t>By interface, we can support the functionality of multiple inheritance.</a:t>
            </a:r>
            <a:endParaRPr/>
          </a:p>
          <a:p>
            <a:pPr marL="0" marR="0" lvl="0" indent="-88900" algn="just" rtl="0">
              <a:lnSpc>
                <a:spcPct val="100000"/>
              </a:lnSpc>
              <a:spcBef>
                <a:spcPts val="0"/>
              </a:spcBef>
              <a:spcAft>
                <a:spcPts val="0"/>
              </a:spcAft>
              <a:buSzPts val="1400"/>
              <a:buFont typeface="Arial"/>
              <a:buChar char="•"/>
            </a:pPr>
            <a:r>
              <a:rPr lang="en-GB" sz="1400" b="0" i="0" u="none" strike="noStrike" cap="none">
                <a:latin typeface="Arial"/>
                <a:ea typeface="Arial"/>
                <a:cs typeface="Arial"/>
                <a:sym typeface="Arial"/>
              </a:rPr>
              <a:t>It can be used to achieve loose coupling.</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GB" sz="1400" b="1" i="0" u="none" strike="noStrike" cap="none">
                <a:latin typeface="Arial"/>
                <a:ea typeface="Arial"/>
                <a:cs typeface="Arial"/>
                <a:sym typeface="Arial"/>
              </a:rPr>
              <a:t>How to declare an interface?</a:t>
            </a:r>
            <a:endParaRPr/>
          </a:p>
          <a:p>
            <a:pPr marL="0" marR="0" lvl="0" indent="0" algn="just" rtl="0">
              <a:lnSpc>
                <a:spcPct val="100000"/>
              </a:lnSpc>
              <a:spcBef>
                <a:spcPts val="0"/>
              </a:spcBef>
              <a:spcAft>
                <a:spcPts val="0"/>
              </a:spcAft>
              <a:buNone/>
            </a:pPr>
            <a:endParaRPr sz="1400" b="1"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GB" sz="1400" b="0" i="0" u="none" strike="noStrike" cap="none">
                <a:latin typeface="Arial"/>
                <a:ea typeface="Arial"/>
                <a:cs typeface="Arial"/>
                <a:sym typeface="Arial"/>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endParaRPr/>
          </a:p>
          <a:p>
            <a:pPr marL="0" marR="0" lvl="0" indent="0" algn="just"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just" rtl="0">
              <a:lnSpc>
                <a:spcPct val="100000"/>
              </a:lnSpc>
              <a:spcBef>
                <a:spcPts val="0"/>
              </a:spcBef>
              <a:spcAft>
                <a:spcPts val="0"/>
              </a:spcAft>
              <a:buNone/>
            </a:pPr>
            <a:r>
              <a:rPr lang="en-GB" sz="1400" b="1" i="0" u="none" strike="noStrike" cap="none">
                <a:latin typeface="Arial"/>
                <a:ea typeface="Arial"/>
                <a:cs typeface="Arial"/>
                <a:sym typeface="Arial"/>
              </a:rPr>
              <a:t>Syntax:</a:t>
            </a:r>
            <a:endParaRPr/>
          </a:p>
          <a:p>
            <a:pPr marL="0" marR="0" lvl="0" indent="0" algn="just" rtl="0">
              <a:lnSpc>
                <a:spcPct val="100000"/>
              </a:lnSpc>
              <a:spcBef>
                <a:spcPts val="0"/>
              </a:spcBef>
              <a:spcAft>
                <a:spcPts val="0"/>
              </a:spcAft>
              <a:buNone/>
            </a:pPr>
            <a:r>
              <a:rPr lang="en-GB" sz="1400" b="1" i="0" u="none" strike="noStrike" cap="none">
                <a:latin typeface="Arial"/>
                <a:ea typeface="Arial"/>
                <a:cs typeface="Arial"/>
                <a:sym typeface="Arial"/>
              </a:rPr>
              <a:t>interface</a:t>
            </a:r>
            <a:r>
              <a:rPr lang="en-GB" sz="1400" b="0" i="0" u="none" strike="noStrike" cap="none">
                <a:latin typeface="Arial"/>
                <a:ea typeface="Arial"/>
                <a:cs typeface="Arial"/>
                <a:sym typeface="Arial"/>
              </a:rPr>
              <a:t> &lt;interface_name&gt;{  </a:t>
            </a:r>
            <a:endParaRPr/>
          </a:p>
          <a:p>
            <a:pPr marL="0" marR="0" lvl="0" indent="0" algn="just" rtl="0">
              <a:lnSpc>
                <a:spcPct val="100000"/>
              </a:lnSpc>
              <a:spcBef>
                <a:spcPts val="0"/>
              </a:spcBef>
              <a:spcAft>
                <a:spcPts val="0"/>
              </a:spcAft>
              <a:buNone/>
            </a:pPr>
            <a:r>
              <a:rPr lang="en-GB" sz="1400" b="0" i="0" u="none" strike="noStrike" cap="none">
                <a:latin typeface="Arial"/>
                <a:ea typeface="Arial"/>
                <a:cs typeface="Arial"/>
                <a:sym typeface="Arial"/>
              </a:rPr>
              <a:t>      </a:t>
            </a:r>
            <a:endParaRPr/>
          </a:p>
          <a:p>
            <a:pPr marL="0" marR="0" lvl="0" indent="0" algn="just" rtl="0">
              <a:lnSpc>
                <a:spcPct val="100000"/>
              </a:lnSpc>
              <a:spcBef>
                <a:spcPts val="0"/>
              </a:spcBef>
              <a:spcAft>
                <a:spcPts val="0"/>
              </a:spcAft>
              <a:buNone/>
            </a:pPr>
            <a:r>
              <a:rPr lang="en-GB" sz="1400" b="0" i="0" u="none" strike="noStrike" cap="none">
                <a:latin typeface="Arial"/>
                <a:ea typeface="Arial"/>
                <a:cs typeface="Arial"/>
                <a:sym typeface="Arial"/>
              </a:rPr>
              <a:t> // declare constant fields  </a:t>
            </a:r>
            <a:endParaRPr/>
          </a:p>
          <a:p>
            <a:pPr marL="0" marR="0" lvl="0" indent="0" algn="just" rtl="0">
              <a:lnSpc>
                <a:spcPct val="100000"/>
              </a:lnSpc>
              <a:spcBef>
                <a:spcPts val="0"/>
              </a:spcBef>
              <a:spcAft>
                <a:spcPts val="0"/>
              </a:spcAft>
              <a:buNone/>
            </a:pPr>
            <a:r>
              <a:rPr lang="en-GB" sz="1400" b="0" i="0" u="none" strike="noStrike" cap="none">
                <a:latin typeface="Arial"/>
                <a:ea typeface="Arial"/>
                <a:cs typeface="Arial"/>
                <a:sym typeface="Arial"/>
              </a:rPr>
              <a:t>   // declare methods that abstract   </a:t>
            </a:r>
            <a:endParaRPr/>
          </a:p>
          <a:p>
            <a:pPr marL="0" marR="0" lvl="0" indent="0" algn="just" rtl="0">
              <a:lnSpc>
                <a:spcPct val="100000"/>
              </a:lnSpc>
              <a:spcBef>
                <a:spcPts val="0"/>
              </a:spcBef>
              <a:spcAft>
                <a:spcPts val="0"/>
              </a:spcAft>
              <a:buNone/>
            </a:pPr>
            <a:r>
              <a:rPr lang="en-GB" sz="1400" b="0" i="0" u="none" strike="noStrike" cap="none">
                <a:latin typeface="Arial"/>
                <a:ea typeface="Arial"/>
                <a:cs typeface="Arial"/>
                <a:sym typeface="Arial"/>
              </a:rPr>
              <a:t>    // by default.  </a:t>
            </a:r>
            <a:endParaRPr sz="1400" b="0" i="0" u="none" strike="noStrike" cap="none">
              <a:latin typeface="Arial"/>
              <a:ea typeface="Arial"/>
              <a:cs typeface="Arial"/>
              <a:sym typeface="Arial"/>
            </a:endParaRPr>
          </a:p>
        </p:txBody>
      </p:sp>
      <p:sp>
        <p:nvSpPr>
          <p:cNvPr id="107" name="Google Shape;107;p16"/>
          <p:cNvSpPr txBox="1"/>
          <p:nvPr/>
        </p:nvSpPr>
        <p:spPr>
          <a:xfrm>
            <a:off x="3072000" y="260275"/>
            <a:ext cx="3000000" cy="585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600" b="1">
                <a:solidFill>
                  <a:srgbClr val="333333"/>
                </a:solidFill>
                <a:latin typeface="Raleway"/>
                <a:ea typeface="Raleway"/>
                <a:cs typeface="Raleway"/>
                <a:sym typeface="Raleway"/>
              </a:rPr>
              <a:t>Java Interface</a:t>
            </a:r>
            <a:endParaRPr sz="26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3254" y="339539"/>
            <a:ext cx="8677500" cy="10503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lt2"/>
              </a:buClr>
              <a:buSzPts val="3200"/>
              <a:buFont typeface="Century Gothic"/>
              <a:buNone/>
            </a:pPr>
            <a:r>
              <a:rPr lang="en-GB" sz="2600" b="1"/>
              <a:t>Inner Class in Java</a:t>
            </a:r>
            <a:endParaRPr sz="2600"/>
          </a:p>
        </p:txBody>
      </p:sp>
      <p:sp>
        <p:nvSpPr>
          <p:cNvPr id="114" name="Google Shape;114;p17"/>
          <p:cNvSpPr txBox="1">
            <a:spLocks noGrp="1"/>
          </p:cNvSpPr>
          <p:nvPr>
            <p:ph type="body" idx="1"/>
          </p:nvPr>
        </p:nvSpPr>
        <p:spPr>
          <a:xfrm>
            <a:off x="519750" y="1659650"/>
            <a:ext cx="8104500" cy="1699200"/>
          </a:xfrm>
          <a:prstGeom prst="rect">
            <a:avLst/>
          </a:prstGeom>
          <a:noFill/>
          <a:ln>
            <a:noFill/>
          </a:ln>
        </p:spPr>
        <p:txBody>
          <a:bodyPr spcFirstLastPara="1" wrap="square" lIns="68575" tIns="34275" rIns="68575" bIns="34275" anchor="t" anchorCtr="0">
            <a:normAutofit lnSpcReduction="20000"/>
          </a:bodyPr>
          <a:lstStyle/>
          <a:p>
            <a:pPr marL="0" lvl="0" indent="0" algn="l" rtl="0">
              <a:lnSpc>
                <a:spcPct val="150000"/>
              </a:lnSpc>
              <a:spcBef>
                <a:spcPts val="0"/>
              </a:spcBef>
              <a:spcAft>
                <a:spcPts val="0"/>
              </a:spcAft>
              <a:buSzPts val="1300"/>
              <a:buNone/>
            </a:pPr>
            <a:r>
              <a:rPr lang="en-GB" sz="1400" b="1" i="0">
                <a:solidFill>
                  <a:srgbClr val="333333"/>
                </a:solidFill>
                <a:latin typeface="Arial"/>
                <a:ea typeface="Arial"/>
                <a:cs typeface="Arial"/>
                <a:sym typeface="Arial"/>
              </a:rPr>
              <a:t>Java inner class</a:t>
            </a:r>
            <a:r>
              <a:rPr lang="en-GB" sz="1400" b="0" i="0">
                <a:solidFill>
                  <a:srgbClr val="333333"/>
                </a:solidFill>
                <a:latin typeface="Arial"/>
                <a:ea typeface="Arial"/>
                <a:cs typeface="Arial"/>
                <a:sym typeface="Arial"/>
              </a:rPr>
              <a:t> or nested class is a class that is declared inside the class or interface.</a:t>
            </a:r>
            <a:endParaRPr/>
          </a:p>
          <a:p>
            <a:pPr marL="457200" lvl="0" indent="-298450" algn="just" rtl="0">
              <a:lnSpc>
                <a:spcPct val="150000"/>
              </a:lnSpc>
              <a:spcBef>
                <a:spcPts val="800"/>
              </a:spcBef>
              <a:spcAft>
                <a:spcPts val="0"/>
              </a:spcAft>
              <a:buSzPts val="1100"/>
              <a:buChar char="●"/>
            </a:pPr>
            <a:r>
              <a:rPr lang="en-GB" sz="1400" b="0" i="0">
                <a:solidFill>
                  <a:srgbClr val="333333"/>
                </a:solidFill>
                <a:latin typeface="Arial"/>
                <a:ea typeface="Arial"/>
                <a:cs typeface="Arial"/>
                <a:sym typeface="Arial"/>
              </a:rPr>
              <a:t>We use inner classes to logically group classes and interfaces in one place to be more readable and maintainable.</a:t>
            </a:r>
            <a:endParaRPr/>
          </a:p>
          <a:p>
            <a:pPr marL="457200" lvl="0" indent="-298450" algn="just" rtl="0">
              <a:lnSpc>
                <a:spcPct val="150000"/>
              </a:lnSpc>
              <a:spcBef>
                <a:spcPts val="800"/>
              </a:spcBef>
              <a:spcAft>
                <a:spcPts val="0"/>
              </a:spcAft>
              <a:buSzPts val="1100"/>
              <a:buChar char="●"/>
            </a:pPr>
            <a:r>
              <a:rPr lang="en-GB" sz="1400" b="0" i="0">
                <a:solidFill>
                  <a:srgbClr val="333333"/>
                </a:solidFill>
                <a:latin typeface="Arial"/>
                <a:ea typeface="Arial"/>
                <a:cs typeface="Arial"/>
                <a:sym typeface="Arial"/>
              </a:rPr>
              <a:t>Additionally, it can access all the members of the outer class, including private data members and methods</a:t>
            </a:r>
            <a:r>
              <a:rPr lang="en-GB" sz="1400">
                <a:solidFill>
                  <a:srgbClr val="333333"/>
                </a:solidFill>
                <a:latin typeface="Arial"/>
                <a:ea typeface="Arial"/>
                <a:cs typeface="Arial"/>
                <a:sym typeface="Arial"/>
              </a:rPr>
              <a:t>.</a:t>
            </a:r>
            <a:endParaRPr sz="2000">
              <a:solidFill>
                <a:srgbClr val="2D374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400649" y="478350"/>
            <a:ext cx="8342700" cy="4186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400" b="1" i="0" strike="noStrike" cap="none">
                <a:latin typeface="Arial"/>
                <a:ea typeface="Arial"/>
                <a:cs typeface="Arial"/>
                <a:sym typeface="Arial"/>
              </a:rPr>
              <a:t>Syntax of Inner class</a:t>
            </a:r>
            <a:endParaRPr/>
          </a:p>
          <a:p>
            <a:pPr marL="0" marR="0" lvl="0" indent="0" algn="just" rtl="0">
              <a:lnSpc>
                <a:spcPct val="100000"/>
              </a:lnSpc>
              <a:spcBef>
                <a:spcPts val="0"/>
              </a:spcBef>
              <a:spcAft>
                <a:spcPts val="0"/>
              </a:spcAft>
              <a:buNone/>
            </a:pPr>
            <a:endParaRPr sz="1400" b="1" i="0" strike="noStrike" cap="none">
              <a:latin typeface="Arial"/>
              <a:ea typeface="Arial"/>
              <a:cs typeface="Arial"/>
              <a:sym typeface="Arial"/>
            </a:endParaRPr>
          </a:p>
          <a:p>
            <a:pPr marL="0" marR="0" lvl="0" indent="0" algn="just" rtl="0">
              <a:lnSpc>
                <a:spcPct val="100000"/>
              </a:lnSpc>
              <a:spcBef>
                <a:spcPts val="0"/>
              </a:spcBef>
              <a:spcAft>
                <a:spcPts val="0"/>
              </a:spcAft>
              <a:buNone/>
            </a:pPr>
            <a:r>
              <a:rPr lang="en-GB" sz="1400" b="1" i="0" strike="noStrike" cap="none">
                <a:latin typeface="Arial"/>
                <a:ea typeface="Arial"/>
                <a:cs typeface="Arial"/>
                <a:sym typeface="Arial"/>
              </a:rPr>
              <a:t>class</a:t>
            </a:r>
            <a:r>
              <a:rPr lang="en-GB" sz="1400" b="0" i="0" strike="noStrike" cap="none">
                <a:latin typeface="Arial"/>
                <a:ea typeface="Arial"/>
                <a:cs typeface="Arial"/>
                <a:sym typeface="Arial"/>
              </a:rPr>
              <a:t> Java_Outer_class{  </a:t>
            </a:r>
            <a:endParaRPr/>
          </a:p>
          <a:p>
            <a:pPr marL="0" marR="0" lvl="0" indent="0" algn="just" rtl="0">
              <a:lnSpc>
                <a:spcPct val="100000"/>
              </a:lnSpc>
              <a:spcBef>
                <a:spcPts val="0"/>
              </a:spcBef>
              <a:spcAft>
                <a:spcPts val="0"/>
              </a:spcAft>
              <a:buNone/>
            </a:pPr>
            <a:r>
              <a:rPr lang="en-GB" sz="1400" b="0" i="0" strike="noStrike" cap="none">
                <a:latin typeface="Arial"/>
                <a:ea typeface="Arial"/>
                <a:cs typeface="Arial"/>
                <a:sym typeface="Arial"/>
              </a:rPr>
              <a:t> //code  </a:t>
            </a:r>
            <a:endParaRPr/>
          </a:p>
          <a:p>
            <a:pPr marL="0" marR="0" lvl="0" indent="0" algn="just" rtl="0">
              <a:lnSpc>
                <a:spcPct val="100000"/>
              </a:lnSpc>
              <a:spcBef>
                <a:spcPts val="0"/>
              </a:spcBef>
              <a:spcAft>
                <a:spcPts val="0"/>
              </a:spcAft>
              <a:buNone/>
            </a:pPr>
            <a:r>
              <a:rPr lang="en-GB" sz="1400" b="0" i="0" strike="noStrike" cap="none">
                <a:latin typeface="Arial"/>
                <a:ea typeface="Arial"/>
                <a:cs typeface="Arial"/>
                <a:sym typeface="Arial"/>
              </a:rPr>
              <a:t> </a:t>
            </a:r>
            <a:r>
              <a:rPr lang="en-GB" sz="1400" b="1" i="0" strike="noStrike" cap="none">
                <a:latin typeface="Arial"/>
                <a:ea typeface="Arial"/>
                <a:cs typeface="Arial"/>
                <a:sym typeface="Arial"/>
              </a:rPr>
              <a:t>class</a:t>
            </a:r>
            <a:r>
              <a:rPr lang="en-GB" sz="1400" b="0" i="0" strike="noStrike" cap="none">
                <a:latin typeface="Arial"/>
                <a:ea typeface="Arial"/>
                <a:cs typeface="Arial"/>
                <a:sym typeface="Arial"/>
              </a:rPr>
              <a:t> Java_Inner_class{  </a:t>
            </a:r>
            <a:endParaRPr/>
          </a:p>
          <a:p>
            <a:pPr marL="0" marR="0" lvl="0" indent="0" algn="just" rtl="0">
              <a:lnSpc>
                <a:spcPct val="100000"/>
              </a:lnSpc>
              <a:spcBef>
                <a:spcPts val="0"/>
              </a:spcBef>
              <a:spcAft>
                <a:spcPts val="0"/>
              </a:spcAft>
              <a:buNone/>
            </a:pPr>
            <a:r>
              <a:rPr lang="en-GB" sz="1400" b="0" i="0" strike="noStrike" cap="none">
                <a:latin typeface="Arial"/>
                <a:ea typeface="Arial"/>
                <a:cs typeface="Arial"/>
                <a:sym typeface="Arial"/>
              </a:rPr>
              <a:t> //code  </a:t>
            </a:r>
            <a:endParaRPr/>
          </a:p>
          <a:p>
            <a:pPr marL="0" marR="0" lvl="0" indent="0" algn="just" rtl="0">
              <a:lnSpc>
                <a:spcPct val="100000"/>
              </a:lnSpc>
              <a:spcBef>
                <a:spcPts val="0"/>
              </a:spcBef>
              <a:spcAft>
                <a:spcPts val="0"/>
              </a:spcAft>
              <a:buNone/>
            </a:pPr>
            <a:r>
              <a:rPr lang="en-GB" sz="1400" b="0" i="0" strike="noStrike" cap="none">
                <a:latin typeface="Arial"/>
                <a:ea typeface="Arial"/>
                <a:cs typeface="Arial"/>
                <a:sym typeface="Arial"/>
              </a:rPr>
              <a:t>}  </a:t>
            </a:r>
            <a:endParaRPr/>
          </a:p>
          <a:p>
            <a:pPr marL="0" marR="0" lvl="0" indent="0" algn="just" rtl="0">
              <a:lnSpc>
                <a:spcPct val="100000"/>
              </a:lnSpc>
              <a:spcBef>
                <a:spcPts val="0"/>
              </a:spcBef>
              <a:spcAft>
                <a:spcPts val="0"/>
              </a:spcAft>
              <a:buNone/>
            </a:pPr>
            <a:r>
              <a:rPr lang="en-GB" sz="1400" b="0" i="0" strike="noStrike" cap="none">
                <a:latin typeface="Arial"/>
                <a:ea typeface="Arial"/>
                <a:cs typeface="Arial"/>
                <a:sym typeface="Arial"/>
              </a:rPr>
              <a:t>}  </a:t>
            </a:r>
            <a:endParaRPr/>
          </a:p>
          <a:p>
            <a:pPr marL="0" marR="0" lvl="0" indent="0" algn="just" rtl="0">
              <a:lnSpc>
                <a:spcPct val="100000"/>
              </a:lnSpc>
              <a:spcBef>
                <a:spcPts val="0"/>
              </a:spcBef>
              <a:spcAft>
                <a:spcPts val="0"/>
              </a:spcAft>
              <a:buNone/>
            </a:pPr>
            <a:endParaRPr sz="1400" b="0" i="0" strike="noStrike" cap="none">
              <a:latin typeface="Arial"/>
              <a:ea typeface="Arial"/>
              <a:cs typeface="Arial"/>
              <a:sym typeface="Arial"/>
            </a:endParaRPr>
          </a:p>
          <a:p>
            <a:pPr marL="0" marR="0" lvl="0" indent="0" algn="just" rtl="0">
              <a:lnSpc>
                <a:spcPct val="100000"/>
              </a:lnSpc>
              <a:spcBef>
                <a:spcPts val="0"/>
              </a:spcBef>
              <a:spcAft>
                <a:spcPts val="0"/>
              </a:spcAft>
              <a:buNone/>
            </a:pPr>
            <a:r>
              <a:rPr lang="en-GB" sz="1400" b="1" i="0" strike="noStrike" cap="none">
                <a:latin typeface="Arial"/>
                <a:ea typeface="Arial"/>
                <a:cs typeface="Arial"/>
                <a:sym typeface="Arial"/>
              </a:rPr>
              <a:t>There are certain advantages associated with inner classes are as follows:</a:t>
            </a:r>
            <a:endParaRPr sz="1400" b="1" i="0" strike="noStrike" cap="none">
              <a:latin typeface="Arial"/>
              <a:ea typeface="Arial"/>
              <a:cs typeface="Arial"/>
              <a:sym typeface="Arial"/>
            </a:endParaRPr>
          </a:p>
          <a:p>
            <a:pPr marL="0" marR="0" lvl="0" indent="0" algn="just" rtl="0">
              <a:lnSpc>
                <a:spcPct val="100000"/>
              </a:lnSpc>
              <a:spcBef>
                <a:spcPts val="0"/>
              </a:spcBef>
              <a:spcAft>
                <a:spcPts val="0"/>
              </a:spcAft>
              <a:buNone/>
            </a:pPr>
            <a:endParaRPr b="1"/>
          </a:p>
          <a:p>
            <a:pPr marL="0" marR="0" lvl="0" indent="-88900" algn="just" rtl="0">
              <a:lnSpc>
                <a:spcPct val="100000"/>
              </a:lnSpc>
              <a:spcBef>
                <a:spcPts val="0"/>
              </a:spcBef>
              <a:spcAft>
                <a:spcPts val="0"/>
              </a:spcAft>
              <a:buSzPts val="1400"/>
              <a:buFont typeface="Arial"/>
              <a:buChar char="•"/>
            </a:pPr>
            <a:r>
              <a:rPr lang="en-GB" sz="1400" b="0" i="0" strike="noStrike" cap="none">
                <a:latin typeface="Arial"/>
                <a:ea typeface="Arial"/>
                <a:cs typeface="Arial"/>
                <a:sym typeface="Arial"/>
              </a:rPr>
              <a:t>Making code clean and readable.</a:t>
            </a:r>
            <a:endParaRPr sz="1400" b="0" i="0" strike="noStrike" cap="none">
              <a:latin typeface="Arial"/>
              <a:ea typeface="Arial"/>
              <a:cs typeface="Arial"/>
              <a:sym typeface="Arial"/>
            </a:endParaRPr>
          </a:p>
          <a:p>
            <a:pPr marL="457200" marR="0" lvl="0" indent="0" algn="just" rtl="0">
              <a:lnSpc>
                <a:spcPct val="100000"/>
              </a:lnSpc>
              <a:spcBef>
                <a:spcPts val="0"/>
              </a:spcBef>
              <a:spcAft>
                <a:spcPts val="0"/>
              </a:spcAft>
              <a:buNone/>
            </a:pPr>
            <a:endParaRPr/>
          </a:p>
          <a:p>
            <a:pPr marL="0" marR="0" lvl="0" indent="-88900" algn="just" rtl="0">
              <a:lnSpc>
                <a:spcPct val="100000"/>
              </a:lnSpc>
              <a:spcBef>
                <a:spcPts val="0"/>
              </a:spcBef>
              <a:spcAft>
                <a:spcPts val="0"/>
              </a:spcAft>
              <a:buSzPts val="1400"/>
              <a:buFont typeface="Arial"/>
              <a:buChar char="•"/>
            </a:pPr>
            <a:r>
              <a:rPr lang="en-GB" sz="1400" b="0" i="0" strike="noStrike" cap="none">
                <a:latin typeface="Arial"/>
                <a:ea typeface="Arial"/>
                <a:cs typeface="Arial"/>
                <a:sym typeface="Arial"/>
              </a:rPr>
              <a:t>Private methods of the outer class can be accessed, so bringing a new dimension and making it closer to the real world.</a:t>
            </a:r>
            <a:endParaRPr sz="1400" b="0" i="0" strike="noStrike" cap="none">
              <a:latin typeface="Arial"/>
              <a:ea typeface="Arial"/>
              <a:cs typeface="Arial"/>
              <a:sym typeface="Arial"/>
            </a:endParaRPr>
          </a:p>
          <a:p>
            <a:pPr marL="457200" marR="0" lvl="0" indent="0" algn="just" rtl="0">
              <a:lnSpc>
                <a:spcPct val="100000"/>
              </a:lnSpc>
              <a:spcBef>
                <a:spcPts val="0"/>
              </a:spcBef>
              <a:spcAft>
                <a:spcPts val="0"/>
              </a:spcAft>
              <a:buNone/>
            </a:pPr>
            <a:endParaRPr/>
          </a:p>
          <a:p>
            <a:pPr marL="0" marR="0" lvl="0" indent="-88900" algn="just" rtl="0">
              <a:lnSpc>
                <a:spcPct val="100000"/>
              </a:lnSpc>
              <a:spcBef>
                <a:spcPts val="0"/>
              </a:spcBef>
              <a:spcAft>
                <a:spcPts val="0"/>
              </a:spcAft>
              <a:buSzPts val="1400"/>
              <a:buFont typeface="Arial"/>
              <a:buChar char="•"/>
            </a:pPr>
            <a:r>
              <a:rPr lang="en-GB" sz="1400" b="0" i="0" strike="noStrike" cap="none">
                <a:latin typeface="Arial"/>
                <a:ea typeface="Arial"/>
                <a:cs typeface="Arial"/>
                <a:sym typeface="Arial"/>
              </a:rPr>
              <a:t>Optimizing the code module.</a:t>
            </a:r>
            <a:endParaRPr/>
          </a:p>
          <a:p>
            <a:pPr marL="0" marR="0" lvl="0" indent="0" algn="just" rtl="0">
              <a:lnSpc>
                <a:spcPct val="100000"/>
              </a:lnSpc>
              <a:spcBef>
                <a:spcPts val="0"/>
              </a:spcBef>
              <a:spcAft>
                <a:spcPts val="0"/>
              </a:spcAft>
              <a:buNone/>
            </a:pPr>
            <a:endParaRPr sz="1400" b="0" i="0"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strike="noStrike" cap="non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p:nvPr/>
        </p:nvSpPr>
        <p:spPr>
          <a:xfrm>
            <a:off x="366500" y="808125"/>
            <a:ext cx="8358900" cy="4186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400" b="0" i="0" u="none" strike="noStrike" cap="none">
                <a:solidFill>
                  <a:srgbClr val="273239"/>
                </a:solidFill>
                <a:latin typeface="Arial"/>
                <a:ea typeface="Arial"/>
                <a:cs typeface="Arial"/>
                <a:sym typeface="Arial"/>
              </a:rPr>
              <a:t>There are basically four types of inner classes in java.</a:t>
            </a:r>
            <a:endParaRPr sz="1400" b="0" i="0" u="none" strike="noStrike" cap="none">
              <a:solidFill>
                <a:srgbClr val="273239"/>
              </a:solidFill>
              <a:latin typeface="Arial"/>
              <a:ea typeface="Arial"/>
              <a:cs typeface="Arial"/>
              <a:sym typeface="Arial"/>
            </a:endParaRPr>
          </a:p>
          <a:p>
            <a:pPr marL="0" marR="0" lvl="0" indent="0" algn="just" rtl="0">
              <a:lnSpc>
                <a:spcPct val="100000"/>
              </a:lnSpc>
              <a:spcBef>
                <a:spcPts val="0"/>
              </a:spcBef>
              <a:spcAft>
                <a:spcPts val="0"/>
              </a:spcAft>
              <a:buNone/>
            </a:pPr>
            <a:endParaRPr>
              <a:solidFill>
                <a:srgbClr val="273239"/>
              </a:solidFill>
            </a:endParaRPr>
          </a:p>
          <a:p>
            <a:pPr marL="0" marR="0" lvl="0" indent="-88900" algn="just" rtl="0">
              <a:lnSpc>
                <a:spcPct val="100000"/>
              </a:lnSpc>
              <a:spcBef>
                <a:spcPts val="0"/>
              </a:spcBef>
              <a:spcAft>
                <a:spcPts val="0"/>
              </a:spcAft>
              <a:buClr>
                <a:srgbClr val="000000"/>
              </a:buClr>
              <a:buSzPts val="1400"/>
              <a:buFont typeface="Arial"/>
              <a:buChar char="●"/>
            </a:pPr>
            <a:r>
              <a:rPr lang="en-GB">
                <a:solidFill>
                  <a:srgbClr val="273239"/>
                </a:solidFill>
              </a:rPr>
              <a:t> </a:t>
            </a:r>
            <a:r>
              <a:rPr lang="en-GB" sz="1400" b="0" i="0" u="none" strike="noStrike" cap="none">
                <a:solidFill>
                  <a:srgbClr val="273239"/>
                </a:solidFill>
                <a:latin typeface="Arial"/>
                <a:ea typeface="Arial"/>
                <a:cs typeface="Arial"/>
                <a:sym typeface="Arial"/>
              </a:rPr>
              <a:t>Nested Inner Class</a:t>
            </a:r>
            <a:endParaRPr/>
          </a:p>
          <a:p>
            <a:pPr marL="0" marR="0" lvl="0" indent="-88900" algn="just" rtl="0">
              <a:lnSpc>
                <a:spcPct val="100000"/>
              </a:lnSpc>
              <a:spcBef>
                <a:spcPts val="0"/>
              </a:spcBef>
              <a:spcAft>
                <a:spcPts val="0"/>
              </a:spcAft>
              <a:buClr>
                <a:srgbClr val="000000"/>
              </a:buClr>
              <a:buSzPts val="1400"/>
              <a:buFont typeface="Arial"/>
              <a:buChar char="●"/>
            </a:pPr>
            <a:r>
              <a:rPr lang="en-GB">
                <a:solidFill>
                  <a:srgbClr val="273239"/>
                </a:solidFill>
              </a:rPr>
              <a:t> </a:t>
            </a:r>
            <a:r>
              <a:rPr lang="en-GB" sz="1400" b="0" i="0" u="none" strike="noStrike" cap="none">
                <a:solidFill>
                  <a:srgbClr val="273239"/>
                </a:solidFill>
                <a:latin typeface="Arial"/>
                <a:ea typeface="Arial"/>
                <a:cs typeface="Arial"/>
                <a:sym typeface="Arial"/>
              </a:rPr>
              <a:t>Method Local Inner Classes</a:t>
            </a:r>
            <a:endParaRPr/>
          </a:p>
          <a:p>
            <a:pPr marL="0" marR="0" lvl="0" indent="-88900" algn="just" rtl="0">
              <a:lnSpc>
                <a:spcPct val="100000"/>
              </a:lnSpc>
              <a:spcBef>
                <a:spcPts val="0"/>
              </a:spcBef>
              <a:spcAft>
                <a:spcPts val="0"/>
              </a:spcAft>
              <a:buClr>
                <a:srgbClr val="000000"/>
              </a:buClr>
              <a:buSzPts val="1400"/>
              <a:buFont typeface="Arial"/>
              <a:buChar char="●"/>
            </a:pPr>
            <a:r>
              <a:rPr lang="en-GB">
                <a:solidFill>
                  <a:srgbClr val="273239"/>
                </a:solidFill>
              </a:rPr>
              <a:t> </a:t>
            </a:r>
            <a:r>
              <a:rPr lang="en-GB" sz="1400" b="0" i="0" u="none" strike="noStrike" cap="none">
                <a:solidFill>
                  <a:srgbClr val="273239"/>
                </a:solidFill>
                <a:latin typeface="Arial"/>
                <a:ea typeface="Arial"/>
                <a:cs typeface="Arial"/>
                <a:sym typeface="Arial"/>
              </a:rPr>
              <a:t>Static Nested Classes</a:t>
            </a:r>
            <a:endParaRPr/>
          </a:p>
          <a:p>
            <a:pPr marL="0" marR="0" lvl="0" indent="-88900" algn="just" rtl="0">
              <a:lnSpc>
                <a:spcPct val="100000"/>
              </a:lnSpc>
              <a:spcBef>
                <a:spcPts val="0"/>
              </a:spcBef>
              <a:spcAft>
                <a:spcPts val="0"/>
              </a:spcAft>
              <a:buClr>
                <a:srgbClr val="000000"/>
              </a:buClr>
              <a:buSzPts val="1400"/>
              <a:buFont typeface="Arial"/>
              <a:buChar char="●"/>
            </a:pPr>
            <a:r>
              <a:rPr lang="en-GB">
                <a:solidFill>
                  <a:srgbClr val="273239"/>
                </a:solidFill>
              </a:rPr>
              <a:t> </a:t>
            </a:r>
            <a:r>
              <a:rPr lang="en-GB" sz="1400" b="0" i="0" u="none" strike="noStrike" cap="none">
                <a:solidFill>
                  <a:srgbClr val="273239"/>
                </a:solidFill>
                <a:latin typeface="Arial"/>
                <a:ea typeface="Arial"/>
                <a:cs typeface="Arial"/>
                <a:sym typeface="Arial"/>
              </a:rPr>
              <a:t>Anonymous Inner Classes</a:t>
            </a:r>
            <a:endParaRPr/>
          </a:p>
          <a:p>
            <a:pPr marL="0" marR="0" lvl="0" indent="0" algn="just" rtl="0">
              <a:lnSpc>
                <a:spcPct val="10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just" rtl="0">
              <a:lnSpc>
                <a:spcPct val="100000"/>
              </a:lnSpc>
              <a:spcBef>
                <a:spcPts val="0"/>
              </a:spcBef>
              <a:spcAft>
                <a:spcPts val="0"/>
              </a:spcAft>
              <a:buNone/>
            </a:pPr>
            <a:r>
              <a:rPr lang="en-GB" sz="1400" b="1" i="0" u="none" strike="noStrike" cap="none">
                <a:solidFill>
                  <a:srgbClr val="273239"/>
                </a:solidFill>
                <a:latin typeface="Arial"/>
                <a:ea typeface="Arial"/>
                <a:cs typeface="Arial"/>
                <a:sym typeface="Arial"/>
              </a:rPr>
              <a:t>Nested Inner Class</a:t>
            </a:r>
            <a:r>
              <a:rPr lang="en-GB" b="1">
                <a:solidFill>
                  <a:srgbClr val="273239"/>
                </a:solidFill>
              </a:rPr>
              <a:t>:</a:t>
            </a:r>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273239"/>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273239"/>
                </a:solidFill>
                <a:latin typeface="Arial"/>
                <a:ea typeface="Arial"/>
                <a:cs typeface="Arial"/>
                <a:sym typeface="Arial"/>
              </a:rPr>
              <a:t>It can access any private instance variable of the outer class. Like any other instance variable, we can have access modifier private, protected, public, and default modifier. Like class, an interface can also be nested and can have access specifiers.</a:t>
            </a:r>
            <a:endParaRPr/>
          </a:p>
          <a:p>
            <a:pPr marL="0" marR="0" lvl="0" indent="0" algn="l" rtl="0">
              <a:lnSpc>
                <a:spcPct val="100000"/>
              </a:lnSpc>
              <a:spcBef>
                <a:spcPts val="0"/>
              </a:spcBef>
              <a:spcAft>
                <a:spcPts val="0"/>
              </a:spcAft>
              <a:buNone/>
            </a:pPr>
            <a:r>
              <a:rPr lang="en-GB" sz="1400" b="0" i="0" u="none" strike="noStrike" cap="none">
                <a:solidFill>
                  <a:srgbClr val="273239"/>
                </a:solidFill>
                <a:latin typeface="Arial"/>
                <a:ea typeface="Arial"/>
                <a:cs typeface="Arial"/>
                <a:sym typeface="Arial"/>
              </a:rPr>
              <a:t> </a:t>
            </a:r>
            <a:endParaRPr/>
          </a:p>
          <a:p>
            <a:pPr marL="0" marR="0" lvl="0" indent="0" algn="l" rtl="0">
              <a:lnSpc>
                <a:spcPct val="100000"/>
              </a:lnSpc>
              <a:spcBef>
                <a:spcPts val="0"/>
              </a:spcBef>
              <a:spcAft>
                <a:spcPts val="0"/>
              </a:spcAft>
              <a:buNone/>
            </a:pPr>
            <a:r>
              <a:rPr lang="en-GB" sz="1400" b="1" i="0" u="none" strike="noStrike" cap="none">
                <a:solidFill>
                  <a:srgbClr val="273239"/>
                </a:solidFill>
                <a:latin typeface="Arial"/>
                <a:ea typeface="Arial"/>
                <a:cs typeface="Arial"/>
                <a:sym typeface="Arial"/>
              </a:rPr>
              <a:t>Method Local Inner Classes</a:t>
            </a:r>
            <a:r>
              <a:rPr lang="en-GB" b="1">
                <a:solidFill>
                  <a:srgbClr val="273239"/>
                </a:solidFill>
              </a:rPr>
              <a:t>:</a:t>
            </a:r>
            <a:endParaRPr b="1">
              <a:solidFill>
                <a:srgbClr val="273239"/>
              </a:solidFill>
            </a:endParaRPr>
          </a:p>
          <a:p>
            <a:pPr marL="0" marR="0" lvl="0" indent="0" algn="l" rtl="0">
              <a:lnSpc>
                <a:spcPct val="100000"/>
              </a:lnSpc>
              <a:spcBef>
                <a:spcPts val="0"/>
              </a:spcBef>
              <a:spcAft>
                <a:spcPts val="0"/>
              </a:spcAft>
              <a:buNone/>
            </a:pPr>
            <a:endParaRPr b="1">
              <a:solidFill>
                <a:srgbClr val="273239"/>
              </a:solidFill>
            </a:endParaRPr>
          </a:p>
          <a:p>
            <a:pPr marL="0" marR="0" lvl="0" indent="0" algn="l" rtl="0">
              <a:lnSpc>
                <a:spcPct val="100000"/>
              </a:lnSpc>
              <a:spcBef>
                <a:spcPts val="0"/>
              </a:spcBef>
              <a:spcAft>
                <a:spcPts val="0"/>
              </a:spcAft>
              <a:buNone/>
            </a:pPr>
            <a:r>
              <a:rPr lang="en-GB" sz="1400" b="0" i="0" u="none" strike="noStrike" cap="none">
                <a:solidFill>
                  <a:srgbClr val="273239"/>
                </a:solidFill>
                <a:latin typeface="Arial"/>
                <a:ea typeface="Arial"/>
                <a:cs typeface="Arial"/>
                <a:sym typeface="Arial"/>
              </a:rPr>
              <a:t>Inner class can be declared within a method of an outer class which we will be illustrating in the below example where Inner is an inner class in outerMethod().</a:t>
            </a:r>
            <a:endParaRPr/>
          </a:p>
          <a:p>
            <a:pPr marL="0" marR="0" lvl="0" indent="0" algn="l" rtl="0">
              <a:lnSpc>
                <a:spcPct val="10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p:txBody>
      </p:sp>
      <p:sp>
        <p:nvSpPr>
          <p:cNvPr id="127" name="Google Shape;127;p19"/>
          <p:cNvSpPr txBox="1"/>
          <p:nvPr/>
        </p:nvSpPr>
        <p:spPr>
          <a:xfrm>
            <a:off x="2421600" y="136375"/>
            <a:ext cx="4300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b="1">
                <a:solidFill>
                  <a:srgbClr val="273239"/>
                </a:solidFill>
                <a:latin typeface="Raleway"/>
                <a:ea typeface="Raleway"/>
                <a:cs typeface="Raleway"/>
                <a:sym typeface="Raleway"/>
              </a:rPr>
              <a:t>Types of Inner Classes</a:t>
            </a:r>
            <a:endParaRPr sz="26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510296" y="478342"/>
            <a:ext cx="8123400" cy="41868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solidFill>
                  <a:srgbClr val="273239"/>
                </a:solidFill>
                <a:latin typeface="Arial"/>
                <a:ea typeface="Arial"/>
                <a:cs typeface="Arial"/>
                <a:sym typeface="Arial"/>
              </a:rPr>
              <a:t> Static Nested Class</a:t>
            </a:r>
            <a:endParaRPr/>
          </a:p>
          <a:p>
            <a:pPr marL="0" marR="0" lvl="0" indent="0" algn="l" rtl="0">
              <a:lnSpc>
                <a:spcPct val="15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l" rtl="0">
              <a:lnSpc>
                <a:spcPct val="150000"/>
              </a:lnSpc>
              <a:spcBef>
                <a:spcPts val="0"/>
              </a:spcBef>
              <a:spcAft>
                <a:spcPts val="0"/>
              </a:spcAft>
              <a:buNone/>
            </a:pPr>
            <a:r>
              <a:rPr lang="en-GB" sz="1400" b="0" i="0" u="none" strike="noStrike" cap="none">
                <a:solidFill>
                  <a:srgbClr val="273239"/>
                </a:solidFill>
                <a:latin typeface="Arial"/>
                <a:ea typeface="Arial"/>
                <a:cs typeface="Arial"/>
                <a:sym typeface="Arial"/>
              </a:rPr>
              <a:t>It Static nested classes are not technically inner classes. They are like a static member of outer class.</a:t>
            </a:r>
            <a:endParaRPr/>
          </a:p>
          <a:p>
            <a:pPr marL="0" marR="0" lvl="0" indent="0" algn="l" rtl="0">
              <a:lnSpc>
                <a:spcPct val="15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l" rtl="0">
              <a:lnSpc>
                <a:spcPct val="150000"/>
              </a:lnSpc>
              <a:spcBef>
                <a:spcPts val="0"/>
              </a:spcBef>
              <a:spcAft>
                <a:spcPts val="0"/>
              </a:spcAft>
              <a:buNone/>
            </a:pPr>
            <a:r>
              <a:rPr lang="en-GB" sz="1400" b="1" i="0" u="none" strike="noStrike" cap="none">
                <a:solidFill>
                  <a:srgbClr val="273239"/>
                </a:solidFill>
                <a:latin typeface="Arial"/>
                <a:ea typeface="Arial"/>
                <a:cs typeface="Arial"/>
                <a:sym typeface="Arial"/>
              </a:rPr>
              <a:t>Anonymous inner classes</a:t>
            </a:r>
            <a:endParaRPr/>
          </a:p>
          <a:p>
            <a:pPr marL="0" marR="0" lvl="0" indent="0" algn="l" rtl="0">
              <a:lnSpc>
                <a:spcPct val="15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just" rtl="0">
              <a:lnSpc>
                <a:spcPct val="150000"/>
              </a:lnSpc>
              <a:spcBef>
                <a:spcPts val="0"/>
              </a:spcBef>
              <a:spcAft>
                <a:spcPts val="0"/>
              </a:spcAft>
              <a:buNone/>
            </a:pPr>
            <a:r>
              <a:rPr lang="en-GB" sz="1400" b="0" i="0" u="none" strike="noStrike" cap="none">
                <a:solidFill>
                  <a:srgbClr val="273239"/>
                </a:solidFill>
                <a:latin typeface="Arial"/>
                <a:ea typeface="Arial"/>
                <a:cs typeface="Arial"/>
                <a:sym typeface="Arial"/>
              </a:rPr>
              <a:t>Anonymous inner classes are declared without any name at all. They are created in two ways. </a:t>
            </a:r>
            <a:endParaRPr/>
          </a:p>
          <a:p>
            <a:pPr marL="0" marR="0" lvl="0" indent="-88900" algn="l" rtl="0">
              <a:lnSpc>
                <a:spcPct val="150000"/>
              </a:lnSpc>
              <a:spcBef>
                <a:spcPts val="0"/>
              </a:spcBef>
              <a:spcAft>
                <a:spcPts val="0"/>
              </a:spcAft>
              <a:buClr>
                <a:srgbClr val="000000"/>
              </a:buClr>
              <a:buSzPts val="1400"/>
              <a:buFont typeface="Arial"/>
              <a:buChar char="•"/>
            </a:pPr>
            <a:r>
              <a:rPr lang="en-GB" sz="1400" b="0" i="0" u="none" strike="noStrike" cap="none">
                <a:solidFill>
                  <a:srgbClr val="273239"/>
                </a:solidFill>
                <a:latin typeface="Arial"/>
                <a:ea typeface="Arial"/>
                <a:cs typeface="Arial"/>
                <a:sym typeface="Arial"/>
              </a:rPr>
              <a:t>As a subclass of the specified type</a:t>
            </a:r>
            <a:endParaRPr/>
          </a:p>
          <a:p>
            <a:pPr marL="0" marR="0" lvl="0" indent="-88900" algn="l" rtl="0">
              <a:lnSpc>
                <a:spcPct val="150000"/>
              </a:lnSpc>
              <a:spcBef>
                <a:spcPts val="0"/>
              </a:spcBef>
              <a:spcAft>
                <a:spcPts val="0"/>
              </a:spcAft>
              <a:buClr>
                <a:srgbClr val="000000"/>
              </a:buClr>
              <a:buSzPts val="1400"/>
              <a:buFont typeface="Arial"/>
              <a:buChar char="•"/>
            </a:pPr>
            <a:r>
              <a:rPr lang="en-GB" sz="1400" b="0" i="0" u="none" strike="noStrike" cap="none">
                <a:solidFill>
                  <a:srgbClr val="273239"/>
                </a:solidFill>
                <a:latin typeface="Arial"/>
                <a:ea typeface="Arial"/>
                <a:cs typeface="Arial"/>
                <a:sym typeface="Arial"/>
              </a:rPr>
              <a:t>As an implementer of the specified interface</a:t>
            </a:r>
            <a:endParaRPr/>
          </a:p>
          <a:p>
            <a:pPr marL="0" marR="0" lvl="0" indent="0" algn="l" rtl="0">
              <a:lnSpc>
                <a:spcPct val="150000"/>
              </a:lnSpc>
              <a:spcBef>
                <a:spcPts val="0"/>
              </a:spcBef>
              <a:spcAft>
                <a:spcPts val="0"/>
              </a:spcAft>
              <a:buNone/>
            </a:pPr>
            <a:endParaRPr sz="1400" b="0" i="0" u="none" strike="noStrike" cap="none">
              <a:solidFill>
                <a:srgbClr val="273239"/>
              </a:solidFill>
              <a:latin typeface="Arial"/>
              <a:ea typeface="Arial"/>
              <a:cs typeface="Arial"/>
              <a:sym typeface="Arial"/>
            </a:endParaRPr>
          </a:p>
          <a:p>
            <a:pPr marL="0" marR="0" lvl="0" indent="0" algn="l" rtl="0">
              <a:lnSpc>
                <a:spcPct val="150000"/>
              </a:lnSpc>
              <a:spcBef>
                <a:spcPts val="0"/>
              </a:spcBef>
              <a:spcAft>
                <a:spcPts val="0"/>
              </a:spcAft>
              <a:buNone/>
            </a:pPr>
            <a:r>
              <a:rPr lang="en-GB" sz="1400" b="0" i="0" u="none" strike="noStrike" cap="none">
                <a:solidFill>
                  <a:srgbClr val="273239"/>
                </a:solidFill>
                <a:latin typeface="Arial"/>
                <a:ea typeface="Arial"/>
                <a:cs typeface="Arial"/>
                <a:sym typeface="Arial"/>
              </a:rPr>
              <a:t> </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p:nvPr/>
        </p:nvSpPr>
        <p:spPr>
          <a:xfrm>
            <a:off x="598943" y="1119305"/>
            <a:ext cx="7946100" cy="6309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0" i="0" u="none" strike="noStrike" cap="none">
                <a:solidFill>
                  <a:srgbClr val="333333"/>
                </a:solidFill>
                <a:latin typeface="Arial"/>
                <a:ea typeface="Arial"/>
                <a:cs typeface="Arial"/>
                <a:sym typeface="Arial"/>
              </a:rPr>
              <a:t>Java StringBuffer class is used to create mutable (modifiable) String objects. The StringBuffer class in Java is the same as String class except it is mutable i.e. it can be changed.</a:t>
            </a:r>
            <a:endParaRPr sz="1400" b="0" i="0" u="none" strike="noStrike" cap="none">
              <a:solidFill>
                <a:srgbClr val="000000"/>
              </a:solidFill>
              <a:latin typeface="Arial"/>
              <a:ea typeface="Arial"/>
              <a:cs typeface="Arial"/>
              <a:sym typeface="Arial"/>
            </a:endParaRPr>
          </a:p>
        </p:txBody>
      </p:sp>
      <p:pic>
        <p:nvPicPr>
          <p:cNvPr id="140" name="Google Shape;140;p21"/>
          <p:cNvPicPr preferRelativeResize="0"/>
          <p:nvPr/>
        </p:nvPicPr>
        <p:blipFill rotWithShape="1">
          <a:blip r:embed="rId3">
            <a:alphaModFix/>
          </a:blip>
          <a:srcRect/>
          <a:stretch/>
        </p:blipFill>
        <p:spPr>
          <a:xfrm>
            <a:off x="1059707" y="2061452"/>
            <a:ext cx="7024576" cy="2498923"/>
          </a:xfrm>
          <a:prstGeom prst="rect">
            <a:avLst/>
          </a:prstGeom>
          <a:noFill/>
          <a:ln>
            <a:noFill/>
          </a:ln>
        </p:spPr>
      </p:pic>
      <p:sp>
        <p:nvSpPr>
          <p:cNvPr id="141" name="Google Shape;141;p21"/>
          <p:cNvSpPr txBox="1"/>
          <p:nvPr/>
        </p:nvSpPr>
        <p:spPr>
          <a:xfrm>
            <a:off x="2551800" y="223075"/>
            <a:ext cx="4040400" cy="585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600" b="1">
                <a:latin typeface="Raleway"/>
                <a:ea typeface="Raleway"/>
                <a:cs typeface="Raleway"/>
                <a:sym typeface="Raleway"/>
              </a:rPr>
              <a:t>Java StringBuffer Class</a:t>
            </a:r>
            <a:endParaRPr sz="26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p:nvPr/>
        </p:nvSpPr>
        <p:spPr>
          <a:xfrm>
            <a:off x="1967024" y="2388797"/>
            <a:ext cx="47846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p:txBody>
      </p:sp>
      <p:sp>
        <p:nvSpPr>
          <p:cNvPr id="148" name="Google Shape;148;p22"/>
          <p:cNvSpPr txBox="1"/>
          <p:nvPr/>
        </p:nvSpPr>
        <p:spPr>
          <a:xfrm>
            <a:off x="322800" y="487450"/>
            <a:ext cx="8498400" cy="42729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400" b="1" i="0" u="none" strike="noStrike" cap="none">
                <a:latin typeface="Arial"/>
                <a:ea typeface="Arial"/>
                <a:cs typeface="Arial"/>
                <a:sym typeface="Arial"/>
              </a:rPr>
              <a:t>What is a mutable String?</a:t>
            </a:r>
            <a:endParaRPr/>
          </a:p>
          <a:p>
            <a:pPr marL="0" marR="0" lvl="0" indent="0" algn="just" rtl="0">
              <a:lnSpc>
                <a:spcPct val="115000"/>
              </a:lnSpc>
              <a:spcBef>
                <a:spcPts val="0"/>
              </a:spcBef>
              <a:spcAft>
                <a:spcPts val="0"/>
              </a:spcAft>
              <a:buNone/>
            </a:pPr>
            <a:r>
              <a:rPr lang="en-GB" sz="1400" b="0" i="0" u="none" strike="noStrike" cap="none">
                <a:latin typeface="Arial"/>
                <a:ea typeface="Arial"/>
                <a:cs typeface="Arial"/>
                <a:sym typeface="Arial"/>
              </a:rPr>
              <a:t>A String that can be modified or changed is known as mutable String. StringBuffer and StringBuilder classes are used for creating mutable strings.</a:t>
            </a:r>
            <a:endParaRPr/>
          </a:p>
          <a:p>
            <a:pPr marL="0" marR="0" lvl="0" indent="0" algn="just" rtl="0">
              <a:lnSpc>
                <a:spcPct val="115000"/>
              </a:lnSpc>
              <a:spcBef>
                <a:spcPts val="0"/>
              </a:spcBef>
              <a:spcAft>
                <a:spcPts val="0"/>
              </a:spcAft>
              <a:buNone/>
            </a:pPr>
            <a:endParaRPr sz="1400" b="0" i="0" u="none" strike="noStrike" cap="none">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latin typeface="Arial"/>
                <a:ea typeface="Arial"/>
                <a:cs typeface="Arial"/>
                <a:sym typeface="Arial"/>
              </a:rPr>
              <a:t>1) StringBuffer Class append() Method</a:t>
            </a:r>
            <a:endParaRPr/>
          </a:p>
          <a:p>
            <a:pPr marL="0" marR="0" lvl="0" indent="0" algn="just" rtl="0">
              <a:lnSpc>
                <a:spcPct val="115000"/>
              </a:lnSpc>
              <a:spcBef>
                <a:spcPts val="0"/>
              </a:spcBef>
              <a:spcAft>
                <a:spcPts val="0"/>
              </a:spcAft>
              <a:buNone/>
            </a:pPr>
            <a:r>
              <a:rPr lang="en-GB" sz="1400" b="0" i="0" u="none" strike="noStrike" cap="none">
                <a:latin typeface="Arial"/>
                <a:ea typeface="Arial"/>
                <a:cs typeface="Arial"/>
                <a:sym typeface="Arial"/>
              </a:rPr>
              <a:t>The append() method concatenates the given argument with this String.</a:t>
            </a:r>
            <a:endParaRPr/>
          </a:p>
          <a:p>
            <a:pPr marL="0" marR="0" lvl="0" indent="0" algn="just" rtl="0">
              <a:lnSpc>
                <a:spcPct val="115000"/>
              </a:lnSpc>
              <a:spcBef>
                <a:spcPts val="0"/>
              </a:spcBef>
              <a:spcAft>
                <a:spcPts val="0"/>
              </a:spcAft>
              <a:buNone/>
            </a:pPr>
            <a:endParaRPr sz="1400" b="1" i="0" u="none" strike="noStrike" cap="none">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latin typeface="Arial"/>
                <a:ea typeface="Arial"/>
                <a:cs typeface="Arial"/>
                <a:sym typeface="Arial"/>
              </a:rPr>
              <a:t>2) StringBuffer insert() Method</a:t>
            </a:r>
            <a:endParaRPr/>
          </a:p>
          <a:p>
            <a:pPr marL="0" marR="0" lvl="0" indent="0" algn="just" rtl="0">
              <a:lnSpc>
                <a:spcPct val="115000"/>
              </a:lnSpc>
              <a:spcBef>
                <a:spcPts val="0"/>
              </a:spcBef>
              <a:spcAft>
                <a:spcPts val="0"/>
              </a:spcAft>
              <a:buNone/>
            </a:pPr>
            <a:r>
              <a:rPr lang="en-GB" sz="1400" b="0" i="0" u="none" strike="noStrike" cap="none">
                <a:latin typeface="Arial"/>
                <a:ea typeface="Arial"/>
                <a:cs typeface="Arial"/>
                <a:sym typeface="Arial"/>
              </a:rPr>
              <a:t>The insert() method inserts the given String with this string at the given position.</a:t>
            </a:r>
            <a:endParaRPr/>
          </a:p>
          <a:p>
            <a:pPr marL="0" marR="0" lvl="0" indent="0" algn="just" rtl="0">
              <a:lnSpc>
                <a:spcPct val="115000"/>
              </a:lnSpc>
              <a:spcBef>
                <a:spcPts val="0"/>
              </a:spcBef>
              <a:spcAft>
                <a:spcPts val="0"/>
              </a:spcAft>
              <a:buNone/>
            </a:pPr>
            <a:endParaRPr sz="1400" b="1" i="0" u="none" strike="noStrike" cap="none">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latin typeface="Arial"/>
                <a:ea typeface="Arial"/>
                <a:cs typeface="Arial"/>
                <a:sym typeface="Arial"/>
              </a:rPr>
              <a:t>3) StringBuffer replace() Method</a:t>
            </a:r>
            <a:endParaRPr/>
          </a:p>
          <a:p>
            <a:pPr marL="0" marR="0" lvl="0" indent="0" algn="just" rtl="0">
              <a:lnSpc>
                <a:spcPct val="115000"/>
              </a:lnSpc>
              <a:spcBef>
                <a:spcPts val="0"/>
              </a:spcBef>
              <a:spcAft>
                <a:spcPts val="0"/>
              </a:spcAft>
              <a:buNone/>
            </a:pPr>
            <a:r>
              <a:rPr lang="en-GB" sz="1400" b="0" i="0" u="none" strike="noStrike" cap="none">
                <a:latin typeface="Arial"/>
                <a:ea typeface="Arial"/>
                <a:cs typeface="Arial"/>
                <a:sym typeface="Arial"/>
              </a:rPr>
              <a:t>The replace() method replaces the given String from the specified beginIndex and endIndex.</a:t>
            </a:r>
            <a:endParaRPr/>
          </a:p>
          <a:p>
            <a:pPr marL="0" marR="0" lvl="0" indent="0" algn="just" rtl="0">
              <a:lnSpc>
                <a:spcPct val="115000"/>
              </a:lnSpc>
              <a:spcBef>
                <a:spcPts val="0"/>
              </a:spcBef>
              <a:spcAft>
                <a:spcPts val="0"/>
              </a:spcAft>
              <a:buNone/>
            </a:pPr>
            <a:endParaRPr sz="1400" b="0" i="0" u="none" strike="noStrike" cap="none">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latin typeface="Arial"/>
                <a:ea typeface="Arial"/>
                <a:cs typeface="Arial"/>
                <a:sym typeface="Arial"/>
              </a:rPr>
              <a:t>4) StringBuffer capacity() Method</a:t>
            </a:r>
            <a:endParaRPr/>
          </a:p>
          <a:p>
            <a:pPr marL="0" marR="0" lvl="0" indent="0" algn="just" rtl="0">
              <a:lnSpc>
                <a:spcPct val="115000"/>
              </a:lnSpc>
              <a:spcBef>
                <a:spcPts val="0"/>
              </a:spcBef>
              <a:spcAft>
                <a:spcPts val="0"/>
              </a:spcAft>
              <a:buNone/>
            </a:pPr>
            <a:r>
              <a:rPr lang="en-GB" sz="1400" b="0" i="0" u="none" strike="noStrike" cap="none">
                <a:latin typeface="Arial"/>
                <a:ea typeface="Arial"/>
                <a:cs typeface="Arial"/>
                <a:sym typeface="Arial"/>
              </a:rPr>
              <a:t>The capacity() method of the StringBuffer class returns the current capacity of the buffer. The default capacity of the buffer is 16. If the number of character increases from its current capacity, it increases the capacity by (oldcapacity*2)+2. For example if your current capacity is 16, it will be (16*2)+2=34.</a:t>
            </a:r>
            <a:endParaRPr sz="14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On-screen Show (16:9)</PresentationFormat>
  <Paragraphs>102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Inter</vt:lpstr>
      <vt:lpstr>Raleway</vt:lpstr>
      <vt:lpstr>Lato</vt:lpstr>
      <vt:lpstr>Century Gothic</vt:lpstr>
      <vt:lpstr>Arial</vt:lpstr>
      <vt:lpstr>Streamline</vt:lpstr>
      <vt:lpstr>Java Programming</vt:lpstr>
      <vt:lpstr>Interface in Java</vt:lpstr>
      <vt:lpstr>PowerPoint Presentation</vt:lpstr>
      <vt:lpstr>Inner Class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cp:lastModifiedBy>smit joshi</cp:lastModifiedBy>
  <cp:revision>1</cp:revision>
  <dcterms:modified xsi:type="dcterms:W3CDTF">2022-07-16T03:38:39Z</dcterms:modified>
</cp:coreProperties>
</file>