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Inter" panose="020B0604020202020204" charset="0"/>
      <p:regular r:id="rId17"/>
      <p:bold r:id="rId18"/>
    </p:embeddedFon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03a818223_2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1103a818223_2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03a818223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1103a818223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03a818223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1103a818223_2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03a818223_2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g1103a818223_2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03a818223_2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1103a818223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03a818223_2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g1103a818223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03a818223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g1103a818223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103a818223_2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g1103a818223_2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103a818223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g1103a818223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103a818223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g1103a818223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103a818223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g1103a818223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103a818223_2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g1103a818223_2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03a818223_2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1103a818223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03a818223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g1103a81822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484583" y="339539"/>
            <a:ext cx="7053600" cy="1050300"/>
          </a:xfrm>
          <a:prstGeom prst="rect">
            <a:avLst/>
          </a:prstGeom>
          <a:noFill/>
          <a:ln>
            <a:noFill/>
          </a:ln>
        </p:spPr>
        <p:txBody>
          <a:bodyPr spcFirstLastPara="1" wrap="square" lIns="68575" tIns="34275" rIns="68575" bIns="34275" anchor="t" anchorCtr="0">
            <a:noAutofit/>
          </a:bodyPr>
          <a:lstStyle>
            <a:lvl1pPr lvl="0" algn="l" rtl="0">
              <a:lnSpc>
                <a:spcPct val="100000"/>
              </a:lnSpc>
              <a:spcBef>
                <a:spcPts val="0"/>
              </a:spcBef>
              <a:spcAft>
                <a:spcPts val="0"/>
              </a:spcAft>
              <a:buClr>
                <a:schemeClr val="lt2"/>
              </a:buClr>
              <a:buSzPts val="14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84" name="Google Shape;84;p13"/>
          <p:cNvSpPr txBox="1">
            <a:spLocks noGrp="1"/>
          </p:cNvSpPr>
          <p:nvPr>
            <p:ph type="body" idx="1"/>
          </p:nvPr>
        </p:nvSpPr>
        <p:spPr>
          <a:xfrm>
            <a:off x="827484" y="1539689"/>
            <a:ext cx="6709800" cy="3146700"/>
          </a:xfrm>
          <a:prstGeom prst="rect">
            <a:avLst/>
          </a:prstGeom>
          <a:noFill/>
          <a:ln>
            <a:noFill/>
          </a:ln>
        </p:spPr>
        <p:txBody>
          <a:bodyPr spcFirstLastPara="1" wrap="square" lIns="68575" tIns="34275" rIns="68575" bIns="34275" anchor="t" anchorCtr="0">
            <a:normAutofit/>
          </a:bodyPr>
          <a:lstStyle>
            <a:lvl1pPr marL="457200" lvl="0" indent="-298450" algn="l" rtl="0">
              <a:lnSpc>
                <a:spcPct val="115000"/>
              </a:lnSpc>
              <a:spcBef>
                <a:spcPts val="800"/>
              </a:spcBef>
              <a:spcAft>
                <a:spcPts val="0"/>
              </a:spcAft>
              <a:buSzPts val="1100"/>
              <a:buChar char="●"/>
              <a:defRPr sz="1100"/>
            </a:lvl1pPr>
            <a:lvl2pPr marL="914400" lvl="1" indent="-298450" algn="l" rtl="0">
              <a:lnSpc>
                <a:spcPct val="115000"/>
              </a:lnSpc>
              <a:spcBef>
                <a:spcPts val="800"/>
              </a:spcBef>
              <a:spcAft>
                <a:spcPts val="0"/>
              </a:spcAft>
              <a:buSzPts val="1100"/>
              <a:buChar char="○"/>
              <a:defRPr sz="1100"/>
            </a:lvl2pPr>
            <a:lvl3pPr marL="1371600" lvl="2" indent="-298450" algn="l" rtl="0">
              <a:lnSpc>
                <a:spcPct val="115000"/>
              </a:lnSpc>
              <a:spcBef>
                <a:spcPts val="800"/>
              </a:spcBef>
              <a:spcAft>
                <a:spcPts val="0"/>
              </a:spcAft>
              <a:buSzPts val="1100"/>
              <a:buChar char="■"/>
              <a:defRPr sz="1100"/>
            </a:lvl3pPr>
            <a:lvl4pPr marL="1828800" lvl="3" indent="-298450" algn="l" rtl="0">
              <a:lnSpc>
                <a:spcPct val="115000"/>
              </a:lnSpc>
              <a:spcBef>
                <a:spcPts val="800"/>
              </a:spcBef>
              <a:spcAft>
                <a:spcPts val="0"/>
              </a:spcAft>
              <a:buSzPts val="1100"/>
              <a:buChar char="●"/>
              <a:defRPr sz="1100"/>
            </a:lvl4pPr>
            <a:lvl5pPr marL="2286000" lvl="4" indent="-298450" algn="l" rtl="0">
              <a:lnSpc>
                <a:spcPct val="115000"/>
              </a:lnSpc>
              <a:spcBef>
                <a:spcPts val="800"/>
              </a:spcBef>
              <a:spcAft>
                <a:spcPts val="0"/>
              </a:spcAft>
              <a:buSzPts val="1100"/>
              <a:buChar char="○"/>
              <a:defRPr sz="1100"/>
            </a:lvl5pPr>
            <a:lvl6pPr marL="2743200" lvl="5" indent="-298450" algn="l" rtl="0">
              <a:lnSpc>
                <a:spcPct val="115000"/>
              </a:lnSpc>
              <a:spcBef>
                <a:spcPts val="800"/>
              </a:spcBef>
              <a:spcAft>
                <a:spcPts val="0"/>
              </a:spcAft>
              <a:buSzPts val="1100"/>
              <a:buChar char="■"/>
              <a:defRPr sz="1100"/>
            </a:lvl6pPr>
            <a:lvl7pPr marL="3200400" lvl="6" indent="-298450" algn="l" rtl="0">
              <a:lnSpc>
                <a:spcPct val="115000"/>
              </a:lnSpc>
              <a:spcBef>
                <a:spcPts val="800"/>
              </a:spcBef>
              <a:spcAft>
                <a:spcPts val="0"/>
              </a:spcAft>
              <a:buSzPts val="1100"/>
              <a:buChar char="●"/>
              <a:defRPr sz="1100"/>
            </a:lvl7pPr>
            <a:lvl8pPr marL="3657600" lvl="7" indent="-298450" algn="l" rtl="0">
              <a:lnSpc>
                <a:spcPct val="115000"/>
              </a:lnSpc>
              <a:spcBef>
                <a:spcPts val="800"/>
              </a:spcBef>
              <a:spcAft>
                <a:spcPts val="0"/>
              </a:spcAft>
              <a:buSzPts val="1100"/>
              <a:buChar char="○"/>
              <a:defRPr sz="1100"/>
            </a:lvl8pPr>
            <a:lvl9pPr marL="4114800" lvl="8" indent="-298450" algn="l" rtl="0">
              <a:lnSpc>
                <a:spcPct val="115000"/>
              </a:lnSpc>
              <a:spcBef>
                <a:spcPts val="800"/>
              </a:spcBef>
              <a:spcAft>
                <a:spcPts val="0"/>
              </a:spcAft>
              <a:buSzPts val="1100"/>
              <a:buChar char="■"/>
              <a:defRPr sz="1100"/>
            </a:lvl9pPr>
          </a:lstStyle>
          <a:p>
            <a:endParaRPr/>
          </a:p>
        </p:txBody>
      </p:sp>
      <p:sp>
        <p:nvSpPr>
          <p:cNvPr id="85" name="Google Shape;85;p13"/>
          <p:cNvSpPr txBox="1">
            <a:spLocks noGrp="1"/>
          </p:cNvSpPr>
          <p:nvPr>
            <p:ph type="dt" idx="10"/>
          </p:nvPr>
        </p:nvSpPr>
        <p:spPr>
          <a:xfrm rot="5400000">
            <a:off x="7616803" y="1342951"/>
            <a:ext cx="742800" cy="228600"/>
          </a:xfrm>
          <a:prstGeom prst="rect">
            <a:avLst/>
          </a:prstGeom>
          <a:noFill/>
          <a:ln>
            <a:noFill/>
          </a:ln>
        </p:spPr>
        <p:txBody>
          <a:bodyPr spcFirstLastPara="1" wrap="square" lIns="68575" tIns="34275" rIns="68575" bIns="34275" anchor="t"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6" name="Google Shape;86;p13"/>
          <p:cNvSpPr txBox="1">
            <a:spLocks noGrp="1"/>
          </p:cNvSpPr>
          <p:nvPr>
            <p:ph type="ftr" idx="11"/>
          </p:nvPr>
        </p:nvSpPr>
        <p:spPr>
          <a:xfrm rot="5400000">
            <a:off x="6713754" y="2418900"/>
            <a:ext cx="2894700" cy="228600"/>
          </a:xfrm>
          <a:prstGeom prst="rect">
            <a:avLst/>
          </a:prstGeom>
          <a:noFill/>
          <a:ln>
            <a:noFill/>
          </a:ln>
        </p:spPr>
        <p:txBody>
          <a:bodyPr spcFirstLastPara="1" wrap="square" lIns="68575" tIns="34275" rIns="68575" bIns="34275" anchor="b" anchorCtr="0">
            <a:noAutofit/>
          </a:bodyPr>
          <a:lstStyle>
            <a:lvl1pPr marR="0" lvl="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endParaRPr/>
          </a:p>
        </p:txBody>
      </p:sp>
      <p:sp>
        <p:nvSpPr>
          <p:cNvPr id="87" name="Google Shape;87;p13"/>
          <p:cNvSpPr txBox="1">
            <a:spLocks noGrp="1"/>
          </p:cNvSpPr>
          <p:nvPr>
            <p:ph type="sldNum" idx="12"/>
          </p:nvPr>
        </p:nvSpPr>
        <p:spPr>
          <a:xfrm>
            <a:off x="7764405" y="221797"/>
            <a:ext cx="628500" cy="575700"/>
          </a:xfrm>
          <a:prstGeom prst="rect">
            <a:avLst/>
          </a:prstGeom>
          <a:noFill/>
          <a:ln>
            <a:noFill/>
          </a:ln>
        </p:spPr>
        <p:txBody>
          <a:bodyPr spcFirstLastPara="1" wrap="square" lIns="68575" tIns="34275" rIns="68575" bIns="34275" anchor="b" anchorCtr="0">
            <a:normAutofit/>
          </a:bodyPr>
          <a:lstStyle>
            <a:lvl1pPr marL="0" marR="0" lvl="0"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100"/>
              <a:buFont typeface="Arial"/>
              <a:buNone/>
              <a:defRPr sz="1100" b="0" i="0" u="none" strike="noStrike" cap="none">
                <a:solidFill>
                  <a:schemeClr val="dk2"/>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tpoint.com/Scanner-class"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hyperlink" Target="https://www.javatpoint.com/post/java-scanner-nextline-method" TargetMode="External"/><Relationship Id="rId4" Type="http://schemas.openxmlformats.org/officeDocument/2006/relationships/hyperlink" Target="https://www.javatpoint.com/post/java-scanner-hasnextline-metho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register-memory"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java-constructor"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hyperlink" Target="https://www.javatpoint.com/object-clas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ctrTitle"/>
          </p:nvPr>
        </p:nvSpPr>
        <p:spPr>
          <a:xfrm>
            <a:off x="727950" y="1173725"/>
            <a:ext cx="7688100" cy="16647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a:t>Java Programming</a:t>
            </a:r>
            <a:endParaRPr/>
          </a:p>
        </p:txBody>
      </p:sp>
      <p:sp>
        <p:nvSpPr>
          <p:cNvPr id="93" name="Google Shape;93;p14"/>
          <p:cNvSpPr txBox="1">
            <a:spLocks noGrp="1"/>
          </p:cNvSpPr>
          <p:nvPr>
            <p:ph type="subTitle" idx="1"/>
          </p:nvPr>
        </p:nvSpPr>
        <p:spPr>
          <a:xfrm>
            <a:off x="727952" y="2949825"/>
            <a:ext cx="7688100" cy="541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GB" dirty="0"/>
              <a:t>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p:nvPr/>
        </p:nvSpPr>
        <p:spPr>
          <a:xfrm>
            <a:off x="367950" y="1062000"/>
            <a:ext cx="8408100" cy="35403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File Operations in Java</a:t>
            </a:r>
            <a:r>
              <a:rPr lang="en-GB">
                <a:solidFill>
                  <a:schemeClr val="dk2"/>
                </a:solidFill>
              </a:rPr>
              <a:t>:</a:t>
            </a:r>
            <a:endParaRPr>
              <a:solidFill>
                <a:schemeClr val="dk2"/>
              </a:solidFill>
            </a:endParaRPr>
          </a:p>
          <a:p>
            <a:pPr marL="0" marR="0" lvl="0" indent="0" algn="just" rtl="0">
              <a:lnSpc>
                <a:spcPct val="150000"/>
              </a:lnSpc>
              <a:spcBef>
                <a:spcPts val="0"/>
              </a:spcBef>
              <a:spcAft>
                <a:spcPts val="0"/>
              </a:spcAft>
              <a:buNone/>
            </a:pP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In Java, a </a:t>
            </a:r>
            <a:r>
              <a:rPr lang="en-GB" sz="1400" b="1" i="0" u="none" strike="noStrike" cap="none">
                <a:solidFill>
                  <a:schemeClr val="dk2"/>
                </a:solidFill>
                <a:latin typeface="Arial"/>
                <a:ea typeface="Arial"/>
                <a:cs typeface="Arial"/>
                <a:sym typeface="Arial"/>
              </a:rPr>
              <a:t>File</a:t>
            </a:r>
            <a:r>
              <a:rPr lang="en-GB" sz="1400" b="0" i="0" u="none" strike="noStrike" cap="none">
                <a:solidFill>
                  <a:schemeClr val="dk2"/>
                </a:solidFill>
                <a:latin typeface="Arial"/>
                <a:ea typeface="Arial"/>
                <a:cs typeface="Arial"/>
                <a:sym typeface="Arial"/>
              </a:rPr>
              <a:t> is an abstract data type. A named location used to store related information is known as a </a:t>
            </a:r>
            <a:r>
              <a:rPr lang="en-GB" sz="1400" b="1" i="0" u="none" strike="noStrike" cap="none">
                <a:solidFill>
                  <a:schemeClr val="dk2"/>
                </a:solidFill>
                <a:latin typeface="Arial"/>
                <a:ea typeface="Arial"/>
                <a:cs typeface="Arial"/>
                <a:sym typeface="Arial"/>
              </a:rPr>
              <a:t>File</a:t>
            </a:r>
            <a:r>
              <a:rPr lang="en-GB" sz="1400" b="0" i="0" u="none" strike="noStrike" cap="none">
                <a:solidFill>
                  <a:schemeClr val="dk2"/>
                </a:solidFill>
                <a:latin typeface="Arial"/>
                <a:ea typeface="Arial"/>
                <a:cs typeface="Arial"/>
                <a:sym typeface="Arial"/>
              </a:rPr>
              <a:t>. There are several </a:t>
            </a:r>
            <a:r>
              <a:rPr lang="en-GB" sz="1400" b="1" i="0" u="none" strike="noStrike" cap="none">
                <a:solidFill>
                  <a:schemeClr val="dk2"/>
                </a:solidFill>
                <a:latin typeface="Arial"/>
                <a:ea typeface="Arial"/>
                <a:cs typeface="Arial"/>
                <a:sym typeface="Arial"/>
              </a:rPr>
              <a:t>File Operations</a:t>
            </a:r>
            <a:r>
              <a:rPr lang="en-GB" sz="1400" b="0" i="0" u="none" strike="noStrike" cap="none">
                <a:solidFill>
                  <a:schemeClr val="dk2"/>
                </a:solidFill>
                <a:latin typeface="Arial"/>
                <a:ea typeface="Arial"/>
                <a:cs typeface="Arial"/>
                <a:sym typeface="Arial"/>
              </a:rPr>
              <a:t> like </a:t>
            </a:r>
            <a:r>
              <a:rPr lang="en-GB" sz="1400" b="1" i="0" u="none" strike="noStrike" cap="none">
                <a:solidFill>
                  <a:schemeClr val="dk2"/>
                </a:solidFill>
                <a:latin typeface="Arial"/>
                <a:ea typeface="Arial"/>
                <a:cs typeface="Arial"/>
                <a:sym typeface="Arial"/>
              </a:rPr>
              <a:t>creating a new File, getting information about File, writing into a File, reading from a File</a:t>
            </a:r>
            <a:r>
              <a:rPr lang="en-GB" sz="1400" b="0" i="0" u="none" strike="noStrike" cap="none">
                <a:solidFill>
                  <a:schemeClr val="dk2"/>
                </a:solidFill>
                <a:latin typeface="Arial"/>
                <a:ea typeface="Arial"/>
                <a:cs typeface="Arial"/>
                <a:sym typeface="Arial"/>
              </a:rPr>
              <a:t> and </a:t>
            </a:r>
            <a:r>
              <a:rPr lang="en-GB" sz="1400" b="1" i="0" u="none" strike="noStrike" cap="none">
                <a:solidFill>
                  <a:schemeClr val="dk2"/>
                </a:solidFill>
                <a:latin typeface="Arial"/>
                <a:ea typeface="Arial"/>
                <a:cs typeface="Arial"/>
                <a:sym typeface="Arial"/>
              </a:rPr>
              <a:t>deleting a File</a:t>
            </a:r>
            <a:r>
              <a:rPr lang="en-GB" sz="1400" b="0" i="0" u="none" strike="noStrike" cap="none">
                <a:solidFill>
                  <a:schemeClr val="dk2"/>
                </a:solidFill>
                <a:latin typeface="Arial"/>
                <a:ea typeface="Arial"/>
                <a:cs typeface="Arial"/>
                <a:sym typeface="Arial"/>
              </a:rPr>
              <a:t>.</a:t>
            </a:r>
            <a:endParaRPr>
              <a:solidFill>
                <a:schemeClr val="dk2"/>
              </a:solidFill>
            </a:endParaRPr>
          </a:p>
          <a:p>
            <a:pPr marL="0" marR="0" lvl="0" indent="0" algn="just" rtl="0">
              <a:lnSpc>
                <a:spcPct val="15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Stream</a:t>
            </a:r>
            <a:r>
              <a:rPr lang="en-GB">
                <a:solidFill>
                  <a:schemeClr val="dk2"/>
                </a:solidFill>
              </a:rPr>
              <a:t>:</a:t>
            </a:r>
            <a:endParaRPr>
              <a:solidFill>
                <a:schemeClr val="dk2"/>
              </a:solidFill>
            </a:endParaRPr>
          </a:p>
          <a:p>
            <a:pPr marL="0" marR="0" lvl="0" indent="0" algn="just" rtl="0">
              <a:lnSpc>
                <a:spcPct val="150000"/>
              </a:lnSpc>
              <a:spcBef>
                <a:spcPts val="0"/>
              </a:spcBef>
              <a:spcAft>
                <a:spcPts val="0"/>
              </a:spcAft>
              <a:buNone/>
            </a:pP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A series of data is referred to as </a:t>
            </a:r>
            <a:r>
              <a:rPr lang="en-GB" sz="1400" b="1" i="0" u="none" strike="noStrike" cap="none">
                <a:solidFill>
                  <a:schemeClr val="dk2"/>
                </a:solidFill>
                <a:latin typeface="Arial"/>
                <a:ea typeface="Arial"/>
                <a:cs typeface="Arial"/>
                <a:sym typeface="Arial"/>
              </a:rPr>
              <a:t>a stream</a:t>
            </a:r>
            <a:r>
              <a:rPr lang="en-GB" sz="1400" b="0" i="0" u="none" strike="noStrike" cap="none">
                <a:solidFill>
                  <a:schemeClr val="dk2"/>
                </a:solidFill>
                <a:latin typeface="Arial"/>
                <a:ea typeface="Arial"/>
                <a:cs typeface="Arial"/>
                <a:sym typeface="Arial"/>
              </a:rPr>
              <a:t>. In </a:t>
            </a:r>
            <a:r>
              <a:rPr lang="en-GB" sz="1400" b="0" i="0" u="sng" strike="noStrike" cap="none">
                <a:solidFill>
                  <a:schemeClr val="dk2"/>
                </a:solidFill>
                <a:latin typeface="Arial"/>
                <a:ea typeface="Arial"/>
                <a:cs typeface="Arial"/>
                <a:sym typeface="Arial"/>
                <a:hlinkClick r:id="rId3">
                  <a:extLst>
                    <a:ext uri="{A12FA001-AC4F-418D-AE19-62706E023703}">
                      <ahyp:hlinkClr xmlns:ahyp="http://schemas.microsoft.com/office/drawing/2018/hyperlinkcolor" val="tx"/>
                    </a:ext>
                  </a:extLst>
                </a:hlinkClick>
              </a:rPr>
              <a:t>Java</a:t>
            </a:r>
            <a:r>
              <a:rPr lang="en-GB" sz="1400" b="0" i="0" u="none" strike="noStrike" cap="none">
                <a:solidFill>
                  <a:schemeClr val="dk2"/>
                </a:solidFill>
                <a:latin typeface="Arial"/>
                <a:ea typeface="Arial"/>
                <a:cs typeface="Arial"/>
                <a:sym typeface="Arial"/>
              </a:rPr>
              <a:t>, </a:t>
            </a:r>
            <a:r>
              <a:rPr lang="en-GB" sz="1400" b="1" i="0" u="none" strike="noStrike" cap="none">
                <a:solidFill>
                  <a:schemeClr val="dk2"/>
                </a:solidFill>
                <a:latin typeface="Arial"/>
                <a:ea typeface="Arial"/>
                <a:cs typeface="Arial"/>
                <a:sym typeface="Arial"/>
              </a:rPr>
              <a:t>Stream</a:t>
            </a:r>
            <a:r>
              <a:rPr lang="en-GB" sz="1400" b="0" i="0" u="none" strike="noStrike" cap="none">
                <a:solidFill>
                  <a:schemeClr val="dk2"/>
                </a:solidFill>
                <a:latin typeface="Arial"/>
                <a:ea typeface="Arial"/>
                <a:cs typeface="Arial"/>
                <a:sym typeface="Arial"/>
              </a:rPr>
              <a:t> is classified into two types, i.e., </a:t>
            </a:r>
            <a:r>
              <a:rPr lang="en-GB" sz="1400" b="1" i="0" u="none" strike="noStrike" cap="none">
                <a:solidFill>
                  <a:schemeClr val="dk2"/>
                </a:solidFill>
                <a:latin typeface="Arial"/>
                <a:ea typeface="Arial"/>
                <a:cs typeface="Arial"/>
                <a:sym typeface="Arial"/>
              </a:rPr>
              <a:t>Byte Stream</a:t>
            </a:r>
            <a:r>
              <a:rPr lang="en-GB" sz="1400" b="0" i="0" u="none" strike="noStrike" cap="none">
                <a:solidFill>
                  <a:schemeClr val="dk2"/>
                </a:solidFill>
                <a:latin typeface="Arial"/>
                <a:ea typeface="Arial"/>
                <a:cs typeface="Arial"/>
                <a:sym typeface="Arial"/>
              </a:rPr>
              <a:t> and </a:t>
            </a:r>
            <a:r>
              <a:rPr lang="en-GB" sz="1400" b="1" i="0" u="none" strike="noStrike" cap="none">
                <a:solidFill>
                  <a:schemeClr val="dk2"/>
                </a:solidFill>
                <a:latin typeface="Arial"/>
                <a:ea typeface="Arial"/>
                <a:cs typeface="Arial"/>
                <a:sym typeface="Arial"/>
              </a:rPr>
              <a:t>Character Stream</a:t>
            </a:r>
            <a:r>
              <a:rPr lang="en-GB" sz="1400" b="0" i="0" u="none" strike="noStrike" cap="none">
                <a:solidFill>
                  <a:schemeClr val="dk2"/>
                </a:solidFill>
                <a:latin typeface="Inter"/>
                <a:ea typeface="Inter"/>
                <a:cs typeface="Inter"/>
                <a:sym typeface="Inter"/>
              </a:rPr>
              <a:t>.</a:t>
            </a:r>
            <a:endParaRPr>
              <a:solidFill>
                <a:schemeClr val="dk2"/>
              </a:solidFill>
            </a:endParaRPr>
          </a:p>
          <a:p>
            <a:pPr marL="0" marR="0" lvl="0" indent="0" algn="l" rtl="0">
              <a:lnSpc>
                <a:spcPct val="15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153" name="Google Shape;153;p23"/>
          <p:cNvSpPr txBox="1"/>
          <p:nvPr/>
        </p:nvSpPr>
        <p:spPr>
          <a:xfrm>
            <a:off x="2367300" y="271200"/>
            <a:ext cx="44094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600" b="1">
                <a:latin typeface="Raleway"/>
                <a:ea typeface="Raleway"/>
                <a:cs typeface="Raleway"/>
                <a:sym typeface="Raleway"/>
              </a:rPr>
              <a:t>FILE OPERATIONS IN JAVA</a:t>
            </a:r>
            <a:endParaRPr sz="26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24" descr="File Operations in Java"/>
          <p:cNvPicPr preferRelativeResize="0"/>
          <p:nvPr/>
        </p:nvPicPr>
        <p:blipFill rotWithShape="1">
          <a:blip r:embed="rId3">
            <a:alphaModFix/>
          </a:blip>
          <a:srcRect/>
          <a:stretch/>
        </p:blipFill>
        <p:spPr>
          <a:xfrm>
            <a:off x="2254562" y="592051"/>
            <a:ext cx="4634875" cy="395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p:nvPr/>
        </p:nvSpPr>
        <p:spPr>
          <a:xfrm>
            <a:off x="306750" y="229475"/>
            <a:ext cx="8530500" cy="48333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1" i="0" u="none" strike="noStrike" cap="none">
                <a:latin typeface="Arial"/>
                <a:ea typeface="Arial"/>
                <a:cs typeface="Arial"/>
                <a:sym typeface="Arial"/>
              </a:rPr>
              <a:t>Byte Stream</a:t>
            </a:r>
            <a:endParaRPr sz="1400" b="1" i="0" u="none" strike="noStrike" cap="none">
              <a:latin typeface="Arial"/>
              <a:ea typeface="Arial"/>
              <a:cs typeface="Arial"/>
              <a:sym typeface="Arial"/>
            </a:endParaRPr>
          </a:p>
          <a:p>
            <a:pPr marL="0" marR="0" lvl="0" indent="0" algn="just" rtl="0">
              <a:lnSpc>
                <a:spcPct val="150000"/>
              </a:lnSpc>
              <a:spcBef>
                <a:spcPts val="0"/>
              </a:spcBef>
              <a:spcAft>
                <a:spcPts val="0"/>
              </a:spcAft>
              <a:buNone/>
            </a:pPr>
            <a:r>
              <a:rPr lang="en-GB" sz="1400" b="0" i="0" u="none" strike="noStrike" cap="none">
                <a:latin typeface="Arial"/>
                <a:ea typeface="Arial"/>
                <a:cs typeface="Arial"/>
                <a:sym typeface="Arial"/>
              </a:rPr>
              <a:t>Byte Stream is mainly involved with byte data. A file handling process with a byte stream is a process in which an input is provided and executed with the byte data.</a:t>
            </a:r>
            <a:endParaRPr/>
          </a:p>
          <a:p>
            <a:pPr marL="0" marR="0" lvl="0" indent="0" algn="just" rtl="0">
              <a:lnSpc>
                <a:spcPct val="150000"/>
              </a:lnSpc>
              <a:spcBef>
                <a:spcPts val="0"/>
              </a:spcBef>
              <a:spcAft>
                <a:spcPts val="0"/>
              </a:spcAft>
              <a:buNone/>
            </a:pPr>
            <a:endParaRPr sz="1400" b="0" i="0" u="none" strike="noStrike" cap="none">
              <a:latin typeface="Arial"/>
              <a:ea typeface="Arial"/>
              <a:cs typeface="Arial"/>
              <a:sym typeface="Arial"/>
            </a:endParaRPr>
          </a:p>
          <a:p>
            <a:pPr marL="0" marR="0" lvl="0" indent="0" algn="just" rtl="0">
              <a:lnSpc>
                <a:spcPct val="150000"/>
              </a:lnSpc>
              <a:spcBef>
                <a:spcPts val="0"/>
              </a:spcBef>
              <a:spcAft>
                <a:spcPts val="0"/>
              </a:spcAft>
              <a:buNone/>
            </a:pPr>
            <a:r>
              <a:rPr lang="en-GB" sz="1400" b="1" i="0" u="none" strike="noStrike" cap="none">
                <a:latin typeface="Arial"/>
                <a:ea typeface="Arial"/>
                <a:cs typeface="Arial"/>
                <a:sym typeface="Arial"/>
              </a:rPr>
              <a:t>Character Stream</a:t>
            </a:r>
            <a:endParaRPr/>
          </a:p>
          <a:p>
            <a:pPr marL="0" marR="0" lvl="0" indent="0" algn="just" rtl="0">
              <a:lnSpc>
                <a:spcPct val="150000"/>
              </a:lnSpc>
              <a:spcBef>
                <a:spcPts val="0"/>
              </a:spcBef>
              <a:spcAft>
                <a:spcPts val="0"/>
              </a:spcAft>
              <a:buNone/>
            </a:pPr>
            <a:r>
              <a:rPr lang="en-GB" sz="1400" b="0" i="0" u="none" strike="noStrike" cap="none">
                <a:latin typeface="Arial"/>
                <a:ea typeface="Arial"/>
                <a:cs typeface="Arial"/>
                <a:sym typeface="Arial"/>
              </a:rPr>
              <a:t>Character Stream is mainly involved with character data. A file handling process with a character stream is a process in which an input is provided and executed with the character data</a:t>
            </a:r>
            <a:endParaRPr/>
          </a:p>
          <a:p>
            <a:pPr marL="0" marR="0" lvl="0" indent="0" algn="just" rtl="0">
              <a:lnSpc>
                <a:spcPct val="150000"/>
              </a:lnSpc>
              <a:spcBef>
                <a:spcPts val="0"/>
              </a:spcBef>
              <a:spcAft>
                <a:spcPts val="0"/>
              </a:spcAft>
              <a:buNone/>
            </a:pPr>
            <a:endParaRPr/>
          </a:p>
          <a:p>
            <a:pPr marL="0" marR="0" lvl="0" indent="0" algn="just" rtl="0">
              <a:lnSpc>
                <a:spcPct val="150000"/>
              </a:lnSpc>
              <a:spcBef>
                <a:spcPts val="0"/>
              </a:spcBef>
              <a:spcAft>
                <a:spcPts val="0"/>
              </a:spcAft>
              <a:buNone/>
            </a:pPr>
            <a:r>
              <a:rPr lang="en-GB" sz="1400" b="1" i="0" u="none" strike="noStrike" cap="none">
                <a:latin typeface="Arial"/>
                <a:ea typeface="Arial"/>
                <a:cs typeface="Arial"/>
                <a:sym typeface="Arial"/>
              </a:rPr>
              <a:t>File Operations</a:t>
            </a:r>
            <a:endParaRPr/>
          </a:p>
          <a:p>
            <a:pPr marL="0" marR="0" lvl="0" indent="0" algn="just" rtl="0">
              <a:lnSpc>
                <a:spcPct val="150000"/>
              </a:lnSpc>
              <a:spcBef>
                <a:spcPts val="0"/>
              </a:spcBef>
              <a:spcAft>
                <a:spcPts val="0"/>
              </a:spcAft>
              <a:buNone/>
            </a:pPr>
            <a:r>
              <a:rPr lang="en-GB" sz="1400" b="0" i="0" u="none" strike="noStrike" cap="none">
                <a:latin typeface="Arial"/>
                <a:ea typeface="Arial"/>
                <a:cs typeface="Arial"/>
                <a:sym typeface="Arial"/>
              </a:rPr>
              <a:t>We can perform the following operation on a file:</a:t>
            </a:r>
            <a:endParaRPr/>
          </a:p>
          <a:p>
            <a:pPr marL="0" marR="0" lvl="0" indent="-88900" algn="just" rtl="0">
              <a:lnSpc>
                <a:spcPct val="150000"/>
              </a:lnSpc>
              <a:spcBef>
                <a:spcPts val="0"/>
              </a:spcBef>
              <a:spcAft>
                <a:spcPts val="0"/>
              </a:spcAft>
              <a:buSzPts val="1400"/>
              <a:buFont typeface="Arial"/>
              <a:buChar char="•"/>
            </a:pPr>
            <a:r>
              <a:rPr lang="en-GB"/>
              <a:t>  </a:t>
            </a:r>
            <a:r>
              <a:rPr lang="en-GB" sz="1400" b="0" i="0" u="none" strike="noStrike" cap="none">
                <a:latin typeface="Arial"/>
                <a:ea typeface="Arial"/>
                <a:cs typeface="Arial"/>
                <a:sym typeface="Arial"/>
              </a:rPr>
              <a:t>Create a File</a:t>
            </a:r>
            <a:endParaRPr/>
          </a:p>
          <a:p>
            <a:pPr marL="0" marR="0" lvl="0" indent="-88900" algn="just" rtl="0">
              <a:lnSpc>
                <a:spcPct val="150000"/>
              </a:lnSpc>
              <a:spcBef>
                <a:spcPts val="0"/>
              </a:spcBef>
              <a:spcAft>
                <a:spcPts val="0"/>
              </a:spcAft>
              <a:buSzPts val="1400"/>
              <a:buFont typeface="Arial"/>
              <a:buChar char="•"/>
            </a:pPr>
            <a:r>
              <a:rPr lang="en-GB"/>
              <a:t>  </a:t>
            </a:r>
            <a:r>
              <a:rPr lang="en-GB" sz="1400" b="0" i="0" u="none" strike="noStrike" cap="none">
                <a:latin typeface="Arial"/>
                <a:ea typeface="Arial"/>
                <a:cs typeface="Arial"/>
                <a:sym typeface="Arial"/>
              </a:rPr>
              <a:t>Get File Information  </a:t>
            </a:r>
            <a:endParaRPr/>
          </a:p>
          <a:p>
            <a:pPr marL="0" marR="0" lvl="0" indent="-88900" algn="just" rtl="0">
              <a:lnSpc>
                <a:spcPct val="150000"/>
              </a:lnSpc>
              <a:spcBef>
                <a:spcPts val="0"/>
              </a:spcBef>
              <a:spcAft>
                <a:spcPts val="0"/>
              </a:spcAft>
              <a:buSzPts val="1400"/>
              <a:buFont typeface="Arial"/>
              <a:buChar char="•"/>
            </a:pPr>
            <a:r>
              <a:rPr lang="en-GB"/>
              <a:t>  </a:t>
            </a:r>
            <a:r>
              <a:rPr lang="en-GB" sz="1400" b="0" i="0" u="none" strike="noStrike" cap="none">
                <a:latin typeface="Arial"/>
                <a:ea typeface="Arial"/>
                <a:cs typeface="Arial"/>
                <a:sym typeface="Arial"/>
              </a:rPr>
              <a:t>Write to a File</a:t>
            </a:r>
            <a:endParaRPr/>
          </a:p>
          <a:p>
            <a:pPr marL="0" marR="0" lvl="0" indent="-88900" algn="just" rtl="0">
              <a:lnSpc>
                <a:spcPct val="150000"/>
              </a:lnSpc>
              <a:spcBef>
                <a:spcPts val="0"/>
              </a:spcBef>
              <a:spcAft>
                <a:spcPts val="0"/>
              </a:spcAft>
              <a:buSzPts val="1400"/>
              <a:buFont typeface="Arial"/>
              <a:buChar char="•"/>
            </a:pPr>
            <a:r>
              <a:rPr lang="en-GB"/>
              <a:t>  </a:t>
            </a:r>
            <a:r>
              <a:rPr lang="en-GB" sz="1400" b="0" i="0" u="none" strike="noStrike" cap="none">
                <a:latin typeface="Arial"/>
                <a:ea typeface="Arial"/>
                <a:cs typeface="Arial"/>
                <a:sym typeface="Arial"/>
              </a:rPr>
              <a:t>Read from a File</a:t>
            </a:r>
            <a:endParaRPr/>
          </a:p>
          <a:p>
            <a:pPr marL="0" marR="0" lvl="0" indent="-88900" algn="just" rtl="0">
              <a:lnSpc>
                <a:spcPct val="150000"/>
              </a:lnSpc>
              <a:spcBef>
                <a:spcPts val="0"/>
              </a:spcBef>
              <a:spcAft>
                <a:spcPts val="0"/>
              </a:spcAft>
              <a:buSzPts val="1400"/>
              <a:buFont typeface="Arial"/>
              <a:buChar char="•"/>
            </a:pPr>
            <a:r>
              <a:rPr lang="en-GB"/>
              <a:t>  </a:t>
            </a:r>
            <a:r>
              <a:rPr lang="en-GB" sz="1400" b="0" i="0" u="none" strike="noStrike" cap="none">
                <a:latin typeface="Arial"/>
                <a:ea typeface="Arial"/>
                <a:cs typeface="Arial"/>
                <a:sym typeface="Arial"/>
              </a:rPr>
              <a:t>Delete a File</a:t>
            </a:r>
            <a:endParaRPr sz="1400" b="0" i="0" u="none" strike="noStrike" cap="non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p:nvPr/>
        </p:nvSpPr>
        <p:spPr>
          <a:xfrm>
            <a:off x="1967024" y="2388797"/>
            <a:ext cx="478465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400" b="0" i="0" u="none" strike="noStrike" cap="none">
                <a:solidFill>
                  <a:srgbClr val="000000"/>
                </a:solidFill>
                <a:latin typeface="Arial"/>
                <a:ea typeface="Arial"/>
                <a:cs typeface="Arial"/>
                <a:sym typeface="Arial"/>
              </a:rPr>
              <a:t>}  </a:t>
            </a:r>
            <a:endParaRPr/>
          </a:p>
        </p:txBody>
      </p:sp>
      <p:sp>
        <p:nvSpPr>
          <p:cNvPr id="172" name="Google Shape;172;p26"/>
          <p:cNvSpPr txBox="1"/>
          <p:nvPr/>
        </p:nvSpPr>
        <p:spPr>
          <a:xfrm>
            <a:off x="278400" y="478350"/>
            <a:ext cx="8587200" cy="41868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Create NewFile()</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Create a File operation is performed to create a new file. We use the </a:t>
            </a:r>
            <a:r>
              <a:rPr lang="en-GB" sz="1400" b="1" i="0" u="none" strike="noStrike" cap="none">
                <a:solidFill>
                  <a:schemeClr val="dk2"/>
                </a:solidFill>
                <a:latin typeface="Arial"/>
                <a:ea typeface="Arial"/>
                <a:cs typeface="Arial"/>
                <a:sym typeface="Arial"/>
              </a:rPr>
              <a:t>createNewFile()</a:t>
            </a:r>
            <a:r>
              <a:rPr lang="en-GB" sz="1400" b="0" i="0" u="none" strike="noStrike" cap="none">
                <a:solidFill>
                  <a:schemeClr val="dk2"/>
                </a:solidFill>
                <a:latin typeface="Arial"/>
                <a:ea typeface="Arial"/>
                <a:cs typeface="Arial"/>
                <a:sym typeface="Arial"/>
              </a:rPr>
              <a:t> method of file. The </a:t>
            </a:r>
            <a:r>
              <a:rPr lang="en-GB" sz="1400" b="1" i="0" u="none" strike="noStrike" cap="none">
                <a:solidFill>
                  <a:schemeClr val="dk2"/>
                </a:solidFill>
                <a:latin typeface="Arial"/>
                <a:ea typeface="Arial"/>
                <a:cs typeface="Arial"/>
                <a:sym typeface="Arial"/>
              </a:rPr>
              <a:t>createNewFile()</a:t>
            </a:r>
            <a:r>
              <a:rPr lang="en-GB" sz="1400" b="0" i="0" u="none" strike="noStrike" cap="none">
                <a:solidFill>
                  <a:schemeClr val="dk2"/>
                </a:solidFill>
                <a:latin typeface="Arial"/>
                <a:ea typeface="Arial"/>
                <a:cs typeface="Arial"/>
                <a:sym typeface="Arial"/>
              </a:rPr>
              <a:t> method returns true when it successfully creates a new file and returns false when the file already exists.</a:t>
            </a:r>
            <a:endParaRPr>
              <a:solidFill>
                <a:schemeClr val="dk2"/>
              </a:solidFill>
            </a:endParaRPr>
          </a:p>
          <a:p>
            <a:pPr marL="0" marR="0" lvl="0" indent="0" algn="just" rtl="0">
              <a:lnSpc>
                <a:spcPct val="15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Get File Information</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The operation is performed to get the file information. We use several methods to get the information about the file like name, absolute path, is readable, is writable and length.</a:t>
            </a:r>
            <a:endParaRPr>
              <a:solidFill>
                <a:schemeClr val="dk2"/>
              </a:solidFill>
            </a:endParaRPr>
          </a:p>
          <a:p>
            <a:pPr marL="0" marR="0" lvl="0" indent="0" algn="just" rtl="0">
              <a:lnSpc>
                <a:spcPct val="15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Write to a File</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The next operation which we can perform on a file is </a:t>
            </a:r>
            <a:r>
              <a:rPr lang="en-GB" sz="1400" b="1" i="0" u="none" strike="noStrike" cap="none">
                <a:solidFill>
                  <a:schemeClr val="dk2"/>
                </a:solidFill>
                <a:latin typeface="Arial"/>
                <a:ea typeface="Arial"/>
                <a:cs typeface="Arial"/>
                <a:sym typeface="Arial"/>
              </a:rPr>
              <a:t>"writing into a file"</a:t>
            </a:r>
            <a:r>
              <a:rPr lang="en-GB" sz="1400" b="0" i="0" u="none" strike="noStrike" cap="none">
                <a:solidFill>
                  <a:schemeClr val="dk2"/>
                </a:solidFill>
                <a:latin typeface="Arial"/>
                <a:ea typeface="Arial"/>
                <a:cs typeface="Arial"/>
                <a:sym typeface="Arial"/>
              </a:rPr>
              <a:t>. In order to write data into a file, we will use the </a:t>
            </a:r>
            <a:r>
              <a:rPr lang="en-GB" sz="1400" b="1" i="0" u="none" strike="noStrike" cap="none">
                <a:solidFill>
                  <a:schemeClr val="dk2"/>
                </a:solidFill>
                <a:latin typeface="Arial"/>
                <a:ea typeface="Arial"/>
                <a:cs typeface="Arial"/>
                <a:sym typeface="Arial"/>
              </a:rPr>
              <a:t>FileWriter</a:t>
            </a:r>
            <a:r>
              <a:rPr lang="en-GB" sz="1400" b="0" i="0" u="none" strike="noStrike" cap="none">
                <a:solidFill>
                  <a:schemeClr val="dk2"/>
                </a:solidFill>
                <a:latin typeface="Arial"/>
                <a:ea typeface="Arial"/>
                <a:cs typeface="Arial"/>
                <a:sym typeface="Arial"/>
              </a:rPr>
              <a:t> class and its </a:t>
            </a:r>
            <a:r>
              <a:rPr lang="en-GB" sz="1400" b="1" i="0" u="none" strike="noStrike" cap="none">
                <a:solidFill>
                  <a:schemeClr val="dk2"/>
                </a:solidFill>
                <a:latin typeface="Arial"/>
                <a:ea typeface="Arial"/>
                <a:cs typeface="Arial"/>
                <a:sym typeface="Arial"/>
              </a:rPr>
              <a:t>write()</a:t>
            </a:r>
            <a:r>
              <a:rPr lang="en-GB" sz="1400" b="0" i="0" u="none" strike="noStrike" cap="none">
                <a:solidFill>
                  <a:schemeClr val="dk2"/>
                </a:solidFill>
                <a:latin typeface="Arial"/>
                <a:ea typeface="Arial"/>
                <a:cs typeface="Arial"/>
                <a:sym typeface="Arial"/>
              </a:rPr>
              <a:t> method together. We need to close the stream using the </a:t>
            </a:r>
            <a:r>
              <a:rPr lang="en-GB" sz="1400" b="1" i="0" u="none" strike="noStrike" cap="none">
                <a:solidFill>
                  <a:schemeClr val="dk2"/>
                </a:solidFill>
                <a:latin typeface="Arial"/>
                <a:ea typeface="Arial"/>
                <a:cs typeface="Arial"/>
                <a:sym typeface="Arial"/>
              </a:rPr>
              <a:t>close()</a:t>
            </a:r>
            <a:r>
              <a:rPr lang="en-GB" sz="1400" b="0" i="0" u="none" strike="noStrike" cap="none">
                <a:solidFill>
                  <a:schemeClr val="dk2"/>
                </a:solidFill>
                <a:latin typeface="Arial"/>
                <a:ea typeface="Arial"/>
                <a:cs typeface="Arial"/>
                <a:sym typeface="Arial"/>
              </a:rPr>
              <a:t> method to retrieve the allocated resources.</a:t>
            </a: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p:nvPr/>
        </p:nvSpPr>
        <p:spPr>
          <a:xfrm>
            <a:off x="310500" y="851750"/>
            <a:ext cx="8523000" cy="32169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Read from a File</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The next operation which we can perform on a file is </a:t>
            </a:r>
            <a:r>
              <a:rPr lang="en-GB" sz="1400" b="1" i="0" u="none" strike="noStrike" cap="none">
                <a:solidFill>
                  <a:schemeClr val="dk2"/>
                </a:solidFill>
                <a:latin typeface="Arial"/>
                <a:ea typeface="Arial"/>
                <a:cs typeface="Arial"/>
                <a:sym typeface="Arial"/>
              </a:rPr>
              <a:t>"read from a file"</a:t>
            </a:r>
            <a:r>
              <a:rPr lang="en-GB" sz="1400" b="0" i="0" u="none" strike="noStrike" cap="none">
                <a:solidFill>
                  <a:schemeClr val="dk2"/>
                </a:solidFill>
                <a:latin typeface="Arial"/>
                <a:ea typeface="Arial"/>
                <a:cs typeface="Arial"/>
                <a:sym typeface="Arial"/>
              </a:rPr>
              <a:t>. In order to write data into a file, we will use the </a:t>
            </a:r>
            <a:r>
              <a:rPr lang="en-GB" sz="1400" b="1" i="0" u="none" strike="noStrike" cap="none">
                <a:solidFill>
                  <a:schemeClr val="dk2"/>
                </a:solidFill>
                <a:latin typeface="Arial"/>
                <a:ea typeface="Arial"/>
                <a:cs typeface="Arial"/>
                <a:sym typeface="Arial"/>
              </a:rPr>
              <a:t>Scanner</a:t>
            </a:r>
            <a:r>
              <a:rPr lang="en-GB" sz="1400" b="0" i="0" u="none" strike="noStrike" cap="none">
                <a:solidFill>
                  <a:schemeClr val="dk2"/>
                </a:solidFill>
                <a:latin typeface="Arial"/>
                <a:ea typeface="Arial"/>
                <a:cs typeface="Arial"/>
                <a:sym typeface="Arial"/>
              </a:rPr>
              <a:t> class. Here, we need to close the stream using the </a:t>
            </a:r>
            <a:r>
              <a:rPr lang="en-GB" sz="1400" b="1" i="0" u="none" strike="noStrike" cap="none">
                <a:solidFill>
                  <a:schemeClr val="dk2"/>
                </a:solidFill>
                <a:latin typeface="Arial"/>
                <a:ea typeface="Arial"/>
                <a:cs typeface="Arial"/>
                <a:sym typeface="Arial"/>
              </a:rPr>
              <a:t>close()</a:t>
            </a:r>
            <a:r>
              <a:rPr lang="en-GB" sz="1400" b="0" i="0" u="none" strike="noStrike" cap="none">
                <a:solidFill>
                  <a:schemeClr val="dk2"/>
                </a:solidFill>
                <a:latin typeface="Arial"/>
                <a:ea typeface="Arial"/>
                <a:cs typeface="Arial"/>
                <a:sym typeface="Arial"/>
              </a:rPr>
              <a:t> method. We will create an instance of the </a:t>
            </a:r>
            <a:r>
              <a:rPr lang="en-GB" sz="1400" b="0" i="0" strike="noStrike" cap="none">
                <a:solidFill>
                  <a:schemeClr val="dk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Scanner class</a:t>
            </a:r>
            <a:r>
              <a:rPr lang="en-GB" sz="1400" b="0" i="0" u="none" strike="noStrike" cap="none">
                <a:solidFill>
                  <a:schemeClr val="dk2"/>
                </a:solidFill>
                <a:latin typeface="Arial"/>
                <a:ea typeface="Arial"/>
                <a:cs typeface="Arial"/>
                <a:sym typeface="Arial"/>
              </a:rPr>
              <a:t> and use the </a:t>
            </a:r>
            <a:r>
              <a:rPr lang="en-GB" sz="1400" b="1" i="0" strike="noStrike" cap="none">
                <a:solidFill>
                  <a:schemeClr val="dk2"/>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hasNextLine()</a:t>
            </a:r>
            <a:r>
              <a:rPr lang="en-GB" sz="1400" b="0" i="0" strike="noStrike" cap="none">
                <a:solidFill>
                  <a:schemeClr val="dk2"/>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method</a:t>
            </a:r>
            <a:r>
              <a:rPr lang="en-GB" sz="1400" b="0" i="0" strike="noStrike" cap="none">
                <a:solidFill>
                  <a:schemeClr val="dk2"/>
                </a:solidFill>
                <a:latin typeface="Arial"/>
                <a:ea typeface="Arial"/>
                <a:cs typeface="Arial"/>
                <a:sym typeface="Arial"/>
              </a:rPr>
              <a:t> </a:t>
            </a:r>
            <a:r>
              <a:rPr lang="en-GB" sz="1400" b="1" i="0" strike="noStrike" cap="none">
                <a:solidFill>
                  <a:schemeClr val="dk2"/>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nextLine()</a:t>
            </a:r>
            <a:r>
              <a:rPr lang="en-GB" sz="1400" b="0" i="0" strike="noStrike" cap="none">
                <a:solidFill>
                  <a:schemeClr val="dk2"/>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 method</a:t>
            </a:r>
            <a:r>
              <a:rPr lang="en-GB" sz="1400" b="0" i="0" u="sng" strike="noStrike" cap="none">
                <a:solidFill>
                  <a:schemeClr val="dk2"/>
                </a:solidFill>
                <a:latin typeface="Arial"/>
                <a:ea typeface="Arial"/>
                <a:cs typeface="Arial"/>
                <a:sym typeface="Arial"/>
              </a:rPr>
              <a:t> </a:t>
            </a:r>
            <a:r>
              <a:rPr lang="en-GB" sz="1400" b="0" i="0" u="none" strike="noStrike" cap="none">
                <a:solidFill>
                  <a:schemeClr val="dk2"/>
                </a:solidFill>
                <a:latin typeface="Arial"/>
                <a:ea typeface="Arial"/>
                <a:cs typeface="Arial"/>
                <a:sym typeface="Arial"/>
              </a:rPr>
              <a:t>to get data from the file.</a:t>
            </a:r>
            <a:endParaRPr>
              <a:solidFill>
                <a:schemeClr val="dk2"/>
              </a:solidFill>
            </a:endParaRPr>
          </a:p>
          <a:p>
            <a:pPr marL="0" marR="0" lvl="0" indent="0" algn="just" rtl="0">
              <a:lnSpc>
                <a:spcPct val="15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Delete a File</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The next operation which we can perform on a file is </a:t>
            </a:r>
            <a:r>
              <a:rPr lang="en-GB" sz="1400" b="1" i="0" u="none" strike="noStrike" cap="none">
                <a:solidFill>
                  <a:schemeClr val="dk2"/>
                </a:solidFill>
                <a:latin typeface="Arial"/>
                <a:ea typeface="Arial"/>
                <a:cs typeface="Arial"/>
                <a:sym typeface="Arial"/>
              </a:rPr>
              <a:t>"deleting a file"</a:t>
            </a:r>
            <a:r>
              <a:rPr lang="en-GB" sz="1400" b="0" i="0" u="none" strike="noStrike" cap="none">
                <a:solidFill>
                  <a:schemeClr val="dk2"/>
                </a:solidFill>
                <a:latin typeface="Arial"/>
                <a:ea typeface="Arial"/>
                <a:cs typeface="Arial"/>
                <a:sym typeface="Arial"/>
              </a:rPr>
              <a:t>. In order to delete a file, we will use the </a:t>
            </a:r>
            <a:r>
              <a:rPr lang="en-GB" sz="1400" b="1" i="0" u="none" strike="noStrike" cap="none">
                <a:solidFill>
                  <a:schemeClr val="dk2"/>
                </a:solidFill>
                <a:latin typeface="Arial"/>
                <a:ea typeface="Arial"/>
                <a:cs typeface="Arial"/>
                <a:sym typeface="Arial"/>
              </a:rPr>
              <a:t>delete()</a:t>
            </a:r>
            <a:r>
              <a:rPr lang="en-GB" sz="1400" b="0" i="0" u="none" strike="noStrike" cap="none">
                <a:solidFill>
                  <a:schemeClr val="dk2"/>
                </a:solidFill>
                <a:latin typeface="Arial"/>
                <a:ea typeface="Arial"/>
                <a:cs typeface="Arial"/>
                <a:sym typeface="Arial"/>
              </a:rPr>
              <a:t> method of the file. We don't need to close the stream using the </a:t>
            </a:r>
            <a:r>
              <a:rPr lang="en-GB" sz="1400" b="1" i="0" u="none" strike="noStrike" cap="none">
                <a:solidFill>
                  <a:schemeClr val="dk2"/>
                </a:solidFill>
                <a:latin typeface="Arial"/>
                <a:ea typeface="Arial"/>
                <a:cs typeface="Arial"/>
                <a:sym typeface="Arial"/>
              </a:rPr>
              <a:t>close()</a:t>
            </a:r>
            <a:r>
              <a:rPr lang="en-GB" sz="1400" b="0" i="0" u="none" strike="noStrike" cap="none">
                <a:solidFill>
                  <a:schemeClr val="dk2"/>
                </a:solidFill>
                <a:latin typeface="Arial"/>
                <a:ea typeface="Arial"/>
                <a:cs typeface="Arial"/>
                <a:sym typeface="Arial"/>
              </a:rPr>
              <a:t> method because for deleting a file, we neither use the FileWriter class nor the Scanner class.</a:t>
            </a: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545825" y="949670"/>
            <a:ext cx="7901700" cy="1888500"/>
          </a:xfrm>
          <a:prstGeom prst="rect">
            <a:avLst/>
          </a:prstGeom>
          <a:noFill/>
          <a:ln>
            <a:noFill/>
          </a:ln>
        </p:spPr>
        <p:txBody>
          <a:bodyPr spcFirstLastPara="1" wrap="square" lIns="68575" tIns="34275" rIns="68575" bIns="34275" anchor="t" anchorCtr="0">
            <a:normAutofit/>
          </a:bodyPr>
          <a:lstStyle/>
          <a:p>
            <a:pPr marL="457200" lvl="0" indent="-298450" algn="just" rtl="0">
              <a:lnSpc>
                <a:spcPct val="115000"/>
              </a:lnSpc>
              <a:spcBef>
                <a:spcPts val="800"/>
              </a:spcBef>
              <a:spcAft>
                <a:spcPts val="0"/>
              </a:spcAft>
              <a:buClr>
                <a:schemeClr val="dk2"/>
              </a:buClr>
              <a:buSzPts val="1100"/>
              <a:buChar char="●"/>
            </a:pPr>
            <a:r>
              <a:rPr lang="en-GB" sz="1400" b="0" i="0">
                <a:solidFill>
                  <a:schemeClr val="dk2"/>
                </a:solidFill>
                <a:latin typeface="Arial"/>
                <a:ea typeface="Arial"/>
                <a:cs typeface="Arial"/>
                <a:sym typeface="Arial"/>
              </a:rPr>
              <a:t> </a:t>
            </a:r>
            <a:r>
              <a:rPr lang="en-GB" sz="1400" b="1" i="0">
                <a:solidFill>
                  <a:schemeClr val="dk2"/>
                </a:solidFill>
                <a:latin typeface="Arial"/>
                <a:ea typeface="Arial"/>
                <a:cs typeface="Arial"/>
                <a:sym typeface="Arial"/>
              </a:rPr>
              <a:t>Multithreading in Java </a:t>
            </a:r>
            <a:r>
              <a:rPr lang="en-GB" sz="1400" b="0" i="0">
                <a:solidFill>
                  <a:schemeClr val="dk2"/>
                </a:solidFill>
                <a:latin typeface="Arial"/>
                <a:ea typeface="Arial"/>
                <a:cs typeface="Arial"/>
                <a:sym typeface="Arial"/>
              </a:rPr>
              <a:t>is a process of executing multiple threads simultaneously.</a:t>
            </a:r>
            <a:endParaRPr>
              <a:solidFill>
                <a:schemeClr val="dk2"/>
              </a:solidFill>
            </a:endParaRPr>
          </a:p>
          <a:p>
            <a:pPr marL="457200" lvl="0" indent="-298450" algn="just" rtl="0">
              <a:lnSpc>
                <a:spcPct val="115000"/>
              </a:lnSpc>
              <a:spcBef>
                <a:spcPts val="800"/>
              </a:spcBef>
              <a:spcAft>
                <a:spcPts val="0"/>
              </a:spcAft>
              <a:buClr>
                <a:schemeClr val="dk2"/>
              </a:buClr>
              <a:buSzPts val="1100"/>
              <a:buChar char="●"/>
            </a:pPr>
            <a:r>
              <a:rPr lang="en-GB" sz="1400" b="0" i="0">
                <a:solidFill>
                  <a:schemeClr val="dk2"/>
                </a:solidFill>
                <a:latin typeface="Arial"/>
                <a:ea typeface="Arial"/>
                <a:cs typeface="Arial"/>
                <a:sym typeface="Arial"/>
              </a:rPr>
              <a:t>A thread is a lightweight sub-process, the smallest unit of processing. Multiprocessing and multithreading, both are used to achieve multitasking.</a:t>
            </a:r>
            <a:endParaRPr>
              <a:solidFill>
                <a:schemeClr val="dk2"/>
              </a:solidFill>
            </a:endParaRPr>
          </a:p>
          <a:p>
            <a:pPr marL="457200" lvl="0" indent="-298450" algn="just" rtl="0">
              <a:lnSpc>
                <a:spcPct val="115000"/>
              </a:lnSpc>
              <a:spcBef>
                <a:spcPts val="800"/>
              </a:spcBef>
              <a:spcAft>
                <a:spcPts val="0"/>
              </a:spcAft>
              <a:buClr>
                <a:schemeClr val="dk2"/>
              </a:buClr>
              <a:buSzPts val="1100"/>
              <a:buChar char="●"/>
            </a:pPr>
            <a:r>
              <a:rPr lang="en-GB" sz="1400" b="0" i="0">
                <a:solidFill>
                  <a:schemeClr val="dk2"/>
                </a:solidFill>
                <a:latin typeface="Arial"/>
                <a:ea typeface="Arial"/>
                <a:cs typeface="Arial"/>
                <a:sym typeface="Arial"/>
              </a:rPr>
              <a:t>However, we use multithreading than multiprocessing because threads use a shared memory area. They don't allocate separate memory area so saves memory, and context-switching between the threads takes less time than process</a:t>
            </a:r>
            <a:r>
              <a:rPr lang="en-GB" sz="1400">
                <a:solidFill>
                  <a:schemeClr val="dk2"/>
                </a:solidFill>
                <a:latin typeface="Arial"/>
                <a:ea typeface="Arial"/>
                <a:cs typeface="Arial"/>
                <a:sym typeface="Arial"/>
              </a:rPr>
              <a:t>.</a:t>
            </a:r>
            <a:endParaRPr sz="2000">
              <a:solidFill>
                <a:schemeClr val="dk2"/>
              </a:solidFill>
              <a:latin typeface="Arial"/>
              <a:ea typeface="Arial"/>
              <a:cs typeface="Arial"/>
              <a:sym typeface="Arial"/>
            </a:endParaRPr>
          </a:p>
        </p:txBody>
      </p:sp>
      <p:pic>
        <p:nvPicPr>
          <p:cNvPr id="100" name="Google Shape;100;p15" descr="Java Multithreading"/>
          <p:cNvPicPr preferRelativeResize="0"/>
          <p:nvPr/>
        </p:nvPicPr>
        <p:blipFill rotWithShape="1">
          <a:blip r:embed="rId3">
            <a:alphaModFix/>
          </a:blip>
          <a:srcRect/>
          <a:stretch/>
        </p:blipFill>
        <p:spPr>
          <a:xfrm>
            <a:off x="3365596" y="3103690"/>
            <a:ext cx="2412814" cy="1837373"/>
          </a:xfrm>
          <a:prstGeom prst="rect">
            <a:avLst/>
          </a:prstGeom>
          <a:noFill/>
          <a:ln>
            <a:noFill/>
          </a:ln>
        </p:spPr>
      </p:pic>
      <p:sp>
        <p:nvSpPr>
          <p:cNvPr id="101" name="Google Shape;101;p15"/>
          <p:cNvSpPr txBox="1"/>
          <p:nvPr/>
        </p:nvSpPr>
        <p:spPr>
          <a:xfrm>
            <a:off x="2843248" y="320750"/>
            <a:ext cx="34575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600" b="1">
                <a:latin typeface="Raleway"/>
                <a:ea typeface="Raleway"/>
                <a:cs typeface="Raleway"/>
                <a:sym typeface="Raleway"/>
              </a:rPr>
              <a:t>MULTITHREADING</a:t>
            </a:r>
            <a:endParaRPr sz="26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p:nvPr/>
        </p:nvSpPr>
        <p:spPr>
          <a:xfrm>
            <a:off x="423825" y="755400"/>
            <a:ext cx="8450400" cy="3740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GB" sz="2000" b="1" i="0" u="none" strike="noStrike" cap="none">
                <a:solidFill>
                  <a:schemeClr val="dk2"/>
                </a:solidFill>
                <a:latin typeface="Arial"/>
                <a:ea typeface="Arial"/>
                <a:cs typeface="Arial"/>
                <a:sym typeface="Arial"/>
              </a:rPr>
              <a:t>Advantages of Java Multithreading</a:t>
            </a:r>
            <a:endParaRPr sz="2000">
              <a:solidFill>
                <a:schemeClr val="dk2"/>
              </a:solidFill>
            </a:endParaRPr>
          </a:p>
          <a:p>
            <a:pPr marL="0" marR="0" lvl="0" indent="0" algn="just" rtl="0">
              <a:lnSpc>
                <a:spcPct val="100000"/>
              </a:lnSpc>
              <a:spcBef>
                <a:spcPts val="0"/>
              </a:spcBef>
              <a:spcAft>
                <a:spcPts val="0"/>
              </a:spcAft>
              <a:buNone/>
            </a:pPr>
            <a:endParaRPr sz="1400" b="1"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1) It doesn't block the user because threads are independent and you can perform multiple operations at the same time.</a:t>
            </a:r>
            <a:endParaRPr>
              <a:solidFill>
                <a:schemeClr val="dk2"/>
              </a:solidFil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2) You can perform many operations together, so it saves time.</a:t>
            </a:r>
            <a:endParaRPr>
              <a:solidFill>
                <a:schemeClr val="dk2"/>
              </a:solidFil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3) Threads are independent, so it doesn't affect other threads if an exception occurs in a single thread.</a:t>
            </a:r>
            <a:endParaRPr>
              <a:solidFill>
                <a:schemeClr val="dk2"/>
              </a:solidFill>
            </a:endParaRPr>
          </a:p>
          <a:p>
            <a:pPr marL="0" marR="0" lvl="0" indent="0" algn="l"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00000"/>
              </a:lnSpc>
              <a:spcBef>
                <a:spcPts val="0"/>
              </a:spcBef>
              <a:spcAft>
                <a:spcPts val="0"/>
              </a:spcAft>
              <a:buNone/>
            </a:pPr>
            <a:r>
              <a:rPr lang="en-GB" sz="1400" b="1" i="0" u="none" strike="noStrike" cap="none">
                <a:solidFill>
                  <a:schemeClr val="dk2"/>
                </a:solidFill>
                <a:latin typeface="Arial"/>
                <a:ea typeface="Arial"/>
                <a:cs typeface="Arial"/>
                <a:sym typeface="Arial"/>
              </a:rPr>
              <a:t>Multitasking</a:t>
            </a:r>
            <a:r>
              <a:rPr lang="en-GB">
                <a:solidFill>
                  <a:schemeClr val="dk2"/>
                </a:solidFill>
              </a:rPr>
              <a:t>:</a:t>
            </a:r>
            <a:endParaRPr sz="1400" b="1"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Multitasking is a process of executing multiple tasks simultaneously. We use multitasking to utilize the CPU. Multitasking can be achieved in two ways:</a:t>
            </a:r>
            <a:endParaRPr>
              <a:solidFill>
                <a:schemeClr val="dk2"/>
              </a:solidFill>
            </a:endParaRPr>
          </a:p>
          <a:p>
            <a:pPr marL="0" marR="0" lvl="0" indent="0" algn="just" rtl="0">
              <a:lnSpc>
                <a:spcPct val="115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Process-based Multitasking (Multiprocessing)</a:t>
            </a: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Thread-based Multitasking (Multithreading)</a:t>
            </a:r>
            <a:endParaRPr>
              <a:solidFill>
                <a:schemeClr val="dk2"/>
              </a:solidFill>
            </a:endParaRPr>
          </a:p>
          <a:p>
            <a:pPr marL="0" marR="0" lvl="0" indent="0" algn="just"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body" idx="1"/>
          </p:nvPr>
        </p:nvSpPr>
        <p:spPr>
          <a:xfrm>
            <a:off x="496250" y="689415"/>
            <a:ext cx="7901700" cy="3894300"/>
          </a:xfrm>
          <a:prstGeom prst="rect">
            <a:avLst/>
          </a:prstGeom>
          <a:noFill/>
          <a:ln>
            <a:noFill/>
          </a:ln>
        </p:spPr>
        <p:txBody>
          <a:bodyPr spcFirstLastPara="1" wrap="square" lIns="68575" tIns="34275" rIns="68575" bIns="34275" anchor="t" anchorCtr="0">
            <a:normAutofit fontScale="70000" lnSpcReduction="20000"/>
          </a:bodyPr>
          <a:lstStyle/>
          <a:p>
            <a:pPr marL="158750" lvl="0" indent="0" algn="just" rtl="0">
              <a:lnSpc>
                <a:spcPct val="115000"/>
              </a:lnSpc>
              <a:spcBef>
                <a:spcPts val="800"/>
              </a:spcBef>
              <a:spcAft>
                <a:spcPts val="0"/>
              </a:spcAft>
              <a:buSzPct val="71398"/>
              <a:buNone/>
            </a:pPr>
            <a:r>
              <a:rPr lang="en-GB" sz="2200" b="1" i="0">
                <a:solidFill>
                  <a:schemeClr val="dk2"/>
                </a:solidFill>
                <a:latin typeface="Arial"/>
                <a:ea typeface="Arial"/>
                <a:cs typeface="Arial"/>
                <a:sym typeface="Arial"/>
              </a:rPr>
              <a:t>1)Process-based Multitasking (Multiprocessing)</a:t>
            </a:r>
            <a:endParaRPr sz="1500">
              <a:solidFill>
                <a:schemeClr val="dk2"/>
              </a:solidFill>
            </a:endParaRPr>
          </a:p>
          <a:p>
            <a:pPr marL="158750" lvl="0" indent="0" algn="just" rtl="0">
              <a:lnSpc>
                <a:spcPct val="115000"/>
              </a:lnSpc>
              <a:spcBef>
                <a:spcPts val="800"/>
              </a:spcBef>
              <a:spcAft>
                <a:spcPts val="0"/>
              </a:spcAft>
              <a:buSzPct val="80882"/>
              <a:buNone/>
            </a:pPr>
            <a:r>
              <a:rPr lang="en-GB" sz="1942" b="0" i="0">
                <a:solidFill>
                  <a:schemeClr val="dk2"/>
                </a:solidFill>
                <a:latin typeface="Arial"/>
                <a:ea typeface="Arial"/>
                <a:cs typeface="Arial"/>
                <a:sym typeface="Arial"/>
              </a:rPr>
              <a:t>Each process has an address in memory. In other words, each process allocates a separate memory area.</a:t>
            </a:r>
            <a:endParaRPr sz="1242">
              <a:solidFill>
                <a:schemeClr val="dk2"/>
              </a:solidFill>
            </a:endParaRPr>
          </a:p>
          <a:p>
            <a:pPr marL="158750" lvl="0" indent="0" algn="just" rtl="0">
              <a:lnSpc>
                <a:spcPct val="115000"/>
              </a:lnSpc>
              <a:spcBef>
                <a:spcPts val="800"/>
              </a:spcBef>
              <a:spcAft>
                <a:spcPts val="0"/>
              </a:spcAft>
              <a:buSzPct val="80882"/>
              <a:buNone/>
            </a:pPr>
            <a:r>
              <a:rPr lang="en-GB" sz="1942" b="0" i="0">
                <a:solidFill>
                  <a:schemeClr val="dk2"/>
                </a:solidFill>
                <a:latin typeface="Arial"/>
                <a:ea typeface="Arial"/>
                <a:cs typeface="Arial"/>
                <a:sym typeface="Arial"/>
              </a:rPr>
              <a:t>A process is heavyweight.</a:t>
            </a:r>
            <a:endParaRPr sz="1242">
              <a:solidFill>
                <a:schemeClr val="dk2"/>
              </a:solidFill>
            </a:endParaRPr>
          </a:p>
          <a:p>
            <a:pPr marL="457200" lvl="0" indent="-304800" algn="just" rtl="0">
              <a:lnSpc>
                <a:spcPct val="115000"/>
              </a:lnSpc>
              <a:spcBef>
                <a:spcPts val="800"/>
              </a:spcBef>
              <a:spcAft>
                <a:spcPts val="0"/>
              </a:spcAft>
              <a:buClr>
                <a:schemeClr val="dk2"/>
              </a:buClr>
              <a:buSzPct val="88235"/>
              <a:buChar char="●"/>
            </a:pPr>
            <a:r>
              <a:rPr lang="en-GB" sz="1942" b="0" i="0">
                <a:solidFill>
                  <a:schemeClr val="dk2"/>
                </a:solidFill>
                <a:latin typeface="Arial"/>
                <a:ea typeface="Arial"/>
                <a:cs typeface="Arial"/>
                <a:sym typeface="Arial"/>
              </a:rPr>
              <a:t>Cost of communication between the process is high.</a:t>
            </a:r>
            <a:endParaRPr sz="1242">
              <a:solidFill>
                <a:schemeClr val="dk2"/>
              </a:solidFill>
            </a:endParaRPr>
          </a:p>
          <a:p>
            <a:pPr marL="457200" lvl="0" indent="-304800" algn="just" rtl="0">
              <a:lnSpc>
                <a:spcPct val="115000"/>
              </a:lnSpc>
              <a:spcBef>
                <a:spcPts val="800"/>
              </a:spcBef>
              <a:spcAft>
                <a:spcPts val="0"/>
              </a:spcAft>
              <a:buClr>
                <a:schemeClr val="dk2"/>
              </a:buClr>
              <a:buSzPct val="88235"/>
              <a:buFont typeface="Arial"/>
              <a:buChar char="•"/>
            </a:pPr>
            <a:r>
              <a:rPr lang="en-GB" sz="1942" b="0" i="0">
                <a:solidFill>
                  <a:schemeClr val="dk2"/>
                </a:solidFill>
                <a:latin typeface="Arial"/>
                <a:ea typeface="Arial"/>
                <a:cs typeface="Arial"/>
                <a:sym typeface="Arial"/>
              </a:rPr>
              <a:t>Switching from one process to another requires some time for saving and loading </a:t>
            </a:r>
            <a:r>
              <a:rPr lang="en-GB" sz="1942" b="0" i="0" strike="noStrike">
                <a:solidFill>
                  <a:schemeClr val="dk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registers</a:t>
            </a:r>
            <a:r>
              <a:rPr lang="en-GB" sz="1942" b="0" i="0">
                <a:solidFill>
                  <a:schemeClr val="dk2"/>
                </a:solidFill>
                <a:latin typeface="Arial"/>
                <a:ea typeface="Arial"/>
                <a:cs typeface="Arial"/>
                <a:sym typeface="Arial"/>
              </a:rPr>
              <a:t>, memory maps, updating lists, etc.</a:t>
            </a:r>
            <a:endParaRPr sz="1242">
              <a:solidFill>
                <a:schemeClr val="dk2"/>
              </a:solidFill>
            </a:endParaRPr>
          </a:p>
          <a:p>
            <a:pPr marL="457200" lvl="0" indent="-228600" algn="just" rtl="0">
              <a:lnSpc>
                <a:spcPct val="115000"/>
              </a:lnSpc>
              <a:spcBef>
                <a:spcPts val="800"/>
              </a:spcBef>
              <a:spcAft>
                <a:spcPts val="0"/>
              </a:spcAft>
              <a:buSzPct val="87301"/>
              <a:buFont typeface="Arial"/>
              <a:buNone/>
            </a:pPr>
            <a:endParaRPr sz="1800" b="0" i="0">
              <a:solidFill>
                <a:schemeClr val="dk2"/>
              </a:solidFill>
              <a:latin typeface="Arial"/>
              <a:ea typeface="Arial"/>
              <a:cs typeface="Arial"/>
              <a:sym typeface="Arial"/>
            </a:endParaRPr>
          </a:p>
          <a:p>
            <a:pPr marL="158750" lvl="0" indent="0" algn="just" rtl="0">
              <a:lnSpc>
                <a:spcPct val="115000"/>
              </a:lnSpc>
              <a:spcBef>
                <a:spcPts val="800"/>
              </a:spcBef>
              <a:spcAft>
                <a:spcPts val="0"/>
              </a:spcAft>
              <a:buSzPct val="70512"/>
              <a:buNone/>
            </a:pPr>
            <a:r>
              <a:rPr lang="en-GB" sz="2228">
                <a:solidFill>
                  <a:schemeClr val="dk2"/>
                </a:solidFill>
                <a:latin typeface="Arial"/>
                <a:ea typeface="Arial"/>
                <a:cs typeface="Arial"/>
                <a:sym typeface="Arial"/>
              </a:rPr>
              <a:t>2</a:t>
            </a:r>
            <a:r>
              <a:rPr lang="en-GB" sz="2228" b="0" i="0">
                <a:solidFill>
                  <a:schemeClr val="dk2"/>
                </a:solidFill>
                <a:latin typeface="Arial"/>
                <a:ea typeface="Arial"/>
                <a:cs typeface="Arial"/>
                <a:sym typeface="Arial"/>
              </a:rPr>
              <a:t>) </a:t>
            </a:r>
            <a:r>
              <a:rPr lang="en-GB" sz="2228" b="1" i="0">
                <a:solidFill>
                  <a:schemeClr val="dk2"/>
                </a:solidFill>
                <a:latin typeface="Arial"/>
                <a:ea typeface="Arial"/>
                <a:cs typeface="Arial"/>
                <a:sym typeface="Arial"/>
              </a:rPr>
              <a:t>Thread-based Multitasking (Multithreading)</a:t>
            </a:r>
            <a:endParaRPr sz="1528">
              <a:solidFill>
                <a:schemeClr val="dk2"/>
              </a:solidFill>
            </a:endParaRPr>
          </a:p>
          <a:p>
            <a:pPr marL="457200" lvl="0" indent="-304800" algn="just" rtl="0">
              <a:lnSpc>
                <a:spcPct val="115000"/>
              </a:lnSpc>
              <a:spcBef>
                <a:spcPts val="800"/>
              </a:spcBef>
              <a:spcAft>
                <a:spcPts val="0"/>
              </a:spcAft>
              <a:buClr>
                <a:schemeClr val="dk2"/>
              </a:buClr>
              <a:buSzPct val="88235"/>
              <a:buFont typeface="Arial"/>
              <a:buChar char="•"/>
            </a:pPr>
            <a:r>
              <a:rPr lang="en-GB" sz="1942" b="0" i="0">
                <a:solidFill>
                  <a:schemeClr val="dk2"/>
                </a:solidFill>
                <a:latin typeface="Arial"/>
                <a:ea typeface="Arial"/>
                <a:cs typeface="Arial"/>
                <a:sym typeface="Arial"/>
              </a:rPr>
              <a:t>Threads share the same address space.</a:t>
            </a:r>
            <a:endParaRPr sz="1242">
              <a:solidFill>
                <a:schemeClr val="dk2"/>
              </a:solidFill>
            </a:endParaRPr>
          </a:p>
          <a:p>
            <a:pPr marL="457200" lvl="0" indent="-304800" algn="just" rtl="0">
              <a:lnSpc>
                <a:spcPct val="115000"/>
              </a:lnSpc>
              <a:spcBef>
                <a:spcPts val="800"/>
              </a:spcBef>
              <a:spcAft>
                <a:spcPts val="0"/>
              </a:spcAft>
              <a:buClr>
                <a:schemeClr val="dk2"/>
              </a:buClr>
              <a:buSzPct val="88235"/>
              <a:buFont typeface="Arial"/>
              <a:buChar char="•"/>
            </a:pPr>
            <a:r>
              <a:rPr lang="en-GB" sz="1942" b="0" i="0">
                <a:solidFill>
                  <a:schemeClr val="dk2"/>
                </a:solidFill>
                <a:latin typeface="Arial"/>
                <a:ea typeface="Arial"/>
                <a:cs typeface="Arial"/>
                <a:sym typeface="Arial"/>
              </a:rPr>
              <a:t>A thread is lightweight.</a:t>
            </a:r>
            <a:endParaRPr sz="1242">
              <a:solidFill>
                <a:schemeClr val="dk2"/>
              </a:solidFill>
            </a:endParaRPr>
          </a:p>
          <a:p>
            <a:pPr marL="457200" lvl="0" indent="-228600" algn="just" rtl="0">
              <a:lnSpc>
                <a:spcPct val="115000"/>
              </a:lnSpc>
              <a:spcBef>
                <a:spcPts val="800"/>
              </a:spcBef>
              <a:spcAft>
                <a:spcPts val="0"/>
              </a:spcAft>
              <a:buSzPct val="87301"/>
              <a:buNone/>
            </a:pPr>
            <a:endParaRPr sz="1800" b="1" i="0">
              <a:solidFill>
                <a:schemeClr val="dk2"/>
              </a:solidFill>
              <a:latin typeface="Arial"/>
              <a:ea typeface="Arial"/>
              <a:cs typeface="Arial"/>
              <a:sym typeface="Arial"/>
            </a:endParaRPr>
          </a:p>
          <a:p>
            <a:pPr marL="0" lvl="0" indent="0" algn="l" rtl="0">
              <a:lnSpc>
                <a:spcPct val="115000"/>
              </a:lnSpc>
              <a:spcBef>
                <a:spcPts val="0"/>
              </a:spcBef>
              <a:spcAft>
                <a:spcPts val="0"/>
              </a:spcAft>
              <a:buSzPct val="132652"/>
              <a:buNone/>
            </a:pPr>
            <a:r>
              <a:rPr lang="en-GB" sz="1400" b="0" i="0">
                <a:solidFill>
                  <a:schemeClr val="dk2"/>
                </a:solidFill>
                <a:latin typeface="Arial"/>
                <a:ea typeface="Arial"/>
                <a:cs typeface="Arial"/>
                <a:sym typeface="Arial"/>
              </a:rPr>
              <a:t> </a:t>
            </a:r>
            <a:endParaRPr>
              <a:solidFill>
                <a:schemeClr val="dk2"/>
              </a:solidFill>
            </a:endParaRPr>
          </a:p>
          <a:p>
            <a:pPr marL="0" lvl="0" indent="0" algn="l" rtl="0">
              <a:lnSpc>
                <a:spcPct val="115000"/>
              </a:lnSpc>
              <a:spcBef>
                <a:spcPts val="0"/>
              </a:spcBef>
              <a:spcAft>
                <a:spcPts val="0"/>
              </a:spcAft>
              <a:buSzPct val="132652"/>
              <a:buNone/>
            </a:pPr>
            <a:endParaRPr sz="1400">
              <a:solidFill>
                <a:schemeClr val="dk2"/>
              </a:solidFill>
              <a:latin typeface="Arial"/>
              <a:ea typeface="Arial"/>
              <a:cs typeface="Arial"/>
              <a:sym typeface="Arial"/>
            </a:endParaRPr>
          </a:p>
          <a:p>
            <a:pPr marL="0" lvl="0" indent="0" algn="l" rtl="0">
              <a:lnSpc>
                <a:spcPct val="115000"/>
              </a:lnSpc>
              <a:spcBef>
                <a:spcPts val="0"/>
              </a:spcBef>
              <a:spcAft>
                <a:spcPts val="0"/>
              </a:spcAft>
              <a:buSzPct val="132653"/>
              <a:buNone/>
            </a:pPr>
            <a:r>
              <a:rPr lang="en-GB" sz="1400" b="0" i="0">
                <a:solidFill>
                  <a:schemeClr val="dk2"/>
                </a:solidFill>
                <a:latin typeface="Arial"/>
                <a:ea typeface="Arial"/>
                <a:cs typeface="Arial"/>
                <a:sym typeface="Arial"/>
              </a:rPr>
              <a:t> </a:t>
            </a:r>
            <a:endParaRPr sz="20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p:nvPr/>
        </p:nvSpPr>
        <p:spPr>
          <a:xfrm>
            <a:off x="374100" y="1215000"/>
            <a:ext cx="8395800" cy="35295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Java provides </a:t>
            </a:r>
            <a:r>
              <a:rPr lang="en-GB" sz="1400" b="1" i="0" u="none" strike="noStrike" cap="none">
                <a:solidFill>
                  <a:schemeClr val="dk2"/>
                </a:solidFill>
                <a:latin typeface="Arial"/>
                <a:ea typeface="Arial"/>
                <a:cs typeface="Arial"/>
                <a:sym typeface="Arial"/>
              </a:rPr>
              <a:t>Thread class</a:t>
            </a:r>
            <a:r>
              <a:rPr lang="en-GB" sz="1400" b="0" i="0" u="none" strike="noStrike" cap="none">
                <a:solidFill>
                  <a:schemeClr val="dk2"/>
                </a:solidFill>
                <a:latin typeface="Arial"/>
                <a:ea typeface="Arial"/>
                <a:cs typeface="Arial"/>
                <a:sym typeface="Arial"/>
              </a:rPr>
              <a:t> to achieve thread programming. Thread class provides </a:t>
            </a:r>
            <a:r>
              <a:rPr lang="en-GB" sz="1400" b="0" i="0" strike="noStrike" cap="none">
                <a:solidFill>
                  <a:schemeClr val="dk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constructors</a:t>
            </a:r>
            <a:r>
              <a:rPr lang="en-GB" sz="1400" b="0" i="0" u="none" strike="noStrike" cap="none">
                <a:solidFill>
                  <a:schemeClr val="dk2"/>
                </a:solidFill>
                <a:latin typeface="Arial"/>
                <a:ea typeface="Arial"/>
                <a:cs typeface="Arial"/>
                <a:sym typeface="Arial"/>
              </a:rPr>
              <a:t> and methods to create and perform operations on a thread. Thread class extends </a:t>
            </a:r>
            <a:r>
              <a:rPr lang="en-GB" sz="1400" b="0" i="0" strike="noStrike" cap="none">
                <a:solidFill>
                  <a:schemeClr val="dk2"/>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Object class</a:t>
            </a:r>
            <a:r>
              <a:rPr lang="en-GB" sz="1400" b="0" i="0" u="none" strike="noStrike" cap="none">
                <a:solidFill>
                  <a:schemeClr val="dk2"/>
                </a:solidFill>
                <a:latin typeface="Arial"/>
                <a:ea typeface="Arial"/>
                <a:cs typeface="Arial"/>
                <a:sym typeface="Arial"/>
              </a:rPr>
              <a:t> and implements Runnable interface.</a:t>
            </a:r>
            <a:endParaRPr>
              <a:solidFill>
                <a:schemeClr val="dk2"/>
              </a:solidFill>
            </a:endParaRPr>
          </a:p>
          <a:p>
            <a:pPr marL="0" marR="0" lvl="0" indent="0" algn="just" rtl="0">
              <a:lnSpc>
                <a:spcPct val="115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r>
              <a:rPr lang="en-GB" sz="1400" b="1" i="0" u="none" strike="noStrike" cap="none">
                <a:solidFill>
                  <a:schemeClr val="dk2"/>
                </a:solidFill>
                <a:latin typeface="Arial"/>
                <a:ea typeface="Arial"/>
                <a:cs typeface="Arial"/>
                <a:sym typeface="Arial"/>
              </a:rPr>
              <a:t>Life cycle of a Thread (Thread States)</a:t>
            </a:r>
            <a:endParaRPr>
              <a:solidFill>
                <a:schemeClr val="dk2"/>
              </a:solidFill>
            </a:endParaRPr>
          </a:p>
          <a:p>
            <a:pPr marL="0" marR="0" lvl="0" indent="0" algn="just" rtl="0">
              <a:lnSpc>
                <a:spcPct val="115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In Java, a thread always exists in any one of the following states. These states are:</a:t>
            </a:r>
            <a:endParaRPr sz="1400" b="0"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New</a:t>
            </a: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Active</a:t>
            </a: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Blocked / Waiting</a:t>
            </a: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Timed Waiting</a:t>
            </a: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Terminated</a:t>
            </a:r>
            <a:endParaRPr>
              <a:solidFill>
                <a:schemeClr val="dk2"/>
              </a:solidFill>
            </a:endParaRPr>
          </a:p>
          <a:p>
            <a:pPr marL="0" marR="0" lvl="0" indent="0" algn="l" rtl="0">
              <a:lnSpc>
                <a:spcPct val="115000"/>
              </a:lnSpc>
              <a:spcBef>
                <a:spcPts val="0"/>
              </a:spcBef>
              <a:spcAft>
                <a:spcPts val="0"/>
              </a:spcAft>
              <a:buNone/>
            </a:pPr>
            <a:endParaRPr sz="1400" b="1" i="0" u="none" strike="noStrike" cap="none">
              <a:solidFill>
                <a:schemeClr val="dk2"/>
              </a:solidFill>
              <a:latin typeface="Arial"/>
              <a:ea typeface="Arial"/>
              <a:cs typeface="Arial"/>
              <a:sym typeface="Arial"/>
            </a:endParaRPr>
          </a:p>
        </p:txBody>
      </p:sp>
      <p:sp>
        <p:nvSpPr>
          <p:cNvPr id="120" name="Google Shape;120;p18"/>
          <p:cNvSpPr txBox="1"/>
          <p:nvPr/>
        </p:nvSpPr>
        <p:spPr>
          <a:xfrm>
            <a:off x="2734050" y="395100"/>
            <a:ext cx="36759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600" b="1">
                <a:latin typeface="Raleway"/>
                <a:ea typeface="Raleway"/>
                <a:cs typeface="Raleway"/>
                <a:sym typeface="Raleway"/>
              </a:rPr>
              <a:t>JAVA THREAD CLASS</a:t>
            </a:r>
            <a:endParaRPr sz="2600">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9" descr="Java thread life cycle"/>
          <p:cNvPicPr preferRelativeResize="0"/>
          <p:nvPr/>
        </p:nvPicPr>
        <p:blipFill rotWithShape="1">
          <a:blip r:embed="rId3">
            <a:alphaModFix/>
          </a:blip>
          <a:srcRect/>
          <a:stretch/>
        </p:blipFill>
        <p:spPr>
          <a:xfrm>
            <a:off x="902012" y="907975"/>
            <a:ext cx="7463925" cy="332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320100" y="1055825"/>
            <a:ext cx="8503800" cy="35295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Synchronization in Java is the capability to control the access of multiple threads to any shared resource.</a:t>
            </a:r>
            <a:endParaRPr>
              <a:solidFill>
                <a:schemeClr val="dk2"/>
              </a:solidFil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Java Synchronization is better option where we want to allow only one thread to access the shared resource.</a:t>
            </a:r>
            <a:endParaRPr>
              <a:solidFill>
                <a:schemeClr val="dk2"/>
              </a:solidFill>
            </a:endParaRPr>
          </a:p>
          <a:p>
            <a:pPr marL="0" marR="0" lvl="0" indent="0" algn="just" rtl="0">
              <a:lnSpc>
                <a:spcPct val="115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r>
              <a:rPr lang="en-GB" sz="1400" b="1" i="0" u="none" strike="noStrike" cap="none">
                <a:solidFill>
                  <a:schemeClr val="dk2"/>
                </a:solidFill>
                <a:latin typeface="Arial"/>
                <a:ea typeface="Arial"/>
                <a:cs typeface="Arial"/>
                <a:sym typeface="Arial"/>
              </a:rPr>
              <a:t>Why use Synchronization?</a:t>
            </a:r>
            <a:endParaRPr>
              <a:solidFill>
                <a:schemeClr val="dk2"/>
              </a:solidFill>
            </a:endParaRPr>
          </a:p>
          <a:p>
            <a:pPr marL="0" marR="0" lvl="0" indent="0" algn="just" rtl="0">
              <a:lnSpc>
                <a:spcPct val="115000"/>
              </a:lnSpc>
              <a:spcBef>
                <a:spcPts val="0"/>
              </a:spcBef>
              <a:spcAft>
                <a:spcPts val="0"/>
              </a:spcAft>
              <a:buNone/>
            </a:pPr>
            <a:endParaRPr b="1">
              <a:solidFill>
                <a:schemeClr val="dk2"/>
              </a:solidFil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The synchronization is mainly used to</a:t>
            </a: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To prevent thread interference.</a:t>
            </a:r>
            <a:endParaRPr>
              <a:solidFill>
                <a:schemeClr val="dk2"/>
              </a:solidFill>
            </a:endParaRPr>
          </a:p>
          <a:p>
            <a:pPr marL="0" marR="0" lvl="0" indent="-88900" algn="just" rtl="0">
              <a:lnSpc>
                <a:spcPct val="115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To prevent consistency problem.</a:t>
            </a:r>
            <a:endParaRPr>
              <a:solidFill>
                <a:schemeClr val="dk2"/>
              </a:solidFill>
            </a:endParaRPr>
          </a:p>
          <a:p>
            <a:pPr marL="0" marR="0" lvl="0" indent="0" algn="just" rtl="0">
              <a:lnSpc>
                <a:spcPct val="115000"/>
              </a:lnSpc>
              <a:spcBef>
                <a:spcPts val="0"/>
              </a:spcBef>
              <a:spcAft>
                <a:spcPts val="0"/>
              </a:spcAft>
              <a:buClr>
                <a:srgbClr val="000000"/>
              </a:buClr>
              <a:buSzPts val="1400"/>
              <a:buFont typeface="Arial"/>
              <a:buNone/>
            </a:pPr>
            <a:endParaRPr sz="1400" b="1"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r>
              <a:rPr lang="en-GB" sz="1400" b="1" i="0" u="none" strike="noStrike" cap="none">
                <a:solidFill>
                  <a:schemeClr val="dk2"/>
                </a:solidFill>
                <a:latin typeface="Arial"/>
                <a:ea typeface="Arial"/>
                <a:cs typeface="Arial"/>
                <a:sym typeface="Arial"/>
              </a:rPr>
              <a:t>Concept of Lock in Java</a:t>
            </a:r>
            <a:r>
              <a:rPr lang="en-GB">
                <a:solidFill>
                  <a:schemeClr val="dk2"/>
                </a:solidFill>
              </a:rPr>
              <a:t>:</a:t>
            </a:r>
            <a:endParaRPr sz="1400" b="1" i="0" u="none" strike="noStrike" cap="none">
              <a:solidFill>
                <a:schemeClr val="dk2"/>
              </a:solidFill>
              <a:latin typeface="Arial"/>
              <a:ea typeface="Arial"/>
              <a:cs typeface="Arial"/>
              <a:sym typeface="Arial"/>
            </a:endParaRPr>
          </a:p>
          <a:p>
            <a:pPr marL="0" marR="0" lvl="0" indent="0" algn="just" rtl="0">
              <a:lnSpc>
                <a:spcPct val="115000"/>
              </a:lnSpc>
              <a:spcBef>
                <a:spcPts val="0"/>
              </a:spcBef>
              <a:spcAft>
                <a:spcPts val="0"/>
              </a:spcAft>
              <a:buNone/>
            </a:pPr>
            <a:r>
              <a:rPr lang="en-GB" sz="1400" b="0" i="0" u="none" strike="noStrike" cap="none">
                <a:solidFill>
                  <a:schemeClr val="dk2"/>
                </a:solidFill>
                <a:latin typeface="Arial"/>
                <a:ea typeface="Arial"/>
                <a:cs typeface="Arial"/>
                <a:sym typeface="Arial"/>
              </a:rPr>
              <a:t>Synchronization is built around an internal entity known as the lock or monitor. Every object has a lock associated with it. By convention, a thread that needs consistent access to an object's fields has to acquire the object's lock before accessing them, and then release the lock when it's done with them.</a:t>
            </a:r>
            <a:endParaRPr sz="1400" b="1" i="0" u="none" strike="noStrike" cap="none">
              <a:solidFill>
                <a:schemeClr val="dk2"/>
              </a:solidFill>
              <a:latin typeface="Arial"/>
              <a:ea typeface="Arial"/>
              <a:cs typeface="Arial"/>
              <a:sym typeface="Arial"/>
            </a:endParaRPr>
          </a:p>
        </p:txBody>
      </p:sp>
      <p:sp>
        <p:nvSpPr>
          <p:cNvPr id="133" name="Google Shape;133;p20"/>
          <p:cNvSpPr txBox="1"/>
          <p:nvPr/>
        </p:nvSpPr>
        <p:spPr>
          <a:xfrm>
            <a:off x="2227050" y="308350"/>
            <a:ext cx="46899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600" b="1">
                <a:latin typeface="Raleway"/>
                <a:ea typeface="Raleway"/>
                <a:cs typeface="Raleway"/>
                <a:sym typeface="Raleway"/>
              </a:rPr>
              <a:t>SYNCHRONIZATION IN JAVA</a:t>
            </a:r>
            <a:endParaRPr sz="26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p:nvPr/>
        </p:nvSpPr>
        <p:spPr>
          <a:xfrm>
            <a:off x="262195" y="1069865"/>
            <a:ext cx="8619600" cy="35403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Java Synchronized Method</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If you declare any method as synchronized, it is known as synchronized method.</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Synchronized method is used to lock an object for any shared resource.</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When a thread invokes a synchronized method, it automatically acquires the lock for that object and releases it when the thread completes its task.</a:t>
            </a:r>
            <a:endParaRPr>
              <a:solidFill>
                <a:schemeClr val="dk2"/>
              </a:solidFill>
            </a:endParaRPr>
          </a:p>
          <a:p>
            <a:pPr marL="0" marR="0" lvl="0" indent="0" algn="just" rtl="0">
              <a:lnSpc>
                <a:spcPct val="150000"/>
              </a:lnSpc>
              <a:spcBef>
                <a:spcPts val="0"/>
              </a:spcBef>
              <a:spcAft>
                <a:spcPts val="0"/>
              </a:spcAft>
              <a:buNone/>
            </a:pPr>
            <a:endParaRPr sz="1400" b="0" i="0" u="none" strike="noStrike" cap="none">
              <a:solidFill>
                <a:schemeClr val="dk2"/>
              </a:solidFill>
              <a:latin typeface="Arial"/>
              <a:ea typeface="Arial"/>
              <a:cs typeface="Arial"/>
              <a:sym typeface="Arial"/>
            </a:endParaRPr>
          </a:p>
          <a:p>
            <a:pPr marL="0" marR="0" lvl="0" indent="0" algn="just" rtl="0">
              <a:lnSpc>
                <a:spcPct val="150000"/>
              </a:lnSpc>
              <a:spcBef>
                <a:spcPts val="0"/>
              </a:spcBef>
              <a:spcAft>
                <a:spcPts val="0"/>
              </a:spcAft>
              <a:buNone/>
            </a:pPr>
            <a:r>
              <a:rPr lang="en-GB" sz="1400" b="1" i="0" u="none" strike="noStrike" cap="none">
                <a:solidFill>
                  <a:schemeClr val="dk2"/>
                </a:solidFill>
                <a:latin typeface="Arial"/>
                <a:ea typeface="Arial"/>
                <a:cs typeface="Arial"/>
                <a:sym typeface="Arial"/>
              </a:rPr>
              <a:t>Priority of a Thread (Thread Priority)</a:t>
            </a:r>
            <a:endParaRPr>
              <a:solidFill>
                <a:schemeClr val="dk2"/>
              </a:solidFill>
            </a:endParaRPr>
          </a:p>
          <a:p>
            <a:pPr marL="0" marR="0" lvl="0" indent="0" algn="just" rtl="0">
              <a:lnSpc>
                <a:spcPct val="150000"/>
              </a:lnSpc>
              <a:spcBef>
                <a:spcPts val="0"/>
              </a:spcBef>
              <a:spcAft>
                <a:spcPts val="0"/>
              </a:spcAft>
              <a:buNone/>
            </a:pPr>
            <a:r>
              <a:rPr lang="en-GB" sz="1400" b="0" i="0" u="none" strike="noStrike" cap="none">
                <a:solidFill>
                  <a:schemeClr val="dk2"/>
                </a:solidFill>
                <a:latin typeface="Arial"/>
                <a:ea typeface="Arial"/>
                <a:cs typeface="Arial"/>
                <a:sym typeface="Arial"/>
              </a:rPr>
              <a:t>Each thread has a priority. Priorities are represented by a number between 1 and 10. In most cases, the thread scheduler schedules the threads according to their priority (known as preemptive scheduling). But it is not guaranteed because it depends on JVM specification that which scheduling it chooses. Note that not only JVM a Java programmer can also assign the priorities of a thread explicitly in a Java program.</a:t>
            </a:r>
            <a:endParaRPr sz="1400" b="0" i="0" u="none" strike="noStrike" cap="none">
              <a:solidFill>
                <a:schemeClr val="dk2"/>
              </a:solidFill>
              <a:latin typeface="Arial"/>
              <a:ea typeface="Arial"/>
              <a:cs typeface="Arial"/>
              <a:sym typeface="Arial"/>
            </a:endParaRPr>
          </a:p>
        </p:txBody>
      </p:sp>
      <p:sp>
        <p:nvSpPr>
          <p:cNvPr id="140" name="Google Shape;140;p21"/>
          <p:cNvSpPr txBox="1"/>
          <p:nvPr/>
        </p:nvSpPr>
        <p:spPr>
          <a:xfrm>
            <a:off x="1985850" y="295975"/>
            <a:ext cx="5172300" cy="492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2600" b="1">
                <a:latin typeface="Raleway"/>
                <a:ea typeface="Raleway"/>
                <a:cs typeface="Raleway"/>
                <a:sym typeface="Raleway"/>
              </a:rPr>
              <a:t>JAVA SYNCHRONIZED METHOD</a:t>
            </a:r>
            <a:endParaRPr sz="26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p:nvPr/>
        </p:nvSpPr>
        <p:spPr>
          <a:xfrm>
            <a:off x="336570" y="1082265"/>
            <a:ext cx="8619600" cy="279360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GB" sz="1900" b="1" i="0" u="none" strike="noStrike" cap="none">
                <a:solidFill>
                  <a:schemeClr val="dk2"/>
                </a:solidFill>
                <a:latin typeface="Arial"/>
                <a:ea typeface="Arial"/>
                <a:cs typeface="Arial"/>
                <a:sym typeface="Arial"/>
              </a:rPr>
              <a:t>Three constants defined in Thread class:</a:t>
            </a:r>
            <a:endParaRPr sz="1900" b="1" i="0" u="none" strike="noStrike" cap="none">
              <a:solidFill>
                <a:schemeClr val="dk2"/>
              </a:solidFill>
              <a:latin typeface="Arial"/>
              <a:ea typeface="Arial"/>
              <a:cs typeface="Arial"/>
              <a:sym typeface="Arial"/>
            </a:endParaRPr>
          </a:p>
          <a:p>
            <a:pPr marL="0" marR="0" lvl="0" indent="0" algn="just" rtl="0">
              <a:lnSpc>
                <a:spcPct val="150000"/>
              </a:lnSpc>
              <a:spcBef>
                <a:spcPts val="0"/>
              </a:spcBef>
              <a:spcAft>
                <a:spcPts val="0"/>
              </a:spcAft>
              <a:buNone/>
            </a:pPr>
            <a:endParaRPr b="1">
              <a:solidFill>
                <a:schemeClr val="dk2"/>
              </a:solidFill>
            </a:endParaRPr>
          </a:p>
          <a:p>
            <a:pPr marL="0" marR="0" lvl="0" indent="-88900" algn="just" rtl="0">
              <a:lnSpc>
                <a:spcPct val="200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public static int MIN_PRIORITY</a:t>
            </a:r>
            <a:endParaRPr>
              <a:solidFill>
                <a:schemeClr val="dk2"/>
              </a:solidFill>
            </a:endParaRPr>
          </a:p>
          <a:p>
            <a:pPr marL="0" marR="0" lvl="0" indent="-88900" algn="just" rtl="0">
              <a:lnSpc>
                <a:spcPct val="200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public static int NORM_PRIORITY</a:t>
            </a:r>
            <a:endParaRPr>
              <a:solidFill>
                <a:schemeClr val="dk2"/>
              </a:solidFill>
            </a:endParaRPr>
          </a:p>
          <a:p>
            <a:pPr marL="0" marR="0" lvl="0" indent="-88900" algn="just" rtl="0">
              <a:lnSpc>
                <a:spcPct val="200000"/>
              </a:lnSpc>
              <a:spcBef>
                <a:spcPts val="0"/>
              </a:spcBef>
              <a:spcAft>
                <a:spcPts val="0"/>
              </a:spcAft>
              <a:buClr>
                <a:schemeClr val="dk2"/>
              </a:buClr>
              <a:buSzPts val="1400"/>
              <a:buFont typeface="Arial"/>
              <a:buChar char="●"/>
            </a:pPr>
            <a:r>
              <a:rPr lang="en-GB">
                <a:solidFill>
                  <a:schemeClr val="dk2"/>
                </a:solidFill>
              </a:rPr>
              <a:t>  </a:t>
            </a:r>
            <a:r>
              <a:rPr lang="en-GB" sz="1400" b="0" i="0" u="none" strike="noStrike" cap="none">
                <a:solidFill>
                  <a:schemeClr val="dk2"/>
                </a:solidFill>
                <a:latin typeface="Arial"/>
                <a:ea typeface="Arial"/>
                <a:cs typeface="Arial"/>
                <a:sym typeface="Arial"/>
              </a:rPr>
              <a:t>public static int MAX_PRIORITY</a:t>
            </a:r>
            <a:endParaRPr>
              <a:solidFill>
                <a:schemeClr val="dk2"/>
              </a:solidFill>
            </a:endParaRPr>
          </a:p>
          <a:p>
            <a:pPr marL="0" marR="0" lvl="0" indent="0" algn="just" rtl="0">
              <a:lnSpc>
                <a:spcPct val="200000"/>
              </a:lnSpc>
              <a:spcBef>
                <a:spcPts val="0"/>
              </a:spcBef>
              <a:spcAft>
                <a:spcPts val="0"/>
              </a:spcAft>
              <a:buNone/>
            </a:pPr>
            <a:r>
              <a:rPr lang="en-GB" sz="1400" b="0" i="0" u="none" strike="noStrike" cap="none">
                <a:solidFill>
                  <a:schemeClr val="dk2"/>
                </a:solidFill>
                <a:latin typeface="Arial"/>
                <a:ea typeface="Arial"/>
                <a:cs typeface="Arial"/>
                <a:sym typeface="Arial"/>
              </a:rPr>
              <a:t>Default priority of a thread is 5 (NORM_PRIORITY). The value of MIN_PRIORITY is 1 and the value of MAX_PRIORITY is 10.</a:t>
            </a:r>
            <a:endParaRPr sz="14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1155</Words>
  <Application>Microsoft Office PowerPoint</Application>
  <PresentationFormat>On-screen Show (16:9)</PresentationFormat>
  <Paragraphs>104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Raleway</vt:lpstr>
      <vt:lpstr>Inter</vt:lpstr>
      <vt:lpstr>Lato</vt:lpstr>
      <vt:lpstr>Arial</vt:lpstr>
      <vt:lpstr>Streamline</vt:lpstr>
      <vt:lpstr>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cp:lastModifiedBy>smit joshi</cp:lastModifiedBy>
  <cp:revision>1</cp:revision>
  <dcterms:modified xsi:type="dcterms:W3CDTF">2022-07-16T03:39:39Z</dcterms:modified>
</cp:coreProperties>
</file>