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337" r:id="rId35"/>
    <p:sldId id="289" r:id="rId36"/>
    <p:sldId id="290" r:id="rId37"/>
    <p:sldId id="291" r:id="rId38"/>
    <p:sldId id="292" r:id="rId39"/>
    <p:sldId id="293" r:id="rId40"/>
    <p:sldId id="294" r:id="rId41"/>
    <p:sldId id="295" r:id="rId42"/>
    <p:sldId id="306" r:id="rId43"/>
    <p:sldId id="297" r:id="rId44"/>
    <p:sldId id="336" r:id="rId45"/>
    <p:sldId id="298" r:id="rId46"/>
    <p:sldId id="332" r:id="rId47"/>
    <p:sldId id="299" r:id="rId48"/>
    <p:sldId id="333" r:id="rId49"/>
    <p:sldId id="334" r:id="rId50"/>
    <p:sldId id="335" r:id="rId51"/>
    <p:sldId id="300" r:id="rId52"/>
    <p:sldId id="329" r:id="rId53"/>
    <p:sldId id="330" r:id="rId54"/>
    <p:sldId id="331" r:id="rId55"/>
    <p:sldId id="301" r:id="rId56"/>
    <p:sldId id="312" r:id="rId57"/>
    <p:sldId id="313" r:id="rId58"/>
    <p:sldId id="314" r:id="rId59"/>
    <p:sldId id="315" r:id="rId60"/>
    <p:sldId id="316" r:id="rId61"/>
    <p:sldId id="302" r:id="rId62"/>
    <p:sldId id="307" r:id="rId63"/>
    <p:sldId id="308" r:id="rId64"/>
    <p:sldId id="309" r:id="rId65"/>
    <p:sldId id="310" r:id="rId66"/>
    <p:sldId id="311" r:id="rId67"/>
    <p:sldId id="303" r:id="rId68"/>
    <p:sldId id="324" r:id="rId69"/>
    <p:sldId id="325" r:id="rId70"/>
    <p:sldId id="326" r:id="rId71"/>
    <p:sldId id="327" r:id="rId72"/>
    <p:sldId id="304" r:id="rId73"/>
    <p:sldId id="338" r:id="rId74"/>
    <p:sldId id="339" r:id="rId75"/>
    <p:sldId id="340" r:id="rId76"/>
    <p:sldId id="346" r:id="rId77"/>
    <p:sldId id="341" r:id="rId78"/>
    <p:sldId id="319" r:id="rId79"/>
    <p:sldId id="347" r:id="rId80"/>
    <p:sldId id="348" r:id="rId81"/>
    <p:sldId id="349" r:id="rId82"/>
    <p:sldId id="305" r:id="rId83"/>
    <p:sldId id="317" r:id="rId84"/>
    <p:sldId id="322" r:id="rId85"/>
    <p:sldId id="318" r:id="rId86"/>
    <p:sldId id="321" r:id="rId87"/>
    <p:sldId id="345" r:id="rId88"/>
    <p:sldId id="342" r:id="rId89"/>
    <p:sldId id="392"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13630C-63A9-40E0-A06A-01069986EB10}">
          <p14:sldIdLst>
            <p14:sldId id="256"/>
            <p14:sldId id="257"/>
            <p14:sldId id="258"/>
            <p14:sldId id="259"/>
            <p14:sldId id="260"/>
            <p14:sldId id="261"/>
            <p14:sldId id="280"/>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1"/>
            <p14:sldId id="282"/>
            <p14:sldId id="283"/>
            <p14:sldId id="284"/>
            <p14:sldId id="285"/>
            <p14:sldId id="286"/>
            <p14:sldId id="287"/>
            <p14:sldId id="288"/>
            <p14:sldId id="337"/>
            <p14:sldId id="289"/>
            <p14:sldId id="290"/>
            <p14:sldId id="291"/>
            <p14:sldId id="292"/>
            <p14:sldId id="293"/>
            <p14:sldId id="294"/>
            <p14:sldId id="295"/>
            <p14:sldId id="306"/>
            <p14:sldId id="297"/>
            <p14:sldId id="336"/>
            <p14:sldId id="298"/>
            <p14:sldId id="332"/>
            <p14:sldId id="299"/>
            <p14:sldId id="333"/>
            <p14:sldId id="334"/>
            <p14:sldId id="335"/>
            <p14:sldId id="300"/>
            <p14:sldId id="329"/>
            <p14:sldId id="330"/>
            <p14:sldId id="331"/>
            <p14:sldId id="301"/>
            <p14:sldId id="312"/>
            <p14:sldId id="313"/>
            <p14:sldId id="314"/>
            <p14:sldId id="315"/>
            <p14:sldId id="316"/>
            <p14:sldId id="302"/>
            <p14:sldId id="307"/>
            <p14:sldId id="308"/>
            <p14:sldId id="309"/>
            <p14:sldId id="310"/>
            <p14:sldId id="311"/>
            <p14:sldId id="303"/>
            <p14:sldId id="324"/>
            <p14:sldId id="325"/>
            <p14:sldId id="326"/>
            <p14:sldId id="327"/>
            <p14:sldId id="304"/>
            <p14:sldId id="338"/>
            <p14:sldId id="339"/>
            <p14:sldId id="340"/>
            <p14:sldId id="346"/>
            <p14:sldId id="341"/>
            <p14:sldId id="319"/>
            <p14:sldId id="347"/>
            <p14:sldId id="348"/>
            <p14:sldId id="349"/>
            <p14:sldId id="305"/>
            <p14:sldId id="317"/>
            <p14:sldId id="322"/>
            <p14:sldId id="318"/>
            <p14:sldId id="321"/>
            <p14:sldId id="345"/>
            <p14:sldId id="342"/>
            <p14:sldId id="3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10059311"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nvGrpSpPr>
          <p:cNvPr id="11" name="Shape 11"/>
          <p:cNvGrpSpPr/>
          <p:nvPr/>
        </p:nvGrpSpPr>
        <p:grpSpPr>
          <a:xfrm>
            <a:off x="0" y="-9451"/>
            <a:ext cx="11548531" cy="6867451"/>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14" name="Shape 14"/>
          <p:cNvGrpSpPr/>
          <p:nvPr/>
        </p:nvGrpSpPr>
        <p:grpSpPr>
          <a:xfrm rot="10800000" flipH="1">
            <a:off x="2" y="1454351"/>
            <a:ext cx="11796669" cy="3949300"/>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17" name="Shape 17"/>
          <p:cNvGrpSpPr/>
          <p:nvPr/>
        </p:nvGrpSpPr>
        <p:grpSpPr>
          <a:xfrm>
            <a:off x="4902982" y="5704465"/>
            <a:ext cx="7307772" cy="577328"/>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22" name="Shape 22"/>
          <p:cNvSpPr txBox="1">
            <a:spLocks noGrp="1"/>
          </p:cNvSpPr>
          <p:nvPr>
            <p:ph type="ctrTitle"/>
          </p:nvPr>
        </p:nvSpPr>
        <p:spPr>
          <a:xfrm>
            <a:off x="914400" y="1454333"/>
            <a:ext cx="7157200" cy="3949200"/>
          </a:xfrm>
          <a:prstGeom prst="rect">
            <a:avLst/>
          </a:prstGeom>
        </p:spPr>
        <p:txBody>
          <a:bodyPr wrap="square" lIns="91425" tIns="91425" rIns="91425" bIns="91425" anchor="ctr" anchorCtr="0"/>
          <a:lstStyle>
            <a:lvl1pPr lvl="0">
              <a:spcBef>
                <a:spcPts val="0"/>
              </a:spcBef>
              <a:buSzPts val="4800"/>
              <a:buNone/>
              <a:defRPr sz="6400"/>
            </a:lvl1pPr>
            <a:lvl2pPr lvl="1" algn="ctr">
              <a:spcBef>
                <a:spcPts val="0"/>
              </a:spcBef>
              <a:buSzPts val="4800"/>
              <a:buNone/>
              <a:defRPr sz="6400"/>
            </a:lvl2pPr>
            <a:lvl3pPr lvl="2" algn="ctr">
              <a:spcBef>
                <a:spcPts val="0"/>
              </a:spcBef>
              <a:buSzPts val="4800"/>
              <a:buNone/>
              <a:defRPr sz="6400"/>
            </a:lvl3pPr>
            <a:lvl4pPr lvl="3" algn="ctr">
              <a:spcBef>
                <a:spcPts val="0"/>
              </a:spcBef>
              <a:buSzPts val="4800"/>
              <a:buNone/>
              <a:defRPr sz="6400"/>
            </a:lvl4pPr>
            <a:lvl5pPr lvl="4" algn="ctr">
              <a:spcBef>
                <a:spcPts val="0"/>
              </a:spcBef>
              <a:buSzPts val="4800"/>
              <a:buNone/>
              <a:defRPr sz="6400"/>
            </a:lvl5pPr>
            <a:lvl6pPr lvl="5" algn="ctr">
              <a:spcBef>
                <a:spcPts val="0"/>
              </a:spcBef>
              <a:buSzPts val="4800"/>
              <a:buNone/>
              <a:defRPr sz="6400"/>
            </a:lvl6pPr>
            <a:lvl7pPr lvl="6" algn="ctr">
              <a:spcBef>
                <a:spcPts val="0"/>
              </a:spcBef>
              <a:buSzPts val="4800"/>
              <a:buNone/>
              <a:defRPr sz="6400"/>
            </a:lvl7pPr>
            <a:lvl8pPr lvl="7" algn="ctr">
              <a:spcBef>
                <a:spcPts val="0"/>
              </a:spcBef>
              <a:buSzPts val="4800"/>
              <a:buNone/>
              <a:defRPr sz="6400"/>
            </a:lvl8pPr>
            <a:lvl9pPr lvl="8" algn="ctr">
              <a:spcBef>
                <a:spcPts val="0"/>
              </a:spcBef>
              <a:buSzPts val="4800"/>
              <a:buNone/>
              <a:defRPr sz="6400"/>
            </a:lvl9pPr>
          </a:lstStyle>
          <a:p>
            <a:r>
              <a:rPr lang="en-US"/>
              <a:t>Click to edit Master title style</a:t>
            </a: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7596285" y="3514025"/>
            <a:ext cx="1185600" cy="395200"/>
          </a:xfrm>
          <a:prstGeom prst="triangle">
            <a:avLst>
              <a:gd name="adj" fmla="val 32425"/>
            </a:avLst>
          </a:prstGeom>
          <a:solidFill>
            <a:srgbClr val="263248"/>
          </a:solidFill>
          <a:ln>
            <a:noFill/>
          </a:ln>
        </p:spPr>
        <p:txBody>
          <a:bodyPr wrap="square" lIns="121900" tIns="121900" rIns="121900" bIns="121900"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nvGrpSpPr>
          <p:cNvPr id="25" name="Shape 25"/>
          <p:cNvGrpSpPr/>
          <p:nvPr/>
        </p:nvGrpSpPr>
        <p:grpSpPr>
          <a:xfrm>
            <a:off x="0" y="-9451"/>
            <a:ext cx="11548531" cy="6867451"/>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sp>
          <p:nvSpPr>
            <p:cNvPr id="27" name="Shape 2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28" name="Shape 28"/>
          <p:cNvGrpSpPr/>
          <p:nvPr/>
        </p:nvGrpSpPr>
        <p:grpSpPr>
          <a:xfrm rot="10800000" flipH="1">
            <a:off x="-2" y="3899768"/>
            <a:ext cx="8785449" cy="2703024"/>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30" name="Shape 30"/>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31" name="Shape 31"/>
          <p:cNvGrpSpPr/>
          <p:nvPr/>
        </p:nvGrpSpPr>
        <p:grpSpPr>
          <a:xfrm>
            <a:off x="9262456" y="5963632"/>
            <a:ext cx="2937107" cy="894393"/>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35" name="Shape 3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38" name="Shape 3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39" name="Shape 39"/>
          <p:cNvSpPr txBox="1">
            <a:spLocks noGrp="1"/>
          </p:cNvSpPr>
          <p:nvPr>
            <p:ph type="ctrTitle"/>
          </p:nvPr>
        </p:nvSpPr>
        <p:spPr>
          <a:xfrm>
            <a:off x="618033" y="3828197"/>
            <a:ext cx="5459200" cy="1546400"/>
          </a:xfrm>
          <a:prstGeom prst="rect">
            <a:avLst/>
          </a:prstGeom>
        </p:spPr>
        <p:txBody>
          <a:bodyPr wrap="square" lIns="91425" tIns="91425" rIns="91425" bIns="91425" anchor="b" anchorCtr="0"/>
          <a:lstStyle>
            <a:lvl1pPr lvl="0" rtl="0">
              <a:spcBef>
                <a:spcPts val="0"/>
              </a:spcBef>
              <a:buSzPts val="3000"/>
              <a:buNone/>
              <a:defRPr sz="4000"/>
            </a:lvl1pPr>
            <a:lvl2pPr lvl="1" rtl="0">
              <a:spcBef>
                <a:spcPts val="0"/>
              </a:spcBef>
              <a:buSzPts val="3000"/>
              <a:buNone/>
              <a:defRPr sz="4000"/>
            </a:lvl2pPr>
            <a:lvl3pPr lvl="2" rtl="0">
              <a:spcBef>
                <a:spcPts val="0"/>
              </a:spcBef>
              <a:buSzPts val="3000"/>
              <a:buNone/>
              <a:defRPr sz="4000"/>
            </a:lvl3pPr>
            <a:lvl4pPr lvl="3" rtl="0">
              <a:spcBef>
                <a:spcPts val="0"/>
              </a:spcBef>
              <a:buSzPts val="3000"/>
              <a:buNone/>
              <a:defRPr sz="4000"/>
            </a:lvl4pPr>
            <a:lvl5pPr lvl="4" rtl="0">
              <a:spcBef>
                <a:spcPts val="0"/>
              </a:spcBef>
              <a:buSzPts val="3000"/>
              <a:buNone/>
              <a:defRPr sz="4000"/>
            </a:lvl5pPr>
            <a:lvl6pPr lvl="5" rtl="0">
              <a:spcBef>
                <a:spcPts val="0"/>
              </a:spcBef>
              <a:buSzPts val="3000"/>
              <a:buNone/>
              <a:defRPr sz="4000"/>
            </a:lvl6pPr>
            <a:lvl7pPr lvl="6" rtl="0">
              <a:spcBef>
                <a:spcPts val="0"/>
              </a:spcBef>
              <a:buSzPts val="3000"/>
              <a:buNone/>
              <a:defRPr sz="4000"/>
            </a:lvl7pPr>
            <a:lvl8pPr lvl="7" rtl="0">
              <a:spcBef>
                <a:spcPts val="0"/>
              </a:spcBef>
              <a:buSzPts val="3000"/>
              <a:buNone/>
              <a:defRPr sz="4000"/>
            </a:lvl8pPr>
            <a:lvl9pPr lvl="8" rtl="0">
              <a:spcBef>
                <a:spcPts val="0"/>
              </a:spcBef>
              <a:buSzPts val="3000"/>
              <a:buNone/>
              <a:defRPr sz="4000"/>
            </a:lvl9pPr>
          </a:lstStyle>
          <a:p>
            <a:r>
              <a:rPr lang="en-US"/>
              <a:t>Click to edit Master title style</a:t>
            </a:r>
          </a:p>
        </p:txBody>
      </p:sp>
      <p:sp>
        <p:nvSpPr>
          <p:cNvPr id="40" name="Shape 40"/>
          <p:cNvSpPr txBox="1">
            <a:spLocks noGrp="1"/>
          </p:cNvSpPr>
          <p:nvPr>
            <p:ph type="subTitle" idx="1"/>
          </p:nvPr>
        </p:nvSpPr>
        <p:spPr>
          <a:xfrm>
            <a:off x="618033" y="5300599"/>
            <a:ext cx="5459200" cy="1046400"/>
          </a:xfrm>
          <a:prstGeom prst="rect">
            <a:avLst/>
          </a:prstGeom>
        </p:spPr>
        <p:txBody>
          <a:bodyPr wrap="square" lIns="91425" tIns="91425" rIns="91425" bIns="91425" anchor="t" anchorCtr="0"/>
          <a:lstStyle>
            <a:lvl1pPr lvl="0" rtl="0">
              <a:spcBef>
                <a:spcPts val="0"/>
              </a:spcBef>
              <a:buClr>
                <a:srgbClr val="FF9800"/>
              </a:buClr>
              <a:buSzPts val="2000"/>
              <a:buNone/>
              <a:defRPr sz="2665">
                <a:solidFill>
                  <a:srgbClr val="FF9800"/>
                </a:solidFill>
              </a:defRPr>
            </a:lvl1pPr>
            <a:lvl2pPr lvl="1" rtl="0">
              <a:spcBef>
                <a:spcPts val="0"/>
              </a:spcBef>
              <a:buClr>
                <a:srgbClr val="FF9800"/>
              </a:buClr>
              <a:buSzPts val="2000"/>
              <a:buNone/>
              <a:defRPr sz="2665">
                <a:solidFill>
                  <a:srgbClr val="FF9800"/>
                </a:solidFill>
              </a:defRPr>
            </a:lvl2pPr>
            <a:lvl3pPr lvl="2" rtl="0">
              <a:spcBef>
                <a:spcPts val="0"/>
              </a:spcBef>
              <a:buClr>
                <a:srgbClr val="FF9800"/>
              </a:buClr>
              <a:buSzPts val="2000"/>
              <a:buNone/>
              <a:defRPr sz="2665">
                <a:solidFill>
                  <a:srgbClr val="FF9800"/>
                </a:solidFill>
              </a:defRPr>
            </a:lvl3pPr>
            <a:lvl4pPr lvl="3" rtl="0">
              <a:spcBef>
                <a:spcPts val="0"/>
              </a:spcBef>
              <a:buClr>
                <a:srgbClr val="FF9800"/>
              </a:buClr>
              <a:buSzPts val="2000"/>
              <a:buNone/>
              <a:defRPr sz="2665">
                <a:solidFill>
                  <a:srgbClr val="FF9800"/>
                </a:solidFill>
              </a:defRPr>
            </a:lvl4pPr>
            <a:lvl5pPr lvl="4" rtl="0">
              <a:spcBef>
                <a:spcPts val="0"/>
              </a:spcBef>
              <a:buClr>
                <a:srgbClr val="FF9800"/>
              </a:buClr>
              <a:buSzPts val="2000"/>
              <a:buNone/>
              <a:defRPr sz="2665">
                <a:solidFill>
                  <a:srgbClr val="FF9800"/>
                </a:solidFill>
              </a:defRPr>
            </a:lvl5pPr>
            <a:lvl6pPr lvl="5" rtl="0">
              <a:spcBef>
                <a:spcPts val="0"/>
              </a:spcBef>
              <a:buClr>
                <a:srgbClr val="FF9800"/>
              </a:buClr>
              <a:buSzPts val="2000"/>
              <a:buNone/>
              <a:defRPr sz="2665">
                <a:solidFill>
                  <a:srgbClr val="FF9800"/>
                </a:solidFill>
              </a:defRPr>
            </a:lvl6pPr>
            <a:lvl7pPr lvl="6" rtl="0">
              <a:spcBef>
                <a:spcPts val="0"/>
              </a:spcBef>
              <a:buClr>
                <a:srgbClr val="FF9800"/>
              </a:buClr>
              <a:buSzPts val="2000"/>
              <a:buNone/>
              <a:defRPr sz="2665">
                <a:solidFill>
                  <a:srgbClr val="FF9800"/>
                </a:solidFill>
              </a:defRPr>
            </a:lvl7pPr>
            <a:lvl8pPr lvl="7" rtl="0">
              <a:spcBef>
                <a:spcPts val="0"/>
              </a:spcBef>
              <a:buClr>
                <a:srgbClr val="FF9800"/>
              </a:buClr>
              <a:buSzPts val="2000"/>
              <a:buNone/>
              <a:defRPr sz="2665">
                <a:solidFill>
                  <a:srgbClr val="FF9800"/>
                </a:solidFill>
              </a:defRPr>
            </a:lvl8pPr>
            <a:lvl9pPr lvl="8" rtl="0">
              <a:spcBef>
                <a:spcPts val="0"/>
              </a:spcBef>
              <a:buClr>
                <a:srgbClr val="FF9800"/>
              </a:buClr>
              <a:buSzPts val="2000"/>
              <a:buNone/>
              <a:defRPr sz="2665">
                <a:solidFill>
                  <a:srgbClr val="FF9800"/>
                </a:solidFill>
              </a:defRPr>
            </a:lvl9pPr>
          </a:lstStyle>
          <a:p>
            <a:r>
              <a:rPr lang="en-US"/>
              <a:t>Click to edit Master subtitle style</a:t>
            </a:r>
          </a:p>
        </p:txBody>
      </p:sp>
      <p:sp>
        <p:nvSpPr>
          <p:cNvPr id="41" name="Shape 4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42"/>
        <p:cNvGrpSpPr/>
        <p:nvPr/>
      </p:nvGrpSpPr>
      <p:grpSpPr>
        <a:xfrm>
          <a:off x="0" y="0"/>
          <a:ext cx="0" cy="0"/>
          <a:chOff x="0" y="0"/>
          <a:chExt cx="0" cy="0"/>
        </a:xfrm>
      </p:grpSpPr>
      <p:sp>
        <p:nvSpPr>
          <p:cNvPr id="43" name="Shape 43"/>
          <p:cNvSpPr/>
          <p:nvPr/>
        </p:nvSpPr>
        <p:spPr>
          <a:xfrm>
            <a:off x="10059311" y="877033"/>
            <a:ext cx="1732400" cy="577200"/>
          </a:xfrm>
          <a:prstGeom prst="triangle">
            <a:avLst>
              <a:gd name="adj" fmla="val 32425"/>
            </a:avLst>
          </a:prstGeom>
          <a:solidFill>
            <a:srgbClr val="263248"/>
          </a:solidFill>
          <a:ln>
            <a:noFill/>
          </a:ln>
        </p:spPr>
        <p:txBody>
          <a:bodyPr wrap="square" lIns="121900" tIns="121900" rIns="121900" bIns="121900"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nvGrpSpPr>
          <p:cNvPr id="44" name="Shape 44"/>
          <p:cNvGrpSpPr/>
          <p:nvPr/>
        </p:nvGrpSpPr>
        <p:grpSpPr>
          <a:xfrm>
            <a:off x="0" y="-9451"/>
            <a:ext cx="11548531" cy="6867451"/>
            <a:chOff x="0" y="-7088"/>
            <a:chExt cx="8661398" cy="5150588"/>
          </a:xfrm>
        </p:grpSpPr>
        <p:sp>
          <p:nvSpPr>
            <p:cNvPr id="45" name="Shape 45"/>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sp>
          <p:nvSpPr>
            <p:cNvPr id="46" name="Shape 46"/>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47" name="Shape 47"/>
          <p:cNvGrpSpPr/>
          <p:nvPr/>
        </p:nvGrpSpPr>
        <p:grpSpPr>
          <a:xfrm rot="10800000" flipH="1">
            <a:off x="2" y="1454351"/>
            <a:ext cx="11796669" cy="3949300"/>
            <a:chOff x="-8178042" y="-4493254"/>
            <a:chExt cx="19483598" cy="6522736"/>
          </a:xfrm>
        </p:grpSpPr>
        <p:sp>
          <p:nvSpPr>
            <p:cNvPr id="48" name="Shape 48"/>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49" name="Shape 49"/>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sp>
        <p:nvSpPr>
          <p:cNvPr id="50" name="Shape 50"/>
          <p:cNvSpPr txBox="1">
            <a:spLocks noGrp="1"/>
          </p:cNvSpPr>
          <p:nvPr>
            <p:ph type="body" idx="1"/>
          </p:nvPr>
        </p:nvSpPr>
        <p:spPr>
          <a:xfrm>
            <a:off x="1106367" y="1602667"/>
            <a:ext cx="6787600" cy="3660000"/>
          </a:xfrm>
          <a:prstGeom prst="rect">
            <a:avLst/>
          </a:prstGeom>
        </p:spPr>
        <p:txBody>
          <a:bodyPr wrap="square" lIns="91425" tIns="91425" rIns="91425" bIns="91425" anchor="t" anchorCtr="0"/>
          <a:lstStyle>
            <a:lvl1pPr lvl="0" rtl="0">
              <a:spcBef>
                <a:spcPts val="0"/>
              </a:spcBef>
              <a:spcAft>
                <a:spcPts val="0"/>
              </a:spcAft>
              <a:buClr>
                <a:srgbClr val="FFFFFF"/>
              </a:buClr>
              <a:buSzPts val="3000"/>
              <a:buChar char="▰"/>
              <a:defRPr sz="4000" i="1">
                <a:solidFill>
                  <a:srgbClr val="FFFFFF"/>
                </a:solidFill>
              </a:defRPr>
            </a:lvl1pPr>
            <a:lvl2pPr lvl="1" rtl="0">
              <a:spcBef>
                <a:spcPts val="0"/>
              </a:spcBef>
              <a:spcAft>
                <a:spcPts val="0"/>
              </a:spcAft>
              <a:buClr>
                <a:srgbClr val="FFFFFF"/>
              </a:buClr>
              <a:buSzPts val="3000"/>
              <a:buChar char="▻"/>
              <a:defRPr sz="4000" i="1">
                <a:solidFill>
                  <a:srgbClr val="FFFFFF"/>
                </a:solidFill>
              </a:defRPr>
            </a:lvl2pPr>
            <a:lvl3pPr lvl="2" rtl="0">
              <a:spcBef>
                <a:spcPts val="0"/>
              </a:spcBef>
              <a:spcAft>
                <a:spcPts val="0"/>
              </a:spcAft>
              <a:buClr>
                <a:srgbClr val="FFFFFF"/>
              </a:buClr>
              <a:buSzPts val="3000"/>
              <a:buChar char="▻"/>
              <a:defRPr sz="4000" i="1">
                <a:solidFill>
                  <a:srgbClr val="FFFFFF"/>
                </a:solidFill>
              </a:defRPr>
            </a:lvl3pPr>
            <a:lvl4pPr lvl="3" rtl="0">
              <a:spcBef>
                <a:spcPts val="0"/>
              </a:spcBef>
              <a:spcAft>
                <a:spcPts val="0"/>
              </a:spcAft>
              <a:buClr>
                <a:srgbClr val="FFFFFF"/>
              </a:buClr>
              <a:buSzPts val="3000"/>
              <a:buChar char="▻"/>
              <a:defRPr sz="4000" i="1">
                <a:solidFill>
                  <a:srgbClr val="FFFFFF"/>
                </a:solidFill>
              </a:defRPr>
            </a:lvl4pPr>
            <a:lvl5pPr lvl="4" rtl="0">
              <a:spcBef>
                <a:spcPts val="0"/>
              </a:spcBef>
              <a:spcAft>
                <a:spcPts val="0"/>
              </a:spcAft>
              <a:buClr>
                <a:srgbClr val="FFFFFF"/>
              </a:buClr>
              <a:buSzPts val="3000"/>
              <a:buChar char="▻"/>
              <a:defRPr sz="4000" i="1">
                <a:solidFill>
                  <a:srgbClr val="FFFFFF"/>
                </a:solidFill>
              </a:defRPr>
            </a:lvl5pPr>
            <a:lvl6pPr lvl="5" rtl="0">
              <a:spcBef>
                <a:spcPts val="0"/>
              </a:spcBef>
              <a:spcAft>
                <a:spcPts val="0"/>
              </a:spcAft>
              <a:buClr>
                <a:srgbClr val="FFFFFF"/>
              </a:buClr>
              <a:buSzPts val="3000"/>
              <a:buChar char="▻"/>
              <a:defRPr sz="4000" i="1">
                <a:solidFill>
                  <a:srgbClr val="FFFFFF"/>
                </a:solidFill>
              </a:defRPr>
            </a:lvl6pPr>
            <a:lvl7pPr lvl="6" rtl="0">
              <a:spcBef>
                <a:spcPts val="0"/>
              </a:spcBef>
              <a:spcAft>
                <a:spcPts val="0"/>
              </a:spcAft>
              <a:buClr>
                <a:srgbClr val="FFFFFF"/>
              </a:buClr>
              <a:buSzPts val="3000"/>
              <a:buChar char="▻"/>
              <a:defRPr sz="4000" i="1">
                <a:solidFill>
                  <a:srgbClr val="FFFFFF"/>
                </a:solidFill>
              </a:defRPr>
            </a:lvl7pPr>
            <a:lvl8pPr lvl="7" rtl="0">
              <a:spcBef>
                <a:spcPts val="0"/>
              </a:spcBef>
              <a:spcAft>
                <a:spcPts val="0"/>
              </a:spcAft>
              <a:buClr>
                <a:srgbClr val="FFFFFF"/>
              </a:buClr>
              <a:buSzPts val="3000"/>
              <a:buChar char="▻"/>
              <a:defRPr sz="4000" i="1">
                <a:solidFill>
                  <a:srgbClr val="FFFFFF"/>
                </a:solidFill>
              </a:defRPr>
            </a:lvl8pPr>
            <a:lvl9pPr lvl="8">
              <a:spcBef>
                <a:spcPts val="0"/>
              </a:spcBef>
              <a:spcAft>
                <a:spcPts val="0"/>
              </a:spcAft>
              <a:buClr>
                <a:srgbClr val="FFFFFF"/>
              </a:buClr>
              <a:buSzPts val="3000"/>
              <a:buChar char="▻"/>
              <a:defRPr sz="4000" i="1">
                <a:solidFill>
                  <a:srgbClr val="FFFFFF"/>
                </a:solidFill>
              </a:defRPr>
            </a:lvl9pPr>
          </a:lstStyle>
          <a:p>
            <a:pPr lvl="0"/>
            <a:r>
              <a:rPr lang="en-US"/>
              <a:t>Click to edit Master text styles</a:t>
            </a:r>
          </a:p>
        </p:txBody>
      </p:sp>
      <p:sp>
        <p:nvSpPr>
          <p:cNvPr id="51" name="Shape 51"/>
          <p:cNvSpPr txBox="1"/>
          <p:nvPr/>
        </p:nvSpPr>
        <p:spPr>
          <a:xfrm>
            <a:off x="382133" y="1352767"/>
            <a:ext cx="902000" cy="871600"/>
          </a:xfrm>
          <a:prstGeom prst="rect">
            <a:avLst/>
          </a:prstGeom>
          <a:noFill/>
          <a:ln>
            <a:noFill/>
          </a:ln>
        </p:spPr>
        <p:txBody>
          <a:bodyPr wrap="square" lIns="121900" tIns="121900" rIns="121900" bIns="121900" anchor="t" anchorCtr="0">
            <a:noAutofit/>
          </a:bodyPr>
          <a:lstStyle/>
          <a:p>
            <a:pPr marL="0" lvl="0" indent="0" algn="ctr">
              <a:spcBef>
                <a:spcPts val="0"/>
              </a:spcBef>
              <a:buNone/>
            </a:pPr>
            <a:r>
              <a:rPr lang="en-GB" sz="9600" b="1">
                <a:solidFill>
                  <a:srgbClr val="FF9800"/>
                </a:solidFill>
              </a:rPr>
              <a:t>“</a:t>
            </a:r>
          </a:p>
        </p:txBody>
      </p:sp>
      <p:grpSp>
        <p:nvGrpSpPr>
          <p:cNvPr id="52" name="Shape 52"/>
          <p:cNvGrpSpPr/>
          <p:nvPr/>
        </p:nvGrpSpPr>
        <p:grpSpPr>
          <a:xfrm>
            <a:off x="9262456" y="5963632"/>
            <a:ext cx="2937107" cy="894393"/>
            <a:chOff x="5575242" y="4472723"/>
            <a:chExt cx="2202830" cy="670795"/>
          </a:xfrm>
        </p:grpSpPr>
        <p:sp>
          <p:nvSpPr>
            <p:cNvPr id="53" name="Shape 53"/>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54" name="Shape 54"/>
            <p:cNvGrpSpPr/>
            <p:nvPr/>
          </p:nvGrpSpPr>
          <p:grpSpPr>
            <a:xfrm flipH="1">
              <a:off x="5734850" y="4472723"/>
              <a:ext cx="2040837" cy="670795"/>
              <a:chOff x="1297954" y="330075"/>
              <a:chExt cx="5169293" cy="1699506"/>
            </a:xfrm>
          </p:grpSpPr>
          <p:sp>
            <p:nvSpPr>
              <p:cNvPr id="55" name="Shape 5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56" name="Shape 5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57" name="Shape 57"/>
            <p:cNvGrpSpPr/>
            <p:nvPr/>
          </p:nvGrpSpPr>
          <p:grpSpPr>
            <a:xfrm flipH="1">
              <a:off x="5578209" y="4646738"/>
              <a:ext cx="2199863" cy="304563"/>
              <a:chOff x="-5827153" y="330075"/>
              <a:chExt cx="12276019" cy="1699569"/>
            </a:xfrm>
          </p:grpSpPr>
          <p:sp>
            <p:nvSpPr>
              <p:cNvPr id="58" name="Shape 58"/>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59" name="Shape 59"/>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60" name="Shape 6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6" y="54"/>
            <a:ext cx="9429907" cy="1769753"/>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grpSp>
        <p:nvGrpSpPr>
          <p:cNvPr id="70" name="Shape 70"/>
          <p:cNvGrpSpPr/>
          <p:nvPr/>
        </p:nvGrpSpPr>
        <p:grpSpPr>
          <a:xfrm>
            <a:off x="9262456" y="5963632"/>
            <a:ext cx="2937107" cy="894393"/>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78" name="Shape 78"/>
          <p:cNvSpPr txBox="1">
            <a:spLocks noGrp="1"/>
          </p:cNvSpPr>
          <p:nvPr>
            <p:ph type="title"/>
          </p:nvPr>
        </p:nvSpPr>
        <p:spPr>
          <a:xfrm>
            <a:off x="1085700" y="523433"/>
            <a:ext cx="7323200" cy="10216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en-US"/>
              <a:t>Click to edit Master title style</a:t>
            </a:r>
          </a:p>
        </p:txBody>
      </p:sp>
      <p:sp>
        <p:nvSpPr>
          <p:cNvPr id="79" name="Shape 79"/>
          <p:cNvSpPr txBox="1">
            <a:spLocks noGrp="1"/>
          </p:cNvSpPr>
          <p:nvPr>
            <p:ph type="body" idx="1"/>
          </p:nvPr>
        </p:nvSpPr>
        <p:spPr>
          <a:xfrm>
            <a:off x="1085700" y="1769800"/>
            <a:ext cx="8176800" cy="4194000"/>
          </a:xfrm>
          <a:prstGeom prst="rect">
            <a:avLst/>
          </a:prstGeom>
        </p:spPr>
        <p:txBody>
          <a:bodyPr wrap="square" lIns="91425" tIns="91425" rIns="91425" bIns="91425" anchor="ctr" anchorCtr="0"/>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a:pPr lvl="0"/>
            <a:r>
              <a:rPr lang="en-US"/>
              <a:t>Click to edit Master text styles</a:t>
            </a:r>
          </a:p>
        </p:txBody>
      </p:sp>
      <p:sp>
        <p:nvSpPr>
          <p:cNvPr id="80" name="Shape 80"/>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6" y="54"/>
            <a:ext cx="9429907" cy="1769753"/>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grpSp>
        <p:nvGrpSpPr>
          <p:cNvPr id="90" name="Shape 90"/>
          <p:cNvGrpSpPr/>
          <p:nvPr/>
        </p:nvGrpSpPr>
        <p:grpSpPr>
          <a:xfrm>
            <a:off x="9262456" y="5963632"/>
            <a:ext cx="2937107" cy="894393"/>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98" name="Shape 98"/>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en-US"/>
              <a:t>Click to edit Master title style</a:t>
            </a:r>
          </a:p>
        </p:txBody>
      </p:sp>
      <p:sp>
        <p:nvSpPr>
          <p:cNvPr id="99" name="Shape 99"/>
          <p:cNvSpPr txBox="1">
            <a:spLocks noGrp="1"/>
          </p:cNvSpPr>
          <p:nvPr>
            <p:ph type="body" idx="1"/>
          </p:nvPr>
        </p:nvSpPr>
        <p:spPr>
          <a:xfrm>
            <a:off x="1085700" y="2050651"/>
            <a:ext cx="4504400" cy="3632400"/>
          </a:xfrm>
          <a:prstGeom prst="rect">
            <a:avLst/>
          </a:prstGeom>
        </p:spPr>
        <p:txBody>
          <a:bodyPr wrap="square" lIns="91425" tIns="91425" rIns="91425" bIns="91425" anchor="t" anchorCtr="0"/>
          <a:lstStyle>
            <a:lvl1pPr lvl="0">
              <a:spcBef>
                <a:spcPts val="0"/>
              </a:spcBef>
              <a:buSzPts val="2000"/>
              <a:buChar char="▰"/>
              <a:defRPr sz="2665"/>
            </a:lvl1pPr>
            <a:lvl2pPr lvl="1">
              <a:spcBef>
                <a:spcPts val="0"/>
              </a:spcBef>
              <a:buSzPts val="2000"/>
              <a:buChar char="▻"/>
              <a:defRPr sz="2665"/>
            </a:lvl2pPr>
            <a:lvl3pPr lvl="2">
              <a:spcBef>
                <a:spcPts val="0"/>
              </a:spcBef>
              <a:buSzPts val="2000"/>
              <a:buChar char="▻"/>
              <a:defRPr sz="2665"/>
            </a:lvl3pPr>
            <a:lvl4pPr lvl="3">
              <a:spcBef>
                <a:spcPts val="0"/>
              </a:spcBef>
              <a:buSzPts val="2000"/>
              <a:buChar char="▻"/>
              <a:defRPr sz="2665"/>
            </a:lvl4pPr>
            <a:lvl5pPr lvl="4">
              <a:spcBef>
                <a:spcPts val="0"/>
              </a:spcBef>
              <a:buSzPts val="2000"/>
              <a:buChar char="▻"/>
              <a:defRPr sz="2665"/>
            </a:lvl5pPr>
            <a:lvl6pPr lvl="5">
              <a:spcBef>
                <a:spcPts val="0"/>
              </a:spcBef>
              <a:buSzPts val="2000"/>
              <a:buChar char="▻"/>
              <a:defRPr sz="2665"/>
            </a:lvl6pPr>
            <a:lvl7pPr lvl="6">
              <a:spcBef>
                <a:spcPts val="0"/>
              </a:spcBef>
              <a:buSzPts val="2000"/>
              <a:buChar char="▻"/>
              <a:defRPr sz="2665"/>
            </a:lvl7pPr>
            <a:lvl8pPr lvl="7">
              <a:spcBef>
                <a:spcPts val="0"/>
              </a:spcBef>
              <a:buSzPts val="2000"/>
              <a:buChar char="▻"/>
              <a:defRPr sz="2665"/>
            </a:lvl8pPr>
            <a:lvl9pPr lvl="8">
              <a:spcBef>
                <a:spcPts val="0"/>
              </a:spcBef>
              <a:buSzPts val="2000"/>
              <a:buChar char="▻"/>
              <a:defRPr sz="2665"/>
            </a:lvl9pPr>
          </a:lstStyle>
          <a:p>
            <a:pPr lvl="0"/>
            <a:r>
              <a:rPr lang="en-US"/>
              <a:t>Click to edit Master text styles</a:t>
            </a:r>
          </a:p>
        </p:txBody>
      </p:sp>
      <p:sp>
        <p:nvSpPr>
          <p:cNvPr id="100" name="Shape 100"/>
          <p:cNvSpPr txBox="1">
            <a:spLocks noGrp="1"/>
          </p:cNvSpPr>
          <p:nvPr>
            <p:ph type="body" idx="2"/>
          </p:nvPr>
        </p:nvSpPr>
        <p:spPr>
          <a:xfrm>
            <a:off x="5861497" y="2050651"/>
            <a:ext cx="4504400" cy="3632400"/>
          </a:xfrm>
          <a:prstGeom prst="rect">
            <a:avLst/>
          </a:prstGeom>
        </p:spPr>
        <p:txBody>
          <a:bodyPr wrap="square" lIns="91425" tIns="91425" rIns="91425" bIns="91425" anchor="t" anchorCtr="0"/>
          <a:lstStyle>
            <a:lvl1pPr lvl="0">
              <a:spcBef>
                <a:spcPts val="0"/>
              </a:spcBef>
              <a:buSzPts val="2000"/>
              <a:buChar char="▰"/>
              <a:defRPr sz="2665"/>
            </a:lvl1pPr>
            <a:lvl2pPr lvl="1">
              <a:spcBef>
                <a:spcPts val="0"/>
              </a:spcBef>
              <a:buSzPts val="2000"/>
              <a:buChar char="▻"/>
              <a:defRPr sz="2665"/>
            </a:lvl2pPr>
            <a:lvl3pPr lvl="2">
              <a:spcBef>
                <a:spcPts val="0"/>
              </a:spcBef>
              <a:buSzPts val="2000"/>
              <a:buChar char="▻"/>
              <a:defRPr sz="2665"/>
            </a:lvl3pPr>
            <a:lvl4pPr lvl="3">
              <a:spcBef>
                <a:spcPts val="0"/>
              </a:spcBef>
              <a:buSzPts val="2000"/>
              <a:buChar char="▻"/>
              <a:defRPr sz="2665"/>
            </a:lvl4pPr>
            <a:lvl5pPr lvl="4">
              <a:spcBef>
                <a:spcPts val="0"/>
              </a:spcBef>
              <a:buSzPts val="2000"/>
              <a:buChar char="▻"/>
              <a:defRPr sz="2665"/>
            </a:lvl5pPr>
            <a:lvl6pPr lvl="5">
              <a:spcBef>
                <a:spcPts val="0"/>
              </a:spcBef>
              <a:buSzPts val="2000"/>
              <a:buChar char="▻"/>
              <a:defRPr sz="2665"/>
            </a:lvl6pPr>
            <a:lvl7pPr lvl="6">
              <a:spcBef>
                <a:spcPts val="0"/>
              </a:spcBef>
              <a:buSzPts val="2000"/>
              <a:buChar char="▻"/>
              <a:defRPr sz="2665"/>
            </a:lvl7pPr>
            <a:lvl8pPr lvl="7">
              <a:spcBef>
                <a:spcPts val="0"/>
              </a:spcBef>
              <a:buSzPts val="2000"/>
              <a:buChar char="▻"/>
              <a:defRPr sz="2665"/>
            </a:lvl8pPr>
            <a:lvl9pPr lvl="8">
              <a:spcBef>
                <a:spcPts val="0"/>
              </a:spcBef>
              <a:buSzPts val="2000"/>
              <a:buChar char="▻"/>
              <a:defRPr sz="2665"/>
            </a:lvl9pPr>
          </a:lstStyle>
          <a:p>
            <a:pPr lvl="0"/>
            <a:r>
              <a:rPr lang="en-US"/>
              <a:t>Click to edit Master text styles</a:t>
            </a:r>
          </a:p>
        </p:txBody>
      </p:sp>
      <p:sp>
        <p:nvSpPr>
          <p:cNvPr id="101" name="Shape 101"/>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6" y="54"/>
            <a:ext cx="9429907" cy="1769753"/>
            <a:chOff x="-4" y="40"/>
            <a:chExt cx="7072430" cy="1327315"/>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nvGrpSpPr>
            <p:cNvPr id="105" name="Shape 105"/>
            <p:cNvGrpSpPr/>
            <p:nvPr/>
          </p:nvGrpSpPr>
          <p:grpSpPr>
            <a:xfrm rot="10800000" flipH="1">
              <a:off x="3" y="40"/>
              <a:ext cx="6756168" cy="1327315"/>
              <a:chOff x="-2168138" y="330075"/>
              <a:chExt cx="8650663" cy="1699506"/>
            </a:xfrm>
          </p:grpSpPr>
          <p:sp>
            <p:nvSpPr>
              <p:cNvPr id="106" name="Shape 106"/>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107" name="Shape 107"/>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108" name="Shape 108"/>
            <p:cNvGrpSpPr/>
            <p:nvPr/>
          </p:nvGrpSpPr>
          <p:grpSpPr>
            <a:xfrm rot="10800000" flipH="1">
              <a:off x="-4" y="381007"/>
              <a:ext cx="7072430" cy="771744"/>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110" name="Shape 110"/>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grpSp>
        <p:nvGrpSpPr>
          <p:cNvPr id="111" name="Shape 111"/>
          <p:cNvGrpSpPr/>
          <p:nvPr/>
        </p:nvGrpSpPr>
        <p:grpSpPr>
          <a:xfrm>
            <a:off x="9262456" y="5963632"/>
            <a:ext cx="2937107" cy="894393"/>
            <a:chOff x="5575242" y="4472723"/>
            <a:chExt cx="2202830" cy="670795"/>
          </a:xfrm>
        </p:grpSpPr>
        <p:sp>
          <p:nvSpPr>
            <p:cNvPr id="112" name="Shape 11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113" name="Shape 113"/>
            <p:cNvGrpSpPr/>
            <p:nvPr/>
          </p:nvGrpSpPr>
          <p:grpSpPr>
            <a:xfrm flipH="1">
              <a:off x="5734850" y="4472723"/>
              <a:ext cx="2040837" cy="670795"/>
              <a:chOff x="1297954" y="330075"/>
              <a:chExt cx="5169293" cy="1699506"/>
            </a:xfrm>
          </p:grpSpPr>
          <p:sp>
            <p:nvSpPr>
              <p:cNvPr id="114" name="Shape 11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116" name="Shape 116"/>
            <p:cNvGrpSpPr/>
            <p:nvPr/>
          </p:nvGrpSpPr>
          <p:grpSpPr>
            <a:xfrm flipH="1">
              <a:off x="5578209" y="4646738"/>
              <a:ext cx="2199863" cy="304563"/>
              <a:chOff x="-5827153" y="330075"/>
              <a:chExt cx="12276019" cy="1699569"/>
            </a:xfrm>
          </p:grpSpPr>
          <p:sp>
            <p:nvSpPr>
              <p:cNvPr id="117" name="Shape 11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18" name="Shape 11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119" name="Shape 119"/>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rtl="0">
              <a:spcBef>
                <a:spcPts val="0"/>
              </a:spcBef>
              <a:buSzPts val="2000"/>
              <a:buNone/>
              <a:defRPr/>
            </a:lvl1pPr>
            <a:lvl2pPr lvl="1" rtl="0">
              <a:spcBef>
                <a:spcPts val="0"/>
              </a:spcBef>
              <a:buSzPts val="2000"/>
              <a:buNone/>
              <a:defRPr/>
            </a:lvl2pPr>
            <a:lvl3pPr lvl="2" rtl="0">
              <a:spcBef>
                <a:spcPts val="0"/>
              </a:spcBef>
              <a:buSzPts val="2000"/>
              <a:buNone/>
              <a:defRPr/>
            </a:lvl3pPr>
            <a:lvl4pPr lvl="3" rtl="0">
              <a:spcBef>
                <a:spcPts val="0"/>
              </a:spcBef>
              <a:buSzPts val="2000"/>
              <a:buNone/>
              <a:defRPr/>
            </a:lvl4pPr>
            <a:lvl5pPr lvl="4" rtl="0">
              <a:spcBef>
                <a:spcPts val="0"/>
              </a:spcBef>
              <a:buSzPts val="2000"/>
              <a:buNone/>
              <a:defRPr/>
            </a:lvl5pPr>
            <a:lvl6pPr lvl="5" rtl="0">
              <a:spcBef>
                <a:spcPts val="0"/>
              </a:spcBef>
              <a:buSzPts val="2000"/>
              <a:buNone/>
              <a:defRPr/>
            </a:lvl6pPr>
            <a:lvl7pPr lvl="6" rtl="0">
              <a:spcBef>
                <a:spcPts val="0"/>
              </a:spcBef>
              <a:buSzPts val="2000"/>
              <a:buNone/>
              <a:defRPr/>
            </a:lvl7pPr>
            <a:lvl8pPr lvl="7" rtl="0">
              <a:spcBef>
                <a:spcPts val="0"/>
              </a:spcBef>
              <a:buSzPts val="2000"/>
              <a:buNone/>
              <a:defRPr/>
            </a:lvl8pPr>
            <a:lvl9pPr lvl="8" rtl="0">
              <a:spcBef>
                <a:spcPts val="0"/>
              </a:spcBef>
              <a:buSzPts val="2000"/>
              <a:buNone/>
              <a:defRPr/>
            </a:lvl9pPr>
          </a:lstStyle>
          <a:p>
            <a:r>
              <a:rPr lang="en-US"/>
              <a:t>Click to edit Master title style</a:t>
            </a:r>
          </a:p>
        </p:txBody>
      </p:sp>
      <p:sp>
        <p:nvSpPr>
          <p:cNvPr id="120" name="Shape 120"/>
          <p:cNvSpPr txBox="1">
            <a:spLocks noGrp="1"/>
          </p:cNvSpPr>
          <p:nvPr>
            <p:ph type="body" idx="1"/>
          </p:nvPr>
        </p:nvSpPr>
        <p:spPr>
          <a:xfrm>
            <a:off x="1160600" y="2060101"/>
            <a:ext cx="2997200" cy="3613200"/>
          </a:xfrm>
          <a:prstGeom prst="rect">
            <a:avLst/>
          </a:prstGeom>
        </p:spPr>
        <p:txBody>
          <a:bodyPr wrap="square" lIns="91425" tIns="91425" rIns="91425" bIns="91425" anchor="t" anchorCtr="0"/>
          <a:lstStyle>
            <a:lvl1pPr lvl="0" rtl="0">
              <a:spcBef>
                <a:spcPts val="0"/>
              </a:spcBef>
              <a:buSzPts val="1800"/>
              <a:buChar char="▰"/>
              <a:defRPr sz="2400"/>
            </a:lvl1pPr>
            <a:lvl2pPr lvl="1" rtl="0">
              <a:spcBef>
                <a:spcPts val="0"/>
              </a:spcBef>
              <a:buSzPts val="1800"/>
              <a:buChar char="▻"/>
              <a:defRPr sz="2400"/>
            </a:lvl2pPr>
            <a:lvl3pPr lvl="2" rtl="0">
              <a:spcBef>
                <a:spcPts val="0"/>
              </a:spcBef>
              <a:buSzPts val="1800"/>
              <a:buChar char="▻"/>
              <a:defRPr sz="2400"/>
            </a:lvl3pPr>
            <a:lvl4pPr lvl="3" rtl="0">
              <a:spcBef>
                <a:spcPts val="0"/>
              </a:spcBef>
              <a:buSzPts val="1800"/>
              <a:buChar char="▻"/>
              <a:defRPr sz="2400"/>
            </a:lvl4pPr>
            <a:lvl5pPr lvl="4" rtl="0">
              <a:spcBef>
                <a:spcPts val="0"/>
              </a:spcBef>
              <a:buSzPts val="1800"/>
              <a:buChar char="▻"/>
              <a:defRPr sz="2400"/>
            </a:lvl5pPr>
            <a:lvl6pPr lvl="5" rtl="0">
              <a:spcBef>
                <a:spcPts val="0"/>
              </a:spcBef>
              <a:buSzPts val="1800"/>
              <a:buChar char="▻"/>
              <a:defRPr sz="2400"/>
            </a:lvl6pPr>
            <a:lvl7pPr lvl="6" rtl="0">
              <a:spcBef>
                <a:spcPts val="0"/>
              </a:spcBef>
              <a:buSzPts val="1800"/>
              <a:buChar char="▻"/>
              <a:defRPr sz="2400"/>
            </a:lvl7pPr>
            <a:lvl8pPr lvl="7" rtl="0">
              <a:spcBef>
                <a:spcPts val="0"/>
              </a:spcBef>
              <a:buSzPts val="1800"/>
              <a:buChar char="▻"/>
              <a:defRPr sz="2400"/>
            </a:lvl8pPr>
            <a:lvl9pPr lvl="8" rtl="0">
              <a:spcBef>
                <a:spcPts val="0"/>
              </a:spcBef>
              <a:buSzPts val="1800"/>
              <a:buChar char="▻"/>
              <a:defRPr sz="2400"/>
            </a:lvl9pPr>
          </a:lstStyle>
          <a:p>
            <a:pPr lvl="0"/>
            <a:r>
              <a:rPr lang="en-US"/>
              <a:t>Click to edit Master text styles</a:t>
            </a:r>
          </a:p>
        </p:txBody>
      </p:sp>
      <p:sp>
        <p:nvSpPr>
          <p:cNvPr id="121" name="Shape 121"/>
          <p:cNvSpPr txBox="1">
            <a:spLocks noGrp="1"/>
          </p:cNvSpPr>
          <p:nvPr>
            <p:ph type="body" idx="2"/>
          </p:nvPr>
        </p:nvSpPr>
        <p:spPr>
          <a:xfrm>
            <a:off x="4311516" y="2060101"/>
            <a:ext cx="2997200" cy="3613200"/>
          </a:xfrm>
          <a:prstGeom prst="rect">
            <a:avLst/>
          </a:prstGeom>
        </p:spPr>
        <p:txBody>
          <a:bodyPr wrap="square" lIns="91425" tIns="91425" rIns="91425" bIns="91425" anchor="t" anchorCtr="0"/>
          <a:lstStyle>
            <a:lvl1pPr lvl="0" rtl="0">
              <a:spcBef>
                <a:spcPts val="0"/>
              </a:spcBef>
              <a:buSzPts val="1800"/>
              <a:buChar char="▰"/>
              <a:defRPr sz="2400"/>
            </a:lvl1pPr>
            <a:lvl2pPr lvl="1" rtl="0">
              <a:spcBef>
                <a:spcPts val="0"/>
              </a:spcBef>
              <a:buSzPts val="1800"/>
              <a:buChar char="▻"/>
              <a:defRPr sz="2400"/>
            </a:lvl2pPr>
            <a:lvl3pPr lvl="2" rtl="0">
              <a:spcBef>
                <a:spcPts val="0"/>
              </a:spcBef>
              <a:buSzPts val="1800"/>
              <a:buChar char="▻"/>
              <a:defRPr sz="2400"/>
            </a:lvl3pPr>
            <a:lvl4pPr lvl="3" rtl="0">
              <a:spcBef>
                <a:spcPts val="0"/>
              </a:spcBef>
              <a:buSzPts val="1800"/>
              <a:buChar char="▻"/>
              <a:defRPr sz="2400"/>
            </a:lvl4pPr>
            <a:lvl5pPr lvl="4" rtl="0">
              <a:spcBef>
                <a:spcPts val="0"/>
              </a:spcBef>
              <a:buSzPts val="1800"/>
              <a:buChar char="▻"/>
              <a:defRPr sz="2400"/>
            </a:lvl5pPr>
            <a:lvl6pPr lvl="5" rtl="0">
              <a:spcBef>
                <a:spcPts val="0"/>
              </a:spcBef>
              <a:buSzPts val="1800"/>
              <a:buChar char="▻"/>
              <a:defRPr sz="2400"/>
            </a:lvl6pPr>
            <a:lvl7pPr lvl="6" rtl="0">
              <a:spcBef>
                <a:spcPts val="0"/>
              </a:spcBef>
              <a:buSzPts val="1800"/>
              <a:buChar char="▻"/>
              <a:defRPr sz="2400"/>
            </a:lvl7pPr>
            <a:lvl8pPr lvl="7" rtl="0">
              <a:spcBef>
                <a:spcPts val="0"/>
              </a:spcBef>
              <a:buSzPts val="1800"/>
              <a:buChar char="▻"/>
              <a:defRPr sz="2400"/>
            </a:lvl8pPr>
            <a:lvl9pPr lvl="8" rtl="0">
              <a:spcBef>
                <a:spcPts val="0"/>
              </a:spcBef>
              <a:buSzPts val="1800"/>
              <a:buChar char="▻"/>
              <a:defRPr sz="2400"/>
            </a:lvl9pPr>
          </a:lstStyle>
          <a:p>
            <a:pPr lvl="0"/>
            <a:r>
              <a:rPr lang="en-US"/>
              <a:t>Click to edit Master text styles</a:t>
            </a:r>
          </a:p>
        </p:txBody>
      </p:sp>
      <p:sp>
        <p:nvSpPr>
          <p:cNvPr id="122" name="Shape 122"/>
          <p:cNvSpPr txBox="1">
            <a:spLocks noGrp="1"/>
          </p:cNvSpPr>
          <p:nvPr>
            <p:ph type="body" idx="3"/>
          </p:nvPr>
        </p:nvSpPr>
        <p:spPr>
          <a:xfrm>
            <a:off x="7387533" y="2060101"/>
            <a:ext cx="2997200" cy="3613200"/>
          </a:xfrm>
          <a:prstGeom prst="rect">
            <a:avLst/>
          </a:prstGeom>
        </p:spPr>
        <p:txBody>
          <a:bodyPr wrap="square" lIns="91425" tIns="91425" rIns="91425" bIns="91425" anchor="t" anchorCtr="0"/>
          <a:lstStyle>
            <a:lvl1pPr lvl="0" rtl="0">
              <a:spcBef>
                <a:spcPts val="0"/>
              </a:spcBef>
              <a:buSzPts val="1800"/>
              <a:buChar char="▰"/>
              <a:defRPr sz="2400"/>
            </a:lvl1pPr>
            <a:lvl2pPr lvl="1" rtl="0">
              <a:spcBef>
                <a:spcPts val="0"/>
              </a:spcBef>
              <a:buSzPts val="1800"/>
              <a:buChar char="▻"/>
              <a:defRPr sz="2400"/>
            </a:lvl2pPr>
            <a:lvl3pPr lvl="2" rtl="0">
              <a:spcBef>
                <a:spcPts val="0"/>
              </a:spcBef>
              <a:buSzPts val="1800"/>
              <a:buChar char="▻"/>
              <a:defRPr sz="2400"/>
            </a:lvl3pPr>
            <a:lvl4pPr lvl="3" rtl="0">
              <a:spcBef>
                <a:spcPts val="0"/>
              </a:spcBef>
              <a:buSzPts val="1800"/>
              <a:buChar char="▻"/>
              <a:defRPr sz="2400"/>
            </a:lvl4pPr>
            <a:lvl5pPr lvl="4" rtl="0">
              <a:spcBef>
                <a:spcPts val="0"/>
              </a:spcBef>
              <a:buSzPts val="1800"/>
              <a:buChar char="▻"/>
              <a:defRPr sz="2400"/>
            </a:lvl5pPr>
            <a:lvl6pPr lvl="5" rtl="0">
              <a:spcBef>
                <a:spcPts val="0"/>
              </a:spcBef>
              <a:buSzPts val="1800"/>
              <a:buChar char="▻"/>
              <a:defRPr sz="2400"/>
            </a:lvl6pPr>
            <a:lvl7pPr lvl="6" rtl="0">
              <a:spcBef>
                <a:spcPts val="0"/>
              </a:spcBef>
              <a:buSzPts val="1800"/>
              <a:buChar char="▻"/>
              <a:defRPr sz="2400"/>
            </a:lvl7pPr>
            <a:lvl8pPr lvl="7" rtl="0">
              <a:spcBef>
                <a:spcPts val="0"/>
              </a:spcBef>
              <a:buSzPts val="1800"/>
              <a:buChar char="▻"/>
              <a:defRPr sz="2400"/>
            </a:lvl8pPr>
            <a:lvl9pPr lvl="8" rtl="0">
              <a:spcBef>
                <a:spcPts val="0"/>
              </a:spcBef>
              <a:buSzPts val="1800"/>
              <a:buChar char="▻"/>
              <a:defRPr sz="2400"/>
            </a:lvl9pPr>
          </a:lstStyle>
          <a:p>
            <a:pPr lvl="0"/>
            <a:r>
              <a:rPr lang="en-US"/>
              <a:t>Click to edit Master text styles</a:t>
            </a:r>
          </a:p>
        </p:txBody>
      </p:sp>
      <p:sp>
        <p:nvSpPr>
          <p:cNvPr id="123" name="Shape 12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6" y="54"/>
            <a:ext cx="9429907" cy="1769753"/>
            <a:chOff x="-4" y="40"/>
            <a:chExt cx="7072430" cy="1327315"/>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129" name="Shape 129"/>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sp>
            <p:nvSpPr>
              <p:cNvPr id="132" name="Shape 132"/>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latin typeface="Arvo" panose="02000000000000000000"/>
                  <a:ea typeface="Arvo" panose="02000000000000000000"/>
                  <a:cs typeface="Arvo" panose="02000000000000000000"/>
                  <a:sym typeface="Arvo" panose="02000000000000000000"/>
                </a:endParaRPr>
              </a:p>
            </p:txBody>
          </p:sp>
        </p:grpSp>
      </p:grpSp>
      <p:grpSp>
        <p:nvGrpSpPr>
          <p:cNvPr id="133" name="Shape 133"/>
          <p:cNvGrpSpPr/>
          <p:nvPr/>
        </p:nvGrpSpPr>
        <p:grpSpPr>
          <a:xfrm>
            <a:off x="9262456" y="5963632"/>
            <a:ext cx="2937107" cy="894393"/>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40" name="Shape 140"/>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141" name="Shape 141"/>
          <p:cNvSpPr txBox="1">
            <a:spLocks noGrp="1"/>
          </p:cNvSpPr>
          <p:nvPr>
            <p:ph type="title"/>
          </p:nvPr>
        </p:nvSpPr>
        <p:spPr>
          <a:xfrm>
            <a:off x="1085700" y="523433"/>
            <a:ext cx="7011200" cy="10216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r>
              <a:rPr lang="en-US"/>
              <a:t>Click to edit Master title style</a:t>
            </a:r>
          </a:p>
        </p:txBody>
      </p:sp>
      <p:sp>
        <p:nvSpPr>
          <p:cNvPr id="142" name="Shape 142"/>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143"/>
        <p:cNvGrpSpPr/>
        <p:nvPr/>
      </p:nvGrpSpPr>
      <p:grpSpPr>
        <a:xfrm>
          <a:off x="0" y="0"/>
          <a:ext cx="0" cy="0"/>
          <a:chOff x="0" y="0"/>
          <a:chExt cx="0" cy="0"/>
        </a:xfrm>
      </p:grpSpPr>
      <p:grpSp>
        <p:nvGrpSpPr>
          <p:cNvPr id="144" name="Shape 144"/>
          <p:cNvGrpSpPr/>
          <p:nvPr/>
        </p:nvGrpSpPr>
        <p:grpSpPr>
          <a:xfrm>
            <a:off x="3288185" y="5963632"/>
            <a:ext cx="8915767" cy="894393"/>
            <a:chOff x="5589288" y="4472723"/>
            <a:chExt cx="6686825" cy="670795"/>
          </a:xfrm>
        </p:grpSpPr>
        <p:sp>
          <p:nvSpPr>
            <p:cNvPr id="145" name="Shape 145"/>
            <p:cNvSpPr/>
            <p:nvPr/>
          </p:nvSpPr>
          <p:spPr>
            <a:xfrm rot="10800000">
              <a:off x="5589288"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146" name="Shape 146"/>
            <p:cNvGrpSpPr/>
            <p:nvPr/>
          </p:nvGrpSpPr>
          <p:grpSpPr>
            <a:xfrm flipH="1">
              <a:off x="5748896" y="4472723"/>
              <a:ext cx="6527217" cy="670795"/>
              <a:chOff x="-10101302" y="330075"/>
              <a:chExt cx="16532971" cy="1699506"/>
            </a:xfrm>
          </p:grpSpPr>
          <p:sp>
            <p:nvSpPr>
              <p:cNvPr id="147" name="Shape 147"/>
              <p:cNvSpPr/>
              <p:nvPr/>
            </p:nvSpPr>
            <p:spPr>
              <a:xfrm>
                <a:off x="-10101302" y="330081"/>
                <a:ext cx="148464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48" name="Shape 148"/>
              <p:cNvSpPr/>
              <p:nvPr/>
            </p:nvSpPr>
            <p:spPr>
              <a:xfrm>
                <a:off x="4732169"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149" name="Shape 149"/>
            <p:cNvGrpSpPr/>
            <p:nvPr/>
          </p:nvGrpSpPr>
          <p:grpSpPr>
            <a:xfrm flipH="1">
              <a:off x="5592255" y="4646738"/>
              <a:ext cx="6682918" cy="304563"/>
              <a:chOff x="-30922586" y="330075"/>
              <a:chExt cx="37293070" cy="1699569"/>
            </a:xfrm>
          </p:grpSpPr>
          <p:sp>
            <p:nvSpPr>
              <p:cNvPr id="150" name="Shape 150"/>
              <p:cNvSpPr/>
              <p:nvPr/>
            </p:nvSpPr>
            <p:spPr>
              <a:xfrm>
                <a:off x="-30922586" y="330144"/>
                <a:ext cx="355881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51" name="Shape 151"/>
              <p:cNvSpPr/>
              <p:nvPr/>
            </p:nvSpPr>
            <p:spPr>
              <a:xfrm>
                <a:off x="4670984"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sp>
        <p:nvSpPr>
          <p:cNvPr id="152" name="Shape 152"/>
          <p:cNvSpPr txBox="1">
            <a:spLocks noGrp="1"/>
          </p:cNvSpPr>
          <p:nvPr>
            <p:ph type="body" idx="1"/>
          </p:nvPr>
        </p:nvSpPr>
        <p:spPr>
          <a:xfrm>
            <a:off x="3577067" y="6182000"/>
            <a:ext cx="8005600" cy="420800"/>
          </a:xfrm>
          <a:prstGeom prst="rect">
            <a:avLst/>
          </a:prstGeom>
        </p:spPr>
        <p:txBody>
          <a:bodyPr wrap="square" lIns="91425" tIns="91425" rIns="91425" bIns="91425" anchor="ctr" anchorCtr="0"/>
          <a:lstStyle>
            <a:lvl1pPr lvl="0">
              <a:spcBef>
                <a:spcPts val="0"/>
              </a:spcBef>
              <a:spcAft>
                <a:spcPts val="0"/>
              </a:spcAft>
              <a:buSzPts val="1300"/>
              <a:buNone/>
              <a:defRPr sz="1735"/>
            </a:lvl1pPr>
          </a:lstStyle>
          <a:p>
            <a:pPr lvl="0"/>
            <a:r>
              <a:rPr lang="en-US"/>
              <a:t>Click to edit Master text styles</a:t>
            </a:r>
          </a:p>
        </p:txBody>
      </p:sp>
      <p:sp>
        <p:nvSpPr>
          <p:cNvPr id="153" name="Shape 15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grpSp>
        <p:nvGrpSpPr>
          <p:cNvPr id="154" name="Shape 154"/>
          <p:cNvGrpSpPr/>
          <p:nvPr/>
        </p:nvGrpSpPr>
        <p:grpSpPr>
          <a:xfrm rot="10800000">
            <a:off x="-11" y="-2"/>
            <a:ext cx="2937107" cy="894393"/>
            <a:chOff x="5575242" y="4472723"/>
            <a:chExt cx="2202830" cy="670795"/>
          </a:xfrm>
        </p:grpSpPr>
        <p:sp>
          <p:nvSpPr>
            <p:cNvPr id="155" name="Shape 155"/>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156" name="Shape 156"/>
            <p:cNvGrpSpPr/>
            <p:nvPr/>
          </p:nvGrpSpPr>
          <p:grpSpPr>
            <a:xfrm flipH="1">
              <a:off x="5734850" y="4472723"/>
              <a:ext cx="2040837" cy="670795"/>
              <a:chOff x="1297954" y="330075"/>
              <a:chExt cx="5169293" cy="1699506"/>
            </a:xfrm>
          </p:grpSpPr>
          <p:sp>
            <p:nvSpPr>
              <p:cNvPr id="157" name="Shape 15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58" name="Shape 15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159" name="Shape 159"/>
            <p:cNvGrpSpPr/>
            <p:nvPr/>
          </p:nvGrpSpPr>
          <p:grpSpPr>
            <a:xfrm flipH="1">
              <a:off x="5578209" y="4646738"/>
              <a:ext cx="2199863" cy="304563"/>
              <a:chOff x="-5827153" y="330075"/>
              <a:chExt cx="12276019" cy="1699569"/>
            </a:xfrm>
          </p:grpSpPr>
          <p:sp>
            <p:nvSpPr>
              <p:cNvPr id="160" name="Shape 160"/>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61" name="Shape 161"/>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a:spcBef>
                    <a:spcPts val="0"/>
                  </a:spcBef>
                  <a:buNone/>
                </a:pPr>
                <a:endParaRPr sz="2400"/>
              </a:p>
            </p:txBody>
          </p:sp>
        </p:grpSp>
      </p:gr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10157333" y="6182000"/>
            <a:ext cx="1983200" cy="420800"/>
          </a:xfrm>
          <a:prstGeom prst="rect">
            <a:avLst/>
          </a:prstGeom>
        </p:spPr>
        <p:txBody>
          <a:bodyPr wrap="square" lIns="91425" tIns="91425" rIns="91425" bIns="91425" anchor="ctr" anchorCtr="0">
            <a:noAutofit/>
          </a:bodyPr>
          <a:lstStyle/>
          <a:p>
            <a:fld id="{00000000-1234-1234-1234-123412341234}" type="slidenum">
              <a:rPr lang="en-GB" smtClean="0"/>
              <a:t>‹#›</a:t>
            </a:fld>
            <a:endParaRPr lang="en-GB"/>
          </a:p>
        </p:txBody>
      </p:sp>
      <p:grpSp>
        <p:nvGrpSpPr>
          <p:cNvPr id="164" name="Shape 164"/>
          <p:cNvGrpSpPr/>
          <p:nvPr/>
        </p:nvGrpSpPr>
        <p:grpSpPr>
          <a:xfrm>
            <a:off x="9262456" y="5963632"/>
            <a:ext cx="2937107" cy="894393"/>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marL="0" lvl="0" indent="0">
                  <a:spcBef>
                    <a:spcPts val="0"/>
                  </a:spcBef>
                  <a:buNone/>
                </a:pPr>
                <a:endParaRPr sz="2400"/>
              </a:p>
            </p:txBody>
          </p:sp>
        </p:grpSp>
      </p:grpSp>
      <p:grpSp>
        <p:nvGrpSpPr>
          <p:cNvPr id="172" name="Shape 172"/>
          <p:cNvGrpSpPr/>
          <p:nvPr/>
        </p:nvGrpSpPr>
        <p:grpSpPr>
          <a:xfrm rot="10800000">
            <a:off x="-11" y="-2"/>
            <a:ext cx="2937107" cy="894393"/>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marL="0" lvl="0" indent="0">
                <a:spcBef>
                  <a:spcPts val="0"/>
                </a:spcBef>
                <a:buNone/>
              </a:pPr>
              <a:endParaRPr sz="2400"/>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marL="0" lvl="0" indent="0">
                  <a:spcBef>
                    <a:spcPts val="0"/>
                  </a:spcBef>
                  <a:buNone/>
                </a:pPr>
                <a:endParaRPr sz="2400"/>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marL="0" lvl="0" indent="0" rtl="0">
                  <a:spcBef>
                    <a:spcPts val="0"/>
                  </a:spcBef>
                  <a:buNone/>
                </a:pPr>
                <a:endParaRPr sz="2400"/>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marL="0" lvl="0" indent="0">
                  <a:spcBef>
                    <a:spcPts val="0"/>
                  </a:spcBef>
                  <a:buNone/>
                </a:pPr>
                <a:endParaRPr sz="2400"/>
              </a:p>
            </p:txBody>
          </p:sp>
        </p:gr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85700" y="523433"/>
            <a:ext cx="7011200" cy="1021600"/>
          </a:xfrm>
          <a:prstGeom prst="rect">
            <a:avLst/>
          </a:prstGeom>
          <a:noFill/>
          <a:ln>
            <a:noFill/>
          </a:ln>
        </p:spPr>
        <p:txBody>
          <a:bodyPr wrap="square" lIns="91425" tIns="91425" rIns="91425" bIns="91425" anchor="ctr" anchorCtr="0"/>
          <a:lstStyle>
            <a:lvl1pPr lvl="0">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buClr>
                <a:srgbClr val="FFFFFF"/>
              </a:buClr>
              <a:buSzPts val="2000"/>
              <a:buFont typeface="Roboto Condensed" panose="02000000000000000000"/>
              <a:buNone/>
              <a:defRPr sz="20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7" name="Shape 7"/>
          <p:cNvSpPr txBox="1">
            <a:spLocks noGrp="1"/>
          </p:cNvSpPr>
          <p:nvPr>
            <p:ph type="body" idx="1"/>
          </p:nvPr>
        </p:nvSpPr>
        <p:spPr>
          <a:xfrm>
            <a:off x="1085700" y="1769800"/>
            <a:ext cx="8176800" cy="41940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lvl="1">
              <a:spcBef>
                <a:spcPts val="48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lvl="2">
              <a:spcBef>
                <a:spcPts val="48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lvl="3">
              <a:spcBef>
                <a:spcPts val="36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lvl="4">
              <a:spcBef>
                <a:spcPts val="36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lvl="5">
              <a:spcBef>
                <a:spcPts val="36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lvl="6">
              <a:spcBef>
                <a:spcPts val="36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lvl="7">
              <a:spcBef>
                <a:spcPts val="36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lvl="8">
              <a:spcBef>
                <a:spcPts val="360"/>
              </a:spcBef>
              <a:spcAft>
                <a:spcPts val="1000"/>
              </a:spcAft>
              <a:buClr>
                <a:srgbClr val="C7D3E6"/>
              </a:buClr>
              <a:buSzPts val="2400"/>
              <a:buFont typeface="Roboto Condensed Light" panose="02000000000000000000"/>
              <a:buChar char="▻"/>
              <a:defRPr sz="2400">
                <a:solidFill>
                  <a:srgbClr val="263248"/>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sp>
        <p:nvSpPr>
          <p:cNvPr id="8" name="Shape 8"/>
          <p:cNvSpPr txBox="1">
            <a:spLocks noGrp="1"/>
          </p:cNvSpPr>
          <p:nvPr>
            <p:ph type="sldNum" idx="12"/>
          </p:nvPr>
        </p:nvSpPr>
        <p:spPr>
          <a:xfrm>
            <a:off x="10157333" y="6182000"/>
            <a:ext cx="1983200" cy="420800"/>
          </a:xfrm>
          <a:prstGeom prst="rect">
            <a:avLst/>
          </a:prstGeom>
          <a:noFill/>
          <a:ln>
            <a:noFill/>
          </a:ln>
        </p:spPr>
        <p:txBody>
          <a:bodyPr wrap="square" lIns="91425" tIns="91425" rIns="91425" bIns="91425" anchor="ctr" anchorCtr="0">
            <a:noAutofit/>
          </a:bodyPr>
          <a:lstStyle/>
          <a:p>
            <a:pPr algn="r"/>
            <a:fld id="{00000000-1234-1234-1234-123412341234}" type="slidenum">
              <a:rPr lang="en-GB" sz="1600" b="1" smtClean="0">
                <a:solidFill>
                  <a:srgbClr val="FFFFFF"/>
                </a:solidFill>
                <a:latin typeface="Roboto Condensed" panose="02000000000000000000"/>
                <a:ea typeface="Roboto Condensed" panose="02000000000000000000"/>
                <a:cs typeface="Roboto Condensed" panose="02000000000000000000"/>
                <a:sym typeface="Roboto Condensed" panose="02000000000000000000"/>
              </a:rPr>
              <a:t>‹#›</a:t>
            </a:fld>
            <a:endParaRPr lang="en-GB"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54842" y="2689128"/>
            <a:ext cx="7562000" cy="1546400"/>
          </a:xfrm>
        </p:spPr>
        <p:txBody>
          <a:bodyPr/>
          <a:lstStyle/>
          <a:p>
            <a:r>
              <a:rPr lang="en-IN"/>
              <a:t>SUPERMARKET MANAGEMENT SYSTEM</a:t>
            </a:r>
            <a:br>
              <a:rPr lang="en-IN"/>
            </a:br>
            <a:r>
              <a:rPr lang="en-IN" sz="2800"/>
              <a:t> </a:t>
            </a:r>
            <a:br>
              <a:rPr lang="en-IN"/>
            </a:br>
            <a:r>
              <a:rPr lang="en-IN" sz="3000"/>
              <a:t>DATABASE MANAGEMENT SYSTEM</a:t>
            </a:r>
            <a:endParaRPr lang="en-IN"/>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lgn="just"/>
            <a:r>
              <a:rPr lang="en-US"/>
              <a:t>In a Super Market, when one is preparing the bill, the same time inventory record will be updated, so data integrity provides access but data will be allowed to change as per algorithm only, other can access but cannot change.</a:t>
            </a:r>
          </a:p>
          <a:p>
            <a:endParaRPr lang="en-IN"/>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812" y="755045"/>
            <a:ext cx="7680400" cy="907600"/>
          </a:xfrm>
        </p:spPr>
        <p:txBody>
          <a:bodyPr/>
          <a:lstStyle/>
          <a:p>
            <a:r>
              <a:rPr lang="en-US" altLang="zh-CN" sz="3000">
                <a:latin typeface="Arial" panose="020B0604020202020204" pitchFamily="34" charset="0"/>
                <a:ea typeface="SimSun" panose="02010600030101010101" pitchFamily="2" charset="-122"/>
                <a:cs typeface="Arial" panose="020B0604020202020204" pitchFamily="34" charset="0"/>
              </a:rPr>
              <a:t>DIFFICULTY IN ACCESSING DATA</a:t>
            </a:r>
            <a:br>
              <a:rPr lang="en-US" altLang="zh-CN" sz="3000">
                <a:latin typeface="Arial" panose="020B0604020202020204" pitchFamily="34" charset="0"/>
                <a:ea typeface="SimSun" panose="02010600030101010101" pitchFamily="2" charset="-122"/>
                <a:cs typeface="Arial" panose="020B0604020202020204" pitchFamily="34" charset="0"/>
              </a:rPr>
            </a:br>
            <a:endParaRPr lang="en-IN" sz="3000"/>
          </a:p>
        </p:txBody>
      </p:sp>
      <p:sp>
        <p:nvSpPr>
          <p:cNvPr id="3" name="Text Placeholder 2"/>
          <p:cNvSpPr>
            <a:spLocks noGrp="1"/>
          </p:cNvSpPr>
          <p:nvPr>
            <p:ph type="body" idx="1"/>
          </p:nvPr>
        </p:nvSpPr>
        <p:spPr>
          <a:xfrm>
            <a:off x="105990" y="2737990"/>
            <a:ext cx="10170774" cy="3361600"/>
          </a:xfrm>
        </p:spPr>
        <p:txBody>
          <a:bodyPr/>
          <a:lstStyle/>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When there is very huge amount of data, it is always a time consuming task to search for particular information from the file system.</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Conventional file-processing environments so not allow needed data to be retrieved in a convenient and efficient manner  </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In classical file organization the data is stored in files.</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 Whenever data has to be retrieved as per requirements, a new application program has to be written which, is a very tedious process.</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Consider following table. In, File system if one wants to find ID of costumer who bought a product of class mate then we need to ask programmer to make an application which can fulfill our purpose or extract information manually</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Both of these alternatives are time consuming</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Further, if we want to find some other information like product ID of products of Classmate brand then we have to again ask the programmer to write the application program or extract information manually.</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zh-CN" sz="2000">
                <a:latin typeface="Arial" panose="020B0604020202020204" pitchFamily="34" charset="0"/>
                <a:ea typeface="SimSun" panose="02010600030101010101" pitchFamily="2" charset="-122"/>
                <a:cs typeface="Arial" panose="020B0604020202020204" pitchFamily="34" charset="0"/>
              </a:rPr>
              <a:t>Both these ways are quite tedious. </a:t>
            </a:r>
            <a:endParaRPr lang="en-US" altLang="zh-CN" sz="200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IN" sz="20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66" y="1635346"/>
            <a:ext cx="9391592" cy="3714575"/>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881" y="782341"/>
            <a:ext cx="7680400" cy="907600"/>
          </a:xfrm>
        </p:spPr>
        <p:txBody>
          <a:bodyPr/>
          <a:lstStyle/>
          <a:p>
            <a:r>
              <a:rPr lang="en-IN" sz="3000"/>
              <a:t>SECURITY PROBLEMS</a:t>
            </a:r>
            <a:br>
              <a:rPr lang="en-IN" sz="3000"/>
            </a:br>
            <a:endParaRPr lang="en-IN" sz="3000"/>
          </a:p>
        </p:txBody>
      </p:sp>
      <p:sp>
        <p:nvSpPr>
          <p:cNvPr id="4" name="Content Placeholder 2"/>
          <p:cNvSpPr>
            <a:spLocks noGrp="1"/>
          </p:cNvSpPr>
          <p:nvPr>
            <p:ph type="body" idx="1"/>
          </p:nvPr>
        </p:nvSpPr>
        <p:spPr>
          <a:xfrm>
            <a:off x="105991" y="1918529"/>
            <a:ext cx="9815931" cy="3361600"/>
          </a:xfrm>
        </p:spPr>
        <p:txBody>
          <a:bodyPr>
            <a:noAutofit/>
          </a:bodyPr>
          <a:lstStyle/>
          <a:p>
            <a:pPr marL="0" indent="0" algn="just">
              <a:buNone/>
            </a:pPr>
            <a:r>
              <a:rPr lang="en-IN" sz="2000"/>
              <a:t> </a:t>
            </a:r>
          </a:p>
          <a:p>
            <a:pPr lvl="0" algn="just">
              <a:buFont typeface="Wingdings" panose="05000000000000000000" pitchFamily="2" charset="2"/>
              <a:buChar char="Ø"/>
            </a:pPr>
            <a:r>
              <a:rPr lang="en-IN" sz="2000"/>
              <a:t>Data security means prevention  of data accession by unauthorized users.</a:t>
            </a:r>
          </a:p>
          <a:p>
            <a:pPr lvl="0" algn="just">
              <a:buFont typeface="Wingdings" panose="05000000000000000000" pitchFamily="2" charset="2"/>
              <a:buChar char="Ø"/>
            </a:pPr>
            <a:r>
              <a:rPr lang="en-IN" sz="2000"/>
              <a:t>Every user of database system should not be allowed to access all the data</a:t>
            </a:r>
          </a:p>
          <a:p>
            <a:pPr lvl="0" algn="just">
              <a:buFont typeface="Wingdings" panose="05000000000000000000" pitchFamily="2" charset="2"/>
              <a:buChar char="Ø"/>
            </a:pPr>
            <a:r>
              <a:rPr lang="en-IN" sz="2000"/>
              <a:t>There is no centralized control of data in classical file organization.</a:t>
            </a:r>
          </a:p>
          <a:p>
            <a:pPr lvl="0" algn="just">
              <a:buFont typeface="Wingdings" panose="05000000000000000000" pitchFamily="2" charset="2"/>
              <a:buChar char="Ø"/>
            </a:pPr>
            <a:r>
              <a:rPr lang="en-IN" sz="2000"/>
              <a:t>Moreover, application programs are added to file-processing system in an ad hoc manner, enforcing security constraints is difficult. </a:t>
            </a:r>
          </a:p>
          <a:p>
            <a:pPr lvl="0" algn="just">
              <a:buFont typeface="Wingdings" panose="05000000000000000000" pitchFamily="2" charset="2"/>
              <a:buChar char="Ø"/>
            </a:pPr>
            <a:r>
              <a:rPr lang="en-IN" sz="2000" err="1"/>
              <a:t>Here,in</a:t>
            </a:r>
            <a:r>
              <a:rPr lang="en-IN" sz="2000"/>
              <a:t> context to supermarket store, if all users are allowed to access all data then, there are chances of data getting altered which can create a problem.</a:t>
            </a:r>
          </a:p>
          <a:p>
            <a:pPr algn="just"/>
            <a:endParaRPr lang="en-IN" sz="20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018" y="755045"/>
            <a:ext cx="7680400" cy="907600"/>
          </a:xfrm>
        </p:spPr>
        <p:txBody>
          <a:bodyPr/>
          <a:lstStyle/>
          <a:p>
            <a:r>
              <a:rPr lang="en-IN" sz="3000"/>
              <a:t>ATOMICITY PROBLEMS</a:t>
            </a:r>
            <a:br>
              <a:rPr lang="en-IN" sz="3000"/>
            </a:br>
            <a:endParaRPr lang="en-IN" sz="3000"/>
          </a:p>
        </p:txBody>
      </p:sp>
      <p:sp>
        <p:nvSpPr>
          <p:cNvPr id="4" name="Content Placeholder 2"/>
          <p:cNvSpPr>
            <a:spLocks noGrp="1"/>
          </p:cNvSpPr>
          <p:nvPr>
            <p:ph type="body" idx="1"/>
          </p:nvPr>
        </p:nvSpPr>
        <p:spPr>
          <a:xfrm>
            <a:off x="95533" y="2674961"/>
            <a:ext cx="9812741" cy="3260260"/>
          </a:xfrm>
        </p:spPr>
        <p:txBody>
          <a:bodyPr>
            <a:noAutofit/>
          </a:bodyPr>
          <a:lstStyle/>
          <a:p>
            <a:pPr marL="0" indent="0">
              <a:buNone/>
            </a:pPr>
            <a:endParaRPr lang="en-IN" sz="2000" b="1"/>
          </a:p>
          <a:p>
            <a:pPr lvl="0">
              <a:buFont typeface="Wingdings" panose="05000000000000000000" pitchFamily="2" charset="2"/>
              <a:buChar char="Ø"/>
            </a:pPr>
            <a:r>
              <a:rPr lang="en-IN" sz="2000"/>
              <a:t>Atomicity is the first stage of the ACID model (Atomicity, Consistency, Isolation, Durability), which is a set of guidelines for ensuring the accuracy of database transactions. </a:t>
            </a:r>
          </a:p>
          <a:p>
            <a:pPr lvl="0">
              <a:buFont typeface="Wingdings" panose="05000000000000000000" pitchFamily="2" charset="2"/>
              <a:buChar char="Ø"/>
            </a:pPr>
            <a:r>
              <a:rPr lang="en-IN" sz="2000"/>
              <a:t> Either all operations of the transaction are reflected properly in the database, or none are.</a:t>
            </a:r>
          </a:p>
          <a:p>
            <a:pPr lvl="0">
              <a:buFont typeface="Wingdings" panose="05000000000000000000" pitchFamily="2" charset="2"/>
              <a:buChar char="Ø"/>
            </a:pPr>
            <a:r>
              <a:rPr lang="en-IN" sz="2000"/>
              <a:t>If all the operations are executed </a:t>
            </a:r>
            <a:r>
              <a:rPr lang="en-IN" sz="2000" err="1"/>
              <a:t>successfully,then</a:t>
            </a:r>
            <a:r>
              <a:rPr lang="en-IN" sz="2000"/>
              <a:t> the entire transaction should be saved to the database</a:t>
            </a:r>
          </a:p>
          <a:p>
            <a:pPr lvl="0">
              <a:buFont typeface="Wingdings" panose="05000000000000000000" pitchFamily="2" charset="2"/>
              <a:buChar char="Ø"/>
            </a:pPr>
            <a:r>
              <a:rPr lang="en-IN" sz="2000"/>
              <a:t>It is essential that a database system that claims to offer atomicity be able to do so even in the face of failure in power supply or the underlying operating system or application that uses the database.</a:t>
            </a:r>
          </a:p>
          <a:p>
            <a:pPr lvl="0">
              <a:buFont typeface="Wingdings" panose="05000000000000000000" pitchFamily="2" charset="2"/>
              <a:buChar char="Ø"/>
            </a:pPr>
            <a:r>
              <a:rPr lang="en-IN" sz="2000"/>
              <a:t>Suppose we have a section of super market which stores stationary items.</a:t>
            </a:r>
          </a:p>
          <a:p>
            <a:pPr lvl="0">
              <a:buFont typeface="Wingdings" panose="05000000000000000000" pitchFamily="2" charset="2"/>
              <a:buChar char="Ø"/>
            </a:pPr>
            <a:r>
              <a:rPr lang="en-IN" sz="2000"/>
              <a:t>Here , We are enlisting details about stock of n books.</a:t>
            </a:r>
          </a:p>
          <a:p>
            <a:pPr lvl="0">
              <a:buFont typeface="Wingdings" panose="05000000000000000000" pitchFamily="2" charset="2"/>
              <a:buChar char="Ø"/>
            </a:pPr>
            <a:r>
              <a:rPr lang="en-IN" sz="2000"/>
              <a:t>So, basically the table gives the information about the things which the customer have bought it’s quantity etc.</a:t>
            </a:r>
          </a:p>
          <a:p>
            <a:endParaRPr lang="en-IN" sz="2000"/>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219664" y="503696"/>
            <a:ext cx="4177575" cy="5554900"/>
          </a:xfrm>
        </p:spPr>
        <p:txBody>
          <a:bodyPr/>
          <a:lstStyle/>
          <a:p>
            <a:r>
              <a:rPr lang="en-IN" sz="2000"/>
              <a:t>In the table given, the seller updates the stock so that he can keep a track of products to be bought.</a:t>
            </a:r>
            <a:br>
              <a:rPr lang="en-IN" sz="2000"/>
            </a:br>
            <a:r>
              <a:rPr lang="en-IN" sz="2000"/>
              <a:t>But now if we write two statements in any database(say MySQL)  to first update the CUSTOMER_STATIONARY TABLE and then update the SELLER_STATIONARY TABLE, then this transaction should be completed fully or should not take place.</a:t>
            </a:r>
            <a:br>
              <a:rPr lang="en-IN" sz="2000"/>
            </a:br>
            <a:endParaRPr lang="en-IN" sz="20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4073"/>
            <a:ext cx="6541525" cy="5202597"/>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23879"/>
            <a:ext cx="7680400" cy="907600"/>
          </a:xfrm>
        </p:spPr>
        <p:txBody>
          <a:bodyPr/>
          <a:lstStyle/>
          <a:p>
            <a:pPr algn="ctr"/>
            <a:r>
              <a:rPr lang="en-IN" sz="3000"/>
              <a:t>DATA REDUNDANCY AND INCONSISTENCY</a:t>
            </a:r>
            <a:br>
              <a:rPr lang="en-IN" sz="3000"/>
            </a:br>
            <a:endParaRPr lang="en-IN" sz="3000"/>
          </a:p>
        </p:txBody>
      </p:sp>
      <p:sp>
        <p:nvSpPr>
          <p:cNvPr id="4" name="Text Placeholder 3"/>
          <p:cNvSpPr>
            <a:spLocks noGrp="1"/>
          </p:cNvSpPr>
          <p:nvPr>
            <p:ph type="body" idx="1"/>
          </p:nvPr>
        </p:nvSpPr>
        <p:spPr>
          <a:xfrm>
            <a:off x="204716" y="1946419"/>
            <a:ext cx="10167583" cy="3935766"/>
          </a:xfrm>
        </p:spPr>
        <p:txBody>
          <a:bodyPr/>
          <a:lstStyle/>
          <a:p>
            <a:pPr lvl="0" algn="just">
              <a:buFont typeface="Wingdings" panose="05000000000000000000" pitchFamily="2" charset="2"/>
              <a:buChar char="Ø"/>
            </a:pPr>
            <a:r>
              <a:rPr lang="en-IN" sz="2000" dirty="0"/>
              <a:t>Since different programmers create the files and application programs over a long period, the various files are likely to have different structures and the programs may be written in several programming languages. </a:t>
            </a:r>
          </a:p>
          <a:p>
            <a:pPr lvl="0" algn="just">
              <a:buFont typeface="Wingdings" panose="05000000000000000000" pitchFamily="2" charset="2"/>
              <a:buChar char="Ø"/>
            </a:pPr>
            <a:r>
              <a:rPr lang="en-IN" sz="2000" dirty="0"/>
              <a:t>Moreover, the same information may be duplicated in several places</a:t>
            </a:r>
          </a:p>
          <a:p>
            <a:pPr lvl="0" algn="just">
              <a:buFont typeface="Wingdings" panose="05000000000000000000" pitchFamily="2" charset="2"/>
              <a:buChar char="Ø"/>
            </a:pPr>
            <a:r>
              <a:rPr lang="en-US" sz="2000" dirty="0"/>
              <a:t>I</a:t>
            </a:r>
            <a:r>
              <a:rPr lang="en-IN" sz="2000" dirty="0"/>
              <a:t>t may lead to data inconsistency. That is, the various copies of the same data may no longer agree.</a:t>
            </a:r>
          </a:p>
          <a:p>
            <a:pPr lvl="0" algn="just">
              <a:buFont typeface="Wingdings" panose="05000000000000000000" pitchFamily="2" charset="2"/>
              <a:buChar char="Ø"/>
            </a:pPr>
            <a:r>
              <a:rPr lang="en-US" sz="2000" dirty="0"/>
              <a:t>For example in context to supermarket, </a:t>
            </a:r>
            <a:r>
              <a:rPr lang="en-US" sz="2000" dirty="0" err="1"/>
              <a:t>i</a:t>
            </a:r>
            <a:r>
              <a:rPr lang="en-IN" sz="2000" dirty="0" err="1"/>
              <a:t>f</a:t>
            </a:r>
            <a:r>
              <a:rPr lang="en-IN" sz="2000" dirty="0"/>
              <a:t> there is a list of customers in two different shops then in file system there are chances that both these shops reflect different customer ID for same customer.</a:t>
            </a:r>
          </a:p>
          <a:p>
            <a:pPr algn="just"/>
            <a:endParaRPr lang="en-IN" sz="2000"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5535" y="471886"/>
            <a:ext cx="6766000" cy="1546400"/>
          </a:xfrm>
        </p:spPr>
        <p:txBody>
          <a:bodyPr/>
          <a:lstStyle/>
          <a:p>
            <a:r>
              <a:rPr lang="en-IN"/>
              <a:t>EXPERIMENT  2</a:t>
            </a:r>
          </a:p>
        </p:txBody>
      </p:sp>
      <p:sp>
        <p:nvSpPr>
          <p:cNvPr id="5" name="Subtitle 4"/>
          <p:cNvSpPr>
            <a:spLocks noGrp="1"/>
          </p:cNvSpPr>
          <p:nvPr>
            <p:ph type="subTitle" idx="1"/>
          </p:nvPr>
        </p:nvSpPr>
        <p:spPr>
          <a:xfrm>
            <a:off x="0" y="4176458"/>
            <a:ext cx="6766000" cy="1046400"/>
          </a:xfrm>
        </p:spPr>
        <p:txBody>
          <a:bodyPr/>
          <a:lstStyle/>
          <a:p>
            <a:r>
              <a:rPr lang="en-US" sz="3200" b="1" cap="all" spc="400">
                <a:solidFill>
                  <a:schemeClr val="bg1"/>
                </a:solidFill>
              </a:rPr>
              <a:t>RELATIONAL MODEL</a:t>
            </a:r>
          </a:p>
          <a:p>
            <a:endParaRPr lang="en-IN"/>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83" y="963605"/>
            <a:ext cx="10854096" cy="5491785"/>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99181"/>
            <a:ext cx="6766000" cy="1546400"/>
          </a:xfrm>
        </p:spPr>
        <p:txBody>
          <a:bodyPr/>
          <a:lstStyle/>
          <a:p>
            <a:r>
              <a:rPr lang="en-IN"/>
              <a:t>EXPERIMENT  3</a:t>
            </a:r>
          </a:p>
        </p:txBody>
      </p:sp>
      <p:sp>
        <p:nvSpPr>
          <p:cNvPr id="3" name="Subtitle 2"/>
          <p:cNvSpPr>
            <a:spLocks noGrp="1"/>
          </p:cNvSpPr>
          <p:nvPr>
            <p:ph type="subTitle" idx="1"/>
          </p:nvPr>
        </p:nvSpPr>
        <p:spPr>
          <a:xfrm>
            <a:off x="66594" y="3930799"/>
            <a:ext cx="6766000" cy="1046400"/>
          </a:xfrm>
        </p:spPr>
        <p:txBody>
          <a:bodyPr/>
          <a:lstStyle/>
          <a:p>
            <a:r>
              <a:rPr lang="en-US" sz="3200" b="1" cap="all" spc="400">
                <a:solidFill>
                  <a:schemeClr val="bg1"/>
                </a:solidFill>
              </a:rPr>
              <a:t>OPERATORS USED IN RELATIONAL ALGEBRA</a:t>
            </a:r>
          </a:p>
          <a:p>
            <a:r>
              <a:rPr lang="en-US" sz="3200" b="1" cap="all" spc="400">
                <a:solidFill>
                  <a:schemeClr val="bg1"/>
                </a:solidFill>
              </a:rPr>
              <a:t>And relational algebra queries</a:t>
            </a:r>
            <a:endParaRPr lang="en-IN" sz="3200">
              <a:solidFill>
                <a:schemeClr val="bg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3081" y="2320639"/>
            <a:ext cx="7562000" cy="2660794"/>
          </a:xfrm>
        </p:spPr>
        <p:txBody>
          <a:bodyPr/>
          <a:lstStyle/>
          <a:p>
            <a:r>
              <a:rPr lang="en-IN" sz="3000"/>
              <a:t>TEAM MEMBERS</a:t>
            </a:r>
            <a:br>
              <a:rPr lang="en-IN" sz="3000"/>
            </a:br>
            <a:br>
              <a:rPr lang="en-IN" sz="3000"/>
            </a:br>
            <a:r>
              <a:rPr lang="en-IN" sz="3000"/>
              <a:t>BHAVESH RUGHWANI      -16BCP040</a:t>
            </a:r>
            <a:br>
              <a:rPr lang="en-IN" sz="3000"/>
            </a:br>
            <a:r>
              <a:rPr lang="en-IN" sz="3000"/>
              <a:t>SMIT SANGHAVI                -16BCP044</a:t>
            </a:r>
            <a:br>
              <a:rPr lang="en-IN" sz="3000"/>
            </a:br>
            <a:r>
              <a:rPr lang="en-IN" sz="3000"/>
              <a:t>JIGAR SHAH                      -16BCP047</a:t>
            </a:r>
            <a:br>
              <a:rPr lang="en-IN" sz="3000"/>
            </a:br>
            <a:r>
              <a:rPr lang="en-IN" sz="3000"/>
              <a:t>SUPRAGYA LAL                -16BCP054</a:t>
            </a:r>
            <a:br>
              <a:rPr lang="en-IN" sz="3000"/>
            </a:br>
            <a:r>
              <a:rPr lang="en-IN" sz="3000"/>
              <a:t>TIRTH PATEL                     -16BCP056</a:t>
            </a:r>
            <a:br>
              <a:rPr lang="en-IN" sz="3000"/>
            </a:br>
            <a:endParaRPr lang="en-IN" sz="300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4294967295"/>
          </p:nvPr>
        </p:nvSpPr>
        <p:spPr>
          <a:xfrm>
            <a:off x="122830" y="3862317"/>
            <a:ext cx="11436824" cy="627797"/>
          </a:xfrm>
        </p:spPr>
        <p:txBody>
          <a:bodyPr/>
          <a:lstStyle/>
          <a:p>
            <a:pPr algn="ctr">
              <a:spcAft>
                <a:spcPts val="0"/>
              </a:spcAft>
              <a:buNone/>
            </a:pPr>
            <a:r>
              <a:rPr lang="en-IN" sz="1700" b="1" u="sng" dirty="0"/>
              <a:t>16BCP040</a:t>
            </a:r>
            <a:endParaRPr lang="en-IN" sz="1700" dirty="0"/>
          </a:p>
          <a:p>
            <a:pPr>
              <a:spcAft>
                <a:spcPts val="0"/>
              </a:spcAft>
              <a:buNone/>
            </a:pPr>
            <a:r>
              <a:rPr lang="en-IN" sz="1700" dirty="0"/>
              <a:t>1.SELECTION(σ)-select name RAGHU from the EMPLOYEE table</a:t>
            </a:r>
          </a:p>
          <a:p>
            <a:pPr>
              <a:spcBef>
                <a:spcPts val="0"/>
              </a:spcBef>
              <a:spcAft>
                <a:spcPts val="0"/>
              </a:spcAft>
              <a:buNone/>
            </a:pPr>
            <a:r>
              <a:rPr lang="en-IN" sz="1700" dirty="0" err="1"/>
              <a:t>σname</a:t>
            </a:r>
            <a:r>
              <a:rPr lang="en-IN" sz="1700" dirty="0"/>
              <a:t>=”RAGHU”(EMPLOYEE)</a:t>
            </a:r>
          </a:p>
          <a:p>
            <a:pPr>
              <a:spcAft>
                <a:spcPts val="0"/>
              </a:spcAft>
              <a:buNone/>
            </a:pPr>
            <a:r>
              <a:rPr lang="en-IN" sz="1700" dirty="0"/>
              <a:t>  2.PROJECTION(π) –project product id and brand from the Product table</a:t>
            </a:r>
          </a:p>
          <a:p>
            <a:pPr>
              <a:spcAft>
                <a:spcPts val="0"/>
              </a:spcAft>
              <a:buNone/>
            </a:pPr>
            <a:r>
              <a:rPr lang="en-IN" sz="1700" dirty="0" err="1"/>
              <a:t>Πproduct_id,brand</a:t>
            </a:r>
            <a:r>
              <a:rPr lang="en-IN" sz="1700" dirty="0"/>
              <a:t>(Product)</a:t>
            </a:r>
          </a:p>
          <a:p>
            <a:pPr>
              <a:spcAft>
                <a:spcPts val="0"/>
              </a:spcAft>
              <a:buNone/>
            </a:pPr>
            <a:r>
              <a:rPr lang="en-IN" sz="1700" dirty="0"/>
              <a:t>    3.UNION(U)-select C. ID from </a:t>
            </a:r>
            <a:r>
              <a:rPr lang="en-US" sz="1700" dirty="0"/>
              <a:t>customer</a:t>
            </a:r>
            <a:r>
              <a:rPr lang="en-IN" sz="1700" dirty="0"/>
              <a:t> and Union with product id from product</a:t>
            </a:r>
          </a:p>
          <a:p>
            <a:pPr>
              <a:spcAft>
                <a:spcPts val="0"/>
              </a:spcAft>
              <a:buNone/>
            </a:pPr>
            <a:r>
              <a:rPr lang="en-IN" sz="1700" dirty="0"/>
              <a:t>ΠC_ ID(CUSTOMER) U </a:t>
            </a:r>
            <a:r>
              <a:rPr lang="en-IN" sz="1700" dirty="0" err="1"/>
              <a:t>ΠProduct_ID</a:t>
            </a:r>
            <a:r>
              <a:rPr lang="en-IN" sz="1700" dirty="0"/>
              <a:t>(Product)</a:t>
            </a:r>
          </a:p>
          <a:p>
            <a:pPr>
              <a:spcAft>
                <a:spcPts val="0"/>
              </a:spcAft>
              <a:buNone/>
            </a:pPr>
            <a:r>
              <a:rPr lang="en-IN" sz="1700" dirty="0"/>
              <a:t>  4.CARTESIAN PRODUCT(×) –select names where name=’Ramesh’ from the </a:t>
            </a:r>
            <a:r>
              <a:rPr lang="en-US" sz="1700" dirty="0" err="1"/>
              <a:t>cartesian</a:t>
            </a:r>
            <a:r>
              <a:rPr lang="en-US" sz="1700" dirty="0"/>
              <a:t> product</a:t>
            </a:r>
            <a:r>
              <a:rPr lang="en-IN" sz="1700" dirty="0"/>
              <a:t> table employee and customer</a:t>
            </a:r>
          </a:p>
          <a:p>
            <a:pPr>
              <a:spcAft>
                <a:spcPts val="0"/>
              </a:spcAft>
              <a:buNone/>
            </a:pPr>
            <a:r>
              <a:rPr lang="en-IN" sz="1700" dirty="0" err="1"/>
              <a:t>σname</a:t>
            </a:r>
            <a:r>
              <a:rPr lang="en-IN" sz="1700" dirty="0"/>
              <a:t>=’</a:t>
            </a:r>
            <a:r>
              <a:rPr lang="en-IN" sz="1700" dirty="0" err="1"/>
              <a:t>Rames</a:t>
            </a:r>
            <a:r>
              <a:rPr lang="en-US" sz="1700" dirty="0"/>
              <a:t>h</a:t>
            </a:r>
            <a:r>
              <a:rPr lang="en-IN" sz="1700" dirty="0"/>
              <a:t>’ (EMPLOYEE× CUSTOMER)</a:t>
            </a:r>
          </a:p>
          <a:p>
            <a:pPr>
              <a:spcAft>
                <a:spcPts val="0"/>
              </a:spcAft>
              <a:buNone/>
            </a:pPr>
            <a:r>
              <a:rPr lang="en-IN" sz="1700" dirty="0"/>
              <a:t> 5.NATURAL JOIN (⋈)– natural join of SALES and CUSTOMER</a:t>
            </a:r>
          </a:p>
          <a:p>
            <a:pPr>
              <a:spcAft>
                <a:spcPts val="0"/>
              </a:spcAft>
              <a:buNone/>
            </a:pPr>
            <a:r>
              <a:rPr lang="en-IN" sz="1700" dirty="0"/>
              <a:t>ΠC_ID (SALES ⋈ CUSTOMER)</a:t>
            </a:r>
          </a:p>
          <a:p>
            <a:pPr>
              <a:spcAft>
                <a:spcPts val="0"/>
              </a:spcAft>
              <a:buNone/>
            </a:pPr>
            <a:r>
              <a:rPr lang="en-IN" sz="1700" dirty="0"/>
              <a:t> 6.SET DIFFERENCE( - )</a:t>
            </a:r>
            <a:r>
              <a:rPr lang="en-US" sz="1700" dirty="0"/>
              <a:t>-select tuples from EMPLOYEE that are not present in CUSTOMER</a:t>
            </a:r>
            <a:endParaRPr lang="en-IN" sz="1700" dirty="0"/>
          </a:p>
          <a:p>
            <a:pPr>
              <a:spcAft>
                <a:spcPts val="0"/>
              </a:spcAft>
              <a:buNone/>
            </a:pPr>
            <a:r>
              <a:rPr lang="en-IN" sz="1700" dirty="0"/>
              <a:t>Π </a:t>
            </a:r>
            <a:r>
              <a:rPr lang="en-IN" sz="1700" dirty="0" err="1"/>
              <a:t>department_ID</a:t>
            </a:r>
            <a:r>
              <a:rPr lang="en-IN" sz="1700" dirty="0"/>
              <a:t>(</a:t>
            </a:r>
            <a:r>
              <a:rPr lang="en-US" sz="1700" dirty="0"/>
              <a:t>DEPARTMENT)-</a:t>
            </a:r>
            <a:r>
              <a:rPr lang="en-IN" sz="1700" dirty="0" err="1"/>
              <a:t>Πdepartment_ID</a:t>
            </a:r>
            <a:r>
              <a:rPr lang="en-IN" sz="1700" dirty="0"/>
              <a:t>(</a:t>
            </a:r>
            <a:r>
              <a:rPr lang="en-US" sz="1700" dirty="0"/>
              <a:t>EMPLOYEE)</a:t>
            </a:r>
            <a:r>
              <a:rPr lang="en-IN" sz="1700" dirty="0"/>
              <a:t> </a:t>
            </a:r>
          </a:p>
          <a:p>
            <a:pPr>
              <a:spcAft>
                <a:spcPts val="0"/>
              </a:spcAft>
              <a:buNone/>
            </a:pPr>
            <a:r>
              <a:rPr lang="en-IN" sz="1700" dirty="0"/>
              <a:t>7.composition of two form</a:t>
            </a:r>
            <a:r>
              <a:rPr lang="en-US" sz="1700" dirty="0"/>
              <a:t>-project customer id and address of customers who bought something</a:t>
            </a:r>
            <a:endParaRPr lang="en-IN" sz="1700" dirty="0"/>
          </a:p>
          <a:p>
            <a:pPr>
              <a:spcAft>
                <a:spcPts val="0"/>
              </a:spcAft>
              <a:buNone/>
            </a:pPr>
            <a:r>
              <a:rPr lang="en-IN" sz="1700" dirty="0"/>
              <a:t>ΠC_ID(SALES ⋈ CUSTOMER)</a:t>
            </a:r>
          </a:p>
          <a:p>
            <a:pPr>
              <a:spcAft>
                <a:spcPts val="0"/>
              </a:spcAft>
              <a:buNone/>
            </a:pPr>
            <a:r>
              <a:rPr lang="en-IN" sz="1700" dirty="0"/>
              <a:t>8.composition of three form</a:t>
            </a:r>
            <a:r>
              <a:rPr lang="en-US" sz="1700" dirty="0"/>
              <a:t>-project product id and class of products with brand name puma which are sold</a:t>
            </a:r>
            <a:endParaRPr lang="en-IN" sz="1700" dirty="0"/>
          </a:p>
          <a:p>
            <a:pPr>
              <a:spcAft>
                <a:spcPts val="0"/>
              </a:spcAft>
              <a:buNone/>
            </a:pPr>
            <a:r>
              <a:rPr lang="en-IN" sz="1700" dirty="0" err="1"/>
              <a:t>ΠProduct</a:t>
            </a:r>
            <a:r>
              <a:rPr lang="en-IN" sz="1700" dirty="0"/>
              <a:t> </a:t>
            </a:r>
            <a:r>
              <a:rPr lang="en-IN" sz="1700" dirty="0" err="1"/>
              <a:t>Id,Product</a:t>
            </a:r>
            <a:r>
              <a:rPr lang="en-IN" sz="1700" dirty="0"/>
              <a:t> class (</a:t>
            </a:r>
            <a:r>
              <a:rPr lang="en-IN" sz="1700" dirty="0" err="1"/>
              <a:t>σBRAND</a:t>
            </a:r>
            <a:r>
              <a:rPr lang="en-IN" sz="1700" dirty="0"/>
              <a:t>=’PUMA’ (SALES ⋈  PRODUCT))</a:t>
            </a:r>
          </a:p>
          <a:p>
            <a:pPr>
              <a:spcAft>
                <a:spcPts val="0"/>
              </a:spcAft>
              <a:buNone/>
            </a:pPr>
            <a:endParaRPr lang="en-IN" sz="1700" dirty="0"/>
          </a:p>
          <a:p>
            <a:pPr>
              <a:spcAft>
                <a:spcPts val="0"/>
              </a:spcAft>
            </a:pPr>
            <a:endParaRPr lang="en-IN" sz="1700"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0" y="545910"/>
            <a:ext cx="11655189" cy="5527344"/>
          </a:xfrm>
        </p:spPr>
        <p:txBody>
          <a:bodyPr/>
          <a:lstStyle/>
          <a:p>
            <a:pPr algn="ctr"/>
            <a:r>
              <a:rPr lang="en-IN" sz="1700" b="1" u="sng"/>
              <a:t>16BCP056</a:t>
            </a:r>
            <a:endParaRPr lang="en-IN" sz="1700"/>
          </a:p>
          <a:p>
            <a:r>
              <a:rPr lang="en-IN" sz="1700"/>
              <a:t> 1.SELECTION(σ)-</a:t>
            </a:r>
            <a:r>
              <a:rPr lang="en-IN" sz="1700" err="1"/>
              <a:t>selec</a:t>
            </a:r>
            <a:r>
              <a:rPr lang="en-US" sz="1700"/>
              <a:t>t customer id 102011</a:t>
            </a:r>
            <a:r>
              <a:rPr lang="en-IN" sz="1700"/>
              <a:t> from the CUSTOMER table</a:t>
            </a:r>
          </a:p>
          <a:p>
            <a:r>
              <a:rPr lang="en-IN" sz="1700"/>
              <a:t>σ</a:t>
            </a:r>
            <a:r>
              <a:rPr lang="en-US" sz="1700" baseline="-25000"/>
              <a:t>C_ID</a:t>
            </a:r>
            <a:r>
              <a:rPr lang="en-IN" sz="1700"/>
              <a:t>=</a:t>
            </a:r>
            <a:r>
              <a:rPr lang="en-US" sz="1700"/>
              <a:t>102011</a:t>
            </a:r>
            <a:r>
              <a:rPr lang="en-IN" sz="1700"/>
              <a:t>(CUSTOMER)</a:t>
            </a:r>
          </a:p>
          <a:p>
            <a:r>
              <a:rPr lang="en-IN" sz="1700"/>
              <a:t> 2.PROJECTION(π) –project </a:t>
            </a:r>
            <a:r>
              <a:rPr lang="en-IN" sz="1700" err="1"/>
              <a:t>cust</a:t>
            </a:r>
            <a:r>
              <a:rPr lang="en-US" sz="1700" err="1"/>
              <a:t>omer</a:t>
            </a:r>
            <a:r>
              <a:rPr lang="en-US" sz="1700"/>
              <a:t> </a:t>
            </a:r>
            <a:r>
              <a:rPr lang="en-IN" sz="1700"/>
              <a:t>id and Address from the CUSTOMER table</a:t>
            </a:r>
          </a:p>
          <a:p>
            <a:r>
              <a:rPr lang="en-IN" sz="1700" err="1"/>
              <a:t>ΠC_ID,Address</a:t>
            </a:r>
            <a:r>
              <a:rPr lang="en-IN" sz="1700"/>
              <a:t>(CUSTOMER)</a:t>
            </a:r>
          </a:p>
          <a:p>
            <a:r>
              <a:rPr lang="en-IN" sz="1700"/>
              <a:t> 3.UNION(U)-select account no from customer and Union with salary table from employee</a:t>
            </a:r>
          </a:p>
          <a:p>
            <a:r>
              <a:rPr lang="en-IN" sz="1700"/>
              <a:t>Π</a:t>
            </a:r>
            <a:r>
              <a:rPr lang="en-US" sz="1700" baseline="-25000" err="1"/>
              <a:t>Contact_no</a:t>
            </a:r>
            <a:r>
              <a:rPr lang="en-IN" sz="1700"/>
              <a:t>(CUSTOMER) U </a:t>
            </a:r>
            <a:r>
              <a:rPr lang="en-IN" sz="1700" err="1"/>
              <a:t>Πsalary</a:t>
            </a:r>
            <a:r>
              <a:rPr lang="en-IN" sz="1700"/>
              <a:t>(EMPLOYEE) 4.CARTESIAN PRODUCT(×) –select salary less than 10k from the join table employee and</a:t>
            </a:r>
            <a:r>
              <a:rPr lang="en-US" sz="1700"/>
              <a:t> SALES</a:t>
            </a:r>
            <a:endParaRPr lang="en-IN" sz="1700"/>
          </a:p>
          <a:p>
            <a:r>
              <a:rPr lang="en-IN" sz="1700" err="1"/>
              <a:t>σsalary</a:t>
            </a:r>
            <a:r>
              <a:rPr lang="en-IN" sz="1700"/>
              <a:t>&lt;10k(EMPLOYEE× </a:t>
            </a:r>
            <a:r>
              <a:rPr lang="en-US" sz="1700"/>
              <a:t>SALES</a:t>
            </a:r>
            <a:r>
              <a:rPr lang="en-IN" sz="1700"/>
              <a:t>)</a:t>
            </a:r>
          </a:p>
          <a:p>
            <a:r>
              <a:rPr lang="en-IN" sz="1700"/>
              <a:t>   5.NATURAL JOIN (⋈)– </a:t>
            </a:r>
            <a:r>
              <a:rPr lang="en-US" sz="1700"/>
              <a:t>project </a:t>
            </a:r>
            <a:r>
              <a:rPr lang="en-US" sz="1700" err="1"/>
              <a:t>employee_ID</a:t>
            </a:r>
            <a:r>
              <a:rPr lang="en-US" sz="1700"/>
              <a:t> from </a:t>
            </a:r>
            <a:r>
              <a:rPr lang="en-IN" sz="1700"/>
              <a:t>natural join of EMPLOYEE and CUSTOMER</a:t>
            </a:r>
          </a:p>
          <a:p>
            <a:r>
              <a:rPr lang="en-IN" sz="1700" err="1"/>
              <a:t>ΠEmployee_ID</a:t>
            </a:r>
            <a:r>
              <a:rPr lang="en-IN" sz="1700"/>
              <a:t> (EMPLOYEE ⋈ SALES)</a:t>
            </a:r>
          </a:p>
          <a:p>
            <a:r>
              <a:rPr lang="en-IN" sz="1700"/>
              <a:t>  6.SET DIFFERENCE( - ) </a:t>
            </a:r>
            <a:r>
              <a:rPr lang="en-US" sz="1700"/>
              <a:t>:Find tuples present in Employee but not in customer table</a:t>
            </a:r>
            <a:endParaRPr lang="en-IN" sz="1700"/>
          </a:p>
          <a:p>
            <a:r>
              <a:rPr lang="en-IN" sz="1700" err="1"/>
              <a:t>ΠWholesaler_ID</a:t>
            </a:r>
            <a:r>
              <a:rPr lang="en-IN" sz="1700"/>
              <a:t>( WHOLSALER)- Π </a:t>
            </a:r>
            <a:r>
              <a:rPr lang="en-IN" sz="1700" err="1"/>
              <a:t>department_ID</a:t>
            </a:r>
            <a:r>
              <a:rPr lang="en-IN" sz="1700"/>
              <a:t>( PRODUCT)</a:t>
            </a:r>
          </a:p>
          <a:p>
            <a:r>
              <a:rPr lang="en-IN" sz="1700"/>
              <a:t> 7.composition of two form</a:t>
            </a:r>
            <a:r>
              <a:rPr lang="en-US" sz="1700"/>
              <a:t>:project customer id and address of employee who sold something</a:t>
            </a:r>
            <a:endParaRPr lang="en-IN" sz="1700"/>
          </a:p>
          <a:p>
            <a:r>
              <a:rPr lang="en-IN" sz="1700"/>
              <a:t>Π</a:t>
            </a:r>
            <a:r>
              <a:rPr lang="en-US" sz="1700" baseline="-25000" err="1"/>
              <a:t>employee_ID</a:t>
            </a:r>
            <a:r>
              <a:rPr lang="en-IN" sz="1700"/>
              <a:t>,Address(EMPLOYEE ⋈ </a:t>
            </a:r>
            <a:r>
              <a:rPr lang="en-US" sz="1700"/>
              <a:t>SALES</a:t>
            </a:r>
            <a:r>
              <a:rPr lang="en-IN" sz="1700"/>
              <a:t>)</a:t>
            </a:r>
          </a:p>
          <a:p>
            <a:r>
              <a:rPr lang="en-IN" sz="1700"/>
              <a:t> 8.composition of three form</a:t>
            </a:r>
            <a:r>
              <a:rPr lang="en-US" sz="1700"/>
              <a:t>:project employee id and phone no of employees who has</a:t>
            </a:r>
          </a:p>
          <a:p>
            <a:r>
              <a:rPr lang="en-US" sz="1700"/>
              <a:t> salary greater than 10000 and sold something</a:t>
            </a:r>
            <a:endParaRPr lang="en-IN" sz="1700"/>
          </a:p>
          <a:p>
            <a:r>
              <a:rPr lang="en-IN" sz="1700"/>
              <a:t>Π</a:t>
            </a:r>
            <a:r>
              <a:rPr lang="en-US" sz="1700" baseline="-25000" err="1"/>
              <a:t>employee_ID</a:t>
            </a:r>
            <a:r>
              <a:rPr lang="en-IN" sz="1700"/>
              <a:t>,</a:t>
            </a:r>
            <a:r>
              <a:rPr lang="en-US" sz="1700"/>
              <a:t>Contact_ no</a:t>
            </a:r>
            <a:r>
              <a:rPr lang="en-IN" sz="1700"/>
              <a:t> (</a:t>
            </a:r>
            <a:r>
              <a:rPr lang="en-IN" sz="1700" err="1"/>
              <a:t>σsalary</a:t>
            </a:r>
            <a:r>
              <a:rPr lang="en-IN" sz="1700"/>
              <a:t>&gt;10k(</a:t>
            </a:r>
            <a:r>
              <a:rPr lang="en-US" sz="1700"/>
              <a:t>EMPLOYEE</a:t>
            </a:r>
            <a:r>
              <a:rPr lang="en-IN" sz="1700"/>
              <a:t>⋈</a:t>
            </a:r>
            <a:r>
              <a:rPr lang="en-US" sz="1700"/>
              <a:t>SALES</a:t>
            </a:r>
            <a:r>
              <a:rPr lang="en-IN" sz="1700"/>
              <a:t>))</a:t>
            </a:r>
          </a:p>
          <a:p>
            <a:endParaRPr lang="en-IN" sz="1700"/>
          </a:p>
          <a:p>
            <a:endParaRPr lang="en-IN" sz="17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59307" y="3033299"/>
            <a:ext cx="10740787" cy="692800"/>
          </a:xfrm>
        </p:spPr>
        <p:txBody>
          <a:bodyPr/>
          <a:lstStyle/>
          <a:p>
            <a:pPr algn="ctr"/>
            <a:r>
              <a:rPr lang="en-IN" sz="1700" b="1" u="sng"/>
              <a:t>16BCP047</a:t>
            </a:r>
            <a:endParaRPr lang="en-IN" sz="1700"/>
          </a:p>
          <a:p>
            <a:r>
              <a:rPr lang="en-US" sz="1700"/>
              <a:t>1.</a:t>
            </a:r>
            <a:r>
              <a:rPr lang="en-IN" sz="1700"/>
              <a:t>SELECTION(σ)-select wholesaler with </a:t>
            </a:r>
            <a:r>
              <a:rPr lang="en-IN" sz="1700" err="1"/>
              <a:t>contact_no</a:t>
            </a:r>
            <a:r>
              <a:rPr lang="en-IN" sz="1700"/>
              <a:t>=9876564709 from the store table</a:t>
            </a:r>
          </a:p>
          <a:p>
            <a:r>
              <a:rPr lang="en-IN" sz="1700"/>
              <a:t>σ</a:t>
            </a:r>
            <a:r>
              <a:rPr lang="en-US" sz="1700" err="1"/>
              <a:t>contact_no</a:t>
            </a:r>
            <a:r>
              <a:rPr lang="en-US" sz="1700"/>
              <a:t>=9876564709</a:t>
            </a:r>
            <a:r>
              <a:rPr lang="en-IN" sz="1700"/>
              <a:t>(</a:t>
            </a:r>
            <a:r>
              <a:rPr lang="en-US" sz="1700"/>
              <a:t>WHOLESALER)</a:t>
            </a:r>
            <a:endParaRPr lang="en-IN" sz="1700"/>
          </a:p>
          <a:p>
            <a:r>
              <a:rPr lang="en-IN" sz="1700"/>
              <a:t> 2.PROJECTION(π) –project </a:t>
            </a:r>
            <a:r>
              <a:rPr lang="en-US" sz="1700" err="1"/>
              <a:t>product_id</a:t>
            </a:r>
            <a:r>
              <a:rPr lang="en-IN" sz="1700"/>
              <a:t> and </a:t>
            </a:r>
            <a:r>
              <a:rPr lang="en-US" sz="1700" err="1"/>
              <a:t>sales_date</a:t>
            </a:r>
            <a:r>
              <a:rPr lang="en-IN" sz="1700"/>
              <a:t> from the </a:t>
            </a:r>
            <a:r>
              <a:rPr lang="en-US" sz="1700"/>
              <a:t>sales</a:t>
            </a:r>
            <a:r>
              <a:rPr lang="en-IN" sz="1700"/>
              <a:t> table</a:t>
            </a:r>
          </a:p>
          <a:p>
            <a:r>
              <a:rPr lang="en-IN" sz="1700"/>
              <a:t>Π</a:t>
            </a:r>
            <a:r>
              <a:rPr lang="en-US" sz="1700" baseline="-25000" err="1"/>
              <a:t>product_id</a:t>
            </a:r>
            <a:r>
              <a:rPr lang="en-IN" sz="1700"/>
              <a:t>,</a:t>
            </a:r>
            <a:r>
              <a:rPr lang="en-US" sz="1700" err="1"/>
              <a:t>Sales_date</a:t>
            </a:r>
            <a:r>
              <a:rPr lang="en-IN" sz="1700"/>
              <a:t>(</a:t>
            </a:r>
            <a:r>
              <a:rPr lang="en-US" sz="1700"/>
              <a:t>SALES</a:t>
            </a:r>
            <a:r>
              <a:rPr lang="en-IN" sz="1700"/>
              <a:t>)</a:t>
            </a:r>
          </a:p>
          <a:p>
            <a:r>
              <a:rPr lang="en-IN" sz="1700"/>
              <a:t> 3.UNION(U)-select </a:t>
            </a:r>
            <a:r>
              <a:rPr lang="en-US" sz="1700" err="1"/>
              <a:t>Payment_ID</a:t>
            </a:r>
            <a:r>
              <a:rPr lang="en-IN" sz="1700"/>
              <a:t> from </a:t>
            </a:r>
            <a:r>
              <a:rPr lang="en-US" sz="1700"/>
              <a:t>Payments</a:t>
            </a:r>
            <a:r>
              <a:rPr lang="en-IN" sz="1700"/>
              <a:t> and Union with </a:t>
            </a:r>
            <a:r>
              <a:rPr lang="en-US" sz="1700"/>
              <a:t>C_ID</a:t>
            </a:r>
            <a:r>
              <a:rPr lang="en-IN" sz="1700"/>
              <a:t> from customer table</a:t>
            </a:r>
          </a:p>
          <a:p>
            <a:r>
              <a:rPr lang="en-IN" sz="1700"/>
              <a:t>Π</a:t>
            </a:r>
            <a:r>
              <a:rPr lang="en-US" sz="1700" baseline="-25000"/>
              <a:t>C_ID</a:t>
            </a:r>
            <a:r>
              <a:rPr lang="en-IN" sz="1700"/>
              <a:t>(CUSTOMER) U Π</a:t>
            </a:r>
            <a:r>
              <a:rPr lang="en-US" sz="1700" baseline="-25000" err="1"/>
              <a:t>Payment_ID</a:t>
            </a:r>
            <a:r>
              <a:rPr lang="en-IN" sz="1700"/>
              <a:t>(</a:t>
            </a:r>
            <a:r>
              <a:rPr lang="en-US" sz="1700"/>
              <a:t>PAYMENTS</a:t>
            </a:r>
            <a:r>
              <a:rPr lang="en-IN" sz="1700"/>
              <a:t>)</a:t>
            </a:r>
          </a:p>
          <a:p>
            <a:r>
              <a:rPr lang="en-IN" sz="1700"/>
              <a:t> 4.CARTESIAN PRODUCT(×) –select salary less than 50k from the join table employee and customer</a:t>
            </a:r>
          </a:p>
          <a:p>
            <a:r>
              <a:rPr lang="en-IN" sz="1700" err="1"/>
              <a:t>σsalary</a:t>
            </a:r>
            <a:r>
              <a:rPr lang="en-IN" sz="1700"/>
              <a:t>&lt;50k(CUSTOMER× EMPLOYEE)</a:t>
            </a:r>
          </a:p>
          <a:p>
            <a:r>
              <a:rPr lang="en-IN" sz="1700"/>
              <a:t>5.NATURAL JOIN (⋈)– natural join of STORE and CUSTOMER</a:t>
            </a:r>
          </a:p>
          <a:p>
            <a:r>
              <a:rPr lang="en-IN" sz="1700"/>
              <a:t>STORE ⋈ CUSTOMER</a:t>
            </a:r>
          </a:p>
          <a:p>
            <a:r>
              <a:rPr lang="en-IN" sz="1700"/>
              <a:t> 6.SET DIFFERENCE( - )  </a:t>
            </a:r>
            <a:r>
              <a:rPr lang="en-US" sz="1700"/>
              <a:t>:Tuples present in product but not in sales table</a:t>
            </a:r>
            <a:endParaRPr lang="en-IN" sz="1700"/>
          </a:p>
          <a:p>
            <a:r>
              <a:rPr lang="en-IN" sz="1700" err="1"/>
              <a:t>Πproduct_ID</a:t>
            </a:r>
            <a:r>
              <a:rPr lang="en-IN" sz="1700"/>
              <a:t>(</a:t>
            </a:r>
            <a:r>
              <a:rPr lang="en-US" sz="1700"/>
              <a:t>PRODUCT)-</a:t>
            </a:r>
            <a:r>
              <a:rPr lang="en-IN" sz="1700" err="1"/>
              <a:t>Πproduct_ID</a:t>
            </a:r>
            <a:r>
              <a:rPr lang="en-IN" sz="1700"/>
              <a:t>(</a:t>
            </a:r>
            <a:r>
              <a:rPr lang="en-US" sz="1700"/>
              <a:t>SALES)</a:t>
            </a:r>
            <a:endParaRPr lang="en-IN" sz="1700"/>
          </a:p>
          <a:p>
            <a:r>
              <a:rPr lang="en-IN" sz="1700"/>
              <a:t>  7.composition of two form</a:t>
            </a:r>
            <a:r>
              <a:rPr lang="en-US" sz="1700"/>
              <a:t>:project customer name and </a:t>
            </a:r>
            <a:r>
              <a:rPr lang="en-US" sz="1700" err="1"/>
              <a:t>product_ID</a:t>
            </a:r>
            <a:r>
              <a:rPr lang="en-US" sz="1700"/>
              <a:t> of product sold to customers</a:t>
            </a:r>
            <a:endParaRPr lang="en-IN" sz="1700"/>
          </a:p>
          <a:p>
            <a:r>
              <a:rPr lang="en-IN" sz="1700" err="1"/>
              <a:t>Πcustomer_name,product</a:t>
            </a:r>
            <a:r>
              <a:rPr lang="en-US" sz="1700"/>
              <a:t>_ID</a:t>
            </a:r>
            <a:r>
              <a:rPr lang="en-IN" sz="1700"/>
              <a:t>(</a:t>
            </a:r>
            <a:r>
              <a:rPr lang="en-US" sz="1700"/>
              <a:t>SALES</a:t>
            </a:r>
            <a:r>
              <a:rPr lang="en-IN" sz="1700"/>
              <a:t>⋈CUSTOMER)</a:t>
            </a:r>
          </a:p>
          <a:p>
            <a:r>
              <a:rPr lang="en-IN" sz="1700"/>
              <a:t> 8.composition of three form</a:t>
            </a:r>
            <a:r>
              <a:rPr lang="en-US" sz="1700"/>
              <a:t>:project name and salary of employee named raj who sold something</a:t>
            </a:r>
            <a:endParaRPr lang="en-IN" sz="1700"/>
          </a:p>
          <a:p>
            <a:r>
              <a:rPr lang="en-IN" sz="1700"/>
              <a:t>Π</a:t>
            </a:r>
            <a:r>
              <a:rPr lang="en-US" sz="1700" baseline="-25000" err="1"/>
              <a:t>employee_name</a:t>
            </a:r>
            <a:r>
              <a:rPr lang="en-US" sz="1700" baseline="-25000"/>
              <a:t>,</a:t>
            </a:r>
            <a:r>
              <a:rPr lang="en-IN" sz="1700"/>
              <a:t>salary (</a:t>
            </a:r>
            <a:r>
              <a:rPr lang="en-IN" sz="1700" err="1"/>
              <a:t>σname</a:t>
            </a:r>
            <a:r>
              <a:rPr lang="en-US" sz="1700"/>
              <a:t>=RAJ</a:t>
            </a:r>
            <a:r>
              <a:rPr lang="en-IN" sz="1700"/>
              <a:t>(EMPLOYEE⋈</a:t>
            </a:r>
            <a:r>
              <a:rPr lang="en-US" sz="1700"/>
              <a:t>SALES</a:t>
            </a:r>
            <a:r>
              <a:rPr lang="en-IN" sz="1700"/>
              <a:t>))</a:t>
            </a:r>
          </a:p>
          <a:p>
            <a:r>
              <a:rPr lang="en-IN" sz="1700"/>
              <a:t> </a:t>
            </a:r>
          </a:p>
          <a:p>
            <a:endParaRPr lang="en-IN" sz="1700"/>
          </a:p>
          <a:p>
            <a:endParaRPr lang="en-IN" sz="170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3156132"/>
            <a:ext cx="12192000" cy="692800"/>
          </a:xfrm>
        </p:spPr>
        <p:txBody>
          <a:bodyPr/>
          <a:lstStyle/>
          <a:p>
            <a:pPr algn="ctr"/>
            <a:r>
              <a:rPr lang="en-IN" sz="1700" b="1" u="sng"/>
              <a:t>16BCP044</a:t>
            </a:r>
            <a:endParaRPr lang="en-IN" sz="1700"/>
          </a:p>
          <a:p>
            <a:r>
              <a:rPr lang="en-US" sz="1700"/>
              <a:t>1.</a:t>
            </a:r>
            <a:r>
              <a:rPr lang="en-IN" sz="1700"/>
              <a:t>SELECTION(σ)-select </a:t>
            </a:r>
            <a:r>
              <a:rPr lang="en-IN" sz="1700" err="1"/>
              <a:t>Department_name</a:t>
            </a:r>
            <a:r>
              <a:rPr lang="en-IN" sz="1700"/>
              <a:t>=“security from the department table</a:t>
            </a:r>
          </a:p>
          <a:p>
            <a:r>
              <a:rPr lang="en-IN" sz="1700"/>
              <a:t>σ </a:t>
            </a:r>
            <a:r>
              <a:rPr lang="en-IN" sz="1700" err="1"/>
              <a:t>Department_name</a:t>
            </a:r>
            <a:r>
              <a:rPr lang="en-IN" sz="1700"/>
              <a:t>=“Security” (DEPARTMENT)</a:t>
            </a:r>
          </a:p>
          <a:p>
            <a:r>
              <a:rPr lang="en-IN" sz="1700"/>
              <a:t> 2.PROJECTION(π) –Project </a:t>
            </a:r>
            <a:r>
              <a:rPr lang="en-IN" sz="1700" err="1"/>
              <a:t>agency_name</a:t>
            </a:r>
            <a:r>
              <a:rPr lang="en-IN" sz="1700"/>
              <a:t> and </a:t>
            </a:r>
            <a:r>
              <a:rPr lang="en-IN" sz="1700" err="1"/>
              <a:t>agency_ID</a:t>
            </a:r>
            <a:r>
              <a:rPr lang="en-IN" sz="1700"/>
              <a:t> from agency table</a:t>
            </a:r>
          </a:p>
          <a:p>
            <a:r>
              <a:rPr lang="en-IN" sz="1700" err="1"/>
              <a:t>Πagency_name,agency_ID</a:t>
            </a:r>
            <a:r>
              <a:rPr lang="en-IN" sz="1700"/>
              <a:t>(AGENCY)</a:t>
            </a:r>
          </a:p>
          <a:p>
            <a:r>
              <a:rPr lang="en-IN" sz="1700"/>
              <a:t>3.UNION(U)-select product id from Product and Union with </a:t>
            </a:r>
            <a:r>
              <a:rPr lang="en-IN" sz="1700" err="1"/>
              <a:t>Customer_ID</a:t>
            </a:r>
            <a:r>
              <a:rPr lang="en-IN" sz="1700"/>
              <a:t> from customer table</a:t>
            </a:r>
          </a:p>
          <a:p>
            <a:r>
              <a:rPr lang="en-IN" sz="1700" err="1"/>
              <a:t>Πproduct_ID</a:t>
            </a:r>
            <a:r>
              <a:rPr lang="en-IN" sz="1700"/>
              <a:t>(SALES) U Π</a:t>
            </a:r>
            <a:r>
              <a:rPr lang="en-IN" sz="1700" baseline="-25000"/>
              <a:t>C_ID</a:t>
            </a:r>
            <a:r>
              <a:rPr lang="en-IN" sz="1700"/>
              <a:t>(CUSTOMER) </a:t>
            </a:r>
          </a:p>
          <a:p>
            <a:r>
              <a:rPr lang="en-IN" sz="1700"/>
              <a:t>4.CARTESIAN PRODUCT(×) –select name=’Ram’ from the Cartesian product of table employee and customer</a:t>
            </a:r>
          </a:p>
          <a:p>
            <a:r>
              <a:rPr lang="en-IN" sz="1700" err="1"/>
              <a:t>σName</a:t>
            </a:r>
            <a:r>
              <a:rPr lang="en-IN" sz="1700"/>
              <a:t>=’Ram’(CUSTOMER× SALES)</a:t>
            </a:r>
          </a:p>
          <a:p>
            <a:r>
              <a:rPr lang="en-IN" sz="1700"/>
              <a:t>5.NATURAL JOIN (⋈)– project </a:t>
            </a:r>
            <a:r>
              <a:rPr lang="en-IN" sz="1700" err="1"/>
              <a:t>employee_ID</a:t>
            </a:r>
            <a:r>
              <a:rPr lang="en-IN" sz="1700"/>
              <a:t> from natural join of PRODUCT and CUSTOMER</a:t>
            </a:r>
          </a:p>
          <a:p>
            <a:r>
              <a:rPr lang="en-IN" sz="1700" err="1"/>
              <a:t>Πemployee_ID</a:t>
            </a:r>
            <a:r>
              <a:rPr lang="en-IN" sz="1700"/>
              <a:t>(AGENCY ⋈EMPLOYEE)</a:t>
            </a:r>
          </a:p>
          <a:p>
            <a:r>
              <a:rPr lang="en-IN" sz="1700"/>
              <a:t>6.SET DIFFERENCE( - )</a:t>
            </a:r>
            <a:r>
              <a:rPr lang="en-US" sz="1700"/>
              <a:t>:tuples present in agency but not in employee table</a:t>
            </a:r>
            <a:endParaRPr lang="en-IN" sz="1700"/>
          </a:p>
          <a:p>
            <a:r>
              <a:rPr lang="en-IN" sz="1700" err="1"/>
              <a:t>Πagency_ID</a:t>
            </a:r>
            <a:r>
              <a:rPr lang="en-IN" sz="1700"/>
              <a:t>(</a:t>
            </a:r>
            <a:r>
              <a:rPr lang="en-US" sz="1700"/>
              <a:t>AGENCY)-</a:t>
            </a:r>
            <a:r>
              <a:rPr lang="en-IN" sz="1700" err="1"/>
              <a:t>Πagency_ID</a:t>
            </a:r>
            <a:r>
              <a:rPr lang="en-IN" sz="1700"/>
              <a:t>(EMPLOYEE)</a:t>
            </a:r>
          </a:p>
          <a:p>
            <a:r>
              <a:rPr lang="en-IN" sz="1700"/>
              <a:t>7.composition of two form</a:t>
            </a:r>
            <a:r>
              <a:rPr lang="en-US" sz="1700"/>
              <a:t>:customer name and address of customers who bought some product.</a:t>
            </a:r>
            <a:endParaRPr lang="en-IN" sz="1700"/>
          </a:p>
          <a:p>
            <a:r>
              <a:rPr lang="en-IN" sz="1700" err="1"/>
              <a:t>Πcustomer</a:t>
            </a:r>
            <a:r>
              <a:rPr lang="en-IN" sz="1700"/>
              <a:t> name</a:t>
            </a:r>
            <a:r>
              <a:rPr lang="en-US" sz="1700"/>
              <a:t>,address(SALES</a:t>
            </a:r>
            <a:r>
              <a:rPr lang="en-IN" sz="1700"/>
              <a:t>⋈ CUSTOMER)</a:t>
            </a:r>
          </a:p>
          <a:p>
            <a:r>
              <a:rPr lang="en-IN" sz="1700"/>
              <a:t>8.composition of three form</a:t>
            </a:r>
            <a:r>
              <a:rPr lang="en-US" sz="1700"/>
              <a:t>:select and project salary of employees who sold something</a:t>
            </a:r>
          </a:p>
          <a:p>
            <a:r>
              <a:rPr lang="en-US" sz="1700"/>
              <a:t> and  have salary equal to 15000</a:t>
            </a:r>
            <a:endParaRPr lang="en-IN" sz="1700"/>
          </a:p>
          <a:p>
            <a:r>
              <a:rPr lang="en-IN" sz="1700" err="1"/>
              <a:t>Πsalary</a:t>
            </a:r>
            <a:r>
              <a:rPr lang="en-IN" sz="1700"/>
              <a:t> (</a:t>
            </a:r>
            <a:r>
              <a:rPr lang="en-IN" sz="1700" err="1"/>
              <a:t>σsalary</a:t>
            </a:r>
            <a:r>
              <a:rPr lang="en-IN" sz="1700"/>
              <a:t>=15000(EMPLOYEE⋈SALES))</a:t>
            </a:r>
          </a:p>
          <a:p>
            <a:r>
              <a:rPr lang="en-IN" sz="1700"/>
              <a:t> </a:t>
            </a:r>
          </a:p>
          <a:p>
            <a:endParaRPr lang="en-IN" sz="1700"/>
          </a:p>
          <a:p>
            <a:endParaRPr lang="en-IN" sz="170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2978710"/>
            <a:ext cx="9264800" cy="692800"/>
          </a:xfrm>
        </p:spPr>
        <p:txBody>
          <a:bodyPr/>
          <a:lstStyle/>
          <a:p>
            <a:pPr algn="ctr"/>
            <a:r>
              <a:rPr lang="en-IN" sz="1700" b="1" u="sng"/>
              <a:t>16BCP054</a:t>
            </a:r>
            <a:endParaRPr lang="en-IN" sz="1700"/>
          </a:p>
          <a:p>
            <a:r>
              <a:rPr lang="en-IN" sz="1700"/>
              <a:t> </a:t>
            </a:r>
          </a:p>
          <a:p>
            <a:r>
              <a:rPr lang="en-US" sz="1700"/>
              <a:t>1.</a:t>
            </a:r>
            <a:r>
              <a:rPr lang="en-IN" sz="1700"/>
              <a:t>SELECTION(σ)-select salary greater than 5000 from the employee table</a:t>
            </a:r>
          </a:p>
          <a:p>
            <a:r>
              <a:rPr lang="en-IN" sz="1700"/>
              <a:t>σ salary&gt;5000 (employee)</a:t>
            </a:r>
          </a:p>
          <a:p>
            <a:r>
              <a:rPr lang="en-IN" sz="1700"/>
              <a:t> 2.PROJECTION(π) –project </a:t>
            </a:r>
            <a:r>
              <a:rPr lang="en-IN" sz="1700" err="1"/>
              <a:t>emp_ID</a:t>
            </a:r>
            <a:r>
              <a:rPr lang="en-IN" sz="1700"/>
              <a:t> and salary from the employee table</a:t>
            </a:r>
          </a:p>
          <a:p>
            <a:r>
              <a:rPr lang="en-IN" sz="1700" err="1"/>
              <a:t>Πemployee_ID,salary</a:t>
            </a:r>
            <a:r>
              <a:rPr lang="en-IN" sz="1700"/>
              <a:t>(</a:t>
            </a:r>
            <a:r>
              <a:rPr lang="en-IN" sz="1700" err="1"/>
              <a:t>Empoyee</a:t>
            </a:r>
            <a:r>
              <a:rPr lang="en-IN" sz="1700"/>
              <a:t>)</a:t>
            </a:r>
          </a:p>
          <a:p>
            <a:r>
              <a:rPr lang="en-IN" sz="1700"/>
              <a:t>3.UNION(U)-select phone no. from Employee and Union with </a:t>
            </a:r>
            <a:r>
              <a:rPr lang="en-US" sz="1700" err="1"/>
              <a:t>product_id</a:t>
            </a:r>
            <a:r>
              <a:rPr lang="en-IN" sz="1700"/>
              <a:t> from </a:t>
            </a:r>
            <a:r>
              <a:rPr lang="en-US" sz="1700"/>
              <a:t>sales</a:t>
            </a:r>
            <a:r>
              <a:rPr lang="en-IN" sz="1700"/>
              <a:t> table</a:t>
            </a:r>
          </a:p>
          <a:p>
            <a:r>
              <a:rPr lang="en-IN" sz="1700" err="1"/>
              <a:t>ΠContact_n</a:t>
            </a:r>
            <a:r>
              <a:rPr lang="en-IN" sz="1700"/>
              <a:t>(Customer) U Π</a:t>
            </a:r>
            <a:r>
              <a:rPr lang="en-US" sz="1700" baseline="-25000" err="1"/>
              <a:t>product_id</a:t>
            </a:r>
            <a:r>
              <a:rPr lang="en-IN" sz="1700"/>
              <a:t>(</a:t>
            </a:r>
            <a:r>
              <a:rPr lang="en-US" sz="1700"/>
              <a:t>sales</a:t>
            </a:r>
            <a:r>
              <a:rPr lang="en-IN" sz="1700"/>
              <a:t>)</a:t>
            </a:r>
          </a:p>
          <a:p>
            <a:r>
              <a:rPr lang="en-IN" sz="1700"/>
              <a:t> 4.CARTESIAN PRODUCT(×) – join table sales and customer</a:t>
            </a:r>
          </a:p>
          <a:p>
            <a:r>
              <a:rPr lang="en-IN" sz="1700"/>
              <a:t>CUSTOMER× SALES</a:t>
            </a:r>
          </a:p>
          <a:p>
            <a:r>
              <a:rPr lang="en-IN" sz="1700"/>
              <a:t> 5.NATURAL JOIN (⋈)–project brand from natural join of PRODUCT and CUSTOMER</a:t>
            </a:r>
          </a:p>
          <a:p>
            <a:r>
              <a:rPr lang="en-IN" sz="1700" err="1"/>
              <a:t>Πbrand</a:t>
            </a:r>
            <a:r>
              <a:rPr lang="en-IN" sz="1700"/>
              <a:t>(PRODUCT ⋈ SALES)</a:t>
            </a:r>
          </a:p>
          <a:p>
            <a:r>
              <a:rPr lang="en-IN" sz="1700"/>
              <a:t> 6.SET DIFFERENCE( - )  </a:t>
            </a:r>
            <a:r>
              <a:rPr lang="en-US" sz="1700"/>
              <a:t>:Tuples present in department table but not in employee table</a:t>
            </a:r>
            <a:endParaRPr lang="en-IN" sz="1700"/>
          </a:p>
          <a:p>
            <a:r>
              <a:rPr lang="en-IN" sz="1700" err="1"/>
              <a:t>Πproduct_ID</a:t>
            </a:r>
            <a:r>
              <a:rPr lang="en-IN" sz="1700"/>
              <a:t>(PRODUCT)-</a:t>
            </a:r>
            <a:r>
              <a:rPr lang="en-IN" sz="1700" err="1"/>
              <a:t>Πproduct_ID</a:t>
            </a:r>
            <a:r>
              <a:rPr lang="en-IN" sz="1700"/>
              <a:t>(PRODUCT_MAINTAINENCE)</a:t>
            </a:r>
          </a:p>
          <a:p>
            <a:r>
              <a:rPr lang="en-IN" sz="1700"/>
              <a:t> 7.composition of two form</a:t>
            </a:r>
            <a:r>
              <a:rPr lang="en-US" sz="1700"/>
              <a:t>:project </a:t>
            </a:r>
            <a:r>
              <a:rPr lang="en-US" sz="1700" err="1"/>
              <a:t>wholesaler_ID</a:t>
            </a:r>
            <a:r>
              <a:rPr lang="en-US" sz="1700"/>
              <a:t> of wholesaler from whom stock was bought</a:t>
            </a:r>
            <a:endParaRPr lang="en-IN" sz="1700"/>
          </a:p>
          <a:p>
            <a:r>
              <a:rPr lang="en-IN" sz="1700"/>
              <a:t>Π</a:t>
            </a:r>
            <a:r>
              <a:rPr lang="en-US" sz="1700" baseline="-25000" err="1"/>
              <a:t>Wholesaler_ID</a:t>
            </a:r>
            <a:r>
              <a:rPr lang="en-IN" sz="1700"/>
              <a:t>(</a:t>
            </a:r>
            <a:r>
              <a:rPr lang="en-US" sz="1700"/>
              <a:t>WHOLESALER </a:t>
            </a:r>
            <a:r>
              <a:rPr lang="en-IN" sz="1700"/>
              <a:t>⋈</a:t>
            </a:r>
            <a:r>
              <a:rPr lang="en-US" sz="1700"/>
              <a:t>PRODUCT</a:t>
            </a:r>
            <a:r>
              <a:rPr lang="en-IN" sz="1700"/>
              <a:t> )</a:t>
            </a:r>
          </a:p>
          <a:p>
            <a:r>
              <a:rPr lang="en-IN" sz="1700"/>
              <a:t>8.composition of three form</a:t>
            </a:r>
            <a:r>
              <a:rPr lang="en-US" sz="1700"/>
              <a:t>:select and project phone no of employees allocated a department</a:t>
            </a:r>
            <a:endParaRPr lang="en-IN" sz="1700"/>
          </a:p>
          <a:p>
            <a:r>
              <a:rPr lang="en-IN" sz="1700" err="1"/>
              <a:t>Πphone</a:t>
            </a:r>
            <a:r>
              <a:rPr lang="en-IN" sz="1700"/>
              <a:t> no. (</a:t>
            </a:r>
            <a:r>
              <a:rPr lang="en-IN" sz="1700" err="1"/>
              <a:t>σphone</a:t>
            </a:r>
            <a:r>
              <a:rPr lang="en-IN" sz="1700"/>
              <a:t> no.(EMPLOYEE⋈</a:t>
            </a:r>
            <a:r>
              <a:rPr lang="en-US" sz="1700"/>
              <a:t>DEPARTMENT</a:t>
            </a:r>
            <a:r>
              <a:rPr lang="en-IN" sz="1700"/>
              <a:t>))</a:t>
            </a:r>
          </a:p>
          <a:p>
            <a:r>
              <a:rPr lang="en-IN" sz="1700"/>
              <a:t> </a:t>
            </a:r>
          </a:p>
          <a:p>
            <a:endParaRPr lang="en-IN" sz="1700"/>
          </a:p>
          <a:p>
            <a:endParaRPr lang="en-IN" sz="170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649306"/>
            <a:ext cx="6766000" cy="1546400"/>
          </a:xfrm>
        </p:spPr>
        <p:txBody>
          <a:bodyPr/>
          <a:lstStyle/>
          <a:p>
            <a:r>
              <a:rPr lang="en-IN"/>
              <a:t>EXPERIMENT  4</a:t>
            </a:r>
          </a:p>
        </p:txBody>
      </p:sp>
      <p:sp>
        <p:nvSpPr>
          <p:cNvPr id="4" name="Subtitle 3"/>
          <p:cNvSpPr>
            <a:spLocks noGrp="1"/>
          </p:cNvSpPr>
          <p:nvPr>
            <p:ph type="subTitle" idx="1"/>
          </p:nvPr>
        </p:nvSpPr>
        <p:spPr>
          <a:xfrm>
            <a:off x="0" y="4203754"/>
            <a:ext cx="6766000" cy="1046400"/>
          </a:xfrm>
        </p:spPr>
        <p:txBody>
          <a:bodyPr/>
          <a:lstStyle/>
          <a:p>
            <a:r>
              <a:rPr lang="en-IN" sz="3000" b="1">
                <a:solidFill>
                  <a:schemeClr val="bg1"/>
                </a:solidFill>
              </a:rPr>
              <a:t>ER-MODEL</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4947" y="810036"/>
            <a:ext cx="7323200" cy="1021600"/>
          </a:xfrm>
        </p:spPr>
        <p:txBody>
          <a:bodyPr/>
          <a:lstStyle/>
          <a:p>
            <a:r>
              <a:rPr lang="en-IN" sz="4000"/>
              <a:t>Tables</a:t>
            </a:r>
            <a:br>
              <a:rPr lang="en-IN" sz="4000"/>
            </a:br>
            <a:endParaRPr lang="en-IN" sz="4000"/>
          </a:p>
        </p:txBody>
      </p:sp>
      <p:sp>
        <p:nvSpPr>
          <p:cNvPr id="5" name="Text Placeholder 4"/>
          <p:cNvSpPr>
            <a:spLocks noGrp="1"/>
          </p:cNvSpPr>
          <p:nvPr>
            <p:ph type="body" idx="1"/>
          </p:nvPr>
        </p:nvSpPr>
        <p:spPr>
          <a:xfrm>
            <a:off x="184947" y="2411245"/>
            <a:ext cx="10187351" cy="4194000"/>
          </a:xfrm>
        </p:spPr>
        <p:txBody>
          <a:bodyPr/>
          <a:lstStyle/>
          <a:p>
            <a:pPr lvl="0"/>
            <a:r>
              <a:rPr lang="en-IN"/>
              <a:t>Product(</a:t>
            </a:r>
            <a:r>
              <a:rPr lang="en-IN" u="sng" err="1"/>
              <a:t>Product_ID</a:t>
            </a:r>
            <a:r>
              <a:rPr lang="en-IN"/>
              <a:t>, </a:t>
            </a:r>
            <a:r>
              <a:rPr lang="en-IN" err="1"/>
              <a:t>Product_Name</a:t>
            </a:r>
            <a:r>
              <a:rPr lang="en-IN"/>
              <a:t>, Brand, </a:t>
            </a:r>
            <a:r>
              <a:rPr lang="en-IN" err="1"/>
              <a:t>Product_class</a:t>
            </a:r>
            <a:r>
              <a:rPr lang="en-IN"/>
              <a:t>, Price)</a:t>
            </a:r>
          </a:p>
          <a:p>
            <a:pPr lvl="0"/>
            <a:r>
              <a:rPr lang="en-IN"/>
              <a:t>Employee(</a:t>
            </a:r>
            <a:r>
              <a:rPr lang="en-IN" u="sng" err="1"/>
              <a:t>Employee_ID</a:t>
            </a:r>
            <a:r>
              <a:rPr lang="en-IN"/>
              <a:t>, </a:t>
            </a:r>
            <a:r>
              <a:rPr lang="en-IN" err="1"/>
              <a:t>Employee_name</a:t>
            </a:r>
            <a:r>
              <a:rPr lang="en-IN"/>
              <a:t>, Contact</a:t>
            </a:r>
            <a:r>
              <a:rPr lang="en-US"/>
              <a:t>_</a:t>
            </a:r>
            <a:r>
              <a:rPr lang="en-IN"/>
              <a:t>no, Salary)</a:t>
            </a:r>
          </a:p>
          <a:p>
            <a:pPr lvl="0"/>
            <a:r>
              <a:rPr lang="en-IN"/>
              <a:t>Customer(</a:t>
            </a:r>
            <a:r>
              <a:rPr lang="en-IN" u="sng"/>
              <a:t>C_ID</a:t>
            </a:r>
            <a:r>
              <a:rPr lang="en-IN"/>
              <a:t>, Customer</a:t>
            </a:r>
            <a:r>
              <a:rPr lang="en-US"/>
              <a:t>_</a:t>
            </a:r>
            <a:r>
              <a:rPr lang="en-IN"/>
              <a:t>name, </a:t>
            </a:r>
            <a:r>
              <a:rPr lang="en-IN" err="1"/>
              <a:t>Contact_no</a:t>
            </a:r>
            <a:r>
              <a:rPr lang="en-IN"/>
              <a:t>, Address)</a:t>
            </a:r>
          </a:p>
          <a:p>
            <a:pPr lvl="0"/>
            <a:r>
              <a:rPr lang="en-IN"/>
              <a:t>Sales(</a:t>
            </a:r>
            <a:r>
              <a:rPr lang="en-IN" u="sng"/>
              <a:t>C_ID, </a:t>
            </a:r>
            <a:r>
              <a:rPr lang="en-IN" u="sng" err="1"/>
              <a:t>Employee_ID</a:t>
            </a:r>
            <a:r>
              <a:rPr lang="en-IN" u="sng"/>
              <a:t>, </a:t>
            </a:r>
            <a:r>
              <a:rPr lang="en-IN" u="sng" err="1"/>
              <a:t>Product_ID</a:t>
            </a:r>
            <a:r>
              <a:rPr lang="en-IN" u="sng"/>
              <a:t>, </a:t>
            </a:r>
            <a:r>
              <a:rPr lang="en-IN" u="sng" err="1"/>
              <a:t>Sales_Date_time</a:t>
            </a:r>
            <a:r>
              <a:rPr lang="en-IN" u="sng"/>
              <a:t>, </a:t>
            </a:r>
            <a:r>
              <a:rPr lang="en-IN"/>
              <a:t>Quantity</a:t>
            </a:r>
            <a:r>
              <a:rPr lang="en-US"/>
              <a:t>)</a:t>
            </a:r>
            <a:endParaRPr lang="en-IN"/>
          </a:p>
          <a:p>
            <a:pPr lvl="0"/>
            <a:r>
              <a:rPr lang="en-US"/>
              <a:t>Payments(</a:t>
            </a:r>
            <a:r>
              <a:rPr lang="en-US" err="1"/>
              <a:t>Payment_ID,Amount,C_ID</a:t>
            </a:r>
            <a:r>
              <a:rPr lang="en-US"/>
              <a:t>)</a:t>
            </a:r>
            <a:endParaRPr lang="en-IN"/>
          </a:p>
          <a:p>
            <a:pPr lvl="0"/>
            <a:r>
              <a:rPr lang="en-US"/>
              <a:t>Agency(</a:t>
            </a:r>
            <a:r>
              <a:rPr lang="en-US" u="sng" err="1"/>
              <a:t>Agency_ID</a:t>
            </a:r>
            <a:r>
              <a:rPr lang="en-US" err="1"/>
              <a:t>,Agency_name,Contact_no,Address</a:t>
            </a:r>
            <a:r>
              <a:rPr lang="en-US"/>
              <a:t>)</a:t>
            </a:r>
            <a:endParaRPr lang="en-IN"/>
          </a:p>
          <a:p>
            <a:pPr lvl="0"/>
            <a:r>
              <a:rPr lang="en-US"/>
              <a:t>Wholesaler(</a:t>
            </a:r>
            <a:r>
              <a:rPr lang="en-US" u="sng" err="1"/>
              <a:t>Wholesaler_ID</a:t>
            </a:r>
            <a:r>
              <a:rPr lang="en-US" err="1"/>
              <a:t>,Shop_name,Address,Contact_no</a:t>
            </a:r>
            <a:r>
              <a:rPr lang="en-US"/>
              <a:t>)</a:t>
            </a:r>
            <a:endParaRPr lang="en-IN"/>
          </a:p>
          <a:p>
            <a:pPr lvl="0"/>
            <a:r>
              <a:rPr lang="en-US"/>
              <a:t>Department(</a:t>
            </a:r>
            <a:r>
              <a:rPr lang="en-US" u="sng" err="1"/>
              <a:t>Department_ID</a:t>
            </a:r>
            <a:r>
              <a:rPr lang="en-US" err="1"/>
              <a:t>,Department_Name</a:t>
            </a:r>
            <a:r>
              <a:rPr lang="en-US"/>
              <a:t>)</a:t>
            </a:r>
            <a:endParaRPr lang="en-IN"/>
          </a:p>
          <a:p>
            <a:pPr lvl="0"/>
            <a:r>
              <a:rPr lang="en-US" err="1"/>
              <a:t>Product_maintainence</a:t>
            </a:r>
            <a:r>
              <a:rPr lang="en-US"/>
              <a:t>(</a:t>
            </a:r>
            <a:r>
              <a:rPr lang="en-US" u="sng" err="1"/>
              <a:t>Product_ID</a:t>
            </a:r>
            <a:r>
              <a:rPr lang="en-US" err="1"/>
              <a:t>,Product_availability,Stock_ordered</a:t>
            </a:r>
            <a:r>
              <a:rPr lang="en-US"/>
              <a:t>)</a:t>
            </a:r>
            <a:endParaRPr lang="en-IN"/>
          </a:p>
          <a:p>
            <a:pPr lvl="0"/>
            <a:r>
              <a:rPr lang="en-US"/>
              <a:t>Membership(</a:t>
            </a:r>
            <a:r>
              <a:rPr lang="en-US" u="sng" err="1"/>
              <a:t>C_ID</a:t>
            </a:r>
            <a:r>
              <a:rPr lang="en-US" err="1"/>
              <a:t>,Discounts_availed,Bonus_remaining</a:t>
            </a:r>
            <a:r>
              <a:rPr lang="en-US"/>
              <a:t>)</a:t>
            </a:r>
            <a:endParaRPr lang="en-IN"/>
          </a:p>
          <a:p>
            <a:endParaRPr lang="en-IN"/>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a:t>KEYS</a:t>
            </a:r>
          </a:p>
        </p:txBody>
      </p:sp>
      <p:sp>
        <p:nvSpPr>
          <p:cNvPr id="5" name="Text Placeholder 4"/>
          <p:cNvSpPr>
            <a:spLocks noGrp="1"/>
          </p:cNvSpPr>
          <p:nvPr>
            <p:ph type="body" idx="1"/>
          </p:nvPr>
        </p:nvSpPr>
        <p:spPr>
          <a:xfrm>
            <a:off x="362368" y="1832287"/>
            <a:ext cx="5110383" cy="3632400"/>
          </a:xfrm>
        </p:spPr>
        <p:txBody>
          <a:bodyPr/>
          <a:lstStyle/>
          <a:p>
            <a:pPr marL="0" lvl="0" indent="0">
              <a:spcAft>
                <a:spcPts val="0"/>
              </a:spcAft>
              <a:buNone/>
            </a:pPr>
            <a:r>
              <a:rPr lang="en-IN" sz="2000" b="1" i="1" u="sng"/>
              <a:t>Super Keys</a:t>
            </a:r>
            <a:r>
              <a:rPr lang="en-IN" sz="2000" i="1"/>
              <a:t>:-</a:t>
            </a:r>
            <a:endParaRPr lang="en-IN" sz="2000"/>
          </a:p>
          <a:p>
            <a:pPr marL="0" lvl="0" indent="0">
              <a:spcAft>
                <a:spcPts val="0"/>
              </a:spcAft>
              <a:buNone/>
            </a:pPr>
            <a:endParaRPr lang="en-IN" sz="1500" b="1" i="1"/>
          </a:p>
          <a:p>
            <a:pPr marL="0" lvl="0" indent="0">
              <a:spcAft>
                <a:spcPts val="0"/>
              </a:spcAft>
              <a:buNone/>
            </a:pPr>
            <a:r>
              <a:rPr lang="en-IN" sz="1500" b="1" i="1"/>
              <a:t>Employee</a:t>
            </a:r>
            <a:endParaRPr lang="en-IN" sz="1500" b="1"/>
          </a:p>
          <a:p>
            <a:pPr marL="0" lvl="0" indent="0">
              <a:spcAft>
                <a:spcPts val="0"/>
              </a:spcAft>
              <a:buNone/>
            </a:pPr>
            <a:r>
              <a:rPr lang="en-IN" sz="1500"/>
              <a:t>(</a:t>
            </a:r>
            <a:r>
              <a:rPr lang="en-IN" sz="1500" err="1"/>
              <a:t>i</a:t>
            </a:r>
            <a:r>
              <a:rPr lang="en-IN" sz="1500"/>
              <a:t>)(</a:t>
            </a:r>
            <a:r>
              <a:rPr lang="en-IN" sz="1500" err="1"/>
              <a:t>Employee_ID</a:t>
            </a:r>
            <a:r>
              <a:rPr lang="en-IN" sz="1500"/>
              <a:t>)</a:t>
            </a:r>
          </a:p>
          <a:p>
            <a:pPr marL="0" indent="0">
              <a:spcAft>
                <a:spcPts val="0"/>
              </a:spcAft>
              <a:buNone/>
            </a:pPr>
            <a:r>
              <a:rPr lang="en-IN" sz="1500"/>
              <a:t>(ii)(</a:t>
            </a:r>
            <a:r>
              <a:rPr lang="en-IN" sz="1500" err="1"/>
              <a:t>Employee_ID</a:t>
            </a:r>
            <a:r>
              <a:rPr lang="en-IN" sz="1500"/>
              <a:t>, </a:t>
            </a:r>
            <a:r>
              <a:rPr lang="en-IN" sz="1500" err="1"/>
              <a:t>Contact_no</a:t>
            </a:r>
            <a:r>
              <a:rPr lang="en-IN" sz="1500"/>
              <a:t>)</a:t>
            </a:r>
          </a:p>
          <a:p>
            <a:pPr marL="0" indent="0">
              <a:spcAft>
                <a:spcPts val="0"/>
              </a:spcAft>
              <a:buNone/>
            </a:pPr>
            <a:r>
              <a:rPr lang="en-IN" sz="1500"/>
              <a:t>(iii)(</a:t>
            </a:r>
            <a:r>
              <a:rPr lang="en-IN" sz="1500" err="1"/>
              <a:t>Employee_ID</a:t>
            </a:r>
            <a:r>
              <a:rPr lang="en-IN" sz="1500"/>
              <a:t>, </a:t>
            </a:r>
            <a:r>
              <a:rPr lang="en-IN" sz="1500" err="1"/>
              <a:t>Employee_name</a:t>
            </a:r>
            <a:r>
              <a:rPr lang="en-IN" sz="1500"/>
              <a:t>, </a:t>
            </a:r>
            <a:r>
              <a:rPr lang="en-IN" sz="1500" err="1"/>
              <a:t>Contact_no</a:t>
            </a:r>
            <a:r>
              <a:rPr lang="en-IN" sz="1500"/>
              <a:t>)</a:t>
            </a:r>
          </a:p>
          <a:p>
            <a:pPr marL="0" lvl="0" indent="0">
              <a:spcAft>
                <a:spcPts val="0"/>
              </a:spcAft>
              <a:buNone/>
            </a:pPr>
            <a:endParaRPr lang="en-IN" sz="1500" b="1" i="1"/>
          </a:p>
          <a:p>
            <a:pPr marL="0" lvl="0" indent="0">
              <a:spcAft>
                <a:spcPts val="0"/>
              </a:spcAft>
              <a:buNone/>
            </a:pPr>
            <a:r>
              <a:rPr lang="en-IN" sz="1500" b="1" i="1"/>
              <a:t>Product</a:t>
            </a:r>
            <a:endParaRPr lang="en-IN" sz="1500" b="1"/>
          </a:p>
          <a:p>
            <a:pPr marL="0" lvl="0" indent="0">
              <a:spcAft>
                <a:spcPts val="0"/>
              </a:spcAft>
              <a:buNone/>
            </a:pPr>
            <a:r>
              <a:rPr lang="en-IN" sz="1500"/>
              <a:t>(</a:t>
            </a:r>
            <a:r>
              <a:rPr lang="en-IN" sz="1500" err="1"/>
              <a:t>i</a:t>
            </a:r>
            <a:r>
              <a:rPr lang="en-IN" sz="1500"/>
              <a:t>)(</a:t>
            </a:r>
            <a:r>
              <a:rPr lang="en-IN" sz="1500" err="1"/>
              <a:t>Product_ID</a:t>
            </a:r>
            <a:r>
              <a:rPr lang="en-IN" sz="1500"/>
              <a:t>)</a:t>
            </a:r>
          </a:p>
          <a:p>
            <a:pPr marL="0" indent="0">
              <a:spcAft>
                <a:spcPts val="0"/>
              </a:spcAft>
              <a:buNone/>
            </a:pPr>
            <a:r>
              <a:rPr lang="en-IN" sz="1500"/>
              <a:t> (ii)(</a:t>
            </a:r>
            <a:r>
              <a:rPr lang="en-IN" sz="1500" err="1"/>
              <a:t>Product_ID</a:t>
            </a:r>
            <a:r>
              <a:rPr lang="en-IN" sz="1500"/>
              <a:t>, Brand, </a:t>
            </a:r>
            <a:r>
              <a:rPr lang="en-IN" sz="1500" err="1"/>
              <a:t>Product_class</a:t>
            </a:r>
            <a:r>
              <a:rPr lang="en-IN" sz="1500"/>
              <a:t>)</a:t>
            </a:r>
          </a:p>
          <a:p>
            <a:pPr marL="0" indent="0">
              <a:spcAft>
                <a:spcPts val="0"/>
              </a:spcAft>
              <a:buNone/>
            </a:pPr>
            <a:r>
              <a:rPr lang="en-IN" sz="1500"/>
              <a:t>(iii)(</a:t>
            </a:r>
            <a:r>
              <a:rPr lang="en-IN" sz="1500" err="1"/>
              <a:t>Product_ID</a:t>
            </a:r>
            <a:r>
              <a:rPr lang="en-IN" sz="1500"/>
              <a:t>, </a:t>
            </a:r>
            <a:r>
              <a:rPr lang="en-IN" sz="1500" err="1"/>
              <a:t>Product_Name</a:t>
            </a:r>
            <a:r>
              <a:rPr lang="en-IN" sz="1500"/>
              <a:t>, Brand, </a:t>
            </a:r>
            <a:r>
              <a:rPr lang="en-IN" sz="1500" err="1"/>
              <a:t>Product_Class</a:t>
            </a:r>
            <a:r>
              <a:rPr lang="en-IN" sz="1500"/>
              <a:t>)</a:t>
            </a:r>
          </a:p>
          <a:p>
            <a:pPr marL="0" lvl="0" indent="0">
              <a:spcAft>
                <a:spcPts val="0"/>
              </a:spcAft>
              <a:buNone/>
            </a:pPr>
            <a:endParaRPr lang="en-IN" sz="1500" b="1" i="1"/>
          </a:p>
          <a:p>
            <a:pPr marL="0" lvl="0" indent="0">
              <a:spcAft>
                <a:spcPts val="0"/>
              </a:spcAft>
              <a:buNone/>
            </a:pPr>
            <a:r>
              <a:rPr lang="en-IN" sz="1500" b="1" i="1"/>
              <a:t>Customer</a:t>
            </a:r>
            <a:endParaRPr lang="en-IN" sz="1500" b="1"/>
          </a:p>
          <a:p>
            <a:pPr marL="0" lvl="0" indent="0">
              <a:spcAft>
                <a:spcPts val="0"/>
              </a:spcAft>
              <a:buNone/>
            </a:pPr>
            <a:r>
              <a:rPr lang="en-IN" sz="1500"/>
              <a:t>(</a:t>
            </a:r>
            <a:r>
              <a:rPr lang="en-IN" sz="1500" err="1"/>
              <a:t>i</a:t>
            </a:r>
            <a:r>
              <a:rPr lang="en-IN" sz="1500"/>
              <a:t>)(C_ID)</a:t>
            </a:r>
          </a:p>
          <a:p>
            <a:pPr marL="0" indent="0">
              <a:spcAft>
                <a:spcPts val="0"/>
              </a:spcAft>
              <a:buNone/>
            </a:pPr>
            <a:r>
              <a:rPr lang="en-IN" sz="1500"/>
              <a:t>(ii)(C_ID, </a:t>
            </a:r>
            <a:r>
              <a:rPr lang="en-IN" sz="1500" err="1"/>
              <a:t>Contact_no</a:t>
            </a:r>
            <a:r>
              <a:rPr lang="en-IN" sz="1500"/>
              <a:t>)</a:t>
            </a:r>
          </a:p>
          <a:p>
            <a:pPr marL="0" indent="0">
              <a:spcAft>
                <a:spcPts val="0"/>
              </a:spcAft>
              <a:buNone/>
            </a:pPr>
            <a:r>
              <a:rPr lang="en-IN" sz="1500"/>
              <a:t>(iii)(C_ID, Name, </a:t>
            </a:r>
            <a:r>
              <a:rPr lang="en-IN" sz="1500" err="1"/>
              <a:t>Contact_no</a:t>
            </a:r>
            <a:r>
              <a:rPr lang="en-IN" sz="1500"/>
              <a:t>)</a:t>
            </a:r>
          </a:p>
        </p:txBody>
      </p:sp>
      <p:sp>
        <p:nvSpPr>
          <p:cNvPr id="6" name="Text Placeholder 5"/>
          <p:cNvSpPr>
            <a:spLocks noGrp="1"/>
          </p:cNvSpPr>
          <p:nvPr>
            <p:ph type="body" idx="2"/>
          </p:nvPr>
        </p:nvSpPr>
        <p:spPr>
          <a:xfrm>
            <a:off x="5861496" y="2050651"/>
            <a:ext cx="4879291" cy="3632400"/>
          </a:xfrm>
        </p:spPr>
        <p:txBody>
          <a:bodyPr/>
          <a:lstStyle/>
          <a:p>
            <a:pPr marL="0" lvl="0" indent="0">
              <a:spcAft>
                <a:spcPts val="0"/>
              </a:spcAft>
              <a:buNone/>
            </a:pPr>
            <a:r>
              <a:rPr lang="en-IN" sz="1500" b="1" i="1"/>
              <a:t>Sales</a:t>
            </a:r>
            <a:endParaRPr lang="en-IN" sz="1500" b="1"/>
          </a:p>
          <a:p>
            <a:pPr marL="0" lvl="0" indent="0">
              <a:spcAft>
                <a:spcPts val="0"/>
              </a:spcAft>
              <a:buNone/>
            </a:pPr>
            <a:r>
              <a:rPr lang="en-IN" sz="1500" i="1"/>
              <a:t>(</a:t>
            </a:r>
            <a:r>
              <a:rPr lang="en-IN" sz="1500" i="1" err="1"/>
              <a:t>i</a:t>
            </a:r>
            <a:r>
              <a:rPr lang="en-IN" sz="1500" i="1"/>
              <a:t>)(</a:t>
            </a:r>
            <a:r>
              <a:rPr lang="en-IN" sz="1500" i="1" err="1"/>
              <a:t>Sales_Date_time,C_ID</a:t>
            </a:r>
            <a:r>
              <a:rPr lang="en-IN" sz="1500" i="1"/>
              <a:t>, </a:t>
            </a:r>
            <a:r>
              <a:rPr lang="en-IN" sz="1500" err="1"/>
              <a:t>Product_ID,Employee</a:t>
            </a:r>
            <a:r>
              <a:rPr lang="en-IN" sz="1500"/>
              <a:t>_ ID)</a:t>
            </a:r>
          </a:p>
          <a:p>
            <a:pPr marL="0" lvl="0" indent="0">
              <a:spcAft>
                <a:spcPts val="0"/>
              </a:spcAft>
              <a:buNone/>
            </a:pPr>
            <a:endParaRPr lang="en-IN" sz="1500"/>
          </a:p>
          <a:p>
            <a:pPr marL="0" indent="0">
              <a:spcAft>
                <a:spcPts val="0"/>
              </a:spcAft>
              <a:buNone/>
            </a:pPr>
            <a:r>
              <a:rPr lang="en-IN" sz="1500" i="1"/>
              <a:t> </a:t>
            </a:r>
            <a:r>
              <a:rPr lang="en-IN" sz="1500" b="1" i="1"/>
              <a:t>Wholesaler</a:t>
            </a:r>
            <a:endParaRPr lang="en-IN" sz="1500" b="1"/>
          </a:p>
          <a:p>
            <a:pPr marL="0" lvl="0" indent="0">
              <a:spcAft>
                <a:spcPts val="0"/>
              </a:spcAft>
              <a:buNone/>
            </a:pPr>
            <a:r>
              <a:rPr lang="en-IN" sz="1500" i="1"/>
              <a:t>(</a:t>
            </a:r>
            <a:r>
              <a:rPr lang="en-IN" sz="1500" i="1" err="1"/>
              <a:t>i</a:t>
            </a:r>
            <a:r>
              <a:rPr lang="en-IN" sz="1500" i="1"/>
              <a:t>)(</a:t>
            </a:r>
            <a:r>
              <a:rPr lang="en-IN" sz="1500" i="1" err="1"/>
              <a:t>Wholesaler_ID,contact_no</a:t>
            </a:r>
            <a:r>
              <a:rPr lang="en-IN" sz="1500" i="1"/>
              <a:t>)</a:t>
            </a:r>
            <a:endParaRPr lang="en-IN" sz="1500"/>
          </a:p>
          <a:p>
            <a:pPr marL="0" indent="0">
              <a:spcAft>
                <a:spcPts val="0"/>
              </a:spcAft>
              <a:buNone/>
            </a:pPr>
            <a:r>
              <a:rPr lang="en-IN" sz="1500" i="1"/>
              <a:t> (ii)(</a:t>
            </a:r>
            <a:r>
              <a:rPr lang="en-IN" sz="1500" i="1" err="1"/>
              <a:t>Wholesaler_id,Contact_no,Shop_name</a:t>
            </a:r>
            <a:r>
              <a:rPr lang="en-IN" sz="1500" i="1"/>
              <a:t>)</a:t>
            </a:r>
          </a:p>
          <a:p>
            <a:pPr marL="0" indent="0">
              <a:spcAft>
                <a:spcPts val="0"/>
              </a:spcAft>
              <a:buNone/>
            </a:pPr>
            <a:endParaRPr lang="en-IN" sz="1500"/>
          </a:p>
          <a:p>
            <a:pPr marL="0" indent="0">
              <a:spcAft>
                <a:spcPts val="0"/>
              </a:spcAft>
              <a:buNone/>
            </a:pPr>
            <a:r>
              <a:rPr lang="en-IN" sz="1500" b="1" i="1" err="1"/>
              <a:t>Product_maintainence</a:t>
            </a:r>
            <a:br>
              <a:rPr lang="en-IN" sz="1500"/>
            </a:br>
            <a:r>
              <a:rPr lang="en-IN" sz="1500" err="1"/>
              <a:t>Product_ID</a:t>
            </a:r>
            <a:endParaRPr lang="en-IN" sz="1500"/>
          </a:p>
          <a:p>
            <a:pPr marL="0" indent="0">
              <a:spcAft>
                <a:spcPts val="0"/>
              </a:spcAft>
              <a:buNone/>
            </a:pPr>
            <a:r>
              <a:rPr lang="en-IN" sz="1500"/>
              <a:t>(</a:t>
            </a:r>
            <a:r>
              <a:rPr lang="en-IN" sz="1500" err="1"/>
              <a:t>Product_ID,Discounts_avaied</a:t>
            </a:r>
            <a:r>
              <a:rPr lang="en-IN" sz="1500"/>
              <a:t>)</a:t>
            </a:r>
          </a:p>
          <a:p>
            <a:pPr marL="0" indent="0">
              <a:spcAft>
                <a:spcPts val="0"/>
              </a:spcAft>
              <a:buNone/>
            </a:pPr>
            <a:endParaRPr lang="en-IN" sz="1500"/>
          </a:p>
          <a:p>
            <a:pPr marL="0" lvl="0" indent="0">
              <a:spcAft>
                <a:spcPts val="0"/>
              </a:spcAft>
              <a:buNone/>
            </a:pPr>
            <a:r>
              <a:rPr lang="en-IN" sz="1500" b="1" i="1"/>
              <a:t>Payments</a:t>
            </a:r>
            <a:endParaRPr lang="en-IN" sz="1500" b="1"/>
          </a:p>
          <a:p>
            <a:pPr marL="0" indent="0">
              <a:spcAft>
                <a:spcPts val="0"/>
              </a:spcAft>
              <a:buNone/>
            </a:pPr>
            <a:r>
              <a:rPr lang="en-IN" sz="1500" i="1"/>
              <a:t>(</a:t>
            </a:r>
            <a:r>
              <a:rPr lang="en-IN" sz="1500" i="1" err="1"/>
              <a:t>i</a:t>
            </a:r>
            <a:r>
              <a:rPr lang="en-IN" sz="1500" i="1"/>
              <a:t>)</a:t>
            </a:r>
            <a:r>
              <a:rPr lang="en-IN" sz="1500" i="1" err="1"/>
              <a:t>Payment_id</a:t>
            </a:r>
            <a:endParaRPr lang="en-IN" sz="1500"/>
          </a:p>
          <a:p>
            <a:pPr marL="0" indent="0">
              <a:spcAft>
                <a:spcPts val="0"/>
              </a:spcAft>
              <a:buNone/>
            </a:pPr>
            <a:r>
              <a:rPr lang="en-IN" sz="1500" i="1"/>
              <a:t>(ii)(</a:t>
            </a:r>
            <a:r>
              <a:rPr lang="en-IN" sz="1500" i="1" err="1"/>
              <a:t>Payment_id,C_ID</a:t>
            </a:r>
            <a:r>
              <a:rPr lang="en-IN" sz="1500" i="1"/>
              <a:t>)</a:t>
            </a:r>
            <a:endParaRPr lang="en-IN" sz="1500"/>
          </a:p>
          <a:p>
            <a:pPr>
              <a:spcAft>
                <a:spcPts val="0"/>
              </a:spcAft>
            </a:pPr>
            <a:endParaRPr lang="en-IN" sz="1500"/>
          </a:p>
          <a:p>
            <a:pPr>
              <a:spcAft>
                <a:spcPts val="0"/>
              </a:spcAft>
              <a:buNone/>
            </a:pPr>
            <a:endParaRPr lang="en-IN" sz="1500"/>
          </a:p>
          <a:p>
            <a:pPr>
              <a:spcAft>
                <a:spcPts val="0"/>
              </a:spcAft>
            </a:pPr>
            <a:endParaRPr lang="en-IN" sz="1500"/>
          </a:p>
          <a:p>
            <a:pPr>
              <a:spcAft>
                <a:spcPts val="0"/>
              </a:spcAft>
            </a:pPr>
            <a:endParaRPr lang="en-IN" sz="1500"/>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0" lvl="0" indent="0">
              <a:buNone/>
            </a:pPr>
            <a:r>
              <a:rPr lang="en-IN" sz="1500" b="1" i="1" err="1"/>
              <a:t>Membership_Account</a:t>
            </a:r>
            <a:endParaRPr lang="en-IN" sz="1500" b="1"/>
          </a:p>
          <a:p>
            <a:pPr marL="0" indent="0">
              <a:buNone/>
            </a:pPr>
            <a:r>
              <a:rPr lang="en-IN" sz="1500" i="1"/>
              <a:t>(</a:t>
            </a:r>
            <a:r>
              <a:rPr lang="en-IN" sz="1500" i="1" err="1"/>
              <a:t>i</a:t>
            </a:r>
            <a:r>
              <a:rPr lang="en-IN" sz="1500" i="1"/>
              <a:t>)(</a:t>
            </a:r>
            <a:r>
              <a:rPr lang="en-IN" sz="1500" i="1" err="1"/>
              <a:t>C_ID,Discounts_availed</a:t>
            </a:r>
            <a:r>
              <a:rPr lang="en-IN" sz="1500" i="1"/>
              <a:t>)</a:t>
            </a:r>
            <a:endParaRPr lang="en-IN" sz="1500"/>
          </a:p>
          <a:p>
            <a:pPr marL="0" indent="0">
              <a:buNone/>
            </a:pPr>
            <a:r>
              <a:rPr lang="en-IN" sz="1500" i="1"/>
              <a:t>(ii)(</a:t>
            </a:r>
            <a:r>
              <a:rPr lang="en-IN" sz="1500" i="1" err="1"/>
              <a:t>C_ID,Discounts_availed,Bonus_remaining</a:t>
            </a:r>
            <a:r>
              <a:rPr lang="en-IN" sz="1500" i="1"/>
              <a:t>)</a:t>
            </a:r>
            <a:endParaRPr lang="en-IN" sz="1500"/>
          </a:p>
          <a:p>
            <a:pPr marL="0" lvl="0" indent="0">
              <a:buNone/>
            </a:pPr>
            <a:r>
              <a:rPr lang="en-IN" sz="1500"/>
              <a:t>(iii)(C_ID)</a:t>
            </a:r>
          </a:p>
          <a:p>
            <a:pPr marL="0" lvl="0" indent="0">
              <a:buNone/>
            </a:pPr>
            <a:r>
              <a:rPr lang="en-IN" sz="1500" b="1" i="1"/>
              <a:t>Department</a:t>
            </a:r>
            <a:endParaRPr lang="en-IN" sz="1500" b="1"/>
          </a:p>
          <a:p>
            <a:pPr marL="0" indent="0">
              <a:buNone/>
            </a:pPr>
            <a:r>
              <a:rPr lang="en-IN" sz="1500"/>
              <a:t>(</a:t>
            </a:r>
            <a:r>
              <a:rPr lang="en-IN" sz="1500" err="1"/>
              <a:t>i</a:t>
            </a:r>
            <a:r>
              <a:rPr lang="en-IN" sz="1500"/>
              <a:t>)(</a:t>
            </a:r>
            <a:r>
              <a:rPr lang="en-IN" sz="1500" i="1" err="1"/>
              <a:t>Department_name,Department_ID</a:t>
            </a:r>
            <a:r>
              <a:rPr lang="en-IN" sz="1500" i="1"/>
              <a:t>)</a:t>
            </a:r>
            <a:endParaRPr lang="en-IN" sz="1500"/>
          </a:p>
          <a:p>
            <a:pPr marL="0" indent="0">
              <a:buNone/>
            </a:pPr>
            <a:r>
              <a:rPr lang="en-IN" sz="1500" i="1"/>
              <a:t>(ii)</a:t>
            </a:r>
            <a:r>
              <a:rPr lang="en-IN" sz="1500" i="1" err="1"/>
              <a:t>Department_name</a:t>
            </a:r>
            <a:endParaRPr lang="en-IN" sz="1500"/>
          </a:p>
          <a:p>
            <a:pPr marL="0" lvl="0" indent="0">
              <a:buNone/>
            </a:pPr>
            <a:r>
              <a:rPr lang="en-IN" sz="1500" b="1" i="1"/>
              <a:t>Agency</a:t>
            </a:r>
            <a:endParaRPr lang="en-IN" sz="1500" b="1"/>
          </a:p>
          <a:p>
            <a:pPr marL="0" indent="0">
              <a:buNone/>
            </a:pPr>
            <a:r>
              <a:rPr lang="en-IN" sz="1500" i="1"/>
              <a:t>(</a:t>
            </a:r>
            <a:r>
              <a:rPr lang="en-IN" sz="1500" i="1" err="1"/>
              <a:t>i</a:t>
            </a:r>
            <a:r>
              <a:rPr lang="en-IN" sz="1500" i="1"/>
              <a:t>)(</a:t>
            </a:r>
            <a:r>
              <a:rPr lang="en-IN" sz="1500" i="1" err="1"/>
              <a:t>Agency_ID,Agency_name,Contact_no</a:t>
            </a:r>
            <a:r>
              <a:rPr lang="en-IN" sz="1500" i="1"/>
              <a:t>)</a:t>
            </a:r>
            <a:endParaRPr lang="en-IN" sz="1500"/>
          </a:p>
          <a:p>
            <a:pPr marL="0" indent="0">
              <a:buNone/>
            </a:pPr>
            <a:r>
              <a:rPr lang="en-IN" sz="1500" i="1"/>
              <a:t>(ii)</a:t>
            </a:r>
            <a:r>
              <a:rPr lang="en-IN" sz="1500" i="1" err="1"/>
              <a:t>Agency_ID</a:t>
            </a:r>
            <a:endParaRPr lang="en-IN" sz="1500"/>
          </a:p>
          <a:p>
            <a:pPr marL="0" indent="0">
              <a:buNone/>
            </a:pPr>
            <a:r>
              <a:rPr lang="en-IN" sz="1500" i="1"/>
              <a:t>(iii)(</a:t>
            </a:r>
            <a:r>
              <a:rPr lang="en-IN" sz="1500" i="1" err="1"/>
              <a:t>Agency_ID,Agency_name</a:t>
            </a:r>
            <a:r>
              <a:rPr lang="en-IN" sz="1500" i="1"/>
              <a:t>)</a:t>
            </a:r>
            <a:endParaRPr lang="en-IN" sz="1500"/>
          </a:p>
          <a:p>
            <a:endParaRPr lang="en-IN" sz="1500"/>
          </a:p>
        </p:txBody>
      </p:sp>
      <p:sp>
        <p:nvSpPr>
          <p:cNvPr id="4" name="Text Placeholder 3"/>
          <p:cNvSpPr>
            <a:spLocks noGrp="1"/>
          </p:cNvSpPr>
          <p:nvPr>
            <p:ph type="body" idx="2"/>
          </p:nvPr>
        </p:nvSpPr>
        <p:spPr/>
        <p:txBody>
          <a:bodyPr/>
          <a:lstStyle/>
          <a:p>
            <a:endParaRPr lang="en-IN"/>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a:t>KEYS</a:t>
            </a:r>
          </a:p>
        </p:txBody>
      </p:sp>
      <p:sp>
        <p:nvSpPr>
          <p:cNvPr id="3" name="Text Placeholder 2"/>
          <p:cNvSpPr>
            <a:spLocks noGrp="1"/>
          </p:cNvSpPr>
          <p:nvPr>
            <p:ph type="body" idx="1"/>
          </p:nvPr>
        </p:nvSpPr>
        <p:spPr>
          <a:xfrm>
            <a:off x="1085700" y="2050651"/>
            <a:ext cx="4632712" cy="3632400"/>
          </a:xfrm>
        </p:spPr>
        <p:txBody>
          <a:bodyPr/>
          <a:lstStyle/>
          <a:p>
            <a:pPr marL="0" indent="0">
              <a:spcAft>
                <a:spcPts val="0"/>
              </a:spcAft>
              <a:buNone/>
            </a:pPr>
            <a:r>
              <a:rPr lang="en-IN" sz="2000" b="1" i="1" u="sng"/>
              <a:t>Candidate Keys</a:t>
            </a:r>
            <a:r>
              <a:rPr lang="en-IN" sz="2000"/>
              <a:t>:-</a:t>
            </a:r>
          </a:p>
          <a:p>
            <a:pPr marL="0" lvl="0" indent="0">
              <a:spcAft>
                <a:spcPts val="0"/>
              </a:spcAft>
              <a:buNone/>
            </a:pPr>
            <a:endParaRPr lang="en-IN" sz="1500" b="1"/>
          </a:p>
          <a:p>
            <a:pPr marL="0" lvl="0" indent="0">
              <a:spcAft>
                <a:spcPts val="0"/>
              </a:spcAft>
              <a:buNone/>
            </a:pPr>
            <a:r>
              <a:rPr lang="en-IN" sz="1500" b="1"/>
              <a:t>Employee</a:t>
            </a:r>
          </a:p>
          <a:p>
            <a:pPr marL="0" lvl="0" indent="0">
              <a:spcAft>
                <a:spcPts val="0"/>
              </a:spcAft>
              <a:buNone/>
            </a:pPr>
            <a:r>
              <a:rPr lang="en-IN" sz="1500"/>
              <a:t>(</a:t>
            </a:r>
            <a:r>
              <a:rPr lang="en-IN" sz="1500" err="1"/>
              <a:t>Employee_ID</a:t>
            </a:r>
            <a:r>
              <a:rPr lang="en-IN" sz="1500"/>
              <a:t>)</a:t>
            </a:r>
          </a:p>
          <a:p>
            <a:pPr marL="0" lvl="0" indent="0">
              <a:spcAft>
                <a:spcPts val="0"/>
              </a:spcAft>
              <a:buNone/>
            </a:pPr>
            <a:endParaRPr lang="en-IN" sz="1500"/>
          </a:p>
          <a:p>
            <a:pPr marL="0" lvl="0" indent="0">
              <a:spcAft>
                <a:spcPts val="0"/>
              </a:spcAft>
              <a:buNone/>
            </a:pPr>
            <a:r>
              <a:rPr lang="en-IN" sz="1500" b="1"/>
              <a:t>Product</a:t>
            </a:r>
          </a:p>
          <a:p>
            <a:pPr marL="0" indent="0">
              <a:spcAft>
                <a:spcPts val="0"/>
              </a:spcAft>
              <a:buNone/>
            </a:pPr>
            <a:r>
              <a:rPr lang="en-IN" sz="1500"/>
              <a:t>(</a:t>
            </a:r>
            <a:r>
              <a:rPr lang="en-IN" sz="1500" err="1"/>
              <a:t>Product_ID</a:t>
            </a:r>
            <a:r>
              <a:rPr lang="en-IN" sz="1500"/>
              <a:t>)</a:t>
            </a:r>
          </a:p>
          <a:p>
            <a:pPr marL="0" indent="0">
              <a:spcAft>
                <a:spcPts val="0"/>
              </a:spcAft>
              <a:buNone/>
            </a:pPr>
            <a:endParaRPr lang="en-IN" sz="1500"/>
          </a:p>
          <a:p>
            <a:pPr marL="0" lvl="0" indent="0">
              <a:spcAft>
                <a:spcPts val="0"/>
              </a:spcAft>
              <a:buNone/>
            </a:pPr>
            <a:r>
              <a:rPr lang="en-IN" sz="1500" b="1"/>
              <a:t>Customer</a:t>
            </a:r>
          </a:p>
          <a:p>
            <a:pPr marL="0" indent="0">
              <a:spcAft>
                <a:spcPts val="0"/>
              </a:spcAft>
              <a:buNone/>
            </a:pPr>
            <a:r>
              <a:rPr lang="en-IN" sz="1500"/>
              <a:t>  (C_ID)</a:t>
            </a:r>
          </a:p>
          <a:p>
            <a:pPr marL="0" indent="0">
              <a:spcAft>
                <a:spcPts val="0"/>
              </a:spcAft>
              <a:buNone/>
            </a:pPr>
            <a:endParaRPr lang="en-IN" sz="1500"/>
          </a:p>
          <a:p>
            <a:pPr marL="0" lvl="0" indent="0">
              <a:spcAft>
                <a:spcPts val="0"/>
              </a:spcAft>
              <a:buNone/>
            </a:pPr>
            <a:r>
              <a:rPr lang="en-IN" sz="1500" b="1"/>
              <a:t>Sales</a:t>
            </a:r>
          </a:p>
          <a:p>
            <a:pPr marL="0" indent="0">
              <a:spcAft>
                <a:spcPts val="0"/>
              </a:spcAft>
              <a:buNone/>
            </a:pPr>
            <a:r>
              <a:rPr lang="en-IN" sz="1500"/>
              <a:t>(</a:t>
            </a:r>
            <a:r>
              <a:rPr lang="en-IN" sz="1500" err="1"/>
              <a:t>Sales_Date_time,C_ID</a:t>
            </a:r>
            <a:r>
              <a:rPr lang="en-IN" sz="1500"/>
              <a:t>, </a:t>
            </a:r>
            <a:r>
              <a:rPr lang="en-IN" sz="1500" err="1"/>
              <a:t>Product_ID,Employee</a:t>
            </a:r>
            <a:r>
              <a:rPr lang="en-IN" sz="1500"/>
              <a:t>_ ID)</a:t>
            </a:r>
          </a:p>
          <a:p>
            <a:pPr marL="0" indent="0">
              <a:spcAft>
                <a:spcPts val="0"/>
              </a:spcAft>
              <a:buNone/>
            </a:pPr>
            <a:endParaRPr lang="en-IN" sz="1500"/>
          </a:p>
          <a:p>
            <a:pPr marL="0" lvl="0" indent="0">
              <a:spcAft>
                <a:spcPts val="0"/>
              </a:spcAft>
              <a:buNone/>
            </a:pPr>
            <a:r>
              <a:rPr lang="en-IN" sz="1500" b="1"/>
              <a:t>Wholesaler</a:t>
            </a:r>
          </a:p>
          <a:p>
            <a:pPr marL="0" lvl="0" indent="0">
              <a:spcAft>
                <a:spcPts val="0"/>
              </a:spcAft>
              <a:buNone/>
            </a:pPr>
            <a:r>
              <a:rPr lang="en-IN" sz="1500"/>
              <a:t>(</a:t>
            </a:r>
            <a:r>
              <a:rPr lang="en-IN" sz="1500" err="1"/>
              <a:t>Wholesaler_ID</a:t>
            </a:r>
            <a:r>
              <a:rPr lang="en-IN" sz="1500"/>
              <a:t>)</a:t>
            </a:r>
          </a:p>
          <a:p>
            <a:pPr>
              <a:spcAft>
                <a:spcPts val="0"/>
              </a:spcAft>
            </a:pPr>
            <a:endParaRPr lang="en-IN" sz="1500"/>
          </a:p>
        </p:txBody>
      </p:sp>
      <p:sp>
        <p:nvSpPr>
          <p:cNvPr id="4" name="Text Placeholder 3"/>
          <p:cNvSpPr>
            <a:spLocks noGrp="1"/>
          </p:cNvSpPr>
          <p:nvPr>
            <p:ph type="body" idx="2"/>
          </p:nvPr>
        </p:nvSpPr>
        <p:spPr/>
        <p:txBody>
          <a:bodyPr/>
          <a:lstStyle/>
          <a:p>
            <a:pPr marL="0" indent="0">
              <a:spcAft>
                <a:spcPts val="0"/>
              </a:spcAft>
              <a:buNone/>
            </a:pPr>
            <a:r>
              <a:rPr lang="en-IN" sz="1500" b="1"/>
              <a:t> </a:t>
            </a:r>
          </a:p>
          <a:p>
            <a:pPr marL="0" indent="0">
              <a:spcAft>
                <a:spcPts val="0"/>
              </a:spcAft>
              <a:buNone/>
            </a:pPr>
            <a:r>
              <a:rPr lang="en-IN" sz="1500" b="1"/>
              <a:t>Payments</a:t>
            </a:r>
          </a:p>
          <a:p>
            <a:pPr marL="0" indent="0">
              <a:spcAft>
                <a:spcPts val="0"/>
              </a:spcAft>
              <a:buNone/>
            </a:pPr>
            <a:r>
              <a:rPr lang="en-IN" sz="1500"/>
              <a:t>(</a:t>
            </a:r>
            <a:r>
              <a:rPr lang="en-IN" sz="1500" err="1"/>
              <a:t>i</a:t>
            </a:r>
            <a:r>
              <a:rPr lang="en-IN" sz="1500"/>
              <a:t>)(</a:t>
            </a:r>
            <a:r>
              <a:rPr lang="en-IN" sz="1500" err="1"/>
              <a:t>Payment_ID</a:t>
            </a:r>
            <a:r>
              <a:rPr lang="en-IN" sz="1500"/>
              <a:t>)</a:t>
            </a:r>
          </a:p>
          <a:p>
            <a:pPr marL="0" indent="0">
              <a:spcAft>
                <a:spcPts val="0"/>
              </a:spcAft>
              <a:buNone/>
            </a:pPr>
            <a:r>
              <a:rPr lang="en-IN" sz="1500"/>
              <a:t>(ii)(C_ID)</a:t>
            </a:r>
          </a:p>
          <a:p>
            <a:pPr marL="0" indent="0">
              <a:spcAft>
                <a:spcPts val="0"/>
              </a:spcAft>
              <a:buNone/>
            </a:pPr>
            <a:endParaRPr lang="en-IN" sz="1500"/>
          </a:p>
          <a:p>
            <a:pPr marL="0" indent="0">
              <a:spcAft>
                <a:spcPts val="0"/>
              </a:spcAft>
              <a:buNone/>
            </a:pPr>
            <a:r>
              <a:rPr lang="en-IN" sz="1500" b="1" err="1"/>
              <a:t>Membership_Account</a:t>
            </a:r>
            <a:endParaRPr lang="en-IN" sz="1500" b="1"/>
          </a:p>
          <a:p>
            <a:pPr marL="0" indent="0">
              <a:spcAft>
                <a:spcPts val="0"/>
              </a:spcAft>
              <a:buNone/>
            </a:pPr>
            <a:r>
              <a:rPr lang="en-IN" sz="1500"/>
              <a:t>(</a:t>
            </a:r>
            <a:r>
              <a:rPr lang="en-IN" sz="1500" err="1"/>
              <a:t>i</a:t>
            </a:r>
            <a:r>
              <a:rPr lang="en-IN" sz="1500"/>
              <a:t>)(C_ID)</a:t>
            </a:r>
          </a:p>
          <a:p>
            <a:pPr marL="0" indent="0">
              <a:spcAft>
                <a:spcPts val="0"/>
              </a:spcAft>
              <a:buNone/>
            </a:pPr>
            <a:endParaRPr lang="en-IN" sz="1500"/>
          </a:p>
          <a:p>
            <a:pPr marL="0" indent="0">
              <a:spcAft>
                <a:spcPts val="0"/>
              </a:spcAft>
              <a:buNone/>
            </a:pPr>
            <a:r>
              <a:rPr lang="en-IN" sz="1500" b="1"/>
              <a:t>Department</a:t>
            </a:r>
          </a:p>
          <a:p>
            <a:pPr marL="0" indent="0">
              <a:spcAft>
                <a:spcPts val="0"/>
              </a:spcAft>
              <a:buNone/>
            </a:pPr>
            <a:r>
              <a:rPr lang="en-IN" sz="1500"/>
              <a:t>(</a:t>
            </a:r>
            <a:r>
              <a:rPr lang="en-IN" sz="1500" err="1"/>
              <a:t>i</a:t>
            </a:r>
            <a:r>
              <a:rPr lang="en-IN" sz="1500"/>
              <a:t>)(</a:t>
            </a:r>
            <a:r>
              <a:rPr lang="en-IN" sz="1500" err="1"/>
              <a:t>Department_ID</a:t>
            </a:r>
            <a:r>
              <a:rPr lang="en-IN" sz="1500"/>
              <a:t>)</a:t>
            </a:r>
          </a:p>
          <a:p>
            <a:pPr marL="0" indent="0">
              <a:spcAft>
                <a:spcPts val="0"/>
              </a:spcAft>
              <a:buNone/>
            </a:pPr>
            <a:r>
              <a:rPr lang="en-IN" sz="1500"/>
              <a:t>(ii)(</a:t>
            </a:r>
            <a:r>
              <a:rPr lang="en-IN" sz="1500" err="1"/>
              <a:t>Department_name</a:t>
            </a:r>
            <a:r>
              <a:rPr lang="en-IN" sz="1500"/>
              <a:t>)</a:t>
            </a:r>
          </a:p>
          <a:p>
            <a:pPr marL="0" indent="0">
              <a:spcAft>
                <a:spcPts val="0"/>
              </a:spcAft>
              <a:buNone/>
            </a:pPr>
            <a:endParaRPr lang="en-IN" sz="1500"/>
          </a:p>
          <a:p>
            <a:pPr marL="0" indent="0">
              <a:spcAft>
                <a:spcPts val="0"/>
              </a:spcAft>
              <a:buNone/>
            </a:pPr>
            <a:r>
              <a:rPr lang="en-IN" sz="1500" b="1"/>
              <a:t> Agency</a:t>
            </a:r>
          </a:p>
          <a:p>
            <a:pPr marL="0" indent="0">
              <a:spcAft>
                <a:spcPts val="0"/>
              </a:spcAft>
              <a:buNone/>
            </a:pPr>
            <a:r>
              <a:rPr lang="en-IN" sz="1500"/>
              <a:t> (</a:t>
            </a:r>
            <a:r>
              <a:rPr lang="en-IN" sz="1500" err="1"/>
              <a:t>i</a:t>
            </a:r>
            <a:r>
              <a:rPr lang="en-IN" sz="1500"/>
              <a:t>)(</a:t>
            </a:r>
            <a:r>
              <a:rPr lang="en-IN" sz="1500" err="1"/>
              <a:t>Agency_ID</a:t>
            </a:r>
            <a:r>
              <a:rPr lang="en-IN" sz="1500"/>
              <a:t>)</a:t>
            </a:r>
          </a:p>
          <a:p>
            <a:pPr marL="0" indent="0">
              <a:spcAft>
                <a:spcPts val="0"/>
              </a:spcAft>
              <a:buNone/>
            </a:pPr>
            <a:endParaRPr lang="en-IN" sz="1500"/>
          </a:p>
          <a:p>
            <a:pPr>
              <a:spcAft>
                <a:spcPts val="0"/>
              </a:spcAft>
              <a:buNone/>
            </a:pPr>
            <a:r>
              <a:rPr lang="en-IN" sz="1500" b="1" i="1" err="1"/>
              <a:t>Product_maintainence</a:t>
            </a:r>
            <a:br>
              <a:rPr lang="en-IN" sz="1500"/>
            </a:br>
            <a:r>
              <a:rPr lang="en-IN" sz="1500" err="1"/>
              <a:t>Product_ID</a:t>
            </a:r>
            <a:endParaRPr lang="en-IN" sz="1500"/>
          </a:p>
          <a:p>
            <a:pPr>
              <a:spcAft>
                <a:spcPts val="0"/>
              </a:spcAft>
            </a:pPr>
            <a:endParaRPr lang="en-IN" sz="1500"/>
          </a:p>
          <a:p>
            <a:pPr>
              <a:spcAft>
                <a:spcPts val="0"/>
              </a:spcAft>
            </a:pPr>
            <a:endParaRPr lang="en-IN" sz="150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523032"/>
            <a:ext cx="7680400" cy="991869"/>
          </a:xfrm>
        </p:spPr>
        <p:txBody>
          <a:bodyPr/>
          <a:lstStyle/>
          <a:p>
            <a:pPr algn="ctr"/>
            <a:r>
              <a:rPr lang="en-IN" sz="4000"/>
              <a:t>Acknowledgement</a:t>
            </a:r>
          </a:p>
        </p:txBody>
      </p:sp>
      <p:sp>
        <p:nvSpPr>
          <p:cNvPr id="6" name="Text Placeholder 5"/>
          <p:cNvSpPr>
            <a:spLocks noGrp="1"/>
          </p:cNvSpPr>
          <p:nvPr>
            <p:ph type="body" idx="1"/>
          </p:nvPr>
        </p:nvSpPr>
        <p:spPr>
          <a:xfrm>
            <a:off x="256116" y="1897039"/>
            <a:ext cx="11194356" cy="4960961"/>
          </a:xfrm>
        </p:spPr>
        <p:txBody>
          <a:bodyPr/>
          <a:lstStyle/>
          <a:p>
            <a:pPr algn="just" fontAlgn="base"/>
            <a:r>
              <a:rPr lang="en-IN" dirty="0"/>
              <a:t>We have taken efforts in this project. However, it would not have been possible without the kind support and help of many individuals and organizations. I would like to extend my sincere thanks to all of them.</a:t>
            </a:r>
          </a:p>
          <a:p>
            <a:pPr algn="just" fontAlgn="base"/>
            <a:r>
              <a:rPr lang="en-IN" dirty="0"/>
              <a:t>We are highly indebted to Sir Nishant Doshi for his guidance and constant supervision as well as for providing necessary information regarding the project &amp; also for their support in completing the project.</a:t>
            </a:r>
          </a:p>
          <a:p>
            <a:pPr algn="just" fontAlgn="base"/>
            <a:r>
              <a:rPr lang="en-IN" dirty="0"/>
              <a:t>We would like to express my gratitude towards my parents &amp; member of Pandit Deendayal Petroleum University for their kind co-operation and encouragement which help me in completion of this project.</a:t>
            </a:r>
          </a:p>
          <a:p>
            <a:pPr algn="just" fontAlgn="base"/>
            <a:r>
              <a:rPr lang="en-IN" dirty="0"/>
              <a:t>Our  thanks and appreciations also go to our colleagues who have helped in developing the project and the people who have willingly helped us out with their abilities.</a:t>
            </a:r>
          </a:p>
          <a:p>
            <a:pPr algn="just"/>
            <a:endParaRPr lang="en-IN" dirty="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a:t>KEYS</a:t>
            </a:r>
          </a:p>
        </p:txBody>
      </p:sp>
      <p:sp>
        <p:nvSpPr>
          <p:cNvPr id="3" name="Text Placeholder 2"/>
          <p:cNvSpPr>
            <a:spLocks noGrp="1"/>
          </p:cNvSpPr>
          <p:nvPr>
            <p:ph type="body" idx="1"/>
          </p:nvPr>
        </p:nvSpPr>
        <p:spPr>
          <a:xfrm>
            <a:off x="1085699" y="2050651"/>
            <a:ext cx="4660007" cy="3632400"/>
          </a:xfrm>
        </p:spPr>
        <p:txBody>
          <a:bodyPr/>
          <a:lstStyle/>
          <a:p>
            <a:pPr marL="0" indent="0">
              <a:spcAft>
                <a:spcPts val="0"/>
              </a:spcAft>
              <a:buNone/>
            </a:pPr>
            <a:r>
              <a:rPr lang="en-IN" sz="2000" b="1" i="1" u="sng"/>
              <a:t>Primary Keys</a:t>
            </a:r>
            <a:r>
              <a:rPr lang="en-IN" sz="2000" i="1" u="sng"/>
              <a:t>: -</a:t>
            </a:r>
          </a:p>
          <a:p>
            <a:pPr marL="0" lvl="0" indent="0">
              <a:spcAft>
                <a:spcPts val="0"/>
              </a:spcAft>
              <a:buNone/>
            </a:pPr>
            <a:endParaRPr lang="en-IN" sz="1500" b="1"/>
          </a:p>
          <a:p>
            <a:pPr marL="0" lvl="0" indent="0">
              <a:spcAft>
                <a:spcPts val="0"/>
              </a:spcAft>
              <a:buNone/>
            </a:pPr>
            <a:r>
              <a:rPr lang="en-IN" sz="1500" b="1"/>
              <a:t>Employee</a:t>
            </a:r>
          </a:p>
          <a:p>
            <a:pPr marL="0" indent="0">
              <a:spcAft>
                <a:spcPts val="0"/>
              </a:spcAft>
              <a:buNone/>
            </a:pPr>
            <a:r>
              <a:rPr lang="en-IN" sz="1500"/>
              <a:t>(</a:t>
            </a:r>
            <a:r>
              <a:rPr lang="en-IN" sz="1500" err="1"/>
              <a:t>Employee_ID</a:t>
            </a:r>
            <a:r>
              <a:rPr lang="en-IN" sz="1500"/>
              <a:t>)</a:t>
            </a:r>
          </a:p>
          <a:p>
            <a:pPr marL="0" indent="0">
              <a:spcAft>
                <a:spcPts val="0"/>
              </a:spcAft>
              <a:buNone/>
            </a:pPr>
            <a:endParaRPr lang="en-IN" sz="1500"/>
          </a:p>
          <a:p>
            <a:pPr marL="0" lvl="0" indent="0">
              <a:spcAft>
                <a:spcPts val="0"/>
              </a:spcAft>
              <a:buNone/>
            </a:pPr>
            <a:r>
              <a:rPr lang="en-IN" sz="1500" b="1"/>
              <a:t>Product</a:t>
            </a:r>
          </a:p>
          <a:p>
            <a:pPr marL="0" lvl="0" indent="0">
              <a:spcAft>
                <a:spcPts val="0"/>
              </a:spcAft>
              <a:buNone/>
            </a:pPr>
            <a:r>
              <a:rPr lang="en-IN" sz="1500"/>
              <a:t>(</a:t>
            </a:r>
            <a:r>
              <a:rPr lang="en-IN" sz="1500" err="1"/>
              <a:t>Product_ID</a:t>
            </a:r>
            <a:r>
              <a:rPr lang="en-IN" sz="1500"/>
              <a:t>)</a:t>
            </a:r>
          </a:p>
          <a:p>
            <a:pPr marL="0" lvl="0" indent="0">
              <a:spcAft>
                <a:spcPts val="0"/>
              </a:spcAft>
              <a:buNone/>
            </a:pPr>
            <a:endParaRPr lang="en-IN" sz="1500"/>
          </a:p>
          <a:p>
            <a:pPr marL="0" lvl="0" indent="0">
              <a:spcAft>
                <a:spcPts val="0"/>
              </a:spcAft>
              <a:buNone/>
            </a:pPr>
            <a:r>
              <a:rPr lang="en-IN" sz="1500" b="1"/>
              <a:t>Customer </a:t>
            </a:r>
          </a:p>
          <a:p>
            <a:pPr marL="0" indent="0">
              <a:spcAft>
                <a:spcPts val="0"/>
              </a:spcAft>
              <a:buNone/>
            </a:pPr>
            <a:r>
              <a:rPr lang="en-IN" sz="1500"/>
              <a:t>(C_ID)</a:t>
            </a:r>
          </a:p>
          <a:p>
            <a:pPr marL="0" indent="0">
              <a:spcAft>
                <a:spcPts val="0"/>
              </a:spcAft>
              <a:buNone/>
            </a:pPr>
            <a:endParaRPr lang="en-IN" sz="1500"/>
          </a:p>
          <a:p>
            <a:pPr marL="0" lvl="0" indent="0">
              <a:spcAft>
                <a:spcPts val="0"/>
              </a:spcAft>
              <a:buNone/>
            </a:pPr>
            <a:r>
              <a:rPr lang="en-IN" sz="1500" b="1"/>
              <a:t>Sales </a:t>
            </a:r>
          </a:p>
          <a:p>
            <a:pPr marL="0" indent="0">
              <a:spcAft>
                <a:spcPts val="0"/>
              </a:spcAft>
              <a:buNone/>
            </a:pPr>
            <a:r>
              <a:rPr lang="en-IN" sz="1500"/>
              <a:t>(</a:t>
            </a:r>
            <a:r>
              <a:rPr lang="en-IN" sz="1500" err="1"/>
              <a:t>Sales_Date_time,C_ID</a:t>
            </a:r>
            <a:r>
              <a:rPr lang="en-IN" sz="1500"/>
              <a:t>, </a:t>
            </a:r>
            <a:r>
              <a:rPr lang="en-IN" sz="1500" err="1"/>
              <a:t>Product_ID</a:t>
            </a:r>
            <a:r>
              <a:rPr lang="en-IN" sz="1500"/>
              <a:t>, Employee_ ID)</a:t>
            </a:r>
          </a:p>
          <a:p>
            <a:pPr marL="0" indent="0">
              <a:spcAft>
                <a:spcPts val="0"/>
              </a:spcAft>
              <a:buNone/>
            </a:pPr>
            <a:endParaRPr lang="en-IN" sz="1500"/>
          </a:p>
          <a:p>
            <a:pPr marL="0" indent="0">
              <a:spcAft>
                <a:spcPts val="0"/>
              </a:spcAft>
              <a:buNone/>
            </a:pPr>
            <a:r>
              <a:rPr lang="en-IN" sz="1500" b="1" i="1"/>
              <a:t> </a:t>
            </a:r>
            <a:r>
              <a:rPr lang="en-IN" sz="1500" b="1"/>
              <a:t>Wholesaler</a:t>
            </a:r>
          </a:p>
          <a:p>
            <a:pPr marL="0" indent="0">
              <a:spcAft>
                <a:spcPts val="0"/>
              </a:spcAft>
              <a:buNone/>
            </a:pPr>
            <a:r>
              <a:rPr lang="en-IN" sz="1500"/>
              <a:t>(</a:t>
            </a:r>
            <a:r>
              <a:rPr lang="en-IN" sz="1500" err="1"/>
              <a:t>Wholesaler_ID</a:t>
            </a:r>
            <a:r>
              <a:rPr lang="en-IN" sz="1500"/>
              <a:t>)</a:t>
            </a:r>
          </a:p>
          <a:p>
            <a:pPr>
              <a:spcAft>
                <a:spcPts val="0"/>
              </a:spcAft>
            </a:pPr>
            <a:endParaRPr lang="en-IN" sz="1500"/>
          </a:p>
        </p:txBody>
      </p:sp>
      <p:sp>
        <p:nvSpPr>
          <p:cNvPr id="4" name="Text Placeholder 3"/>
          <p:cNvSpPr>
            <a:spLocks noGrp="1"/>
          </p:cNvSpPr>
          <p:nvPr>
            <p:ph type="body" idx="2"/>
          </p:nvPr>
        </p:nvSpPr>
        <p:spPr/>
        <p:txBody>
          <a:bodyPr/>
          <a:lstStyle/>
          <a:p>
            <a:pPr marL="0" indent="0">
              <a:spcAft>
                <a:spcPts val="0"/>
              </a:spcAft>
              <a:buNone/>
            </a:pPr>
            <a:r>
              <a:rPr lang="en-IN" sz="1500" b="1"/>
              <a:t> </a:t>
            </a:r>
            <a:endParaRPr lang="en-IN" sz="1500" b="1" i="1"/>
          </a:p>
          <a:p>
            <a:pPr marL="0" indent="0">
              <a:spcAft>
                <a:spcPts val="0"/>
              </a:spcAft>
              <a:buNone/>
            </a:pPr>
            <a:r>
              <a:rPr lang="en-IN" sz="1500" b="1"/>
              <a:t>Payments</a:t>
            </a:r>
          </a:p>
          <a:p>
            <a:pPr marL="0" indent="0">
              <a:spcAft>
                <a:spcPts val="0"/>
              </a:spcAft>
              <a:buNone/>
            </a:pPr>
            <a:r>
              <a:rPr lang="en-US" sz="1500"/>
              <a:t>(</a:t>
            </a:r>
            <a:r>
              <a:rPr lang="en-US" sz="1500" err="1"/>
              <a:t>Payment_ID</a:t>
            </a:r>
            <a:r>
              <a:rPr lang="en-US" sz="1500"/>
              <a:t>)</a:t>
            </a:r>
          </a:p>
          <a:p>
            <a:pPr marL="0" indent="0">
              <a:spcAft>
                <a:spcPts val="0"/>
              </a:spcAft>
              <a:buNone/>
            </a:pPr>
            <a:endParaRPr lang="en-US" sz="1500"/>
          </a:p>
          <a:p>
            <a:pPr marL="0" indent="0">
              <a:spcAft>
                <a:spcPts val="0"/>
              </a:spcAft>
              <a:buNone/>
            </a:pPr>
            <a:r>
              <a:rPr lang="en-IN" sz="1500" b="1" err="1"/>
              <a:t>Membership_Account</a:t>
            </a:r>
            <a:endParaRPr lang="en-IN" sz="1500" b="1"/>
          </a:p>
          <a:p>
            <a:pPr marL="0" indent="0">
              <a:spcAft>
                <a:spcPts val="0"/>
              </a:spcAft>
              <a:buNone/>
            </a:pPr>
            <a:r>
              <a:rPr lang="en-US" sz="1500"/>
              <a:t>(C_ID)</a:t>
            </a:r>
          </a:p>
          <a:p>
            <a:pPr marL="0" indent="0">
              <a:spcAft>
                <a:spcPts val="0"/>
              </a:spcAft>
              <a:buNone/>
            </a:pPr>
            <a:endParaRPr lang="en-US" sz="1500"/>
          </a:p>
          <a:p>
            <a:pPr marL="0" indent="0">
              <a:spcAft>
                <a:spcPts val="0"/>
              </a:spcAft>
              <a:buNone/>
            </a:pPr>
            <a:r>
              <a:rPr lang="en-IN" sz="1500" b="1" i="1"/>
              <a:t> </a:t>
            </a:r>
            <a:r>
              <a:rPr lang="en-IN" sz="1500" b="1"/>
              <a:t>Department</a:t>
            </a:r>
          </a:p>
          <a:p>
            <a:pPr marL="0" indent="0">
              <a:spcAft>
                <a:spcPts val="0"/>
              </a:spcAft>
              <a:buNone/>
            </a:pPr>
            <a:r>
              <a:rPr lang="en-IN" sz="1500"/>
              <a:t>(</a:t>
            </a:r>
            <a:r>
              <a:rPr lang="en-IN" sz="1500" err="1"/>
              <a:t>Department_name</a:t>
            </a:r>
            <a:r>
              <a:rPr lang="en-IN" sz="1500"/>
              <a:t>)</a:t>
            </a:r>
          </a:p>
          <a:p>
            <a:pPr marL="0" indent="0">
              <a:spcAft>
                <a:spcPts val="0"/>
              </a:spcAft>
              <a:buNone/>
            </a:pPr>
            <a:endParaRPr lang="en-IN" sz="1500"/>
          </a:p>
          <a:p>
            <a:pPr marL="0" indent="0">
              <a:spcAft>
                <a:spcPts val="0"/>
              </a:spcAft>
              <a:buNone/>
            </a:pPr>
            <a:r>
              <a:rPr lang="en-IN" sz="1500" b="1"/>
              <a:t> Agency</a:t>
            </a:r>
          </a:p>
          <a:p>
            <a:pPr marL="0" indent="0">
              <a:spcAft>
                <a:spcPts val="0"/>
              </a:spcAft>
              <a:buNone/>
            </a:pPr>
            <a:r>
              <a:rPr lang="en-IN" sz="1500"/>
              <a:t>(</a:t>
            </a:r>
            <a:r>
              <a:rPr lang="en-IN" sz="1500" err="1"/>
              <a:t>Agency_ID</a:t>
            </a:r>
            <a:r>
              <a:rPr lang="en-IN" sz="1500"/>
              <a:t>)</a:t>
            </a:r>
          </a:p>
          <a:p>
            <a:pPr marL="0" indent="0">
              <a:spcAft>
                <a:spcPts val="0"/>
              </a:spcAft>
              <a:buNone/>
            </a:pPr>
            <a:endParaRPr lang="en-IN" sz="1500"/>
          </a:p>
          <a:p>
            <a:pPr marL="0" indent="0">
              <a:spcAft>
                <a:spcPts val="0"/>
              </a:spcAft>
              <a:buNone/>
            </a:pPr>
            <a:r>
              <a:rPr lang="en-IN" sz="1500" b="1" i="1"/>
              <a:t> </a:t>
            </a:r>
            <a:r>
              <a:rPr lang="en-IN" sz="1500" b="1" i="1" err="1"/>
              <a:t>Product_maintainence</a:t>
            </a:r>
            <a:br>
              <a:rPr lang="en-IN" sz="1500"/>
            </a:br>
            <a:r>
              <a:rPr lang="en-IN" sz="1500" err="1"/>
              <a:t>Product_ID</a:t>
            </a:r>
            <a:endParaRPr lang="en-IN" sz="1500"/>
          </a:p>
          <a:p>
            <a:pPr marL="0" indent="0">
              <a:spcAft>
                <a:spcPts val="0"/>
              </a:spcAft>
              <a:buNone/>
            </a:pPr>
            <a:endParaRPr lang="en-IN" sz="1500"/>
          </a:p>
          <a:p>
            <a:pPr>
              <a:spcAft>
                <a:spcPts val="0"/>
              </a:spcAft>
            </a:pPr>
            <a:endParaRPr lang="en-IN" sz="150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0" indent="0">
              <a:buNone/>
            </a:pPr>
            <a:r>
              <a:rPr lang="en-IN" sz="2000" b="1" i="1"/>
              <a:t>Foreign Keys</a:t>
            </a:r>
            <a:r>
              <a:rPr lang="en-IN" sz="2000" i="1"/>
              <a:t>: -</a:t>
            </a:r>
            <a:endParaRPr lang="en-IN" sz="2000"/>
          </a:p>
          <a:p>
            <a:pPr marL="0" lvl="0" indent="0">
              <a:buNone/>
            </a:pPr>
            <a:endParaRPr lang="en-IN" sz="1500" b="1" i="1"/>
          </a:p>
          <a:p>
            <a:pPr marL="0" lvl="0" indent="0">
              <a:spcAft>
                <a:spcPts val="0"/>
              </a:spcAft>
              <a:buNone/>
            </a:pPr>
            <a:r>
              <a:rPr lang="en-IN" sz="1500" b="1" i="1"/>
              <a:t>Employee</a:t>
            </a:r>
            <a:endParaRPr lang="en-IN" sz="1500" b="1"/>
          </a:p>
          <a:p>
            <a:pPr marL="0" indent="0">
              <a:spcAft>
                <a:spcPts val="0"/>
              </a:spcAft>
              <a:buNone/>
            </a:pPr>
            <a:r>
              <a:rPr lang="en-IN" sz="1500" err="1"/>
              <a:t>Department_ID</a:t>
            </a:r>
            <a:endParaRPr lang="en-IN" sz="1500"/>
          </a:p>
          <a:p>
            <a:pPr marL="0" indent="0">
              <a:spcAft>
                <a:spcPts val="0"/>
              </a:spcAft>
              <a:buNone/>
            </a:pPr>
            <a:r>
              <a:rPr lang="en-IN" sz="1500" err="1"/>
              <a:t>Agency_ID</a:t>
            </a:r>
            <a:endParaRPr lang="en-IN" sz="1500"/>
          </a:p>
          <a:p>
            <a:pPr marL="0" indent="0">
              <a:spcAft>
                <a:spcPts val="0"/>
              </a:spcAft>
              <a:buNone/>
            </a:pPr>
            <a:endParaRPr lang="en-IN" sz="1500"/>
          </a:p>
          <a:p>
            <a:pPr marL="0" lvl="0" indent="0">
              <a:spcAft>
                <a:spcPts val="0"/>
              </a:spcAft>
              <a:buNone/>
            </a:pPr>
            <a:r>
              <a:rPr lang="en-IN" sz="1500" b="1" i="1"/>
              <a:t>Product</a:t>
            </a:r>
            <a:endParaRPr lang="en-IN" sz="1500" b="1"/>
          </a:p>
          <a:p>
            <a:pPr marL="0" indent="0">
              <a:spcAft>
                <a:spcPts val="0"/>
              </a:spcAft>
              <a:buNone/>
            </a:pPr>
            <a:r>
              <a:rPr lang="en-IN" sz="1500" err="1"/>
              <a:t>Wholesaler_ID</a:t>
            </a:r>
            <a:endParaRPr lang="en-IN" sz="1500"/>
          </a:p>
          <a:p>
            <a:pPr marL="0" indent="0">
              <a:spcAft>
                <a:spcPts val="0"/>
              </a:spcAft>
              <a:buNone/>
            </a:pPr>
            <a:endParaRPr lang="en-IN" sz="1500"/>
          </a:p>
          <a:p>
            <a:pPr marL="0" indent="0">
              <a:spcAft>
                <a:spcPts val="0"/>
              </a:spcAft>
              <a:buNone/>
            </a:pPr>
            <a:r>
              <a:rPr lang="en-IN" sz="1500" i="1"/>
              <a:t> </a:t>
            </a:r>
            <a:r>
              <a:rPr lang="en-IN" sz="1500" b="1" i="1"/>
              <a:t>Customer</a:t>
            </a:r>
          </a:p>
          <a:p>
            <a:pPr marL="0" lvl="0" indent="0">
              <a:spcAft>
                <a:spcPts val="0"/>
              </a:spcAft>
              <a:buNone/>
            </a:pPr>
            <a:r>
              <a:rPr lang="en-IN" sz="1500"/>
              <a:t>No foreign keys</a:t>
            </a:r>
          </a:p>
          <a:p>
            <a:pPr marL="0" lvl="0" indent="0">
              <a:spcAft>
                <a:spcPts val="0"/>
              </a:spcAft>
              <a:buNone/>
            </a:pPr>
            <a:endParaRPr lang="en-IN" sz="1500"/>
          </a:p>
          <a:p>
            <a:pPr marL="0" indent="0">
              <a:spcAft>
                <a:spcPts val="0"/>
              </a:spcAft>
              <a:buNone/>
            </a:pPr>
            <a:r>
              <a:rPr lang="en-IN" sz="1500" b="1" i="1"/>
              <a:t>Wholesaler</a:t>
            </a:r>
            <a:endParaRPr lang="en-IN" sz="1500" b="1"/>
          </a:p>
          <a:p>
            <a:pPr marL="0" indent="0">
              <a:spcAft>
                <a:spcPts val="0"/>
              </a:spcAft>
              <a:buNone/>
            </a:pPr>
            <a:r>
              <a:rPr lang="en-IN" sz="1500"/>
              <a:t>No foreign keys</a:t>
            </a:r>
          </a:p>
          <a:p>
            <a:pPr marL="0" indent="0">
              <a:spcAft>
                <a:spcPts val="0"/>
              </a:spcAft>
              <a:buNone/>
            </a:pPr>
            <a:endParaRPr lang="en-IN" sz="1500"/>
          </a:p>
          <a:p>
            <a:pPr marL="0" indent="0">
              <a:spcAft>
                <a:spcPts val="0"/>
              </a:spcAft>
              <a:buNone/>
            </a:pPr>
            <a:r>
              <a:rPr lang="en-IN" sz="1500" b="1" i="1"/>
              <a:t> Payments</a:t>
            </a:r>
            <a:endParaRPr lang="en-IN" sz="1500" b="1"/>
          </a:p>
          <a:p>
            <a:pPr marL="0" indent="0">
              <a:spcAft>
                <a:spcPts val="0"/>
              </a:spcAft>
              <a:buNone/>
            </a:pPr>
            <a:r>
              <a:rPr lang="en-IN" sz="1500" i="1"/>
              <a:t>C_ID</a:t>
            </a:r>
          </a:p>
          <a:p>
            <a:pPr marL="0" indent="0">
              <a:buNone/>
            </a:pPr>
            <a:endParaRPr lang="en-IN" sz="1500"/>
          </a:p>
          <a:p>
            <a:endParaRPr lang="en-IN" sz="1500"/>
          </a:p>
        </p:txBody>
      </p:sp>
      <p:sp>
        <p:nvSpPr>
          <p:cNvPr id="4" name="Text Placeholder 3"/>
          <p:cNvSpPr>
            <a:spLocks noGrp="1"/>
          </p:cNvSpPr>
          <p:nvPr>
            <p:ph type="body" idx="2"/>
          </p:nvPr>
        </p:nvSpPr>
        <p:spPr>
          <a:xfrm>
            <a:off x="5844700" y="2637505"/>
            <a:ext cx="4504400" cy="3632400"/>
          </a:xfrm>
        </p:spPr>
        <p:txBody>
          <a:bodyPr/>
          <a:lstStyle/>
          <a:p>
            <a:pPr marL="0" lvl="0" indent="0">
              <a:spcAft>
                <a:spcPts val="0"/>
              </a:spcAft>
              <a:buNone/>
            </a:pPr>
            <a:r>
              <a:rPr lang="en-IN" sz="1500" b="1" i="1" err="1"/>
              <a:t>Membership_Account</a:t>
            </a:r>
            <a:endParaRPr lang="en-IN" sz="1500" b="1"/>
          </a:p>
          <a:p>
            <a:pPr marL="0" indent="0">
              <a:spcAft>
                <a:spcPts val="0"/>
              </a:spcAft>
              <a:buNone/>
            </a:pPr>
            <a:r>
              <a:rPr lang="en-IN" sz="1500" i="1"/>
              <a:t>C_ ID</a:t>
            </a:r>
            <a:endParaRPr lang="en-IN" sz="1500"/>
          </a:p>
          <a:p>
            <a:pPr marL="0" indent="0">
              <a:spcAft>
                <a:spcPts val="0"/>
              </a:spcAft>
              <a:buNone/>
            </a:pPr>
            <a:r>
              <a:rPr lang="en-IN" sz="1500" b="1" i="1"/>
              <a:t> </a:t>
            </a:r>
            <a:endParaRPr lang="en-IN" sz="1500"/>
          </a:p>
          <a:p>
            <a:pPr marL="0" lvl="0" indent="0">
              <a:spcAft>
                <a:spcPts val="0"/>
              </a:spcAft>
              <a:buNone/>
            </a:pPr>
            <a:r>
              <a:rPr lang="en-IN" sz="1500" b="1" i="1"/>
              <a:t>Department</a:t>
            </a:r>
            <a:endParaRPr lang="en-IN" sz="1500" b="1"/>
          </a:p>
          <a:p>
            <a:pPr marL="0" indent="0">
              <a:spcAft>
                <a:spcPts val="0"/>
              </a:spcAft>
              <a:buNone/>
            </a:pPr>
            <a:r>
              <a:rPr lang="en-IN" sz="1500"/>
              <a:t>No foreign Keys</a:t>
            </a:r>
          </a:p>
          <a:p>
            <a:pPr marL="0" indent="0">
              <a:spcAft>
                <a:spcPts val="0"/>
              </a:spcAft>
              <a:buNone/>
            </a:pPr>
            <a:r>
              <a:rPr lang="en-IN" sz="1500" i="1"/>
              <a:t> </a:t>
            </a:r>
            <a:endParaRPr lang="en-IN" sz="1500"/>
          </a:p>
          <a:p>
            <a:pPr marL="0" lvl="0" indent="0">
              <a:spcAft>
                <a:spcPts val="0"/>
              </a:spcAft>
              <a:buNone/>
            </a:pPr>
            <a:r>
              <a:rPr lang="en-IN" sz="1500" b="1" i="1"/>
              <a:t>Agency</a:t>
            </a:r>
            <a:endParaRPr lang="en-IN" sz="1500" b="1"/>
          </a:p>
          <a:p>
            <a:pPr marL="0" indent="0">
              <a:spcAft>
                <a:spcPts val="0"/>
              </a:spcAft>
              <a:buNone/>
            </a:pPr>
            <a:r>
              <a:rPr lang="en-IN" sz="1500"/>
              <a:t>No foreign Keys</a:t>
            </a:r>
          </a:p>
          <a:p>
            <a:pPr marL="0" indent="0">
              <a:spcAft>
                <a:spcPts val="0"/>
              </a:spcAft>
              <a:buNone/>
            </a:pPr>
            <a:endParaRPr lang="en-IN" sz="1500"/>
          </a:p>
          <a:p>
            <a:pPr marL="0" indent="0">
              <a:spcAft>
                <a:spcPts val="0"/>
              </a:spcAft>
              <a:buNone/>
            </a:pPr>
            <a:r>
              <a:rPr lang="en-IN" sz="1500" b="1" i="1"/>
              <a:t>Sales</a:t>
            </a:r>
          </a:p>
          <a:p>
            <a:pPr marL="0" indent="0">
              <a:spcAft>
                <a:spcPts val="0"/>
              </a:spcAft>
              <a:buNone/>
            </a:pPr>
            <a:r>
              <a:rPr lang="en-IN" sz="1500"/>
              <a:t>C_ID</a:t>
            </a:r>
          </a:p>
          <a:p>
            <a:pPr marL="0" indent="0">
              <a:spcAft>
                <a:spcPts val="0"/>
              </a:spcAft>
              <a:buNone/>
            </a:pPr>
            <a:r>
              <a:rPr lang="en-IN" sz="1500" err="1"/>
              <a:t>Employee_ID</a:t>
            </a:r>
            <a:endParaRPr lang="en-IN" sz="1500"/>
          </a:p>
          <a:p>
            <a:pPr marL="0" indent="0">
              <a:spcAft>
                <a:spcPts val="0"/>
              </a:spcAft>
              <a:buNone/>
            </a:pPr>
            <a:r>
              <a:rPr lang="en-IN" sz="1500" err="1"/>
              <a:t>Product_ID</a:t>
            </a:r>
            <a:endParaRPr lang="en-IN" sz="1500"/>
          </a:p>
          <a:p>
            <a:pPr marL="0" indent="0">
              <a:spcAft>
                <a:spcPts val="0"/>
              </a:spcAft>
              <a:buNone/>
            </a:pPr>
            <a:r>
              <a:rPr lang="en-IN" sz="1500" err="1"/>
              <a:t>Sales_Date</a:t>
            </a:r>
            <a:endParaRPr lang="en-IN" sz="1500"/>
          </a:p>
          <a:p>
            <a:pPr marL="0" indent="0">
              <a:spcAft>
                <a:spcPts val="0"/>
              </a:spcAft>
              <a:buNone/>
            </a:pPr>
            <a:endParaRPr lang="en-IN" sz="1500"/>
          </a:p>
          <a:p>
            <a:pPr marL="0" indent="0">
              <a:spcAft>
                <a:spcPts val="0"/>
              </a:spcAft>
              <a:buNone/>
            </a:pPr>
            <a:r>
              <a:rPr lang="en-IN" sz="1500" b="1" i="1" err="1"/>
              <a:t>Product_maintainence</a:t>
            </a:r>
            <a:br>
              <a:rPr lang="en-IN" sz="1500"/>
            </a:br>
            <a:r>
              <a:rPr lang="en-IN" sz="1500" err="1"/>
              <a:t>Product_ID</a:t>
            </a:r>
            <a:endParaRPr lang="en-IN" sz="1500"/>
          </a:p>
          <a:p>
            <a:pPr>
              <a:spcAft>
                <a:spcPts val="0"/>
              </a:spcAft>
            </a:pPr>
            <a:endParaRPr lang="en-IN" sz="150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78" y="0"/>
            <a:ext cx="9840037" cy="6858000"/>
          </a:xfrm>
          <a:prstGeom prst="rect">
            <a:avLst/>
          </a:prstGeom>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893928"/>
            <a:ext cx="5459200" cy="1546400"/>
          </a:xfrm>
        </p:spPr>
        <p:txBody>
          <a:bodyPr/>
          <a:lstStyle/>
          <a:p>
            <a:r>
              <a:rPr lang="en-IN"/>
              <a:t>EXPERIMENT  5</a:t>
            </a:r>
          </a:p>
        </p:txBody>
      </p:sp>
      <p:sp>
        <p:nvSpPr>
          <p:cNvPr id="6" name="Subtitle 5"/>
          <p:cNvSpPr>
            <a:spLocks noGrp="1"/>
          </p:cNvSpPr>
          <p:nvPr>
            <p:ph type="subTitle" idx="1"/>
          </p:nvPr>
        </p:nvSpPr>
        <p:spPr>
          <a:xfrm>
            <a:off x="0" y="4126891"/>
            <a:ext cx="5459200" cy="1046400"/>
          </a:xfrm>
        </p:spPr>
        <p:txBody>
          <a:bodyPr/>
          <a:lstStyle/>
          <a:p>
            <a:r>
              <a:rPr lang="en-IN" sz="3000" b="1">
                <a:solidFill>
                  <a:schemeClr val="bg1"/>
                </a:solidFill>
              </a:rPr>
              <a:t>INSTALLATION OF SQL</a:t>
            </a: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lstStyle/>
          <a:p>
            <a:r>
              <a:rPr lang="en-IN"/>
              <a:t>Installation performed in respective labs</a:t>
            </a: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5459200" cy="1546400"/>
          </a:xfrm>
        </p:spPr>
        <p:txBody>
          <a:bodyPr/>
          <a:lstStyle/>
          <a:p>
            <a:r>
              <a:rPr lang="en-IN" b="0"/>
              <a:t>EXPERIMENT  6</a:t>
            </a:r>
          </a:p>
        </p:txBody>
      </p:sp>
      <p:sp>
        <p:nvSpPr>
          <p:cNvPr id="3" name="Subtitle 2"/>
          <p:cNvSpPr>
            <a:spLocks noGrp="1"/>
          </p:cNvSpPr>
          <p:nvPr>
            <p:ph type="subTitle" idx="1"/>
          </p:nvPr>
        </p:nvSpPr>
        <p:spPr>
          <a:xfrm>
            <a:off x="0" y="4222426"/>
            <a:ext cx="5459200" cy="1046400"/>
          </a:xfrm>
        </p:spPr>
        <p:txBody>
          <a:bodyPr/>
          <a:lstStyle/>
          <a:p>
            <a:r>
              <a:rPr lang="en-IN" sz="3000" b="1" dirty="0">
                <a:solidFill>
                  <a:schemeClr val="bg1"/>
                </a:solidFill>
              </a:rPr>
              <a:t>EXPLANATION OF</a:t>
            </a:r>
          </a:p>
          <a:p>
            <a:r>
              <a:rPr lang="en-IN" sz="3000" b="1" dirty="0">
                <a:solidFill>
                  <a:schemeClr val="bg1"/>
                </a:solidFill>
              </a:rPr>
              <a:t>-DDL          -SQL</a:t>
            </a:r>
          </a:p>
          <a:p>
            <a:r>
              <a:rPr lang="en-IN" sz="3000" b="1" dirty="0">
                <a:solidFill>
                  <a:schemeClr val="bg1"/>
                </a:solidFill>
              </a:rPr>
              <a:t>-DML          -KEYS</a:t>
            </a:r>
          </a:p>
          <a:p>
            <a:r>
              <a:rPr lang="en-IN" sz="3000" b="1" dirty="0">
                <a:solidFill>
                  <a:schemeClr val="bg1"/>
                </a:solidFill>
              </a:rPr>
              <a:t>-DCL</a:t>
            </a: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spc="200" dirty="0">
                <a:solidFill>
                  <a:schemeClr val="bg1"/>
                </a:solidFill>
              </a:rPr>
              <a:t>What is </a:t>
            </a:r>
            <a:r>
              <a:rPr lang="en-US" sz="3000" spc="200" dirty="0" err="1">
                <a:solidFill>
                  <a:schemeClr val="bg1"/>
                </a:solidFill>
              </a:rPr>
              <a:t>sql</a:t>
            </a:r>
            <a:r>
              <a:rPr lang="en-US" sz="3000" spc="200" dirty="0">
                <a:solidFill>
                  <a:schemeClr val="bg1"/>
                </a:solidFill>
              </a:rPr>
              <a:t>?</a:t>
            </a:r>
            <a:endParaRPr lang="en-IN" sz="3000" dirty="0">
              <a:solidFill>
                <a:schemeClr val="bg1"/>
              </a:solidFill>
            </a:endParaRPr>
          </a:p>
        </p:txBody>
      </p:sp>
      <p:sp>
        <p:nvSpPr>
          <p:cNvPr id="5" name="Text Placeholder 4"/>
          <p:cNvSpPr>
            <a:spLocks noGrp="1"/>
          </p:cNvSpPr>
          <p:nvPr>
            <p:ph type="body" idx="1"/>
          </p:nvPr>
        </p:nvSpPr>
        <p:spPr/>
        <p:txBody>
          <a:bodyPr/>
          <a:lstStyle/>
          <a:p>
            <a:pPr marL="228600" lvl="1">
              <a:spcBef>
                <a:spcPts val="1000"/>
              </a:spcBef>
              <a:buNone/>
            </a:pPr>
            <a:r>
              <a:rPr lang="en-US" dirty="0"/>
              <a:t>SQL stands for Structured Query Language</a:t>
            </a:r>
          </a:p>
          <a:p>
            <a:r>
              <a:rPr lang="en-IN" dirty="0"/>
              <a:t>IBM developed the original version of SQL, originally called Sequel, as part of the system R project in the early 1970s</a:t>
            </a:r>
          </a:p>
          <a:p>
            <a:r>
              <a:rPr lang="en-US" dirty="0"/>
              <a:t>SQL lets you define and manipulate databases</a:t>
            </a:r>
          </a:p>
          <a:p>
            <a:endParaRPr lang="en-IN" dirty="0"/>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is DDL?</a:t>
            </a:r>
            <a:endParaRPr lang="en-IN" sz="3000" dirty="0"/>
          </a:p>
        </p:txBody>
      </p:sp>
      <p:sp>
        <p:nvSpPr>
          <p:cNvPr id="3" name="Text Placeholder 2"/>
          <p:cNvSpPr>
            <a:spLocks noGrp="1"/>
          </p:cNvSpPr>
          <p:nvPr>
            <p:ph type="body" idx="1"/>
          </p:nvPr>
        </p:nvSpPr>
        <p:spPr/>
        <p:txBody>
          <a:bodyPr/>
          <a:lstStyle/>
          <a:p>
            <a:pPr>
              <a:buNone/>
            </a:pPr>
            <a:r>
              <a:rPr lang="en-US" dirty="0"/>
              <a:t>DDL is stands for Data Definition Language</a:t>
            </a:r>
            <a:endParaRPr lang="en-IN" dirty="0"/>
          </a:p>
          <a:p>
            <a:pPr>
              <a:buNone/>
            </a:pPr>
            <a:r>
              <a:rPr lang="en-IN" dirty="0"/>
              <a:t>DDL provides commands for- :</a:t>
            </a:r>
          </a:p>
          <a:p>
            <a:r>
              <a:rPr lang="en-IN" dirty="0"/>
              <a:t>Defining relation schemas, </a:t>
            </a:r>
          </a:p>
          <a:p>
            <a:r>
              <a:rPr lang="en-IN" dirty="0"/>
              <a:t>deleting relations</a:t>
            </a:r>
          </a:p>
          <a:p>
            <a:r>
              <a:rPr lang="en-IN" dirty="0"/>
              <a:t> modifying relation schemas.</a:t>
            </a:r>
          </a:p>
          <a:p>
            <a:endParaRPr lang="en-IN" dirty="0"/>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is DML?</a:t>
            </a:r>
            <a:endParaRPr lang="en-IN" sz="3000" dirty="0"/>
          </a:p>
        </p:txBody>
      </p:sp>
      <p:sp>
        <p:nvSpPr>
          <p:cNvPr id="3" name="Text Placeholder 2"/>
          <p:cNvSpPr>
            <a:spLocks noGrp="1"/>
          </p:cNvSpPr>
          <p:nvPr>
            <p:ph type="body" idx="1"/>
          </p:nvPr>
        </p:nvSpPr>
        <p:spPr>
          <a:xfrm>
            <a:off x="232100" y="2424892"/>
            <a:ext cx="8176800" cy="4194000"/>
          </a:xfrm>
        </p:spPr>
        <p:txBody>
          <a:bodyPr/>
          <a:lstStyle/>
          <a:p>
            <a:pPr>
              <a:spcAft>
                <a:spcPts val="0"/>
              </a:spcAft>
              <a:buNone/>
            </a:pPr>
            <a:r>
              <a:rPr lang="en-US" dirty="0"/>
              <a:t>DML is short name of Data Manipulation Language</a:t>
            </a:r>
          </a:p>
          <a:p>
            <a:pPr>
              <a:spcAft>
                <a:spcPts val="0"/>
              </a:spcAft>
              <a:buNone/>
            </a:pPr>
            <a:r>
              <a:rPr lang="en-IN" dirty="0"/>
              <a:t>The SQL DML provides the ability to</a:t>
            </a:r>
          </a:p>
          <a:p>
            <a:pPr>
              <a:spcAft>
                <a:spcPts val="0"/>
              </a:spcAft>
            </a:pPr>
            <a:r>
              <a:rPr lang="en-IN" dirty="0"/>
              <a:t> Query information from the database </a:t>
            </a:r>
          </a:p>
          <a:p>
            <a:pPr>
              <a:spcAft>
                <a:spcPts val="0"/>
              </a:spcAft>
            </a:pPr>
            <a:r>
              <a:rPr lang="en-IN" dirty="0"/>
              <a:t> Insert tuples</a:t>
            </a:r>
          </a:p>
          <a:p>
            <a:pPr>
              <a:spcAft>
                <a:spcPts val="0"/>
              </a:spcAft>
            </a:pPr>
            <a:r>
              <a:rPr lang="en-IN" dirty="0"/>
              <a:t> Delete tuples</a:t>
            </a:r>
          </a:p>
          <a:p>
            <a:pPr>
              <a:spcAft>
                <a:spcPts val="0"/>
              </a:spcAft>
            </a:pPr>
            <a:r>
              <a:rPr lang="en-IN" dirty="0"/>
              <a:t> Modify tuples in the database.</a:t>
            </a:r>
          </a:p>
          <a:p>
            <a:pPr>
              <a:spcAft>
                <a:spcPts val="0"/>
              </a:spcAft>
            </a:pPr>
            <a:r>
              <a:rPr lang="en-IN" dirty="0"/>
              <a:t>There are basically two types:</a:t>
            </a:r>
          </a:p>
          <a:p>
            <a:pPr>
              <a:spcAft>
                <a:spcPts val="0"/>
              </a:spcAft>
              <a:buNone/>
            </a:pPr>
            <a:r>
              <a:rPr lang="en-IN" dirty="0"/>
              <a:t>• Procedural DMLs require a user to specify </a:t>
            </a:r>
            <a:r>
              <a:rPr lang="en-IN" i="1" dirty="0"/>
              <a:t>what data are needed and how to </a:t>
            </a:r>
            <a:r>
              <a:rPr lang="en-IN" dirty="0"/>
              <a:t>get those data.</a:t>
            </a:r>
          </a:p>
          <a:p>
            <a:pPr>
              <a:spcAft>
                <a:spcPts val="0"/>
              </a:spcAft>
              <a:buNone/>
            </a:pPr>
            <a:r>
              <a:rPr lang="en-IN" dirty="0"/>
              <a:t>• Declarative DMLs (also referred to as nonprocedural DMLs) require a user </a:t>
            </a:r>
            <a:r>
              <a:rPr lang="en-IN" dirty="0" err="1"/>
              <a:t>tospecify</a:t>
            </a:r>
            <a:r>
              <a:rPr lang="en-IN" dirty="0"/>
              <a:t> </a:t>
            </a:r>
            <a:r>
              <a:rPr lang="en-IN" i="1" dirty="0"/>
              <a:t>what data are needed without specifying how to get those data.</a:t>
            </a:r>
            <a:endParaRPr lang="en-IN" dirty="0"/>
          </a:p>
          <a:p>
            <a:pPr>
              <a:spcAft>
                <a:spcPts val="0"/>
              </a:spcAft>
            </a:pPr>
            <a:endParaRPr lang="en-IN" dirty="0"/>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is DCL?</a:t>
            </a:r>
            <a:endParaRPr lang="en-IN" sz="3000" dirty="0"/>
          </a:p>
        </p:txBody>
      </p:sp>
      <p:sp>
        <p:nvSpPr>
          <p:cNvPr id="3" name="Text Placeholder 2"/>
          <p:cNvSpPr>
            <a:spLocks noGrp="1"/>
          </p:cNvSpPr>
          <p:nvPr>
            <p:ph type="body" idx="1"/>
          </p:nvPr>
        </p:nvSpPr>
        <p:spPr>
          <a:xfrm>
            <a:off x="232100" y="1865335"/>
            <a:ext cx="8176800" cy="4194000"/>
          </a:xfrm>
        </p:spPr>
        <p:txBody>
          <a:bodyPr/>
          <a:lstStyle/>
          <a:p>
            <a:r>
              <a:rPr lang="en-IN" dirty="0"/>
              <a:t>A data control language (DCL) is a syntax similar to a computer programming language used to control access to data stored in a database . In particular, it is a component of Structured Query Language (SQL).</a:t>
            </a:r>
          </a:p>
          <a:p>
            <a:r>
              <a:rPr lang="en-IN" dirty="0"/>
              <a:t>Examples of DCL commands include:</a:t>
            </a:r>
          </a:p>
          <a:p>
            <a:r>
              <a:rPr lang="en-IN" dirty="0"/>
              <a:t>GRANT to allow specified users to perform specified tasks.</a:t>
            </a:r>
          </a:p>
          <a:p>
            <a:r>
              <a:rPr lang="en-IN" dirty="0"/>
              <a:t>REVOKE to cancel previously granted or denied permissions.</a:t>
            </a:r>
          </a:p>
          <a:p>
            <a:endParaRPr lang="en-IN"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a:t>Introduction</a:t>
            </a:r>
          </a:p>
        </p:txBody>
      </p:sp>
      <p:sp>
        <p:nvSpPr>
          <p:cNvPr id="3" name="Text Placeholder 2"/>
          <p:cNvSpPr>
            <a:spLocks noGrp="1"/>
          </p:cNvSpPr>
          <p:nvPr>
            <p:ph type="body" idx="1"/>
          </p:nvPr>
        </p:nvSpPr>
        <p:spPr>
          <a:xfrm>
            <a:off x="103062" y="1742505"/>
            <a:ext cx="10473954" cy="4194000"/>
          </a:xfrm>
        </p:spPr>
        <p:txBody>
          <a:bodyPr/>
          <a:lstStyle/>
          <a:p>
            <a:pPr>
              <a:buNone/>
            </a:pPr>
            <a:r>
              <a:rPr lang="en-IN" dirty="0"/>
              <a:t>The project “Supermarket Management System” provides us simple interface for maintenance of information related to supermarket. This system can be used by supermarket to maintain the records . Throughout the project our focus has been on presenting information in an easy and intelligible manner.</a:t>
            </a:r>
          </a:p>
          <a:p>
            <a:pPr>
              <a:buNone/>
            </a:pPr>
            <a:r>
              <a:rPr lang="en-IN" dirty="0"/>
              <a:t>We have used  various concepts of relational database to store it more efficiently as well as provide various advantages of relational database such as: Data Isolation, Data Integrity, Security Constraints, Atomicity and Concurrent access of data. </a:t>
            </a:r>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t>Keys</a:t>
            </a:r>
          </a:p>
        </p:txBody>
      </p:sp>
      <p:sp>
        <p:nvSpPr>
          <p:cNvPr id="6" name="Text Placeholder 5"/>
          <p:cNvSpPr>
            <a:spLocks noGrp="1"/>
          </p:cNvSpPr>
          <p:nvPr>
            <p:ph type="body" idx="1"/>
          </p:nvPr>
        </p:nvSpPr>
        <p:spPr>
          <a:xfrm>
            <a:off x="-1" y="1674266"/>
            <a:ext cx="11846258" cy="4194000"/>
          </a:xfrm>
        </p:spPr>
        <p:txBody>
          <a:bodyPr/>
          <a:lstStyle/>
          <a:p>
            <a:pPr algn="just">
              <a:spcAft>
                <a:spcPts val="0"/>
              </a:spcAft>
            </a:pPr>
            <a:endParaRPr lang="en-IN" sz="2000" dirty="0"/>
          </a:p>
          <a:p>
            <a:pPr algn="just">
              <a:spcAft>
                <a:spcPts val="0"/>
              </a:spcAft>
            </a:pPr>
            <a:r>
              <a:rPr lang="en-IN" sz="2000" dirty="0"/>
              <a:t>Let </a:t>
            </a:r>
            <a:r>
              <a:rPr lang="en-IN" sz="2000" i="1" dirty="0"/>
              <a:t>R denote the set of attributes in the schema of relation r. If we </a:t>
            </a:r>
            <a:r>
              <a:rPr lang="en-IN" sz="2000" dirty="0"/>
              <a:t>say that a subset </a:t>
            </a:r>
            <a:r>
              <a:rPr lang="en-IN" sz="2000" i="1" dirty="0"/>
              <a:t>K of R is a </a:t>
            </a:r>
            <a:r>
              <a:rPr lang="en-IN" sz="2000" i="1" dirty="0" err="1"/>
              <a:t>superkey</a:t>
            </a:r>
            <a:r>
              <a:rPr lang="en-IN" sz="2000" i="1" dirty="0"/>
              <a:t> for r , we are restricting consideration to </a:t>
            </a:r>
            <a:r>
              <a:rPr lang="en-IN" sz="2000" dirty="0"/>
              <a:t>instances of relations </a:t>
            </a:r>
            <a:r>
              <a:rPr lang="en-IN" sz="2000" i="1" dirty="0"/>
              <a:t>r in which no two distinct tuples have the same values on </a:t>
            </a:r>
            <a:r>
              <a:rPr lang="en-IN" sz="2000" dirty="0"/>
              <a:t>all attributes in </a:t>
            </a:r>
            <a:r>
              <a:rPr lang="en-IN" sz="2000" i="1" dirty="0"/>
              <a:t>K. That is, if t1 and t2 are in r and t1 = t2, then t1.K = t2.K.</a:t>
            </a:r>
            <a:endParaRPr lang="en-IN" sz="2000" dirty="0"/>
          </a:p>
          <a:p>
            <a:pPr algn="just">
              <a:spcAft>
                <a:spcPts val="0"/>
              </a:spcAft>
            </a:pPr>
            <a:r>
              <a:rPr lang="en-IN" sz="2000" dirty="0"/>
              <a:t>If </a:t>
            </a:r>
            <a:r>
              <a:rPr lang="en-IN" sz="2000" i="1" dirty="0"/>
              <a:t>K is a </a:t>
            </a:r>
            <a:r>
              <a:rPr lang="en-IN" sz="2000" i="1" dirty="0" err="1"/>
              <a:t>superkey</a:t>
            </a:r>
            <a:r>
              <a:rPr lang="en-IN" sz="2000" i="1" dirty="0"/>
              <a:t>, then so </a:t>
            </a:r>
            <a:r>
              <a:rPr lang="en-IN" sz="2000" dirty="0"/>
              <a:t>is any superset of </a:t>
            </a:r>
            <a:r>
              <a:rPr lang="en-IN" sz="2000" i="1" dirty="0"/>
              <a:t>K. We are often interested in </a:t>
            </a:r>
            <a:r>
              <a:rPr lang="en-IN" sz="2000" i="1" dirty="0" err="1"/>
              <a:t>superkeys</a:t>
            </a:r>
            <a:r>
              <a:rPr lang="en-IN" sz="2000" i="1" dirty="0"/>
              <a:t> for which no proper </a:t>
            </a:r>
            <a:r>
              <a:rPr lang="en-IN" sz="2000" dirty="0"/>
              <a:t>subset is a </a:t>
            </a:r>
            <a:r>
              <a:rPr lang="en-IN" sz="2000" dirty="0" err="1"/>
              <a:t>superkey</a:t>
            </a:r>
            <a:r>
              <a:rPr lang="en-IN" sz="2000" dirty="0"/>
              <a:t>. Such minimal </a:t>
            </a:r>
            <a:r>
              <a:rPr lang="en-IN" sz="2000" dirty="0" err="1"/>
              <a:t>superkeys</a:t>
            </a:r>
            <a:r>
              <a:rPr lang="en-IN" sz="2000" dirty="0"/>
              <a:t> are called </a:t>
            </a:r>
            <a:r>
              <a:rPr lang="en-IN" sz="2000" b="1" dirty="0"/>
              <a:t>candidate keys.</a:t>
            </a:r>
            <a:endParaRPr lang="en-IN" sz="2000" dirty="0"/>
          </a:p>
          <a:p>
            <a:pPr algn="just">
              <a:spcAft>
                <a:spcPts val="0"/>
              </a:spcAft>
            </a:pPr>
            <a:r>
              <a:rPr lang="en-IN" sz="2000" dirty="0"/>
              <a:t>We shall use the term </a:t>
            </a:r>
            <a:r>
              <a:rPr lang="en-IN" sz="2000" b="1" dirty="0"/>
              <a:t>primary key to denote a candidate key that is chosen</a:t>
            </a:r>
          </a:p>
          <a:p>
            <a:pPr algn="just">
              <a:spcAft>
                <a:spcPts val="0"/>
              </a:spcAft>
            </a:pPr>
            <a:r>
              <a:rPr lang="en-IN" sz="2000" dirty="0"/>
              <a:t>by the database designer as the principal means of identifying tuples within a</a:t>
            </a:r>
          </a:p>
          <a:p>
            <a:pPr algn="just">
              <a:spcAft>
                <a:spcPts val="0"/>
              </a:spcAft>
            </a:pPr>
            <a:r>
              <a:rPr lang="en-IN" sz="2000" dirty="0"/>
              <a:t>relation.</a:t>
            </a:r>
          </a:p>
          <a:p>
            <a:pPr algn="just">
              <a:spcAft>
                <a:spcPts val="0"/>
              </a:spcAft>
            </a:pPr>
            <a:r>
              <a:rPr lang="en-IN" sz="2000" dirty="0"/>
              <a:t>A relation, say </a:t>
            </a:r>
            <a:r>
              <a:rPr lang="en-IN" sz="2000" i="1" dirty="0"/>
              <a:t>r1, may include among its attributes the primary key of another</a:t>
            </a:r>
          </a:p>
          <a:p>
            <a:pPr algn="just">
              <a:spcAft>
                <a:spcPts val="0"/>
              </a:spcAft>
            </a:pPr>
            <a:r>
              <a:rPr lang="en-IN" sz="2000" dirty="0"/>
              <a:t>relation, say </a:t>
            </a:r>
            <a:r>
              <a:rPr lang="en-IN" sz="2000" i="1" dirty="0"/>
              <a:t>r2. This attribute is called a </a:t>
            </a:r>
            <a:r>
              <a:rPr lang="en-IN" sz="2000" b="1" i="1" dirty="0"/>
              <a:t>foreign key from r1, referencing r2.</a:t>
            </a:r>
          </a:p>
          <a:p>
            <a:pPr algn="just">
              <a:spcAft>
                <a:spcPts val="0"/>
              </a:spcAft>
            </a:pPr>
            <a:r>
              <a:rPr lang="en-IN" sz="2000" dirty="0"/>
              <a:t>The relation </a:t>
            </a:r>
            <a:r>
              <a:rPr lang="en-IN" sz="2000" i="1" dirty="0"/>
              <a:t>r1 is also called the </a:t>
            </a:r>
            <a:r>
              <a:rPr lang="en-IN" sz="2000" b="1" i="1" dirty="0"/>
              <a:t>referencing relation of the foreign key dependency,</a:t>
            </a:r>
          </a:p>
          <a:p>
            <a:pPr algn="just">
              <a:spcAft>
                <a:spcPts val="0"/>
              </a:spcAft>
            </a:pPr>
            <a:r>
              <a:rPr lang="en-IN" sz="2000" dirty="0"/>
              <a:t>and </a:t>
            </a:r>
            <a:r>
              <a:rPr lang="en-IN" sz="2000" i="1" dirty="0"/>
              <a:t>r2 is called the </a:t>
            </a:r>
            <a:r>
              <a:rPr lang="en-IN" sz="2000" b="1" i="1" dirty="0"/>
              <a:t>referenced relation of the foreign key.</a:t>
            </a:r>
            <a:endParaRPr lang="en-IN" sz="2000" dirty="0"/>
          </a:p>
          <a:p>
            <a:pPr algn="just">
              <a:spcAft>
                <a:spcPts val="0"/>
              </a:spcAft>
            </a:pPr>
            <a:endParaRPr lang="en-IN" sz="2000" dirty="0"/>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7</a:t>
            </a:r>
          </a:p>
        </p:txBody>
      </p:sp>
      <p:sp>
        <p:nvSpPr>
          <p:cNvPr id="4" name="Subtitle 3"/>
          <p:cNvSpPr>
            <a:spLocks noGrp="1"/>
          </p:cNvSpPr>
          <p:nvPr>
            <p:ph type="subTitle" idx="1"/>
          </p:nvPr>
        </p:nvSpPr>
        <p:spPr>
          <a:xfrm>
            <a:off x="0" y="4331608"/>
            <a:ext cx="5459200" cy="1046400"/>
          </a:xfrm>
        </p:spPr>
        <p:txBody>
          <a:bodyPr/>
          <a:lstStyle/>
          <a:p>
            <a:r>
              <a:rPr lang="en-IN" b="1" dirty="0">
                <a:solidFill>
                  <a:schemeClr val="bg1"/>
                </a:solidFill>
              </a:rPr>
              <a:t>AGGREGATE FUNCTIONS AND QUERIES</a:t>
            </a: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8971" y="782741"/>
            <a:ext cx="8112891" cy="1021600"/>
          </a:xfrm>
        </p:spPr>
        <p:txBody>
          <a:bodyPr/>
          <a:lstStyle/>
          <a:p>
            <a:r>
              <a:rPr lang="en-IN" sz="4000"/>
              <a:t>Aggregate function queries</a:t>
            </a:r>
            <a:br>
              <a:rPr lang="en-IN" sz="4000"/>
            </a:br>
            <a:endParaRPr lang="en-IN" sz="4000"/>
          </a:p>
        </p:txBody>
      </p:sp>
      <p:sp>
        <p:nvSpPr>
          <p:cNvPr id="5" name="Text Placeholder 4"/>
          <p:cNvSpPr>
            <a:spLocks noGrp="1"/>
          </p:cNvSpPr>
          <p:nvPr>
            <p:ph type="body" idx="1"/>
          </p:nvPr>
        </p:nvSpPr>
        <p:spPr/>
        <p:txBody>
          <a:bodyPr/>
          <a:lstStyle/>
          <a:p>
            <a:r>
              <a:rPr lang="en-IN" dirty="0"/>
              <a:t>1) Find average salary of employees in each department--query</a:t>
            </a:r>
          </a:p>
          <a:p>
            <a:pPr>
              <a:buNone/>
            </a:pPr>
            <a:r>
              <a:rPr lang="en-IN" dirty="0"/>
              <a:t>select </a:t>
            </a:r>
            <a:r>
              <a:rPr lang="en-IN" dirty="0" err="1"/>
              <a:t>avg</a:t>
            </a:r>
            <a:r>
              <a:rPr lang="en-IN" dirty="0"/>
              <a:t>(salary) as </a:t>
            </a:r>
            <a:r>
              <a:rPr lang="en-IN" dirty="0" err="1"/>
              <a:t>avg_sal</a:t>
            </a:r>
            <a:endParaRPr lang="en-IN" dirty="0"/>
          </a:p>
          <a:p>
            <a:pPr>
              <a:buNone/>
            </a:pPr>
            <a:r>
              <a:rPr lang="en-IN" dirty="0"/>
              <a:t>from </a:t>
            </a:r>
            <a:r>
              <a:rPr lang="en-IN" dirty="0" err="1"/>
              <a:t>Department_ID</a:t>
            </a:r>
            <a:endParaRPr lang="en-IN" dirty="0"/>
          </a:p>
          <a:p>
            <a:pPr>
              <a:buNone/>
            </a:pPr>
            <a:r>
              <a:rPr lang="en-IN" dirty="0"/>
              <a:t>group by </a:t>
            </a:r>
            <a:r>
              <a:rPr lang="en-IN" dirty="0" err="1"/>
              <a:t>Department_ID</a:t>
            </a:r>
            <a:endParaRPr lang="en-IN" dirty="0"/>
          </a:p>
          <a:p>
            <a:endParaRPr lang="en-IN" dirty="0"/>
          </a:p>
        </p:txBody>
      </p:sp>
      <p:sp>
        <p:nvSpPr>
          <p:cNvPr id="6" name="Text Placeholder 5"/>
          <p:cNvSpPr>
            <a:spLocks noGrp="1"/>
          </p:cNvSpPr>
          <p:nvPr>
            <p:ph type="body" idx="2"/>
          </p:nvPr>
        </p:nvSpPr>
        <p:spPr/>
        <p:txBody>
          <a:bodyPr/>
          <a:lstStyle/>
          <a:p>
            <a:r>
              <a:rPr lang="en-IN" dirty="0"/>
              <a:t>2)Find department with average salary greater </a:t>
            </a:r>
            <a:r>
              <a:rPr lang="en-IN" dirty="0" err="1"/>
              <a:t>then</a:t>
            </a:r>
            <a:r>
              <a:rPr lang="en-IN" dirty="0"/>
              <a:t> 20000--query</a:t>
            </a:r>
          </a:p>
          <a:p>
            <a:pPr>
              <a:buNone/>
            </a:pPr>
            <a:r>
              <a:rPr lang="en-IN" dirty="0"/>
              <a:t>select </a:t>
            </a:r>
            <a:r>
              <a:rPr lang="en-IN" i="1" dirty="0" err="1"/>
              <a:t>department_name</a:t>
            </a:r>
            <a:r>
              <a:rPr lang="en-IN" i="1" dirty="0"/>
              <a:t>, </a:t>
            </a:r>
            <a:r>
              <a:rPr lang="en-IN" i="1" dirty="0" err="1"/>
              <a:t>avg</a:t>
            </a:r>
            <a:r>
              <a:rPr lang="en-IN" i="1" dirty="0"/>
              <a:t> (salary) as </a:t>
            </a:r>
            <a:r>
              <a:rPr lang="en-IN" i="1" dirty="0" err="1"/>
              <a:t>avg</a:t>
            </a:r>
            <a:r>
              <a:rPr lang="en-IN" i="1" dirty="0"/>
              <a:t> salary</a:t>
            </a:r>
          </a:p>
          <a:p>
            <a:pPr>
              <a:buNone/>
            </a:pPr>
            <a:r>
              <a:rPr lang="en-IN" dirty="0"/>
              <a:t>from </a:t>
            </a:r>
            <a:r>
              <a:rPr lang="en-IN" i="1" dirty="0"/>
              <a:t>Department</a:t>
            </a:r>
          </a:p>
          <a:p>
            <a:pPr>
              <a:buNone/>
            </a:pPr>
            <a:r>
              <a:rPr lang="en-IN" dirty="0"/>
              <a:t>group by </a:t>
            </a:r>
            <a:r>
              <a:rPr lang="en-IN" i="1" dirty="0" err="1"/>
              <a:t>department_name</a:t>
            </a:r>
            <a:endParaRPr lang="en-IN" i="1" dirty="0"/>
          </a:p>
          <a:p>
            <a:pPr>
              <a:buNone/>
            </a:pPr>
            <a:r>
              <a:rPr lang="en-IN" dirty="0"/>
              <a:t>having </a:t>
            </a:r>
            <a:r>
              <a:rPr lang="en-IN" dirty="0" err="1"/>
              <a:t>avg</a:t>
            </a:r>
            <a:r>
              <a:rPr lang="en-IN" dirty="0"/>
              <a:t> (</a:t>
            </a:r>
            <a:r>
              <a:rPr lang="en-IN" i="1" dirty="0"/>
              <a:t>salary) &gt; 20000;</a:t>
            </a:r>
            <a:endParaRPr lang="en-IN" dirty="0"/>
          </a:p>
          <a:p>
            <a:endParaRPr lang="en-IN" dirty="0"/>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8</a:t>
            </a:r>
          </a:p>
        </p:txBody>
      </p:sp>
      <p:sp>
        <p:nvSpPr>
          <p:cNvPr id="4" name="Subtitle 3"/>
          <p:cNvSpPr>
            <a:spLocks noGrp="1"/>
          </p:cNvSpPr>
          <p:nvPr>
            <p:ph type="subTitle" idx="1"/>
          </p:nvPr>
        </p:nvSpPr>
        <p:spPr>
          <a:xfrm>
            <a:off x="0" y="4331608"/>
            <a:ext cx="5459200" cy="1046400"/>
          </a:xfrm>
        </p:spPr>
        <p:txBody>
          <a:bodyPr/>
          <a:lstStyle/>
          <a:p>
            <a:r>
              <a:rPr lang="en-IN" sz="3000" b="1">
                <a:solidFill>
                  <a:schemeClr val="bg1"/>
                </a:solidFill>
              </a:rPr>
              <a:t>Set operations, Sub-queries, Correlated sub-queries in </a:t>
            </a:r>
          </a:p>
          <a:p>
            <a:r>
              <a:rPr lang="en-IN" sz="3000" b="1">
                <a:solidFill>
                  <a:schemeClr val="bg1"/>
                </a:solidFill>
              </a:rPr>
              <a:t>SQL</a:t>
            </a: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5" name="Text Placeholder 4"/>
          <p:cNvSpPr>
            <a:spLocks noGrp="1"/>
          </p:cNvSpPr>
          <p:nvPr>
            <p:ph type="body" idx="1"/>
          </p:nvPr>
        </p:nvSpPr>
        <p:spPr/>
        <p:txBody>
          <a:bodyPr/>
          <a:lstStyle/>
          <a:p>
            <a:pPr>
              <a:buNone/>
            </a:pPr>
            <a:r>
              <a:rPr lang="en-IN" dirty="0"/>
              <a:t>1)</a:t>
            </a:r>
            <a:r>
              <a:rPr lang="en-IN" dirty="0" err="1"/>
              <a:t>Product_ID</a:t>
            </a:r>
            <a:r>
              <a:rPr lang="en-IN" dirty="0"/>
              <a:t> for which </a:t>
            </a:r>
            <a:r>
              <a:rPr lang="en-IN" dirty="0" err="1"/>
              <a:t>Payment_ID</a:t>
            </a:r>
            <a:r>
              <a:rPr lang="en-IN" dirty="0"/>
              <a:t> is C11829</a:t>
            </a:r>
          </a:p>
          <a:p>
            <a:pPr>
              <a:buNone/>
            </a:pPr>
            <a:r>
              <a:rPr lang="en-IN" dirty="0"/>
              <a:t>select </a:t>
            </a:r>
            <a:r>
              <a:rPr lang="en-IN" dirty="0" err="1"/>
              <a:t>Product_id</a:t>
            </a:r>
            <a:endParaRPr lang="en-IN" dirty="0"/>
          </a:p>
          <a:p>
            <a:pPr>
              <a:buNone/>
            </a:pPr>
            <a:r>
              <a:rPr lang="en-IN" dirty="0"/>
              <a:t>from sales</a:t>
            </a:r>
          </a:p>
          <a:p>
            <a:pPr>
              <a:buNone/>
            </a:pPr>
            <a:r>
              <a:rPr lang="en-IN" dirty="0"/>
              <a:t>where </a:t>
            </a:r>
          </a:p>
          <a:p>
            <a:pPr>
              <a:buNone/>
            </a:pPr>
            <a:r>
              <a:rPr lang="en-IN" dirty="0"/>
              <a:t>C_ID=(select C_ID</a:t>
            </a:r>
          </a:p>
          <a:p>
            <a:pPr>
              <a:buNone/>
            </a:pPr>
            <a:r>
              <a:rPr lang="en-IN" dirty="0"/>
              <a:t>from payments</a:t>
            </a:r>
          </a:p>
          <a:p>
            <a:pPr>
              <a:buNone/>
            </a:pPr>
            <a:r>
              <a:rPr lang="en-IN" dirty="0"/>
              <a:t>where </a:t>
            </a:r>
            <a:r>
              <a:rPr lang="en-IN" dirty="0" err="1"/>
              <a:t>payment_id</a:t>
            </a:r>
            <a:r>
              <a:rPr lang="en-IN" dirty="0"/>
              <a:t>='C11829');</a:t>
            </a:r>
          </a:p>
        </p:txBody>
      </p:sp>
      <p:sp>
        <p:nvSpPr>
          <p:cNvPr id="7" name="Text Placeholder 6"/>
          <p:cNvSpPr>
            <a:spLocks noGrp="1"/>
          </p:cNvSpPr>
          <p:nvPr>
            <p:ph type="body" idx="2"/>
          </p:nvPr>
        </p:nvSpPr>
        <p:spPr/>
        <p:txBody>
          <a:bodyPr/>
          <a:lstStyle/>
          <a:p>
            <a:pPr>
              <a:buNone/>
            </a:pPr>
            <a:r>
              <a:rPr lang="en-IN" sz="2000" dirty="0"/>
              <a:t>2)Retrieve names and ids of employees who are not in cashier and cleaning department</a:t>
            </a:r>
          </a:p>
          <a:p>
            <a:pPr>
              <a:buNone/>
            </a:pPr>
            <a:r>
              <a:rPr lang="en-IN" sz="2000" dirty="0"/>
              <a:t>select </a:t>
            </a:r>
            <a:r>
              <a:rPr lang="en-IN" sz="2000" dirty="0" err="1"/>
              <a:t>employee_id,employee_name</a:t>
            </a:r>
            <a:endParaRPr lang="en-IN" sz="2000" dirty="0"/>
          </a:p>
          <a:p>
            <a:pPr>
              <a:buNone/>
            </a:pPr>
            <a:r>
              <a:rPr lang="en-IN" sz="2000" dirty="0"/>
              <a:t>from employee</a:t>
            </a:r>
          </a:p>
          <a:p>
            <a:pPr>
              <a:buNone/>
            </a:pPr>
            <a:r>
              <a:rPr lang="en-IN" sz="2000" dirty="0"/>
              <a:t>where </a:t>
            </a:r>
            <a:r>
              <a:rPr lang="en-IN" sz="2000" dirty="0" err="1"/>
              <a:t>department_id</a:t>
            </a:r>
            <a:r>
              <a:rPr lang="en-IN" sz="2000" dirty="0"/>
              <a:t> is not in (select </a:t>
            </a:r>
            <a:r>
              <a:rPr lang="en-IN" sz="2000" dirty="0" err="1"/>
              <a:t>department_id</a:t>
            </a:r>
            <a:endParaRPr lang="en-IN" sz="2000" dirty="0"/>
          </a:p>
          <a:p>
            <a:pPr>
              <a:buNone/>
            </a:pPr>
            <a:r>
              <a:rPr lang="en-IN" sz="2000" dirty="0"/>
              <a:t>from department                                                        where department='Cashier' and department='Cleaning'</a:t>
            </a:r>
          </a:p>
          <a:p>
            <a:pPr>
              <a:buNone/>
            </a:pPr>
            <a:r>
              <a:rPr lang="en-IN" sz="2000" dirty="0"/>
              <a:t> </a:t>
            </a: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9</a:t>
            </a:r>
            <a:endParaRPr lang="en-IN" sz="4000"/>
          </a:p>
        </p:txBody>
      </p:sp>
      <p:sp>
        <p:nvSpPr>
          <p:cNvPr id="4" name="Subtitle 3"/>
          <p:cNvSpPr>
            <a:spLocks noGrp="1"/>
          </p:cNvSpPr>
          <p:nvPr>
            <p:ph type="subTitle" idx="1"/>
          </p:nvPr>
        </p:nvSpPr>
        <p:spPr>
          <a:xfrm>
            <a:off x="0" y="4331608"/>
            <a:ext cx="5459200" cy="1046400"/>
          </a:xfrm>
        </p:spPr>
        <p:txBody>
          <a:bodyPr/>
          <a:lstStyle/>
          <a:p>
            <a:r>
              <a:rPr lang="en-IN" sz="3200" b="1" dirty="0">
                <a:solidFill>
                  <a:schemeClr val="bg1"/>
                </a:solidFill>
              </a:rPr>
              <a:t>Use of group by, Having, Order by features of SQL</a:t>
            </a:r>
            <a:endParaRPr lang="en-IN" sz="3000" b="1" dirty="0">
              <a:solidFill>
                <a:schemeClr val="bg1"/>
              </a:solidFill>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dirty="0"/>
              <a:t>Queries</a:t>
            </a:r>
          </a:p>
        </p:txBody>
      </p:sp>
      <p:sp>
        <p:nvSpPr>
          <p:cNvPr id="5" name="Text Placeholder 4"/>
          <p:cNvSpPr>
            <a:spLocks noGrp="1"/>
          </p:cNvSpPr>
          <p:nvPr>
            <p:ph type="body" idx="1"/>
          </p:nvPr>
        </p:nvSpPr>
        <p:spPr/>
        <p:txBody>
          <a:bodyPr/>
          <a:lstStyle/>
          <a:p>
            <a:pPr>
              <a:buNone/>
            </a:pPr>
            <a:r>
              <a:rPr lang="en-IN" dirty="0"/>
              <a:t>1)Display name and contact no. of employees in each department whose salary is less than 5000</a:t>
            </a:r>
          </a:p>
          <a:p>
            <a:pPr>
              <a:buNone/>
            </a:pPr>
            <a:r>
              <a:rPr lang="en-IN" dirty="0"/>
              <a:t>select name, </a:t>
            </a:r>
            <a:r>
              <a:rPr lang="en-IN" dirty="0" err="1"/>
              <a:t>contact_no</a:t>
            </a:r>
            <a:endParaRPr lang="en-IN" dirty="0"/>
          </a:p>
          <a:p>
            <a:pPr>
              <a:buNone/>
            </a:pPr>
            <a:r>
              <a:rPr lang="en-IN" dirty="0"/>
              <a:t>from employee</a:t>
            </a:r>
          </a:p>
          <a:p>
            <a:pPr>
              <a:buNone/>
            </a:pPr>
            <a:r>
              <a:rPr lang="en-IN" dirty="0"/>
              <a:t>group by </a:t>
            </a:r>
            <a:r>
              <a:rPr lang="en-IN" dirty="0" err="1"/>
              <a:t>department_id</a:t>
            </a:r>
            <a:endParaRPr lang="en-IN" dirty="0"/>
          </a:p>
          <a:p>
            <a:pPr>
              <a:buNone/>
            </a:pPr>
            <a:r>
              <a:rPr lang="en-IN" dirty="0"/>
              <a:t>having salary&lt;5000;</a:t>
            </a:r>
          </a:p>
          <a:p>
            <a:endParaRPr lang="en-IN" dirty="0"/>
          </a:p>
        </p:txBody>
      </p:sp>
      <p:sp>
        <p:nvSpPr>
          <p:cNvPr id="6" name="Text Placeholder 5"/>
          <p:cNvSpPr>
            <a:spLocks noGrp="1"/>
          </p:cNvSpPr>
          <p:nvPr>
            <p:ph type="body" idx="2"/>
          </p:nvPr>
        </p:nvSpPr>
        <p:spPr/>
        <p:txBody>
          <a:bodyPr/>
          <a:lstStyle/>
          <a:p>
            <a:r>
              <a:rPr lang="en-IN" dirty="0"/>
              <a:t>2)Display customer name in alphabetical order who bought product with </a:t>
            </a:r>
            <a:r>
              <a:rPr lang="en-IN" dirty="0" err="1"/>
              <a:t>product_id</a:t>
            </a:r>
            <a:r>
              <a:rPr lang="en-IN" dirty="0"/>
              <a:t>=10838</a:t>
            </a:r>
          </a:p>
          <a:p>
            <a:pPr lvl="0"/>
            <a:r>
              <a:rPr lang="en-IN" dirty="0"/>
              <a:t>select </a:t>
            </a:r>
            <a:r>
              <a:rPr lang="en-IN" dirty="0" err="1"/>
              <a:t>customer_name</a:t>
            </a:r>
            <a:r>
              <a:rPr lang="en-IN" dirty="0"/>
              <a:t> </a:t>
            </a:r>
          </a:p>
          <a:p>
            <a:pPr lvl="0"/>
            <a:r>
              <a:rPr lang="en-IN" dirty="0"/>
              <a:t>from customer natural join sales  </a:t>
            </a:r>
          </a:p>
          <a:p>
            <a:pPr lvl="0"/>
            <a:r>
              <a:rPr lang="en-IN" dirty="0"/>
              <a:t>where </a:t>
            </a:r>
            <a:r>
              <a:rPr lang="en-IN" dirty="0" err="1"/>
              <a:t>product_id</a:t>
            </a:r>
            <a:r>
              <a:rPr lang="en-IN" dirty="0"/>
              <a:t>=10838 order by </a:t>
            </a:r>
            <a:r>
              <a:rPr lang="en-IN" dirty="0" err="1"/>
              <a:t>customer_name</a:t>
            </a:r>
            <a:r>
              <a:rPr lang="en-IN" dirty="0"/>
              <a:t>;</a:t>
            </a:r>
          </a:p>
          <a:p>
            <a:endParaRPr lang="en-IN" dirty="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10</a:t>
            </a:r>
            <a:endParaRPr lang="en-IN" sz="4000"/>
          </a:p>
        </p:txBody>
      </p:sp>
      <p:sp>
        <p:nvSpPr>
          <p:cNvPr id="4" name="Subtitle 3"/>
          <p:cNvSpPr>
            <a:spLocks noGrp="1"/>
          </p:cNvSpPr>
          <p:nvPr>
            <p:ph type="subTitle" idx="1"/>
          </p:nvPr>
        </p:nvSpPr>
        <p:spPr>
          <a:xfrm>
            <a:off x="0" y="4331608"/>
            <a:ext cx="5459200" cy="1046400"/>
          </a:xfrm>
        </p:spPr>
        <p:txBody>
          <a:bodyPr/>
          <a:lstStyle/>
          <a:p>
            <a:r>
              <a:rPr lang="en-IN" sz="3200" b="1" dirty="0">
                <a:solidFill>
                  <a:schemeClr val="bg1"/>
                </a:solidFill>
              </a:rPr>
              <a:t>Different types of Join operations, Exist, Any, All and relevant features of  </a:t>
            </a:r>
          </a:p>
          <a:p>
            <a:r>
              <a:rPr lang="en-IN" sz="3200" b="1" dirty="0">
                <a:solidFill>
                  <a:schemeClr val="bg1"/>
                </a:solidFill>
              </a:rPr>
              <a:t>SQL</a:t>
            </a: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a:t>Exist</a:t>
            </a:r>
          </a:p>
        </p:txBody>
      </p:sp>
      <p:sp>
        <p:nvSpPr>
          <p:cNvPr id="5" name="Text Placeholder 4"/>
          <p:cNvSpPr>
            <a:spLocks noGrp="1"/>
          </p:cNvSpPr>
          <p:nvPr>
            <p:ph type="body" idx="1"/>
          </p:nvPr>
        </p:nvSpPr>
        <p:spPr/>
        <p:txBody>
          <a:bodyPr/>
          <a:lstStyle/>
          <a:p>
            <a:pPr>
              <a:buNone/>
            </a:pPr>
            <a:r>
              <a:rPr lang="en-US" sz="2000" dirty="0"/>
              <a:t>1)return true and list department name  which has  employee who has salary less then 90k</a:t>
            </a:r>
            <a:endParaRPr lang="en-IN" sz="2000" dirty="0"/>
          </a:p>
          <a:p>
            <a:pPr>
              <a:buNone/>
            </a:pPr>
            <a:r>
              <a:rPr lang="en-US" sz="2000" dirty="0"/>
              <a:t>SELECT </a:t>
            </a:r>
            <a:r>
              <a:rPr lang="en-US" sz="2000" dirty="0" err="1"/>
              <a:t>department_name</a:t>
            </a:r>
            <a:r>
              <a:rPr lang="en-US" sz="2000" dirty="0"/>
              <a:t> </a:t>
            </a:r>
            <a:endParaRPr lang="en-IN" sz="2000" dirty="0"/>
          </a:p>
          <a:p>
            <a:pPr>
              <a:buNone/>
            </a:pPr>
            <a:r>
              <a:rPr lang="en-US" sz="2000" dirty="0"/>
              <a:t>FROM department</a:t>
            </a:r>
            <a:endParaRPr lang="en-IN" sz="2000" dirty="0"/>
          </a:p>
          <a:p>
            <a:pPr>
              <a:buNone/>
            </a:pPr>
            <a:r>
              <a:rPr lang="en-US" sz="2000" dirty="0"/>
              <a:t>WHERE EXISTS (select </a:t>
            </a:r>
            <a:r>
              <a:rPr lang="en-US" sz="2000" dirty="0" err="1"/>
              <a:t>employee_id</a:t>
            </a:r>
            <a:r>
              <a:rPr lang="en-US" sz="2000" dirty="0"/>
              <a:t> from employee where </a:t>
            </a:r>
            <a:endParaRPr lang="en-IN" sz="2000" dirty="0"/>
          </a:p>
          <a:p>
            <a:pPr>
              <a:buNone/>
            </a:pPr>
            <a:r>
              <a:rPr lang="en-US" sz="2000" dirty="0" err="1"/>
              <a:t>department_id</a:t>
            </a:r>
            <a:r>
              <a:rPr lang="en-US" sz="2000" dirty="0"/>
              <a:t>=</a:t>
            </a:r>
            <a:r>
              <a:rPr lang="en-US" sz="2000" dirty="0" err="1"/>
              <a:t>department.department_id</a:t>
            </a:r>
            <a:r>
              <a:rPr lang="en-US" sz="2000" dirty="0"/>
              <a:t> and salary &lt; 90000)</a:t>
            </a:r>
            <a:endParaRPr lang="en-IN" sz="2000" dirty="0"/>
          </a:p>
          <a:p>
            <a:pPr>
              <a:buNone/>
            </a:pPr>
            <a:endParaRPr lang="en-IN" sz="2000" dirty="0"/>
          </a:p>
        </p:txBody>
      </p:sp>
      <p:sp>
        <p:nvSpPr>
          <p:cNvPr id="6" name="Text Placeholder 5"/>
          <p:cNvSpPr>
            <a:spLocks noGrp="1"/>
          </p:cNvSpPr>
          <p:nvPr>
            <p:ph type="body" idx="2"/>
          </p:nvPr>
        </p:nvSpPr>
        <p:spPr/>
        <p:txBody>
          <a:bodyPr/>
          <a:lstStyle/>
          <a:p>
            <a:pPr>
              <a:buNone/>
            </a:pPr>
            <a:r>
              <a:rPr lang="en-US" sz="2000" dirty="0"/>
              <a:t>2)return true  and list customer name   who pays &gt; 10000</a:t>
            </a:r>
            <a:endParaRPr lang="en-IN" sz="2000" dirty="0"/>
          </a:p>
          <a:p>
            <a:pPr>
              <a:buNone/>
            </a:pPr>
            <a:r>
              <a:rPr lang="en-US" sz="2000" dirty="0"/>
              <a:t> </a:t>
            </a:r>
            <a:endParaRPr lang="en-IN" sz="2000" dirty="0"/>
          </a:p>
          <a:p>
            <a:pPr>
              <a:buNone/>
            </a:pPr>
            <a:r>
              <a:rPr lang="en-US" sz="2000" dirty="0"/>
              <a:t>select </a:t>
            </a:r>
            <a:r>
              <a:rPr lang="en-US" sz="2000" dirty="0" err="1"/>
              <a:t>customer_name</a:t>
            </a:r>
            <a:endParaRPr lang="en-IN" sz="2000" dirty="0"/>
          </a:p>
          <a:p>
            <a:pPr>
              <a:buNone/>
            </a:pPr>
            <a:r>
              <a:rPr lang="en-US" sz="2000" dirty="0"/>
              <a:t>from customer</a:t>
            </a:r>
            <a:endParaRPr lang="en-IN" sz="2000" dirty="0"/>
          </a:p>
          <a:p>
            <a:pPr>
              <a:buNone/>
            </a:pPr>
            <a:r>
              <a:rPr lang="en-US" sz="2000" dirty="0"/>
              <a:t>where exist (select </a:t>
            </a:r>
            <a:r>
              <a:rPr lang="en-US" sz="2000" dirty="0" err="1"/>
              <a:t>payment_id</a:t>
            </a:r>
            <a:r>
              <a:rPr lang="en-US" sz="2000" dirty="0"/>
              <a:t> from payments where </a:t>
            </a:r>
            <a:r>
              <a:rPr lang="en-US" sz="2000" dirty="0" err="1"/>
              <a:t>c_id</a:t>
            </a:r>
            <a:r>
              <a:rPr lang="en-US" sz="2000" dirty="0"/>
              <a:t>=</a:t>
            </a:r>
            <a:r>
              <a:rPr lang="en-US" sz="2000" dirty="0" err="1"/>
              <a:t>customer.c_id</a:t>
            </a:r>
            <a:r>
              <a:rPr lang="en-US" sz="2000" dirty="0"/>
              <a:t> and amount &gt; 10000)</a:t>
            </a:r>
            <a:endParaRPr lang="en-IN" sz="2000" dirty="0"/>
          </a:p>
          <a:p>
            <a:pPr>
              <a:buNone/>
            </a:pPr>
            <a:endParaRPr lang="en-IN" sz="2000" dirty="0"/>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Any</a:t>
            </a:r>
          </a:p>
        </p:txBody>
      </p:sp>
      <p:sp>
        <p:nvSpPr>
          <p:cNvPr id="3" name="Text Placeholder 2"/>
          <p:cNvSpPr>
            <a:spLocks noGrp="1"/>
          </p:cNvSpPr>
          <p:nvPr>
            <p:ph type="body" idx="1"/>
          </p:nvPr>
        </p:nvSpPr>
        <p:spPr/>
        <p:txBody>
          <a:bodyPr/>
          <a:lstStyle/>
          <a:p>
            <a:pPr>
              <a:buNone/>
            </a:pPr>
            <a:r>
              <a:rPr lang="en-US" sz="2000" dirty="0"/>
              <a:t>1)RETURN TRUE AND LIST product name which has </a:t>
            </a:r>
            <a:r>
              <a:rPr lang="en-US" sz="2000" dirty="0" err="1"/>
              <a:t>availibility</a:t>
            </a:r>
            <a:r>
              <a:rPr lang="en-US" sz="2000" dirty="0"/>
              <a:t> </a:t>
            </a:r>
            <a:endParaRPr lang="en-IN" sz="2000" dirty="0"/>
          </a:p>
          <a:p>
            <a:pPr>
              <a:buNone/>
            </a:pPr>
            <a:r>
              <a:rPr lang="en-US" sz="2000" dirty="0"/>
              <a:t>SELECT </a:t>
            </a:r>
            <a:r>
              <a:rPr lang="en-US" sz="2000" dirty="0" err="1"/>
              <a:t>Product_Name</a:t>
            </a:r>
            <a:endParaRPr lang="en-IN" sz="2000" dirty="0"/>
          </a:p>
          <a:p>
            <a:pPr>
              <a:buNone/>
            </a:pPr>
            <a:r>
              <a:rPr lang="en-US" sz="2000" dirty="0"/>
              <a:t>FROM Product</a:t>
            </a:r>
            <a:endParaRPr lang="en-IN" sz="2000" dirty="0"/>
          </a:p>
          <a:p>
            <a:pPr>
              <a:buNone/>
            </a:pPr>
            <a:r>
              <a:rPr lang="en-US" sz="2000" dirty="0"/>
              <a:t>WHERE </a:t>
            </a:r>
            <a:r>
              <a:rPr lang="en-US" sz="2000" dirty="0" err="1"/>
              <a:t>Product_ID</a:t>
            </a:r>
            <a:r>
              <a:rPr lang="en-US" sz="2000" dirty="0"/>
              <a:t> = ANY (SELECT </a:t>
            </a:r>
            <a:r>
              <a:rPr lang="en-US" sz="2000" dirty="0" err="1"/>
              <a:t>Product_ID</a:t>
            </a:r>
            <a:r>
              <a:rPr lang="en-US" sz="2000" dirty="0"/>
              <a:t> FROM </a:t>
            </a:r>
            <a:r>
              <a:rPr lang="en-US" sz="2000" dirty="0" err="1"/>
              <a:t>product_maintenance</a:t>
            </a:r>
            <a:r>
              <a:rPr lang="en-US" sz="2000" dirty="0"/>
              <a:t> WHERE </a:t>
            </a:r>
            <a:r>
              <a:rPr lang="en-US" sz="2000" dirty="0" err="1"/>
              <a:t>product_availability</a:t>
            </a:r>
            <a:r>
              <a:rPr lang="en-US" sz="2000" dirty="0"/>
              <a:t> =‘YES’)</a:t>
            </a:r>
            <a:endParaRPr lang="en-IN" sz="2000" dirty="0"/>
          </a:p>
          <a:p>
            <a:pPr>
              <a:buNone/>
            </a:pPr>
            <a:endParaRPr lang="en-IN" sz="2000" dirty="0"/>
          </a:p>
        </p:txBody>
      </p:sp>
      <p:sp>
        <p:nvSpPr>
          <p:cNvPr id="4" name="Text Placeholder 3"/>
          <p:cNvSpPr>
            <a:spLocks noGrp="1"/>
          </p:cNvSpPr>
          <p:nvPr>
            <p:ph type="body" idx="2"/>
          </p:nvPr>
        </p:nvSpPr>
        <p:spPr/>
        <p:txBody>
          <a:bodyPr/>
          <a:lstStyle/>
          <a:p>
            <a:pPr>
              <a:buNone/>
            </a:pPr>
            <a:r>
              <a:rPr lang="en-US" sz="2000" dirty="0"/>
              <a:t>2)list customer name who availed discount</a:t>
            </a:r>
            <a:endParaRPr lang="en-IN" sz="2000" dirty="0"/>
          </a:p>
          <a:p>
            <a:pPr>
              <a:buNone/>
            </a:pPr>
            <a:r>
              <a:rPr lang="en-US" sz="2000" dirty="0"/>
              <a:t> </a:t>
            </a:r>
            <a:endParaRPr lang="en-IN" sz="2000" dirty="0"/>
          </a:p>
          <a:p>
            <a:pPr>
              <a:buNone/>
            </a:pPr>
            <a:r>
              <a:rPr lang="en-US" sz="2000" dirty="0"/>
              <a:t>SELECT CUSTOMER_NAME</a:t>
            </a:r>
            <a:endParaRPr lang="en-IN" sz="2000" dirty="0"/>
          </a:p>
          <a:p>
            <a:pPr>
              <a:buNone/>
            </a:pPr>
            <a:r>
              <a:rPr lang="en-US" sz="2000" dirty="0"/>
              <a:t>FROM CUSTOMER</a:t>
            </a:r>
            <a:endParaRPr lang="en-IN" sz="2000" dirty="0"/>
          </a:p>
          <a:p>
            <a:pPr>
              <a:buNone/>
            </a:pPr>
            <a:r>
              <a:rPr lang="en-US" sz="2000" dirty="0"/>
              <a:t>WHERE C_ID=ANY(SELECT C_ID FROM maintenance WHERE </a:t>
            </a:r>
            <a:r>
              <a:rPr lang="en-US" sz="2000" dirty="0" err="1"/>
              <a:t>discounts_availed</a:t>
            </a:r>
            <a:r>
              <a:rPr lang="en-US" sz="2000" dirty="0"/>
              <a:t> &gt; 5) </a:t>
            </a:r>
            <a:endParaRPr lang="en-IN" sz="2000" dirty="0"/>
          </a:p>
          <a:p>
            <a:pPr>
              <a:buNone/>
            </a:pPr>
            <a:endParaRPr lang="en-IN" sz="2000"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35407"/>
            <a:ext cx="6766000" cy="1546400"/>
          </a:xfrm>
        </p:spPr>
        <p:txBody>
          <a:bodyPr/>
          <a:lstStyle/>
          <a:p>
            <a:r>
              <a:rPr lang="en-IN"/>
              <a:t>EXPERIMENT  1</a:t>
            </a:r>
          </a:p>
        </p:txBody>
      </p:sp>
      <p:sp>
        <p:nvSpPr>
          <p:cNvPr id="5" name="Subtitle 4"/>
          <p:cNvSpPr>
            <a:spLocks noGrp="1"/>
          </p:cNvSpPr>
          <p:nvPr>
            <p:ph type="subTitle" idx="1"/>
          </p:nvPr>
        </p:nvSpPr>
        <p:spPr>
          <a:xfrm>
            <a:off x="0" y="3930799"/>
            <a:ext cx="6766000" cy="1046400"/>
          </a:xfrm>
        </p:spPr>
        <p:txBody>
          <a:bodyPr/>
          <a:lstStyle/>
          <a:p>
            <a:r>
              <a:rPr lang="en-US" sz="3000" b="1" cap="all" spc="400">
                <a:solidFill>
                  <a:schemeClr val="bg1"/>
                </a:solidFill>
              </a:rPr>
              <a:t>ADVANTAGE OF DATABASE MANAGEMENT SYSTEM OVER FILE PROCESSING SYSTEM</a:t>
            </a:r>
          </a:p>
          <a:p>
            <a:endParaRPr lang="en-IN"/>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a:t>ALL</a:t>
            </a:r>
          </a:p>
        </p:txBody>
      </p:sp>
      <p:sp>
        <p:nvSpPr>
          <p:cNvPr id="3" name="Text Placeholder 2"/>
          <p:cNvSpPr>
            <a:spLocks noGrp="1"/>
          </p:cNvSpPr>
          <p:nvPr>
            <p:ph type="body" idx="1"/>
          </p:nvPr>
        </p:nvSpPr>
        <p:spPr/>
        <p:txBody>
          <a:bodyPr/>
          <a:lstStyle/>
          <a:p>
            <a:pPr>
              <a:buNone/>
            </a:pPr>
            <a:r>
              <a:rPr lang="en-US" dirty="0"/>
              <a:t>1) list product name which sold after 20 march 2014</a:t>
            </a:r>
            <a:endParaRPr lang="en-IN" dirty="0"/>
          </a:p>
          <a:p>
            <a:pPr>
              <a:buNone/>
            </a:pPr>
            <a:r>
              <a:rPr lang="en-US" dirty="0"/>
              <a:t> </a:t>
            </a:r>
            <a:endParaRPr lang="en-IN" dirty="0"/>
          </a:p>
          <a:p>
            <a:pPr>
              <a:buNone/>
            </a:pPr>
            <a:r>
              <a:rPr lang="en-US" dirty="0"/>
              <a:t>select </a:t>
            </a:r>
            <a:r>
              <a:rPr lang="en-US" dirty="0" err="1"/>
              <a:t>product_name</a:t>
            </a:r>
            <a:endParaRPr lang="en-IN" dirty="0"/>
          </a:p>
          <a:p>
            <a:pPr>
              <a:buNone/>
            </a:pPr>
            <a:r>
              <a:rPr lang="en-US" dirty="0"/>
              <a:t>from product</a:t>
            </a:r>
            <a:endParaRPr lang="en-IN" dirty="0"/>
          </a:p>
          <a:p>
            <a:pPr>
              <a:buNone/>
            </a:pPr>
            <a:r>
              <a:rPr lang="en-US" dirty="0"/>
              <a:t>where </a:t>
            </a:r>
            <a:r>
              <a:rPr lang="en-US" dirty="0" err="1"/>
              <a:t>product_id</a:t>
            </a:r>
            <a:r>
              <a:rPr lang="en-US" dirty="0"/>
              <a:t>=ALL(select </a:t>
            </a:r>
            <a:r>
              <a:rPr lang="en-US" dirty="0" err="1"/>
              <a:t>product_id</a:t>
            </a:r>
            <a:r>
              <a:rPr lang="en-US" dirty="0"/>
              <a:t> from sales where </a:t>
            </a:r>
            <a:r>
              <a:rPr lang="en-US" dirty="0" err="1"/>
              <a:t>sales_date</a:t>
            </a:r>
            <a:r>
              <a:rPr lang="en-US" dirty="0"/>
              <a:t> = 2014-3-14)</a:t>
            </a:r>
            <a:endParaRPr lang="en-IN" dirty="0"/>
          </a:p>
          <a:p>
            <a:pPr>
              <a:buNone/>
            </a:pPr>
            <a:r>
              <a:rPr lang="en-US" dirty="0"/>
              <a:t> </a:t>
            </a:r>
            <a:endParaRPr lang="en-IN" dirty="0"/>
          </a:p>
          <a:p>
            <a:pPr>
              <a:buNone/>
            </a:pPr>
            <a:endParaRPr lang="en-IN" dirty="0"/>
          </a:p>
        </p:txBody>
      </p:sp>
      <p:sp>
        <p:nvSpPr>
          <p:cNvPr id="4" name="Text Placeholder 3"/>
          <p:cNvSpPr>
            <a:spLocks noGrp="1"/>
          </p:cNvSpPr>
          <p:nvPr>
            <p:ph type="body" idx="2"/>
          </p:nvPr>
        </p:nvSpPr>
        <p:spPr>
          <a:xfrm>
            <a:off x="5844700" y="1832287"/>
            <a:ext cx="4504400" cy="3632400"/>
          </a:xfrm>
        </p:spPr>
        <p:txBody>
          <a:bodyPr/>
          <a:lstStyle/>
          <a:p>
            <a:pPr>
              <a:buNone/>
            </a:pPr>
            <a:r>
              <a:rPr lang="en-US" dirty="0"/>
              <a:t>2)list department name which HAS ALL employee HAVE SALARY  greater THEN 20000</a:t>
            </a:r>
            <a:endParaRPr lang="en-IN" dirty="0"/>
          </a:p>
          <a:p>
            <a:pPr>
              <a:buNone/>
            </a:pPr>
            <a:r>
              <a:rPr lang="en-US" dirty="0"/>
              <a:t>select </a:t>
            </a:r>
            <a:r>
              <a:rPr lang="en-US" dirty="0" err="1"/>
              <a:t>department_name</a:t>
            </a:r>
            <a:endParaRPr lang="en-IN" dirty="0"/>
          </a:p>
          <a:p>
            <a:pPr>
              <a:buNone/>
            </a:pPr>
            <a:r>
              <a:rPr lang="en-US" dirty="0"/>
              <a:t>from department</a:t>
            </a:r>
            <a:endParaRPr lang="en-IN" dirty="0"/>
          </a:p>
          <a:p>
            <a:pPr>
              <a:buNone/>
            </a:pPr>
            <a:r>
              <a:rPr lang="en-US" dirty="0"/>
              <a:t>where </a:t>
            </a:r>
            <a:r>
              <a:rPr lang="en-US" dirty="0" err="1"/>
              <a:t>department_id</a:t>
            </a:r>
            <a:r>
              <a:rPr lang="en-US" dirty="0"/>
              <a:t>=ALL(select </a:t>
            </a:r>
            <a:r>
              <a:rPr lang="en-US" dirty="0" err="1"/>
              <a:t>department_id</a:t>
            </a:r>
            <a:r>
              <a:rPr lang="en-US" dirty="0"/>
              <a:t> from employee where salary &gt; 20000)</a:t>
            </a:r>
            <a:endParaRPr lang="en-IN" dirty="0"/>
          </a:p>
          <a:p>
            <a:pPr>
              <a:buNone/>
            </a:pPr>
            <a:r>
              <a:rPr lang="en-US" dirty="0"/>
              <a:t> </a:t>
            </a:r>
            <a:endParaRPr lang="en-IN" dirty="0"/>
          </a:p>
          <a:p>
            <a:pPr>
              <a:buNone/>
            </a:pPr>
            <a:r>
              <a:rPr lang="en-US" dirty="0"/>
              <a:t> </a:t>
            </a:r>
            <a:endParaRPr lang="en-IN" dirty="0"/>
          </a:p>
          <a:p>
            <a:pPr>
              <a:buNone/>
            </a:pPr>
            <a:endParaRPr lang="en-IN" dirty="0"/>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11</a:t>
            </a:r>
            <a:endParaRPr lang="en-IN" sz="4000"/>
          </a:p>
        </p:txBody>
      </p:sp>
      <p:sp>
        <p:nvSpPr>
          <p:cNvPr id="4" name="Subtitle 3"/>
          <p:cNvSpPr>
            <a:spLocks noGrp="1"/>
          </p:cNvSpPr>
          <p:nvPr>
            <p:ph type="subTitle" idx="1"/>
          </p:nvPr>
        </p:nvSpPr>
        <p:spPr>
          <a:xfrm>
            <a:off x="0" y="4331608"/>
            <a:ext cx="5459200" cy="1046400"/>
          </a:xfrm>
        </p:spPr>
        <p:txBody>
          <a:bodyPr/>
          <a:lstStyle/>
          <a:p>
            <a:r>
              <a:rPr lang="en-IN" sz="3200" b="1">
                <a:solidFill>
                  <a:schemeClr val="bg1"/>
                </a:solidFill>
              </a:rPr>
              <a:t>Implement different types of Views</a:t>
            </a: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dirty="0"/>
              <a:t>Views</a:t>
            </a:r>
          </a:p>
        </p:txBody>
      </p:sp>
      <p:sp>
        <p:nvSpPr>
          <p:cNvPr id="5" name="Text Placeholder 4"/>
          <p:cNvSpPr>
            <a:spLocks noGrp="1"/>
          </p:cNvSpPr>
          <p:nvPr>
            <p:ph type="body" idx="1"/>
          </p:nvPr>
        </p:nvSpPr>
        <p:spPr>
          <a:xfrm>
            <a:off x="1085699" y="2050651"/>
            <a:ext cx="7526037" cy="3632400"/>
          </a:xfrm>
        </p:spPr>
        <p:txBody>
          <a:bodyPr/>
          <a:lstStyle/>
          <a:p>
            <a:pPr>
              <a:buNone/>
            </a:pPr>
            <a:r>
              <a:rPr lang="en-IN" sz="1800" dirty="0" err="1"/>
              <a:t>Whats</a:t>
            </a:r>
            <a:r>
              <a:rPr lang="en-IN" sz="1800" dirty="0"/>
              <a:t> view?</a:t>
            </a:r>
          </a:p>
          <a:p>
            <a:pPr>
              <a:buNone/>
            </a:pPr>
            <a:endParaRPr lang="en-IN" sz="1800" dirty="0"/>
          </a:p>
          <a:p>
            <a:pPr>
              <a:buNone/>
            </a:pPr>
            <a:r>
              <a:rPr lang="en-IN" sz="1800" dirty="0"/>
              <a:t>In database, a view is the result set of a stored query on the data, which the database users can query just as they would in a persistent database collection object. This pre-established query command is kept in the database dictionary. Unlike ordinary base tables in a relational database, a view does not form part of the physical schema: as a result set, it is a virtual table computed or collated dynamically from data in the database when access to that view is requested. Changes applied to the data in a relevant underlying table are reflected in the data shown in subsequent invocations of the view.</a:t>
            </a:r>
          </a:p>
          <a:p>
            <a:endParaRPr lang="en-IN" sz="1800" dirty="0"/>
          </a:p>
        </p:txBody>
      </p:sp>
      <p:sp>
        <p:nvSpPr>
          <p:cNvPr id="6" name="Text Placeholder 5"/>
          <p:cNvSpPr>
            <a:spLocks noGrp="1"/>
          </p:cNvSpPr>
          <p:nvPr>
            <p:ph type="body" idx="2"/>
          </p:nvPr>
        </p:nvSpPr>
        <p:spPr/>
        <p:txBody>
          <a:bodyPr/>
          <a:lstStyle/>
          <a:p>
            <a:endParaRPr lang="en-IN"/>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a:t>Queries</a:t>
            </a:r>
          </a:p>
        </p:txBody>
      </p:sp>
      <p:sp>
        <p:nvSpPr>
          <p:cNvPr id="3" name="Text Placeholder 2"/>
          <p:cNvSpPr>
            <a:spLocks noGrp="1"/>
          </p:cNvSpPr>
          <p:nvPr>
            <p:ph type="body" idx="1"/>
          </p:nvPr>
        </p:nvSpPr>
        <p:spPr/>
        <p:txBody>
          <a:bodyPr/>
          <a:lstStyle/>
          <a:p>
            <a:r>
              <a:rPr lang="en-IN" sz="2200" dirty="0"/>
              <a:t>1.create a view to show all employees in </a:t>
            </a:r>
            <a:r>
              <a:rPr lang="en-IN" sz="2200" dirty="0" err="1"/>
              <a:t>deartment</a:t>
            </a:r>
            <a:r>
              <a:rPr lang="en-IN" sz="2200" dirty="0"/>
              <a:t> of security</a:t>
            </a:r>
          </a:p>
          <a:p>
            <a:endParaRPr lang="en-IN" sz="2200" dirty="0"/>
          </a:p>
          <a:p>
            <a:r>
              <a:rPr lang="en-IN" sz="2200" dirty="0"/>
              <a:t>Create view security as</a:t>
            </a:r>
          </a:p>
          <a:p>
            <a:r>
              <a:rPr lang="en-IN" sz="2200" dirty="0"/>
              <a:t>Select </a:t>
            </a:r>
            <a:r>
              <a:rPr lang="en-IN" sz="2200" dirty="0" err="1"/>
              <a:t>employee_ID,Employee_name</a:t>
            </a:r>
            <a:endParaRPr lang="en-IN" sz="2200" dirty="0"/>
          </a:p>
          <a:p>
            <a:r>
              <a:rPr lang="en-IN" sz="2200" dirty="0"/>
              <a:t>From employee natural join </a:t>
            </a:r>
            <a:r>
              <a:rPr lang="en-IN" sz="2200" dirty="0" err="1"/>
              <a:t>dpartment</a:t>
            </a:r>
            <a:endParaRPr lang="en-IN" sz="2200" dirty="0"/>
          </a:p>
          <a:p>
            <a:r>
              <a:rPr lang="en-IN" sz="2200" dirty="0"/>
              <a:t>Where </a:t>
            </a:r>
            <a:r>
              <a:rPr lang="en-IN" sz="2200" dirty="0" err="1"/>
              <a:t>department_name</a:t>
            </a:r>
            <a:r>
              <a:rPr lang="en-IN" sz="2200" dirty="0"/>
              <a:t>=“Security”</a:t>
            </a:r>
          </a:p>
          <a:p>
            <a:endParaRPr lang="en-IN" sz="2200" dirty="0"/>
          </a:p>
        </p:txBody>
      </p:sp>
      <p:sp>
        <p:nvSpPr>
          <p:cNvPr id="4" name="Text Placeholder 3"/>
          <p:cNvSpPr>
            <a:spLocks noGrp="1"/>
          </p:cNvSpPr>
          <p:nvPr>
            <p:ph type="body" idx="2"/>
          </p:nvPr>
        </p:nvSpPr>
        <p:spPr/>
        <p:txBody>
          <a:bodyPr/>
          <a:lstStyle/>
          <a:p>
            <a:r>
              <a:rPr lang="en-IN" sz="2200" dirty="0"/>
              <a:t>2.create a view to show all wholesalers who sell products with product class electronics</a:t>
            </a:r>
          </a:p>
          <a:p>
            <a:endParaRPr lang="en-IN" sz="2200" dirty="0"/>
          </a:p>
          <a:p>
            <a:r>
              <a:rPr lang="en-IN" sz="2200" dirty="0"/>
              <a:t>Create view </a:t>
            </a:r>
            <a:r>
              <a:rPr lang="en-IN" sz="2200" dirty="0" err="1"/>
              <a:t>electronics_wholesalers</a:t>
            </a:r>
            <a:r>
              <a:rPr lang="en-IN" sz="2200" dirty="0"/>
              <a:t> as</a:t>
            </a:r>
          </a:p>
          <a:p>
            <a:r>
              <a:rPr lang="en-IN" sz="2200" dirty="0"/>
              <a:t>Select </a:t>
            </a:r>
            <a:r>
              <a:rPr lang="en-IN" sz="2200" dirty="0" err="1"/>
              <a:t>wholesaler_name,Contact_no</a:t>
            </a:r>
            <a:endParaRPr lang="en-IN" sz="2200" dirty="0"/>
          </a:p>
          <a:p>
            <a:r>
              <a:rPr lang="en-IN" sz="2200" dirty="0"/>
              <a:t>From wholesaler natural join product</a:t>
            </a:r>
          </a:p>
          <a:p>
            <a:r>
              <a:rPr lang="en-IN" sz="2200" dirty="0"/>
              <a:t>Where </a:t>
            </a:r>
            <a:r>
              <a:rPr lang="en-IN" sz="2200" dirty="0" err="1"/>
              <a:t>product_class</a:t>
            </a:r>
            <a:r>
              <a:rPr lang="en-IN" sz="2200" dirty="0"/>
              <a:t>=“Electronics”</a:t>
            </a:r>
          </a:p>
          <a:p>
            <a:endParaRPr lang="en-IN" sz="2200" dirty="0"/>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744507" y="1654866"/>
            <a:ext cx="4504400" cy="3632400"/>
          </a:xfrm>
        </p:spPr>
        <p:txBody>
          <a:bodyPr/>
          <a:lstStyle/>
          <a:p>
            <a:r>
              <a:rPr lang="en-IN" sz="2200" dirty="0"/>
              <a:t>3.Create a view to show membership of all customers who brought something on date 3-10-2017</a:t>
            </a:r>
          </a:p>
          <a:p>
            <a:r>
              <a:rPr lang="en-IN" sz="2200" dirty="0"/>
              <a:t>Create view </a:t>
            </a:r>
            <a:r>
              <a:rPr lang="en-IN" sz="2200" dirty="0" err="1"/>
              <a:t>cleaning_department</a:t>
            </a:r>
            <a:r>
              <a:rPr lang="en-IN" sz="2200" dirty="0"/>
              <a:t> as</a:t>
            </a:r>
          </a:p>
          <a:p>
            <a:r>
              <a:rPr lang="en-IN" sz="2200" dirty="0"/>
              <a:t>Select </a:t>
            </a:r>
            <a:r>
              <a:rPr lang="en-IN" sz="2200" dirty="0" err="1"/>
              <a:t>M.C_ID,M.discounts_availed,M.bonus_remaining</a:t>
            </a:r>
            <a:endParaRPr lang="en-IN" sz="2200" dirty="0"/>
          </a:p>
          <a:p>
            <a:r>
              <a:rPr lang="en-IN" sz="2200" dirty="0"/>
              <a:t>From (Sales natural join customer)natural join membership as m</a:t>
            </a:r>
          </a:p>
          <a:p>
            <a:r>
              <a:rPr lang="en-IN" sz="2200" dirty="0"/>
              <a:t>Where </a:t>
            </a:r>
            <a:r>
              <a:rPr lang="en-IN" sz="2200" dirty="0" err="1"/>
              <a:t>Sales_date_time</a:t>
            </a:r>
            <a:r>
              <a:rPr lang="en-IN" sz="2200" dirty="0"/>
              <a:t>=2017-10-03</a:t>
            </a:r>
          </a:p>
          <a:p>
            <a:endParaRPr lang="en-IN" sz="2200" dirty="0"/>
          </a:p>
        </p:txBody>
      </p:sp>
      <p:sp>
        <p:nvSpPr>
          <p:cNvPr id="4" name="Text Placeholder 3"/>
          <p:cNvSpPr>
            <a:spLocks noGrp="1"/>
          </p:cNvSpPr>
          <p:nvPr>
            <p:ph type="body" idx="2"/>
          </p:nvPr>
        </p:nvSpPr>
        <p:spPr/>
        <p:txBody>
          <a:bodyPr/>
          <a:lstStyle/>
          <a:p>
            <a:endParaRPr lang="en-IN"/>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12</a:t>
            </a:r>
            <a:endParaRPr lang="en-IN" sz="4000"/>
          </a:p>
        </p:txBody>
      </p:sp>
      <p:sp>
        <p:nvSpPr>
          <p:cNvPr id="4" name="Subtitle 3"/>
          <p:cNvSpPr>
            <a:spLocks noGrp="1"/>
          </p:cNvSpPr>
          <p:nvPr>
            <p:ph type="subTitle" idx="1"/>
          </p:nvPr>
        </p:nvSpPr>
        <p:spPr>
          <a:xfrm>
            <a:off x="0" y="4331608"/>
            <a:ext cx="5459200" cy="1046400"/>
          </a:xfrm>
        </p:spPr>
        <p:txBody>
          <a:bodyPr/>
          <a:lstStyle/>
          <a:p>
            <a:r>
              <a:rPr lang="en-IN" sz="3200" b="1" dirty="0">
                <a:solidFill>
                  <a:schemeClr val="bg1"/>
                </a:solidFill>
              </a:rPr>
              <a:t>Use of Transaction control commands, Commit, Rollback, Save point features of SQL</a:t>
            </a: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a:t>Commands</a:t>
            </a:r>
          </a:p>
        </p:txBody>
      </p:sp>
      <p:sp>
        <p:nvSpPr>
          <p:cNvPr id="5" name="Text Placeholder 4"/>
          <p:cNvSpPr>
            <a:spLocks noGrp="1"/>
          </p:cNvSpPr>
          <p:nvPr>
            <p:ph type="body" idx="1"/>
          </p:nvPr>
        </p:nvSpPr>
        <p:spPr>
          <a:xfrm>
            <a:off x="0" y="2664000"/>
            <a:ext cx="12028227" cy="4194000"/>
          </a:xfrm>
        </p:spPr>
        <p:txBody>
          <a:bodyPr/>
          <a:lstStyle/>
          <a:p>
            <a:pPr>
              <a:spcAft>
                <a:spcPts val="0"/>
              </a:spcAft>
              <a:buNone/>
            </a:pPr>
            <a:r>
              <a:rPr lang="en-US" b="1" dirty="0"/>
              <a:t>Commit command</a:t>
            </a:r>
            <a:endParaRPr lang="en-IN" dirty="0"/>
          </a:p>
          <a:p>
            <a:pPr>
              <a:spcAft>
                <a:spcPts val="0"/>
              </a:spcAft>
              <a:buNone/>
            </a:pPr>
            <a:r>
              <a:rPr lang="en-US" dirty="0"/>
              <a:t>Commit command is used to permanently save any transaction into database.</a:t>
            </a:r>
            <a:endParaRPr lang="en-IN" dirty="0"/>
          </a:p>
          <a:p>
            <a:pPr>
              <a:spcAft>
                <a:spcPts val="0"/>
              </a:spcAft>
              <a:buNone/>
            </a:pPr>
            <a:r>
              <a:rPr lang="en-US" dirty="0"/>
              <a:t>Following is Commit command's syntax,</a:t>
            </a:r>
            <a:endParaRPr lang="en-IN" dirty="0"/>
          </a:p>
          <a:p>
            <a:pPr>
              <a:spcAft>
                <a:spcPts val="0"/>
              </a:spcAft>
              <a:buNone/>
            </a:pPr>
            <a:r>
              <a:rPr lang="en-US" dirty="0"/>
              <a:t>Commit;</a:t>
            </a:r>
            <a:endParaRPr lang="en-IN" dirty="0"/>
          </a:p>
          <a:p>
            <a:pPr>
              <a:spcAft>
                <a:spcPts val="0"/>
              </a:spcAft>
              <a:buNone/>
            </a:pPr>
            <a:r>
              <a:rPr lang="en-US" b="1" dirty="0"/>
              <a:t>Rollback command</a:t>
            </a:r>
            <a:endParaRPr lang="en-IN" b="1" dirty="0"/>
          </a:p>
          <a:p>
            <a:pPr>
              <a:spcAft>
                <a:spcPts val="0"/>
              </a:spcAft>
              <a:buNone/>
            </a:pPr>
            <a:r>
              <a:rPr lang="en-US" dirty="0"/>
              <a:t>This command restores the database to last </a:t>
            </a:r>
            <a:r>
              <a:rPr lang="en-US" dirty="0" err="1"/>
              <a:t>commited</a:t>
            </a:r>
            <a:r>
              <a:rPr lang="en-US" dirty="0"/>
              <a:t> state. It is also use with </a:t>
            </a:r>
            <a:r>
              <a:rPr lang="en-US" dirty="0" err="1"/>
              <a:t>savepoint</a:t>
            </a:r>
            <a:r>
              <a:rPr lang="en-US" dirty="0"/>
              <a:t> command to jump to a </a:t>
            </a:r>
            <a:r>
              <a:rPr lang="en-US" dirty="0" err="1"/>
              <a:t>savepoint</a:t>
            </a:r>
            <a:r>
              <a:rPr lang="en-US" dirty="0"/>
              <a:t> in a transaction.</a:t>
            </a:r>
            <a:endParaRPr lang="en-IN" dirty="0"/>
          </a:p>
          <a:p>
            <a:pPr>
              <a:spcAft>
                <a:spcPts val="0"/>
              </a:spcAft>
              <a:buNone/>
            </a:pPr>
            <a:r>
              <a:rPr lang="en-US" dirty="0"/>
              <a:t>Following is Rollback command's syntax,</a:t>
            </a:r>
            <a:endParaRPr lang="en-IN" dirty="0"/>
          </a:p>
          <a:p>
            <a:pPr>
              <a:spcAft>
                <a:spcPts val="0"/>
              </a:spcAft>
              <a:buNone/>
            </a:pPr>
            <a:r>
              <a:rPr lang="en-US" dirty="0"/>
              <a:t>Rollback to&lt; </a:t>
            </a:r>
            <a:r>
              <a:rPr lang="en-US" dirty="0" err="1"/>
              <a:t>savepoint</a:t>
            </a:r>
            <a:r>
              <a:rPr lang="en-US" dirty="0"/>
              <a:t>-name&gt;;</a:t>
            </a:r>
            <a:endParaRPr lang="en-IN" dirty="0"/>
          </a:p>
          <a:p>
            <a:pPr>
              <a:spcAft>
                <a:spcPts val="0"/>
              </a:spcAft>
              <a:buNone/>
            </a:pPr>
            <a:r>
              <a:rPr lang="en-US" b="1" dirty="0" err="1"/>
              <a:t>Savepoint</a:t>
            </a:r>
            <a:r>
              <a:rPr lang="en-US" b="1" dirty="0"/>
              <a:t> command</a:t>
            </a:r>
            <a:endParaRPr lang="en-IN" b="1" dirty="0"/>
          </a:p>
          <a:p>
            <a:pPr>
              <a:spcAft>
                <a:spcPts val="0"/>
              </a:spcAft>
              <a:buNone/>
            </a:pPr>
            <a:r>
              <a:rPr lang="en-US" b="1" dirty="0" err="1"/>
              <a:t>savepoint</a:t>
            </a:r>
            <a:r>
              <a:rPr lang="en-US" dirty="0"/>
              <a:t> command is used to temporarily save a transaction so that you can rollback to that point whenever necessary.</a:t>
            </a:r>
            <a:endParaRPr lang="en-IN" dirty="0"/>
          </a:p>
          <a:p>
            <a:pPr>
              <a:spcAft>
                <a:spcPts val="0"/>
              </a:spcAft>
              <a:buNone/>
            </a:pPr>
            <a:r>
              <a:rPr lang="en-US" dirty="0"/>
              <a:t>Following is </a:t>
            </a:r>
            <a:r>
              <a:rPr lang="en-US" dirty="0" err="1"/>
              <a:t>savepoint</a:t>
            </a:r>
            <a:r>
              <a:rPr lang="en-US" dirty="0"/>
              <a:t> command's syntax,</a:t>
            </a:r>
            <a:endParaRPr lang="en-IN" dirty="0"/>
          </a:p>
          <a:p>
            <a:pPr>
              <a:spcAft>
                <a:spcPts val="0"/>
              </a:spcAft>
              <a:buNone/>
            </a:pPr>
            <a:r>
              <a:rPr lang="en-US" dirty="0" err="1"/>
              <a:t>Savepoint</a:t>
            </a:r>
            <a:r>
              <a:rPr lang="en-US" dirty="0"/>
              <a:t>&lt;</a:t>
            </a:r>
            <a:r>
              <a:rPr lang="en-US" dirty="0" err="1"/>
              <a:t>savepoint</a:t>
            </a:r>
            <a:r>
              <a:rPr lang="en-US" dirty="0"/>
              <a:t>-name&gt;;</a:t>
            </a:r>
            <a:endParaRPr lang="en-IN" dirty="0"/>
          </a:p>
          <a:p>
            <a:pPr>
              <a:spcAft>
                <a:spcPts val="0"/>
              </a:spcAft>
              <a:buNone/>
            </a:pPr>
            <a:endParaRPr lang="en-IN" dirty="0"/>
          </a:p>
          <a:p>
            <a:pPr>
              <a:spcAft>
                <a:spcPts val="0"/>
              </a:spcAft>
            </a:pPr>
            <a:endParaRPr lang="en-IN" dirty="0"/>
          </a:p>
        </p:txBody>
      </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idx="1"/>
          </p:nvPr>
        </p:nvSpPr>
        <p:spPr>
          <a:xfrm>
            <a:off x="266833" y="1750400"/>
            <a:ext cx="4775797" cy="3632400"/>
          </a:xfrm>
        </p:spPr>
        <p:txBody>
          <a:bodyPr/>
          <a:lstStyle/>
          <a:p>
            <a:pPr>
              <a:spcAft>
                <a:spcPts val="0"/>
              </a:spcAft>
              <a:buNone/>
            </a:pPr>
            <a:r>
              <a:rPr lang="en-IN" sz="2000" dirty="0"/>
              <a:t>INSERT into Payments values(A93693,10000);</a:t>
            </a:r>
          </a:p>
          <a:p>
            <a:pPr>
              <a:spcAft>
                <a:spcPts val="0"/>
              </a:spcAft>
              <a:buNone/>
            </a:pPr>
            <a:r>
              <a:rPr lang="en-IN" sz="2000" dirty="0"/>
              <a:t>commit;</a:t>
            </a:r>
          </a:p>
          <a:p>
            <a:pPr>
              <a:spcAft>
                <a:spcPts val="0"/>
              </a:spcAft>
              <a:buNone/>
            </a:pPr>
            <a:r>
              <a:rPr lang="en-IN" sz="2000" dirty="0"/>
              <a:t>UPDATE payments set C_ID=A93682 where payment is 10000;</a:t>
            </a:r>
          </a:p>
          <a:p>
            <a:pPr>
              <a:spcAft>
                <a:spcPts val="0"/>
              </a:spcAft>
              <a:buNone/>
            </a:pPr>
            <a:r>
              <a:rPr lang="en-IN" sz="2000" dirty="0" err="1"/>
              <a:t>savepoint</a:t>
            </a:r>
            <a:r>
              <a:rPr lang="en-IN" sz="2000" dirty="0"/>
              <a:t> A;</a:t>
            </a:r>
          </a:p>
          <a:p>
            <a:pPr>
              <a:spcAft>
                <a:spcPts val="0"/>
              </a:spcAft>
              <a:buNone/>
            </a:pPr>
            <a:r>
              <a:rPr lang="en-IN" sz="2000" dirty="0"/>
              <a:t>INSERT into Payments values(A94682,2200);</a:t>
            </a:r>
          </a:p>
          <a:p>
            <a:pPr>
              <a:spcAft>
                <a:spcPts val="0"/>
              </a:spcAft>
              <a:buNone/>
            </a:pPr>
            <a:r>
              <a:rPr lang="en-IN" sz="2000" dirty="0" err="1"/>
              <a:t>savepoint</a:t>
            </a:r>
            <a:r>
              <a:rPr lang="en-IN" sz="2000" dirty="0"/>
              <a:t> B;</a:t>
            </a:r>
          </a:p>
          <a:p>
            <a:pPr>
              <a:spcAft>
                <a:spcPts val="0"/>
              </a:spcAft>
              <a:buNone/>
            </a:pPr>
            <a:r>
              <a:rPr lang="en-IN" sz="2000" dirty="0"/>
              <a:t>INSERT into Payments values(A95582,12200);</a:t>
            </a:r>
          </a:p>
          <a:p>
            <a:pPr>
              <a:spcAft>
                <a:spcPts val="0"/>
              </a:spcAft>
              <a:buNone/>
            </a:pPr>
            <a:r>
              <a:rPr lang="en-IN" sz="2000" dirty="0" err="1"/>
              <a:t>savepoint</a:t>
            </a:r>
            <a:r>
              <a:rPr lang="en-IN" sz="2000" b="1" dirty="0" err="1"/>
              <a:t>C</a:t>
            </a:r>
            <a:r>
              <a:rPr lang="en-IN" sz="2000" dirty="0"/>
              <a:t>;</a:t>
            </a:r>
          </a:p>
          <a:p>
            <a:pPr>
              <a:spcAft>
                <a:spcPts val="0"/>
              </a:spcAft>
              <a:buNone/>
            </a:pPr>
            <a:r>
              <a:rPr lang="en-IN" sz="2000" dirty="0"/>
              <a:t>INSERT into Payments values(A94692,21200);</a:t>
            </a:r>
          </a:p>
          <a:p>
            <a:pPr>
              <a:spcAft>
                <a:spcPts val="0"/>
              </a:spcAft>
            </a:pPr>
            <a:endParaRPr lang="en-IN" sz="2000" dirty="0"/>
          </a:p>
        </p:txBody>
      </p:sp>
      <p:sp>
        <p:nvSpPr>
          <p:cNvPr id="6" name="Text Placeholder 5"/>
          <p:cNvSpPr>
            <a:spLocks noGrp="1"/>
          </p:cNvSpPr>
          <p:nvPr>
            <p:ph type="body" idx="2"/>
          </p:nvPr>
        </p:nvSpPr>
        <p:spPr/>
        <p:txBody>
          <a:bodyPr/>
          <a:lstStyle/>
          <a:p>
            <a:r>
              <a:rPr lang="en-US" sz="1500"/>
              <a:t>Following is the </a:t>
            </a:r>
            <a:r>
              <a:rPr lang="en-US" sz="1500" b="1"/>
              <a:t>Payments </a:t>
            </a:r>
            <a:r>
              <a:rPr lang="en-US" sz="1500"/>
              <a:t>table</a:t>
            </a:r>
            <a:endParaRPr lang="en-IN" sz="1500"/>
          </a:p>
          <a:p>
            <a:endParaRPr lang="en-IN" sz="1500"/>
          </a:p>
        </p:txBody>
      </p:sp>
      <p:pic>
        <p:nvPicPr>
          <p:cNvPr id="7" name="Picture 6" descr="Capture1.PNG"/>
          <p:cNvPicPr>
            <a:picLocks noChangeAspect="1"/>
          </p:cNvPicPr>
          <p:nvPr/>
        </p:nvPicPr>
        <p:blipFill>
          <a:blip r:embed="rId2"/>
          <a:stretch>
            <a:fillRect/>
          </a:stretch>
        </p:blipFill>
        <p:spPr>
          <a:xfrm>
            <a:off x="5588542" y="2365801"/>
            <a:ext cx="5561045" cy="4328426"/>
          </a:xfrm>
          <a:prstGeom prst="rect">
            <a:avLst/>
          </a:prstGeom>
        </p:spPr>
      </p:pic>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sz="1500" dirty="0"/>
              <a:t>The resultant table will look like,</a:t>
            </a:r>
            <a:endParaRPr lang="en-IN" sz="1500" dirty="0"/>
          </a:p>
          <a:p>
            <a:endParaRPr lang="en-IN" dirty="0"/>
          </a:p>
        </p:txBody>
      </p:sp>
      <p:sp>
        <p:nvSpPr>
          <p:cNvPr id="4" name="Text Placeholder 3"/>
          <p:cNvSpPr>
            <a:spLocks noGrp="1"/>
          </p:cNvSpPr>
          <p:nvPr>
            <p:ph type="body" idx="2"/>
          </p:nvPr>
        </p:nvSpPr>
        <p:spPr/>
        <p:txBody>
          <a:bodyPr/>
          <a:lstStyle/>
          <a:p>
            <a:endParaRPr lang="en-IN"/>
          </a:p>
        </p:txBody>
      </p:sp>
      <p:pic>
        <p:nvPicPr>
          <p:cNvPr id="5" name="Content Placeholder 10" descr="Capture2.PNG"/>
          <p:cNvPicPr>
            <a:picLocks noGrp="1" noChangeAspect="1"/>
          </p:cNvPicPr>
          <p:nvPr>
            <p:ph sz="half" idx="2"/>
          </p:nvPr>
        </p:nvPicPr>
        <p:blipFill>
          <a:blip r:embed="rId2"/>
          <a:stretch>
            <a:fillRect/>
          </a:stretch>
        </p:blipFill>
        <p:spPr>
          <a:xfrm>
            <a:off x="747100" y="2946518"/>
            <a:ext cx="6663634" cy="3713589"/>
          </a:xfrm>
        </p:spPr>
      </p:pic>
      <p:pic>
        <p:nvPicPr>
          <p:cNvPr id="7" name="Content Placeholder 10" descr="Capture2.PNG"/>
          <p:cNvPicPr>
            <a:picLocks noChangeAspect="1"/>
          </p:cNvPicPr>
          <p:nvPr/>
        </p:nvPicPr>
        <p:blipFill>
          <a:blip r:embed="rId2"/>
          <a:stretch>
            <a:fillRect/>
          </a:stretch>
        </p:blipFill>
        <p:spPr>
          <a:xfrm>
            <a:off x="679896" y="2700522"/>
            <a:ext cx="7417003" cy="3878396"/>
          </a:xfrm>
          <a:prstGeom prst="rect">
            <a:avLst/>
          </a:prstGeom>
          <a:noFill/>
          <a:ln>
            <a:noFill/>
          </a:ln>
        </p:spPr>
      </p:pic>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sz="2000" dirty="0"/>
              <a:t>Now </a:t>
            </a:r>
            <a:r>
              <a:rPr lang="en-US" sz="2000" b="1" dirty="0"/>
              <a:t>rollback</a:t>
            </a:r>
            <a:r>
              <a:rPr lang="en-US" sz="2000" dirty="0"/>
              <a:t> to </a:t>
            </a:r>
            <a:r>
              <a:rPr lang="en-US" sz="2000" b="1" dirty="0" err="1"/>
              <a:t>savepoint</a:t>
            </a:r>
            <a:r>
              <a:rPr lang="en-US" sz="2000" b="1" dirty="0"/>
              <a:t> B</a:t>
            </a:r>
            <a:endParaRPr lang="en-IN" sz="2000" dirty="0"/>
          </a:p>
          <a:p>
            <a:pPr>
              <a:buNone/>
            </a:pPr>
            <a:r>
              <a:rPr lang="en-IN" sz="2000" dirty="0"/>
              <a:t>rollback to B;</a:t>
            </a:r>
          </a:p>
          <a:p>
            <a:pPr>
              <a:buNone/>
            </a:pPr>
            <a:r>
              <a:rPr lang="en-IN" sz="2000" dirty="0"/>
              <a:t>SELECT * from class; The following will be the resultant table</a:t>
            </a:r>
          </a:p>
          <a:p>
            <a:endParaRPr lang="en-IN" sz="2000" dirty="0"/>
          </a:p>
        </p:txBody>
      </p:sp>
      <p:sp>
        <p:nvSpPr>
          <p:cNvPr id="4" name="Text Placeholder 3"/>
          <p:cNvSpPr>
            <a:spLocks noGrp="1"/>
          </p:cNvSpPr>
          <p:nvPr>
            <p:ph type="body" idx="2"/>
          </p:nvPr>
        </p:nvSpPr>
        <p:spPr/>
        <p:txBody>
          <a:bodyPr/>
          <a:lstStyle/>
          <a:p>
            <a:endParaRPr lang="en-IN"/>
          </a:p>
        </p:txBody>
      </p:sp>
      <p:pic>
        <p:nvPicPr>
          <p:cNvPr id="5" name="Content Placeholder 4" descr="Capture3.PNG"/>
          <p:cNvPicPr>
            <a:picLocks noGrp="1" noChangeAspect="1"/>
          </p:cNvPicPr>
          <p:nvPr>
            <p:ph sz="half" idx="2"/>
          </p:nvPr>
        </p:nvPicPr>
        <p:blipFill>
          <a:blip r:embed="rId2"/>
          <a:stretch>
            <a:fillRect/>
          </a:stretch>
        </p:blipFill>
        <p:spPr>
          <a:xfrm>
            <a:off x="5861496" y="2275587"/>
            <a:ext cx="5780043" cy="3913081"/>
          </a:xfrm>
        </p:spPr>
      </p:pic>
      <p:pic>
        <p:nvPicPr>
          <p:cNvPr id="6" name="Content Placeholder 4" descr="Capture3.PNG"/>
          <p:cNvPicPr>
            <a:picLocks noChangeAspect="1"/>
          </p:cNvPicPr>
          <p:nvPr/>
        </p:nvPicPr>
        <p:blipFill>
          <a:blip r:embed="rId2"/>
          <a:stretch>
            <a:fillRect/>
          </a:stretch>
        </p:blipFill>
        <p:spPr>
          <a:xfrm>
            <a:off x="5981131" y="2275586"/>
            <a:ext cx="5181600" cy="4029679"/>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95018"/>
            <a:ext cx="7680400" cy="907600"/>
          </a:xfrm>
        </p:spPr>
        <p:txBody>
          <a:bodyPr/>
          <a:lstStyle/>
          <a:p>
            <a:pPr algn="ctr"/>
            <a:r>
              <a:rPr lang="en-US" sz="3000"/>
              <a:t>CONCURRENT ACCESS ANOMALIES</a:t>
            </a:r>
            <a:br>
              <a:rPr lang="en-US" sz="3000"/>
            </a:br>
            <a:endParaRPr lang="en-IN" sz="3000"/>
          </a:p>
        </p:txBody>
      </p:sp>
      <p:sp>
        <p:nvSpPr>
          <p:cNvPr id="5" name="Text Placeholder 4"/>
          <p:cNvSpPr>
            <a:spLocks noGrp="1"/>
          </p:cNvSpPr>
          <p:nvPr>
            <p:ph type="body" idx="1"/>
          </p:nvPr>
        </p:nvSpPr>
        <p:spPr>
          <a:xfrm>
            <a:off x="-1" y="1727783"/>
            <a:ext cx="8379726" cy="4948356"/>
          </a:xfrm>
        </p:spPr>
        <p:txBody>
          <a:bodyPr/>
          <a:lstStyle/>
          <a:p>
            <a:pPr algn="just">
              <a:buFont typeface="Wingdings" panose="05000000000000000000" charset="0"/>
              <a:buChar char=""/>
            </a:pPr>
            <a:r>
              <a:rPr lang="en-US" sz="2000"/>
              <a:t>It basically means that two different users try to access a particular database and try to make changes in it according to their requirement.</a:t>
            </a:r>
          </a:p>
          <a:p>
            <a:pPr algn="just">
              <a:buFont typeface="Wingdings" panose="05000000000000000000" charset="0"/>
              <a:buChar char=""/>
            </a:pPr>
            <a:r>
              <a:rPr lang="en-US" sz="2000"/>
              <a:t> In a gist , In the context of supermarket, concurrent access anomalies may have this problem.</a:t>
            </a:r>
          </a:p>
          <a:p>
            <a:pPr algn="just">
              <a:buFont typeface="Wingdings" panose="05000000000000000000" charset="0"/>
              <a:buChar char=""/>
            </a:pPr>
            <a:r>
              <a:rPr lang="en-US" sz="2000"/>
              <a:t>Suppose we have a section of super market which stores stationary items.</a:t>
            </a:r>
          </a:p>
          <a:p>
            <a:pPr algn="just">
              <a:buFont typeface="Wingdings" panose="05000000000000000000" charset="0"/>
              <a:buChar char=""/>
            </a:pPr>
            <a:r>
              <a:rPr lang="en-US" sz="2000"/>
              <a:t>Here , We are enlisting details about stock of n books</a:t>
            </a:r>
          </a:p>
          <a:p>
            <a:pPr algn="just">
              <a:buFont typeface="Wingdings" panose="05000000000000000000" charset="0"/>
              <a:buChar char=""/>
            </a:pPr>
            <a:r>
              <a:rPr lang="en-US" sz="2000"/>
              <a:t>In the table given below , as we can see that there are two customers who are buying the same product.</a:t>
            </a:r>
          </a:p>
          <a:p>
            <a:pPr algn="just">
              <a:buFont typeface="Wingdings" panose="05000000000000000000" charset="0"/>
              <a:buChar char=""/>
            </a:pPr>
            <a:r>
              <a:rPr lang="en-US" sz="2000"/>
              <a:t>But as after ,the book being sold to the customer id145296 so at that same time the book cannot be sold to any other customer with any other customer id.</a:t>
            </a:r>
          </a:p>
          <a:p>
            <a:pPr algn="just"/>
            <a:endParaRPr lang="en-IN" sz="2000"/>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a:buNone/>
            </a:pPr>
            <a:r>
              <a:rPr lang="en-US" sz="2000" dirty="0"/>
              <a:t>Now </a:t>
            </a:r>
            <a:r>
              <a:rPr lang="en-US" sz="2000" b="1" dirty="0"/>
              <a:t>rollback</a:t>
            </a:r>
            <a:r>
              <a:rPr lang="en-US" sz="2000" dirty="0"/>
              <a:t> to </a:t>
            </a:r>
            <a:r>
              <a:rPr lang="en-US" sz="2000" b="1" dirty="0" err="1"/>
              <a:t>savepoint</a:t>
            </a:r>
            <a:r>
              <a:rPr lang="en-US" sz="2000" b="1" dirty="0"/>
              <a:t> A</a:t>
            </a:r>
            <a:endParaRPr lang="en-IN" sz="2000" dirty="0"/>
          </a:p>
          <a:p>
            <a:pPr>
              <a:buNone/>
            </a:pPr>
            <a:r>
              <a:rPr lang="en-IN" sz="2000" dirty="0"/>
              <a:t>rollback to A;</a:t>
            </a:r>
          </a:p>
          <a:p>
            <a:pPr>
              <a:buNone/>
            </a:pPr>
            <a:r>
              <a:rPr lang="en-IN" sz="2000" dirty="0"/>
              <a:t>SELECT * from class; Below is the resultant table</a:t>
            </a:r>
          </a:p>
          <a:p>
            <a:endParaRPr lang="en-IN" sz="2000" dirty="0"/>
          </a:p>
          <a:p>
            <a:endParaRPr lang="en-IN" sz="2000" dirty="0"/>
          </a:p>
        </p:txBody>
      </p:sp>
      <p:pic>
        <p:nvPicPr>
          <p:cNvPr id="5" name="Content Placeholder 4" descr="Capture4.PNG"/>
          <p:cNvPicPr>
            <a:picLocks noGrp="1" noChangeAspect="1"/>
          </p:cNvPicPr>
          <p:nvPr>
            <p:ph sz="half" idx="2"/>
          </p:nvPr>
        </p:nvPicPr>
        <p:blipFill>
          <a:blip r:embed="rId2"/>
          <a:stretch>
            <a:fillRect/>
          </a:stretch>
        </p:blipFill>
        <p:spPr>
          <a:xfrm>
            <a:off x="5456470" y="2050651"/>
            <a:ext cx="6525127" cy="3345830"/>
          </a:xfrm>
        </p:spPr>
      </p:pic>
      <p:pic>
        <p:nvPicPr>
          <p:cNvPr id="6" name="Content Placeholder 4" descr="Capture4.PNG"/>
          <p:cNvPicPr>
            <a:picLocks noGrp="1" noChangeAspect="1"/>
          </p:cNvPicPr>
          <p:nvPr>
            <p:ph sz="half" idx="2"/>
          </p:nvPr>
        </p:nvPicPr>
        <p:blipFill>
          <a:blip r:embed="rId2"/>
          <a:stretch>
            <a:fillRect/>
          </a:stretch>
        </p:blipFill>
        <p:spPr>
          <a:xfrm>
            <a:off x="5861497" y="2255047"/>
            <a:ext cx="5181600" cy="342800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189" y="2050651"/>
            <a:ext cx="6532216" cy="3632400"/>
          </a:xfrm>
          <a:prstGeom prst="rect">
            <a:avLst/>
          </a:prstGeom>
        </p:spPr>
      </p:pic>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13</a:t>
            </a:r>
            <a:endParaRPr lang="en-IN" sz="4000"/>
          </a:p>
        </p:txBody>
      </p:sp>
      <p:sp>
        <p:nvSpPr>
          <p:cNvPr id="4" name="Subtitle 3"/>
          <p:cNvSpPr>
            <a:spLocks noGrp="1"/>
          </p:cNvSpPr>
          <p:nvPr>
            <p:ph type="subTitle" idx="1"/>
          </p:nvPr>
        </p:nvSpPr>
        <p:spPr>
          <a:xfrm>
            <a:off x="0" y="4331608"/>
            <a:ext cx="5459200" cy="1046400"/>
          </a:xfrm>
        </p:spPr>
        <p:txBody>
          <a:bodyPr/>
          <a:lstStyle/>
          <a:p>
            <a:r>
              <a:rPr lang="en-IN" sz="3200" b="1" dirty="0">
                <a:solidFill>
                  <a:schemeClr val="bg1"/>
                </a:solidFill>
              </a:rPr>
              <a:t>Database Normalization</a:t>
            </a:r>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a:t>Functional Dependencies</a:t>
            </a:r>
          </a:p>
        </p:txBody>
      </p:sp>
      <p:sp>
        <p:nvSpPr>
          <p:cNvPr id="6" name="Text Placeholder 5"/>
          <p:cNvSpPr>
            <a:spLocks noGrp="1"/>
          </p:cNvSpPr>
          <p:nvPr>
            <p:ph type="body" idx="1"/>
          </p:nvPr>
        </p:nvSpPr>
        <p:spPr>
          <a:xfrm>
            <a:off x="832513" y="2050651"/>
            <a:ext cx="4757587" cy="3632400"/>
          </a:xfrm>
        </p:spPr>
        <p:txBody>
          <a:bodyPr/>
          <a:lstStyle/>
          <a:p>
            <a:pPr>
              <a:buNone/>
            </a:pPr>
            <a:r>
              <a:rPr lang="en-IN" sz="2000" dirty="0"/>
              <a:t>Table Customer:</a:t>
            </a:r>
          </a:p>
          <a:p>
            <a:r>
              <a:rPr lang="en-IN" sz="2000" dirty="0"/>
              <a:t>C_ID </a:t>
            </a:r>
            <a:r>
              <a:rPr lang="en-IN" sz="2000" dirty="0">
                <a:sym typeface="Wingdings" panose="05000000000000000000" pitchFamily="2" charset="2"/>
              </a:rPr>
              <a:t></a:t>
            </a:r>
            <a:r>
              <a:rPr lang="en-IN" sz="2000" dirty="0" err="1">
                <a:sym typeface="Wingdings" panose="05000000000000000000" pitchFamily="2" charset="2"/>
              </a:rPr>
              <a:t>Customer_name,Contact_no,Address</a:t>
            </a:r>
            <a:endParaRPr lang="en-IN" sz="2000" dirty="0">
              <a:sym typeface="Wingdings" panose="05000000000000000000" pitchFamily="2" charset="2"/>
            </a:endParaRPr>
          </a:p>
          <a:p>
            <a:pPr>
              <a:buNone/>
            </a:pPr>
            <a:r>
              <a:rPr lang="en-IN" sz="2000" dirty="0">
                <a:sym typeface="Wingdings" panose="05000000000000000000" pitchFamily="2" charset="2"/>
              </a:rPr>
              <a:t>Minimal Cover</a:t>
            </a:r>
          </a:p>
          <a:p>
            <a:pPr>
              <a:buNone/>
            </a:pPr>
            <a:r>
              <a:rPr lang="en-IN" sz="2000" dirty="0"/>
              <a:t>C_ID </a:t>
            </a:r>
            <a:r>
              <a:rPr lang="en-IN" sz="2000" dirty="0">
                <a:sym typeface="Wingdings" panose="05000000000000000000" pitchFamily="2" charset="2"/>
              </a:rPr>
              <a:t></a:t>
            </a:r>
            <a:r>
              <a:rPr lang="en-IN" sz="2000" dirty="0" err="1">
                <a:sym typeface="Wingdings" panose="05000000000000000000" pitchFamily="2" charset="2"/>
              </a:rPr>
              <a:t>Customer_name</a:t>
            </a:r>
            <a:endParaRPr lang="en-IN" sz="2000" dirty="0">
              <a:sym typeface="Wingdings" panose="05000000000000000000" pitchFamily="2" charset="2"/>
            </a:endParaRPr>
          </a:p>
          <a:p>
            <a:pPr>
              <a:buNone/>
            </a:pPr>
            <a:r>
              <a:rPr lang="en-IN" sz="2000" dirty="0"/>
              <a:t>C_ID </a:t>
            </a:r>
            <a:r>
              <a:rPr lang="en-IN" sz="2000" dirty="0">
                <a:sym typeface="Wingdings" panose="05000000000000000000" pitchFamily="2" charset="2"/>
              </a:rPr>
              <a:t>Address</a:t>
            </a:r>
          </a:p>
          <a:p>
            <a:pPr>
              <a:buNone/>
            </a:pPr>
            <a:r>
              <a:rPr lang="en-IN" sz="2000" dirty="0"/>
              <a:t>C_ID </a:t>
            </a:r>
            <a:r>
              <a:rPr lang="en-IN" sz="2000" dirty="0">
                <a:sym typeface="Wingdings" panose="05000000000000000000" pitchFamily="2" charset="2"/>
              </a:rPr>
              <a:t></a:t>
            </a:r>
            <a:r>
              <a:rPr lang="en-IN" sz="2000" dirty="0" err="1">
                <a:sym typeface="Wingdings" panose="05000000000000000000" pitchFamily="2" charset="2"/>
              </a:rPr>
              <a:t>Contact_no</a:t>
            </a:r>
            <a:endParaRPr lang="en-IN" sz="2000" dirty="0">
              <a:sym typeface="Wingdings" panose="05000000000000000000" pitchFamily="2" charset="2"/>
            </a:endParaRPr>
          </a:p>
          <a:p>
            <a:pPr>
              <a:buNone/>
            </a:pPr>
            <a:endParaRPr lang="en-IN" sz="2000" dirty="0">
              <a:sym typeface="Wingdings" panose="05000000000000000000" pitchFamily="2" charset="2"/>
            </a:endParaRPr>
          </a:p>
          <a:p>
            <a:pPr>
              <a:buNone/>
            </a:pPr>
            <a:r>
              <a:rPr lang="en-IN" sz="2000" dirty="0">
                <a:sym typeface="Wingdings" panose="05000000000000000000" pitchFamily="2" charset="2"/>
              </a:rPr>
              <a:t>BCNF form</a:t>
            </a:r>
          </a:p>
          <a:p>
            <a:pPr>
              <a:buNone/>
            </a:pPr>
            <a:r>
              <a:rPr lang="en-IN" sz="2000" dirty="0">
                <a:sym typeface="Wingdings" panose="05000000000000000000" pitchFamily="2" charset="2"/>
              </a:rPr>
              <a:t>Candidate key-C_ID</a:t>
            </a:r>
          </a:p>
          <a:p>
            <a:endParaRPr lang="en-IN" sz="2000" dirty="0"/>
          </a:p>
        </p:txBody>
      </p:sp>
      <p:sp>
        <p:nvSpPr>
          <p:cNvPr id="7" name="Text Placeholder 6"/>
          <p:cNvSpPr>
            <a:spLocks noGrp="1"/>
          </p:cNvSpPr>
          <p:nvPr>
            <p:ph type="body" idx="2"/>
          </p:nvPr>
        </p:nvSpPr>
        <p:spPr/>
        <p:txBody>
          <a:bodyPr/>
          <a:lstStyle/>
          <a:p>
            <a:pPr>
              <a:buNone/>
            </a:pPr>
            <a:r>
              <a:rPr lang="en-IN" sz="2000" dirty="0"/>
              <a:t>Table Sales</a:t>
            </a:r>
          </a:p>
          <a:p>
            <a:r>
              <a:rPr lang="en-IN" sz="2000" dirty="0" err="1"/>
              <a:t>C_ID,Product_ID,Employee_ID,Sales_Date_time</a:t>
            </a:r>
            <a:r>
              <a:rPr lang="en-IN" sz="2000" dirty="0" err="1">
                <a:sym typeface="Wingdings" panose="05000000000000000000" pitchFamily="2" charset="2"/>
              </a:rPr>
              <a:t>Quantity</a:t>
            </a:r>
            <a:endParaRPr lang="en-IN" sz="2000" dirty="0"/>
          </a:p>
          <a:p>
            <a:endParaRPr lang="en-IN" sz="2000" dirty="0"/>
          </a:p>
          <a:p>
            <a:pPr>
              <a:buNone/>
            </a:pPr>
            <a:r>
              <a:rPr lang="en-IN" sz="2000" dirty="0"/>
              <a:t>Minimal cover</a:t>
            </a:r>
          </a:p>
          <a:p>
            <a:pPr>
              <a:buNone/>
            </a:pPr>
            <a:r>
              <a:rPr lang="en-IN" sz="2000" dirty="0" err="1"/>
              <a:t>C_ID,Product_ID,Employee_ID,Sales_Date_time</a:t>
            </a:r>
            <a:r>
              <a:rPr lang="en-IN" sz="2000" dirty="0" err="1">
                <a:sym typeface="Wingdings" panose="05000000000000000000" pitchFamily="2" charset="2"/>
              </a:rPr>
              <a:t>Quantity</a:t>
            </a:r>
            <a:endParaRPr lang="en-IN" sz="2000" dirty="0"/>
          </a:p>
          <a:p>
            <a:pPr>
              <a:buNone/>
            </a:pPr>
            <a:endParaRPr lang="en-IN" sz="2000" dirty="0"/>
          </a:p>
          <a:p>
            <a:pPr>
              <a:buNone/>
            </a:pPr>
            <a:r>
              <a:rPr lang="en-IN" sz="2000" dirty="0"/>
              <a:t>BCNF form</a:t>
            </a:r>
          </a:p>
          <a:p>
            <a:pPr>
              <a:buNone/>
            </a:pPr>
            <a:r>
              <a:rPr lang="en-IN" sz="2000" dirty="0"/>
              <a:t>Candidate key-</a:t>
            </a:r>
            <a:r>
              <a:rPr lang="en-IN" sz="2000" dirty="0" err="1"/>
              <a:t>C_ID,Product_ID,Employee_ID,Sales_Date</a:t>
            </a:r>
            <a:endParaRPr lang="en-IN" sz="2000" dirty="0"/>
          </a:p>
          <a:p>
            <a:endParaRPr lang="en-IN" sz="2000" dirty="0"/>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IN" sz="2000" dirty="0"/>
              <a:t>Membership Table</a:t>
            </a:r>
          </a:p>
          <a:p>
            <a:r>
              <a:rPr lang="en-IN" sz="2000" dirty="0" err="1"/>
              <a:t>C_ID</a:t>
            </a:r>
            <a:r>
              <a:rPr lang="en-IN" sz="2000" dirty="0" err="1">
                <a:sym typeface="Wingdings" panose="05000000000000000000" pitchFamily="2" charset="2"/>
              </a:rPr>
              <a:t>discounts_availed,Bonus_remaining</a:t>
            </a:r>
            <a:endParaRPr lang="en-IN" sz="2000" dirty="0">
              <a:sym typeface="Wingdings" panose="05000000000000000000" pitchFamily="2" charset="2"/>
            </a:endParaRPr>
          </a:p>
          <a:p>
            <a:r>
              <a:rPr lang="en-IN" sz="2000" dirty="0"/>
              <a:t>Minimal cover</a:t>
            </a:r>
          </a:p>
          <a:p>
            <a:r>
              <a:rPr lang="en-IN" sz="2000" dirty="0" err="1"/>
              <a:t>C_ID</a:t>
            </a:r>
            <a:r>
              <a:rPr lang="en-IN" sz="2000" dirty="0" err="1">
                <a:sym typeface="Wingdings" panose="05000000000000000000" pitchFamily="2" charset="2"/>
              </a:rPr>
              <a:t>Bonus_remaining</a:t>
            </a:r>
            <a:endParaRPr lang="en-IN" sz="2000" dirty="0">
              <a:sym typeface="Wingdings" panose="05000000000000000000" pitchFamily="2" charset="2"/>
            </a:endParaRPr>
          </a:p>
          <a:p>
            <a:r>
              <a:rPr lang="en-IN" sz="2000" dirty="0" err="1"/>
              <a:t>C_ID</a:t>
            </a:r>
            <a:r>
              <a:rPr lang="en-IN" sz="2000" dirty="0" err="1">
                <a:sym typeface="Wingdings" panose="05000000000000000000" pitchFamily="2" charset="2"/>
              </a:rPr>
              <a:t>discounts_availed</a:t>
            </a:r>
            <a:endParaRPr lang="en-IN" sz="2000" dirty="0">
              <a:sym typeface="Wingdings" panose="05000000000000000000" pitchFamily="2" charset="2"/>
            </a:endParaRPr>
          </a:p>
          <a:p>
            <a:r>
              <a:rPr lang="en-IN" sz="2000" dirty="0">
                <a:sym typeface="Wingdings" panose="05000000000000000000" pitchFamily="2" charset="2"/>
              </a:rPr>
              <a:t>BCNF form</a:t>
            </a:r>
          </a:p>
          <a:p>
            <a:r>
              <a:rPr lang="en-IN" sz="2000" dirty="0"/>
              <a:t>Candidate key-C_ID</a:t>
            </a:r>
          </a:p>
          <a:p>
            <a:endParaRPr lang="en-IN" sz="2000" dirty="0"/>
          </a:p>
        </p:txBody>
      </p:sp>
      <p:sp>
        <p:nvSpPr>
          <p:cNvPr id="4" name="Text Placeholder 3"/>
          <p:cNvSpPr>
            <a:spLocks noGrp="1"/>
          </p:cNvSpPr>
          <p:nvPr>
            <p:ph type="body" idx="2"/>
          </p:nvPr>
        </p:nvSpPr>
        <p:spPr/>
        <p:txBody>
          <a:bodyPr/>
          <a:lstStyle/>
          <a:p>
            <a:r>
              <a:rPr lang="en-IN" sz="2000" dirty="0"/>
              <a:t>Payments Table</a:t>
            </a:r>
          </a:p>
          <a:p>
            <a:r>
              <a:rPr lang="en-IN" sz="2000" dirty="0" err="1"/>
              <a:t>Payment_ID</a:t>
            </a:r>
            <a:r>
              <a:rPr lang="en-IN" sz="2000" dirty="0" err="1">
                <a:sym typeface="Wingdings" panose="05000000000000000000" pitchFamily="2" charset="2"/>
              </a:rPr>
              <a:t>C_ID,amount</a:t>
            </a:r>
            <a:endParaRPr lang="en-IN" sz="2000" dirty="0">
              <a:sym typeface="Wingdings" panose="05000000000000000000" pitchFamily="2" charset="2"/>
            </a:endParaRPr>
          </a:p>
          <a:p>
            <a:endParaRPr lang="en-IN" sz="2000" dirty="0">
              <a:sym typeface="Wingdings" panose="05000000000000000000" pitchFamily="2" charset="2"/>
            </a:endParaRPr>
          </a:p>
          <a:p>
            <a:r>
              <a:rPr lang="en-IN" sz="2000" dirty="0"/>
              <a:t>Minimal cover</a:t>
            </a:r>
          </a:p>
          <a:p>
            <a:r>
              <a:rPr lang="en-IN" sz="2000" dirty="0" err="1"/>
              <a:t>Payment_ID</a:t>
            </a:r>
            <a:r>
              <a:rPr lang="en-IN" sz="2000" dirty="0" err="1">
                <a:sym typeface="Wingdings" panose="05000000000000000000" pitchFamily="2" charset="2"/>
              </a:rPr>
              <a:t>C_ID</a:t>
            </a:r>
            <a:endParaRPr lang="en-IN" sz="2000" dirty="0">
              <a:sym typeface="Wingdings" panose="05000000000000000000" pitchFamily="2" charset="2"/>
            </a:endParaRPr>
          </a:p>
          <a:p>
            <a:r>
              <a:rPr lang="en-IN" sz="2000" dirty="0" err="1"/>
              <a:t>Payment_ID</a:t>
            </a:r>
            <a:r>
              <a:rPr lang="en-IN" sz="2000" dirty="0" err="1">
                <a:sym typeface="Wingdings" panose="05000000000000000000" pitchFamily="2" charset="2"/>
              </a:rPr>
              <a:t>amount</a:t>
            </a:r>
            <a:endParaRPr lang="en-IN" sz="2000" dirty="0">
              <a:sym typeface="Wingdings" panose="05000000000000000000" pitchFamily="2" charset="2"/>
            </a:endParaRPr>
          </a:p>
          <a:p>
            <a:r>
              <a:rPr lang="en-IN" sz="2000" dirty="0">
                <a:sym typeface="Wingdings" panose="05000000000000000000" pitchFamily="2" charset="2"/>
              </a:rPr>
              <a:t>BCNF form</a:t>
            </a:r>
          </a:p>
          <a:p>
            <a:r>
              <a:rPr lang="en-IN" sz="2000" dirty="0"/>
              <a:t> candidate key-</a:t>
            </a:r>
            <a:r>
              <a:rPr lang="en-IN" sz="2000" dirty="0" err="1"/>
              <a:t>Payment_ID</a:t>
            </a:r>
            <a:endParaRPr lang="en-IN" sz="2000" dirty="0"/>
          </a:p>
          <a:p>
            <a:endParaRPr lang="en-IN" sz="2000" dirty="0"/>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IN" sz="2000" dirty="0"/>
              <a:t>Agency Table</a:t>
            </a:r>
          </a:p>
          <a:p>
            <a:r>
              <a:rPr lang="en-IN" sz="2000" dirty="0"/>
              <a:t>Agency__</a:t>
            </a:r>
            <a:r>
              <a:rPr lang="en-IN" sz="2000" dirty="0" err="1"/>
              <a:t>ID</a:t>
            </a:r>
            <a:r>
              <a:rPr lang="en-IN" sz="2000" dirty="0" err="1">
                <a:sym typeface="Wingdings" panose="05000000000000000000" pitchFamily="2" charset="2"/>
              </a:rPr>
              <a:t>agency_name,Contact_no,Address</a:t>
            </a:r>
            <a:endParaRPr lang="en-IN" sz="2000" dirty="0">
              <a:sym typeface="Wingdings" panose="05000000000000000000" pitchFamily="2" charset="2"/>
            </a:endParaRPr>
          </a:p>
          <a:p>
            <a:r>
              <a:rPr lang="en-IN" sz="2000" dirty="0">
                <a:sym typeface="Wingdings" panose="05000000000000000000" pitchFamily="2" charset="2"/>
              </a:rPr>
              <a:t>Minimal cover</a:t>
            </a:r>
          </a:p>
          <a:p>
            <a:r>
              <a:rPr lang="en-IN" sz="2000" dirty="0"/>
              <a:t>Agency__</a:t>
            </a:r>
            <a:r>
              <a:rPr lang="en-IN" sz="2000" dirty="0" err="1"/>
              <a:t>ID</a:t>
            </a:r>
            <a:r>
              <a:rPr lang="en-IN" sz="2000" dirty="0" err="1">
                <a:sym typeface="Wingdings" panose="05000000000000000000" pitchFamily="2" charset="2"/>
              </a:rPr>
              <a:t>agency_name</a:t>
            </a:r>
            <a:endParaRPr lang="en-IN" sz="2000" dirty="0">
              <a:sym typeface="Wingdings" panose="05000000000000000000" pitchFamily="2" charset="2"/>
            </a:endParaRPr>
          </a:p>
          <a:p>
            <a:r>
              <a:rPr lang="en-IN" sz="2000" dirty="0"/>
              <a:t>Agency__</a:t>
            </a:r>
            <a:r>
              <a:rPr lang="en-IN" sz="2000" dirty="0" err="1"/>
              <a:t>ID</a:t>
            </a:r>
            <a:r>
              <a:rPr lang="en-IN" sz="2000" dirty="0" err="1">
                <a:sym typeface="Wingdings" panose="05000000000000000000" pitchFamily="2" charset="2"/>
              </a:rPr>
              <a:t>Contact_no</a:t>
            </a:r>
            <a:endParaRPr lang="en-IN" sz="2000" dirty="0">
              <a:sym typeface="Wingdings" panose="05000000000000000000" pitchFamily="2" charset="2"/>
            </a:endParaRPr>
          </a:p>
          <a:p>
            <a:r>
              <a:rPr lang="en-IN" sz="2000" dirty="0"/>
              <a:t>Agency__</a:t>
            </a:r>
            <a:r>
              <a:rPr lang="en-IN" sz="2000" dirty="0" err="1"/>
              <a:t>ID</a:t>
            </a:r>
            <a:r>
              <a:rPr lang="en-IN" sz="2000" dirty="0" err="1">
                <a:sym typeface="Wingdings" panose="05000000000000000000" pitchFamily="2" charset="2"/>
              </a:rPr>
              <a:t>Address</a:t>
            </a:r>
            <a:endParaRPr lang="en-IN" sz="2000" dirty="0">
              <a:sym typeface="Wingdings" panose="05000000000000000000" pitchFamily="2" charset="2"/>
            </a:endParaRPr>
          </a:p>
          <a:p>
            <a:r>
              <a:rPr lang="en-IN" sz="2000" dirty="0"/>
              <a:t>BCNF form</a:t>
            </a:r>
          </a:p>
          <a:p>
            <a:r>
              <a:rPr lang="en-IN" sz="2000" dirty="0"/>
              <a:t>Candidate key-</a:t>
            </a:r>
            <a:r>
              <a:rPr lang="en-IN" sz="2000" dirty="0" err="1"/>
              <a:t>Agency_ID</a:t>
            </a:r>
            <a:endParaRPr lang="en-IN" sz="2000" dirty="0"/>
          </a:p>
          <a:p>
            <a:endParaRPr lang="en-IN" sz="2000" dirty="0"/>
          </a:p>
        </p:txBody>
      </p:sp>
      <p:sp>
        <p:nvSpPr>
          <p:cNvPr id="4" name="Text Placeholder 3"/>
          <p:cNvSpPr>
            <a:spLocks noGrp="1"/>
          </p:cNvSpPr>
          <p:nvPr>
            <p:ph type="body" idx="2"/>
          </p:nvPr>
        </p:nvSpPr>
        <p:spPr>
          <a:xfrm>
            <a:off x="5861496" y="2050651"/>
            <a:ext cx="6052999" cy="3632400"/>
          </a:xfrm>
        </p:spPr>
        <p:txBody>
          <a:bodyPr/>
          <a:lstStyle/>
          <a:p>
            <a:r>
              <a:rPr lang="en-IN" sz="2000" dirty="0"/>
              <a:t>Employee Table</a:t>
            </a:r>
          </a:p>
          <a:p>
            <a:r>
              <a:rPr lang="en-IN" sz="2000" dirty="0"/>
              <a:t>Employee_ID</a:t>
            </a:r>
            <a:r>
              <a:rPr lang="en-IN" sz="2000" dirty="0">
                <a:sym typeface="Wingdings" panose="05000000000000000000" pitchFamily="2" charset="2"/>
              </a:rPr>
              <a:t>Emplouee_name,Contact_no,Salary,Agency_ID,Department_ID</a:t>
            </a:r>
          </a:p>
          <a:p>
            <a:r>
              <a:rPr lang="en-IN" sz="2000" dirty="0">
                <a:sym typeface="Wingdings" panose="05000000000000000000" pitchFamily="2" charset="2"/>
              </a:rPr>
              <a:t>Minimal cover</a:t>
            </a:r>
          </a:p>
          <a:p>
            <a:r>
              <a:rPr lang="en-IN" sz="2000" dirty="0" err="1"/>
              <a:t>Employee_ID</a:t>
            </a:r>
            <a:r>
              <a:rPr lang="en-IN" sz="2000" dirty="0" err="1">
                <a:sym typeface="Wingdings" panose="05000000000000000000" pitchFamily="2" charset="2"/>
              </a:rPr>
              <a:t>Contact_no</a:t>
            </a:r>
            <a:endParaRPr lang="en-IN" sz="2000" dirty="0">
              <a:sym typeface="Wingdings" panose="05000000000000000000" pitchFamily="2" charset="2"/>
            </a:endParaRPr>
          </a:p>
          <a:p>
            <a:r>
              <a:rPr lang="en-IN" sz="2000" dirty="0" err="1"/>
              <a:t>Employee_ID</a:t>
            </a:r>
            <a:r>
              <a:rPr lang="en-IN" sz="2000" dirty="0" err="1">
                <a:sym typeface="Wingdings" panose="05000000000000000000" pitchFamily="2" charset="2"/>
              </a:rPr>
              <a:t>Salary</a:t>
            </a:r>
            <a:endParaRPr lang="en-IN" sz="2000" dirty="0">
              <a:sym typeface="Wingdings" panose="05000000000000000000" pitchFamily="2" charset="2"/>
            </a:endParaRPr>
          </a:p>
          <a:p>
            <a:pPr>
              <a:buNone/>
            </a:pPr>
            <a:r>
              <a:rPr lang="en-IN" sz="2000" dirty="0" err="1"/>
              <a:t>Employee_ID</a:t>
            </a:r>
            <a:r>
              <a:rPr lang="en-IN" sz="2000" dirty="0" err="1">
                <a:sym typeface="Wingdings" panose="05000000000000000000" pitchFamily="2" charset="2"/>
              </a:rPr>
              <a:t>Agency_ID</a:t>
            </a:r>
            <a:endParaRPr lang="en-IN" sz="2000" dirty="0">
              <a:sym typeface="Wingdings" panose="05000000000000000000" pitchFamily="2" charset="2"/>
            </a:endParaRPr>
          </a:p>
          <a:p>
            <a:pPr>
              <a:buNone/>
            </a:pPr>
            <a:r>
              <a:rPr lang="en-IN" sz="2000" dirty="0" err="1"/>
              <a:t>Employee_ID</a:t>
            </a:r>
            <a:r>
              <a:rPr lang="en-IN" sz="2000" dirty="0" err="1">
                <a:sym typeface="Wingdings" panose="05000000000000000000" pitchFamily="2" charset="2"/>
              </a:rPr>
              <a:t>Department_ID</a:t>
            </a:r>
            <a:endParaRPr lang="en-IN" sz="2000" dirty="0">
              <a:sym typeface="Wingdings" panose="05000000000000000000" pitchFamily="2" charset="2"/>
            </a:endParaRPr>
          </a:p>
          <a:p>
            <a:pPr>
              <a:buNone/>
            </a:pPr>
            <a:r>
              <a:rPr lang="en-IN" sz="2000" dirty="0" err="1"/>
              <a:t>Employee_ID</a:t>
            </a:r>
            <a:r>
              <a:rPr lang="en-IN" sz="2000" dirty="0" err="1">
                <a:sym typeface="Wingdings" panose="05000000000000000000" pitchFamily="2" charset="2"/>
              </a:rPr>
              <a:t>Employee_name</a:t>
            </a:r>
            <a:endParaRPr lang="en-IN" sz="2000" dirty="0">
              <a:sym typeface="Wingdings" panose="05000000000000000000" pitchFamily="2" charset="2"/>
            </a:endParaRPr>
          </a:p>
          <a:p>
            <a:r>
              <a:rPr lang="en-IN" sz="2000" dirty="0">
                <a:sym typeface="Wingdings" panose="05000000000000000000" pitchFamily="2" charset="2"/>
              </a:rPr>
              <a:t>BCNF form</a:t>
            </a:r>
          </a:p>
          <a:p>
            <a:r>
              <a:rPr lang="en-IN" sz="2000" dirty="0">
                <a:sym typeface="Wingdings" panose="05000000000000000000" pitchFamily="2" charset="2"/>
              </a:rPr>
              <a:t>Candidate key-</a:t>
            </a:r>
            <a:r>
              <a:rPr lang="en-IN" sz="2000" dirty="0" err="1">
                <a:sym typeface="Wingdings" panose="05000000000000000000" pitchFamily="2" charset="2"/>
              </a:rPr>
              <a:t>Empoyee_ID</a:t>
            </a:r>
            <a:endParaRPr lang="en-IN" sz="2000" dirty="0">
              <a:sym typeface="Wingdings" panose="05000000000000000000" pitchFamily="2" charset="2"/>
            </a:endParaRPr>
          </a:p>
          <a:p>
            <a:endParaRPr lang="en-IN" sz="2000" dirty="0"/>
          </a:p>
          <a:p>
            <a:endParaRPr lang="en-IN" sz="2000" dirty="0"/>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085700" y="1873230"/>
            <a:ext cx="4504400" cy="3632400"/>
          </a:xfrm>
        </p:spPr>
        <p:txBody>
          <a:bodyPr/>
          <a:lstStyle/>
          <a:p>
            <a:r>
              <a:rPr lang="en-IN" sz="2000" dirty="0"/>
              <a:t>Product Table</a:t>
            </a:r>
          </a:p>
          <a:p>
            <a:r>
              <a:rPr lang="en-IN" sz="2000" dirty="0" err="1"/>
              <a:t>Product_ID</a:t>
            </a:r>
            <a:r>
              <a:rPr lang="en-IN" sz="2000" dirty="0" err="1">
                <a:sym typeface="Wingdings" panose="05000000000000000000" pitchFamily="2" charset="2"/>
              </a:rPr>
              <a:t>price</a:t>
            </a:r>
            <a:r>
              <a:rPr lang="en-IN" sz="2000" dirty="0">
                <a:sym typeface="Wingdings" panose="05000000000000000000" pitchFamily="2" charset="2"/>
              </a:rPr>
              <a:t>, </a:t>
            </a:r>
            <a:r>
              <a:rPr lang="en-IN" sz="2000" dirty="0" err="1">
                <a:sym typeface="Wingdings" panose="05000000000000000000" pitchFamily="2" charset="2"/>
              </a:rPr>
              <a:t>brand,product_class,wholesaler_ID,product_name</a:t>
            </a:r>
            <a:endParaRPr lang="en-IN" sz="2000" dirty="0">
              <a:sym typeface="Wingdings" panose="05000000000000000000" pitchFamily="2" charset="2"/>
            </a:endParaRPr>
          </a:p>
          <a:p>
            <a:r>
              <a:rPr lang="en-IN" sz="2000" dirty="0">
                <a:sym typeface="Wingdings" panose="05000000000000000000" pitchFamily="2" charset="2"/>
              </a:rPr>
              <a:t>Minimal cover</a:t>
            </a:r>
          </a:p>
          <a:p>
            <a:r>
              <a:rPr lang="en-IN" sz="2000" dirty="0" err="1"/>
              <a:t>Product_ID</a:t>
            </a:r>
            <a:r>
              <a:rPr lang="en-IN" sz="2000" dirty="0" err="1">
                <a:sym typeface="Wingdings" panose="05000000000000000000" pitchFamily="2" charset="2"/>
              </a:rPr>
              <a:t>product_name</a:t>
            </a:r>
            <a:endParaRPr lang="en-IN" sz="2000" dirty="0">
              <a:sym typeface="Wingdings" panose="05000000000000000000" pitchFamily="2" charset="2"/>
            </a:endParaRPr>
          </a:p>
          <a:p>
            <a:r>
              <a:rPr lang="en-IN" sz="2000" dirty="0" err="1"/>
              <a:t>Product_ID</a:t>
            </a:r>
            <a:r>
              <a:rPr lang="en-IN" sz="2000" dirty="0" err="1">
                <a:sym typeface="Wingdings" panose="05000000000000000000" pitchFamily="2" charset="2"/>
              </a:rPr>
              <a:t>wholesaler_ID</a:t>
            </a:r>
            <a:endParaRPr lang="en-IN" sz="2000" dirty="0">
              <a:sym typeface="Wingdings" panose="05000000000000000000" pitchFamily="2" charset="2"/>
            </a:endParaRPr>
          </a:p>
          <a:p>
            <a:r>
              <a:rPr lang="en-IN" sz="2000" dirty="0" err="1"/>
              <a:t>Product_ID</a:t>
            </a:r>
            <a:r>
              <a:rPr lang="en-IN" sz="2000" dirty="0" err="1">
                <a:sym typeface="Wingdings" panose="05000000000000000000" pitchFamily="2" charset="2"/>
              </a:rPr>
              <a:t>product_class</a:t>
            </a:r>
            <a:endParaRPr lang="en-IN" sz="2000" dirty="0">
              <a:sym typeface="Wingdings" panose="05000000000000000000" pitchFamily="2" charset="2"/>
            </a:endParaRPr>
          </a:p>
          <a:p>
            <a:r>
              <a:rPr lang="en-IN" sz="2000" dirty="0" err="1"/>
              <a:t>Product_ID</a:t>
            </a:r>
            <a:r>
              <a:rPr lang="en-IN" sz="2000" dirty="0">
                <a:sym typeface="Wingdings" panose="05000000000000000000" pitchFamily="2" charset="2"/>
              </a:rPr>
              <a:t> brand</a:t>
            </a:r>
          </a:p>
          <a:p>
            <a:r>
              <a:rPr lang="en-IN" sz="2000" dirty="0" err="1"/>
              <a:t>Product_ID</a:t>
            </a:r>
            <a:r>
              <a:rPr lang="en-IN" sz="2000" dirty="0" err="1">
                <a:sym typeface="Wingdings" panose="05000000000000000000" pitchFamily="2" charset="2"/>
              </a:rPr>
              <a:t>price</a:t>
            </a:r>
            <a:r>
              <a:rPr lang="en-IN" sz="2000" dirty="0">
                <a:sym typeface="Wingdings" panose="05000000000000000000" pitchFamily="2" charset="2"/>
              </a:rPr>
              <a:t>,</a:t>
            </a:r>
          </a:p>
          <a:p>
            <a:r>
              <a:rPr lang="en-IN" sz="2000" dirty="0">
                <a:sym typeface="Wingdings" panose="05000000000000000000" pitchFamily="2" charset="2"/>
              </a:rPr>
              <a:t>BCNF form</a:t>
            </a:r>
          </a:p>
          <a:p>
            <a:r>
              <a:rPr lang="en-IN" sz="2000" dirty="0">
                <a:sym typeface="Wingdings" panose="05000000000000000000" pitchFamily="2" charset="2"/>
              </a:rPr>
              <a:t>Candidate key-</a:t>
            </a:r>
            <a:r>
              <a:rPr lang="en-IN" sz="2000" dirty="0" err="1">
                <a:sym typeface="Wingdings" panose="05000000000000000000" pitchFamily="2" charset="2"/>
              </a:rPr>
              <a:t>Product_ID</a:t>
            </a:r>
            <a:endParaRPr lang="en-IN" sz="2000" dirty="0">
              <a:sym typeface="Wingdings" panose="05000000000000000000" pitchFamily="2" charset="2"/>
            </a:endParaRPr>
          </a:p>
          <a:p>
            <a:endParaRPr lang="en-IN" sz="2000" dirty="0"/>
          </a:p>
          <a:p>
            <a:endParaRPr lang="en-IN" sz="2000" dirty="0"/>
          </a:p>
        </p:txBody>
      </p:sp>
      <p:sp>
        <p:nvSpPr>
          <p:cNvPr id="4" name="Text Placeholder 3"/>
          <p:cNvSpPr>
            <a:spLocks noGrp="1"/>
          </p:cNvSpPr>
          <p:nvPr>
            <p:ph type="body" idx="2"/>
          </p:nvPr>
        </p:nvSpPr>
        <p:spPr/>
        <p:txBody>
          <a:bodyPr/>
          <a:lstStyle/>
          <a:p>
            <a:r>
              <a:rPr lang="en-IN" sz="2000" dirty="0" err="1"/>
              <a:t>Product_maintainence</a:t>
            </a:r>
            <a:r>
              <a:rPr lang="en-IN" sz="2000" dirty="0"/>
              <a:t> Table</a:t>
            </a:r>
          </a:p>
          <a:p>
            <a:r>
              <a:rPr lang="en-IN" sz="2000" dirty="0" err="1"/>
              <a:t>Product_ID</a:t>
            </a:r>
            <a:r>
              <a:rPr lang="en-IN" sz="2000" dirty="0" err="1">
                <a:sym typeface="Wingdings" panose="05000000000000000000" pitchFamily="2" charset="2"/>
              </a:rPr>
              <a:t>Product_availability,stock_ordered</a:t>
            </a:r>
            <a:endParaRPr lang="en-IN" sz="2000" dirty="0">
              <a:sym typeface="Wingdings" panose="05000000000000000000" pitchFamily="2" charset="2"/>
            </a:endParaRPr>
          </a:p>
          <a:p>
            <a:r>
              <a:rPr lang="en-IN" sz="2000" dirty="0">
                <a:sym typeface="Wingdings" panose="05000000000000000000" pitchFamily="2" charset="2"/>
              </a:rPr>
              <a:t>Minimal cover</a:t>
            </a:r>
          </a:p>
          <a:p>
            <a:r>
              <a:rPr lang="en-IN" sz="2000" dirty="0" err="1"/>
              <a:t>Product_ID</a:t>
            </a:r>
            <a:r>
              <a:rPr lang="en-IN" sz="2000" dirty="0" err="1">
                <a:sym typeface="Wingdings" panose="05000000000000000000" pitchFamily="2" charset="2"/>
              </a:rPr>
              <a:t>stock_ordered</a:t>
            </a:r>
            <a:endParaRPr lang="en-IN" sz="2000" dirty="0">
              <a:sym typeface="Wingdings" panose="05000000000000000000" pitchFamily="2" charset="2"/>
            </a:endParaRPr>
          </a:p>
          <a:p>
            <a:r>
              <a:rPr lang="en-IN" sz="2000" dirty="0" err="1"/>
              <a:t>Product_ID</a:t>
            </a:r>
            <a:r>
              <a:rPr lang="en-IN" sz="2000" dirty="0" err="1">
                <a:sym typeface="Wingdings" panose="05000000000000000000" pitchFamily="2" charset="2"/>
              </a:rPr>
              <a:t>Product_availability</a:t>
            </a:r>
            <a:endParaRPr lang="en-IN" sz="2000" dirty="0">
              <a:sym typeface="Wingdings" panose="05000000000000000000" pitchFamily="2" charset="2"/>
            </a:endParaRPr>
          </a:p>
          <a:p>
            <a:r>
              <a:rPr lang="en-IN" sz="2000" dirty="0"/>
              <a:t>BCNF form</a:t>
            </a:r>
          </a:p>
          <a:p>
            <a:r>
              <a:rPr lang="en-IN" sz="2000" dirty="0"/>
              <a:t>Candidate key-</a:t>
            </a:r>
            <a:r>
              <a:rPr lang="en-IN" sz="2000" dirty="0" err="1"/>
              <a:t>Product_ID</a:t>
            </a:r>
            <a:endParaRPr lang="en-IN" sz="2000" dirty="0"/>
          </a:p>
          <a:p>
            <a:endParaRPr lang="en-IN" sz="2000" dirty="0"/>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IN" sz="2000" dirty="0"/>
              <a:t>Wholesaler Table</a:t>
            </a:r>
          </a:p>
          <a:p>
            <a:r>
              <a:rPr lang="en-IN" sz="2000" dirty="0" err="1"/>
              <a:t>Wholesaler_ID</a:t>
            </a:r>
            <a:r>
              <a:rPr lang="en-IN" sz="2000" dirty="0" err="1">
                <a:sym typeface="Wingdings" panose="05000000000000000000" pitchFamily="2" charset="2"/>
              </a:rPr>
              <a:t>Shop_name,Contact_no,Address</a:t>
            </a:r>
            <a:endParaRPr lang="en-IN" sz="2000" dirty="0">
              <a:sym typeface="Wingdings" panose="05000000000000000000" pitchFamily="2" charset="2"/>
            </a:endParaRPr>
          </a:p>
          <a:p>
            <a:r>
              <a:rPr lang="en-IN" sz="2000" dirty="0">
                <a:sym typeface="Wingdings" panose="05000000000000000000" pitchFamily="2" charset="2"/>
              </a:rPr>
              <a:t>Minimal cover</a:t>
            </a:r>
          </a:p>
          <a:p>
            <a:r>
              <a:rPr lang="en-IN" sz="2000" dirty="0" err="1"/>
              <a:t>Wholesaler_ID</a:t>
            </a:r>
            <a:r>
              <a:rPr lang="en-IN" sz="2000" dirty="0" err="1">
                <a:sym typeface="Wingdings" panose="05000000000000000000" pitchFamily="2" charset="2"/>
              </a:rPr>
              <a:t>Contact_no</a:t>
            </a:r>
            <a:endParaRPr lang="en-IN" sz="2000" dirty="0">
              <a:sym typeface="Wingdings" panose="05000000000000000000" pitchFamily="2" charset="2"/>
            </a:endParaRPr>
          </a:p>
          <a:p>
            <a:r>
              <a:rPr lang="en-IN" sz="2000" dirty="0" err="1"/>
              <a:t>Wholesaler_ID</a:t>
            </a:r>
            <a:r>
              <a:rPr lang="en-IN" sz="2000" dirty="0" err="1">
                <a:sym typeface="Wingdings" panose="05000000000000000000" pitchFamily="2" charset="2"/>
              </a:rPr>
              <a:t>Address</a:t>
            </a:r>
            <a:endParaRPr lang="en-IN" sz="2000" dirty="0">
              <a:sym typeface="Wingdings" panose="05000000000000000000" pitchFamily="2" charset="2"/>
            </a:endParaRPr>
          </a:p>
          <a:p>
            <a:r>
              <a:rPr lang="en-IN" sz="2000" dirty="0" err="1"/>
              <a:t>Wholesaler_ID</a:t>
            </a:r>
            <a:r>
              <a:rPr lang="en-IN" sz="2000" dirty="0" err="1">
                <a:sym typeface="Wingdings" panose="05000000000000000000" pitchFamily="2" charset="2"/>
              </a:rPr>
              <a:t>Shop_name</a:t>
            </a:r>
            <a:endParaRPr lang="en-IN" sz="2000" dirty="0">
              <a:sym typeface="Wingdings" panose="05000000000000000000" pitchFamily="2" charset="2"/>
            </a:endParaRPr>
          </a:p>
          <a:p>
            <a:r>
              <a:rPr lang="en-IN" sz="2000" dirty="0">
                <a:sym typeface="Wingdings" panose="05000000000000000000" pitchFamily="2" charset="2"/>
              </a:rPr>
              <a:t>BCNF form</a:t>
            </a:r>
          </a:p>
          <a:p>
            <a:r>
              <a:rPr lang="en-IN" sz="2000" dirty="0">
                <a:sym typeface="Wingdings" panose="05000000000000000000" pitchFamily="2" charset="2"/>
              </a:rPr>
              <a:t>Candidate key-</a:t>
            </a:r>
            <a:r>
              <a:rPr lang="en-IN" sz="2000" dirty="0" err="1">
                <a:sym typeface="Wingdings" panose="05000000000000000000" pitchFamily="2" charset="2"/>
              </a:rPr>
              <a:t>Wholesaler_ID</a:t>
            </a:r>
            <a:endParaRPr lang="en-IN" sz="2000" dirty="0">
              <a:sym typeface="Wingdings" panose="05000000000000000000" pitchFamily="2" charset="2"/>
            </a:endParaRPr>
          </a:p>
        </p:txBody>
      </p:sp>
      <p:sp>
        <p:nvSpPr>
          <p:cNvPr id="4" name="Text Placeholder 3"/>
          <p:cNvSpPr>
            <a:spLocks noGrp="1"/>
          </p:cNvSpPr>
          <p:nvPr>
            <p:ph type="body" idx="2"/>
          </p:nvPr>
        </p:nvSpPr>
        <p:spPr/>
        <p:txBody>
          <a:bodyPr/>
          <a:lstStyle/>
          <a:p>
            <a:r>
              <a:rPr lang="en-IN" sz="2000" dirty="0"/>
              <a:t>Department Table</a:t>
            </a:r>
          </a:p>
          <a:p>
            <a:r>
              <a:rPr lang="en-IN" sz="2000" dirty="0" err="1"/>
              <a:t>Department_ID</a:t>
            </a:r>
            <a:r>
              <a:rPr lang="en-IN" sz="2000" dirty="0" err="1">
                <a:sym typeface="Wingdings" panose="05000000000000000000" pitchFamily="2" charset="2"/>
              </a:rPr>
              <a:t>Department_name</a:t>
            </a:r>
            <a:endParaRPr lang="en-IN" sz="2000" dirty="0">
              <a:sym typeface="Wingdings" panose="05000000000000000000" pitchFamily="2" charset="2"/>
            </a:endParaRPr>
          </a:p>
          <a:p>
            <a:r>
              <a:rPr lang="en-IN" sz="2000" dirty="0" err="1">
                <a:sym typeface="Wingdings" panose="05000000000000000000" pitchFamily="2" charset="2"/>
              </a:rPr>
              <a:t>Department_namedeartment_ID</a:t>
            </a:r>
            <a:endParaRPr lang="en-IN" sz="2000" dirty="0">
              <a:sym typeface="Wingdings" panose="05000000000000000000" pitchFamily="2" charset="2"/>
            </a:endParaRPr>
          </a:p>
          <a:p>
            <a:r>
              <a:rPr lang="en-IN" sz="2000" dirty="0">
                <a:sym typeface="Wingdings" panose="05000000000000000000" pitchFamily="2" charset="2"/>
              </a:rPr>
              <a:t>BCNF form</a:t>
            </a:r>
          </a:p>
          <a:p>
            <a:r>
              <a:rPr lang="en-IN" sz="2000" dirty="0">
                <a:sym typeface="Wingdings" panose="05000000000000000000" pitchFamily="2" charset="2"/>
              </a:rPr>
              <a:t>Candidate key-</a:t>
            </a:r>
            <a:r>
              <a:rPr lang="en-IN" sz="2000" dirty="0" err="1">
                <a:sym typeface="Wingdings" panose="05000000000000000000" pitchFamily="2" charset="2"/>
              </a:rPr>
              <a:t>department_name,Department_ID</a:t>
            </a:r>
            <a:endParaRPr lang="en-IN" sz="2000" dirty="0"/>
          </a:p>
          <a:p>
            <a:endParaRPr lang="en-IN" sz="2000" dirty="0"/>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14</a:t>
            </a:r>
            <a:endParaRPr lang="en-IN" sz="4000"/>
          </a:p>
        </p:txBody>
      </p:sp>
      <p:sp>
        <p:nvSpPr>
          <p:cNvPr id="4" name="Subtitle 3"/>
          <p:cNvSpPr>
            <a:spLocks noGrp="1"/>
          </p:cNvSpPr>
          <p:nvPr>
            <p:ph type="subTitle" idx="1"/>
          </p:nvPr>
        </p:nvSpPr>
        <p:spPr>
          <a:xfrm>
            <a:off x="0" y="4331608"/>
            <a:ext cx="5459200" cy="1046400"/>
          </a:xfrm>
        </p:spPr>
        <p:txBody>
          <a:bodyPr/>
          <a:lstStyle/>
          <a:p>
            <a:r>
              <a:rPr lang="en-IN" sz="3200" b="1" dirty="0">
                <a:solidFill>
                  <a:schemeClr val="bg1"/>
                </a:solidFill>
              </a:rPr>
              <a:t>Introduction to Embedded SQL, PL SQL Concepts</a:t>
            </a:r>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pc="-7" dirty="0"/>
              <a:t>What is Embedded</a:t>
            </a:r>
            <a:r>
              <a:rPr lang="en-US" dirty="0"/>
              <a:t> </a:t>
            </a:r>
            <a:r>
              <a:rPr lang="en-US" spc="-7" dirty="0"/>
              <a:t>SQL?</a:t>
            </a:r>
            <a:endParaRPr lang="en-US" dirty="0"/>
          </a:p>
        </p:txBody>
      </p:sp>
      <p:sp>
        <p:nvSpPr>
          <p:cNvPr id="6" name="Text Placeholder 5"/>
          <p:cNvSpPr>
            <a:spLocks noGrp="1"/>
          </p:cNvSpPr>
          <p:nvPr>
            <p:ph type="body" idx="1"/>
          </p:nvPr>
        </p:nvSpPr>
        <p:spPr>
          <a:xfrm>
            <a:off x="1085700" y="1988000"/>
            <a:ext cx="8176800" cy="4194000"/>
          </a:xfrm>
        </p:spPr>
        <p:txBody>
          <a:bodyPr/>
          <a:lstStyle/>
          <a:p>
            <a:pPr marL="474345" marR="17145" indent="-457200" algn="just">
              <a:lnSpc>
                <a:spcPct val="120000"/>
              </a:lnSpc>
              <a:spcBef>
                <a:spcPts val="135"/>
              </a:spcBef>
              <a:buChar char="•"/>
              <a:tabLst>
                <a:tab pos="474345" algn="l"/>
              </a:tabLst>
            </a:pPr>
            <a:r>
              <a:rPr lang="en-US" spc="-7" dirty="0">
                <a:latin typeface="Arial" panose="020B0604020202020204"/>
                <a:cs typeface="Arial" panose="020B0604020202020204"/>
              </a:rPr>
              <a:t>As a result, database applications are usually developed by  combining capabilities </a:t>
            </a:r>
            <a:r>
              <a:rPr lang="en-US" spc="-13" dirty="0">
                <a:latin typeface="Arial" panose="020B0604020202020204"/>
                <a:cs typeface="Arial" panose="020B0604020202020204"/>
              </a:rPr>
              <a:t>of </a:t>
            </a:r>
            <a:r>
              <a:rPr lang="en-US" spc="-7" dirty="0">
                <a:latin typeface="Arial" panose="020B0604020202020204"/>
                <a:cs typeface="Arial" panose="020B0604020202020204"/>
              </a:rPr>
              <a:t>a high-level programming language  with</a:t>
            </a:r>
            <a:r>
              <a:rPr lang="en-US" dirty="0">
                <a:latin typeface="Arial" panose="020B0604020202020204"/>
                <a:cs typeface="Arial" panose="020B0604020202020204"/>
              </a:rPr>
              <a:t> </a:t>
            </a:r>
            <a:r>
              <a:rPr lang="en-US" spc="-7" dirty="0">
                <a:latin typeface="Arial" panose="020B0604020202020204"/>
                <a:cs typeface="Arial" panose="020B0604020202020204"/>
              </a:rPr>
              <a:t>SQL.</a:t>
            </a:r>
            <a:endParaRPr lang="en-US" dirty="0">
              <a:latin typeface="Arial" panose="020B0604020202020204"/>
              <a:cs typeface="Arial" panose="020B0604020202020204"/>
            </a:endParaRPr>
          </a:p>
          <a:p>
            <a:pPr marL="474345" marR="6985" indent="-457200" algn="just">
              <a:lnSpc>
                <a:spcPct val="120000"/>
              </a:lnSpc>
              <a:buChar char="•"/>
              <a:tabLst>
                <a:tab pos="474345" algn="l"/>
              </a:tabLst>
            </a:pPr>
            <a:r>
              <a:rPr lang="en-US" spc="-7" dirty="0">
                <a:latin typeface="Arial" panose="020B0604020202020204"/>
                <a:cs typeface="Arial" panose="020B0604020202020204"/>
              </a:rPr>
              <a:t>The simplest approach is to embed SQL statements </a:t>
            </a:r>
            <a:r>
              <a:rPr lang="en-US" dirty="0">
                <a:latin typeface="Arial" panose="020B0604020202020204"/>
                <a:cs typeface="Arial" panose="020B0604020202020204"/>
              </a:rPr>
              <a:t>directly  </a:t>
            </a:r>
            <a:r>
              <a:rPr lang="en-US" spc="-7" dirty="0">
                <a:latin typeface="Arial" panose="020B0604020202020204"/>
                <a:cs typeface="Arial" panose="020B0604020202020204"/>
              </a:rPr>
              <a:t>into the source code file(s) that will be used to create</a:t>
            </a:r>
            <a:r>
              <a:rPr lang="en-US" spc="400" dirty="0">
                <a:latin typeface="Arial" panose="020B0604020202020204"/>
                <a:cs typeface="Arial" panose="020B0604020202020204"/>
              </a:rPr>
              <a:t> </a:t>
            </a:r>
            <a:r>
              <a:rPr lang="en-US" spc="-7" dirty="0">
                <a:latin typeface="Arial" panose="020B0604020202020204"/>
                <a:cs typeface="Arial" panose="020B0604020202020204"/>
              </a:rPr>
              <a:t>an  application. This technique is referred to as embedded SQL  programming.</a:t>
            </a:r>
            <a:endParaRPr lang="en-US" dirty="0">
              <a:latin typeface="Arial" panose="020B0604020202020204"/>
              <a:cs typeface="Arial" panose="020B0604020202020204"/>
            </a:endParaRPr>
          </a:p>
          <a:p>
            <a:pPr marL="474345" indent="-457200">
              <a:spcBef>
                <a:spcPts val="700"/>
              </a:spcBef>
              <a:buChar char="•"/>
              <a:tabLst>
                <a:tab pos="473710" algn="l"/>
                <a:tab pos="474345" algn="l"/>
              </a:tabLst>
            </a:pPr>
            <a:r>
              <a:rPr lang="en-US" spc="-7" dirty="0" err="1">
                <a:latin typeface="Arial" panose="020B0604020202020204"/>
                <a:cs typeface="Arial" panose="020B0604020202020204"/>
              </a:rPr>
              <a:t>sqlca.h</a:t>
            </a:r>
            <a:r>
              <a:rPr lang="en-US" spc="-7" dirty="0">
                <a:latin typeface="Arial" panose="020B0604020202020204"/>
                <a:cs typeface="Arial" panose="020B0604020202020204"/>
              </a:rPr>
              <a:t> – header file to be</a:t>
            </a:r>
            <a:r>
              <a:rPr lang="en-US" spc="40" dirty="0">
                <a:latin typeface="Arial" panose="020B0604020202020204"/>
                <a:cs typeface="Arial" panose="020B0604020202020204"/>
              </a:rPr>
              <a:t> </a:t>
            </a:r>
            <a:r>
              <a:rPr lang="en-US" spc="-7" dirty="0">
                <a:latin typeface="Arial" panose="020B0604020202020204"/>
                <a:cs typeface="Arial" panose="020B0604020202020204"/>
              </a:rPr>
              <a:t>included.</a:t>
            </a:r>
            <a:endParaRPr lang="en-US" dirty="0">
              <a:latin typeface="Arial" panose="020B0604020202020204"/>
              <a:cs typeface="Arial" panose="020B0604020202020204"/>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GB" smtClean="0"/>
              <a:t>68</a:t>
            </a:fld>
            <a:endParaRPr lang="en-GB"/>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3"/>
              <a:t>Embedded</a:t>
            </a:r>
            <a:r>
              <a:rPr lang="en-US" spc="-27"/>
              <a:t> </a:t>
            </a:r>
            <a:r>
              <a:rPr lang="en-US" spc="-7"/>
              <a:t>SQL</a:t>
            </a:r>
            <a:endParaRPr lang="en-US"/>
          </a:p>
        </p:txBody>
      </p:sp>
      <p:sp>
        <p:nvSpPr>
          <p:cNvPr id="3" name="Text Placeholder 2"/>
          <p:cNvSpPr>
            <a:spLocks noGrp="1"/>
          </p:cNvSpPr>
          <p:nvPr>
            <p:ph type="body" idx="1"/>
          </p:nvPr>
        </p:nvSpPr>
        <p:spPr>
          <a:xfrm>
            <a:off x="934481" y="2198400"/>
            <a:ext cx="8176800" cy="4194000"/>
          </a:xfrm>
        </p:spPr>
        <p:txBody>
          <a:bodyPr/>
          <a:lstStyle/>
          <a:p>
            <a:pPr marL="381000" indent="-381000"/>
            <a:r>
              <a:rPr lang="en-US" spc="-7" dirty="0">
                <a:latin typeface="Arial" panose="020B0604020202020204"/>
                <a:cs typeface="Arial" panose="020B0604020202020204"/>
              </a:rPr>
              <a:t>High-level programming language compilers cannot interpret,  SQL</a:t>
            </a:r>
            <a:r>
              <a:rPr lang="en-US" spc="-107" dirty="0">
                <a:latin typeface="Arial" panose="020B0604020202020204"/>
                <a:cs typeface="Arial" panose="020B0604020202020204"/>
              </a:rPr>
              <a:t> </a:t>
            </a:r>
            <a:r>
              <a:rPr lang="en-US" spc="-7" dirty="0">
                <a:latin typeface="Arial" panose="020B0604020202020204"/>
                <a:cs typeface="Arial" panose="020B0604020202020204"/>
              </a:rPr>
              <a:t>statements.</a:t>
            </a:r>
          </a:p>
          <a:p>
            <a:pPr marL="381000" indent="-381000"/>
            <a:r>
              <a:rPr lang="en-US" spc="-7" dirty="0">
                <a:latin typeface="Arial" panose="020B0604020202020204"/>
                <a:cs typeface="Arial" panose="020B0604020202020204"/>
              </a:rPr>
              <a:t>Hence , source code files containing Embedded SQL must be preprocessed before compiling.</a:t>
            </a:r>
          </a:p>
          <a:p>
            <a:pPr marL="381000" indent="-381000"/>
            <a:r>
              <a:rPr lang="en-US" spc="-7" dirty="0">
                <a:latin typeface="Arial" panose="020B0604020202020204"/>
                <a:cs typeface="Arial" panose="020B0604020202020204"/>
              </a:rPr>
              <a:t>Thus each SQL statement coded in a high-level programming  language source code file must be prefixed with the keywords </a:t>
            </a:r>
            <a:r>
              <a:rPr lang="en-US" spc="-7" dirty="0">
                <a:solidFill>
                  <a:srgbClr val="548ED4"/>
                </a:solidFill>
                <a:latin typeface="Arial" panose="020B0604020202020204"/>
                <a:cs typeface="Arial" panose="020B0604020202020204"/>
              </a:rPr>
              <a:t> </a:t>
            </a:r>
            <a:r>
              <a:rPr lang="en-US" b="1" spc="-13" dirty="0">
                <a:solidFill>
                  <a:srgbClr val="548ED4"/>
                </a:solidFill>
                <a:latin typeface="Arial" panose="020B0604020202020204"/>
                <a:cs typeface="Arial" panose="020B0604020202020204"/>
              </a:rPr>
              <a:t>EXEC </a:t>
            </a:r>
            <a:r>
              <a:rPr lang="en-US" b="1" spc="-7" dirty="0">
                <a:solidFill>
                  <a:srgbClr val="548ED4"/>
                </a:solidFill>
                <a:latin typeface="Arial" panose="020B0604020202020204"/>
                <a:cs typeface="Arial" panose="020B0604020202020204"/>
              </a:rPr>
              <a:t>SQL </a:t>
            </a:r>
            <a:r>
              <a:rPr lang="en-US" spc="-7" dirty="0">
                <a:latin typeface="Arial" panose="020B0604020202020204"/>
                <a:cs typeface="Arial" panose="020B0604020202020204"/>
              </a:rPr>
              <a:t>and terminated with either a semicolon or </a:t>
            </a:r>
            <a:r>
              <a:rPr lang="en-US" dirty="0">
                <a:latin typeface="Arial" panose="020B0604020202020204"/>
                <a:cs typeface="Arial" panose="020B0604020202020204"/>
              </a:rPr>
              <a:t>the  </a:t>
            </a:r>
            <a:r>
              <a:rPr lang="en-US" spc="-7" dirty="0">
                <a:latin typeface="Arial" panose="020B0604020202020204"/>
                <a:cs typeface="Arial" panose="020B0604020202020204"/>
              </a:rPr>
              <a:t>keywords</a:t>
            </a:r>
            <a:r>
              <a:rPr lang="en-US" spc="7" dirty="0">
                <a:latin typeface="Arial" panose="020B0604020202020204"/>
                <a:cs typeface="Arial" panose="020B0604020202020204"/>
              </a:rPr>
              <a:t> </a:t>
            </a:r>
            <a:r>
              <a:rPr lang="en-US" b="1" spc="-7" dirty="0">
                <a:solidFill>
                  <a:srgbClr val="548ED4"/>
                </a:solidFill>
                <a:latin typeface="Arial" panose="020B0604020202020204"/>
                <a:cs typeface="Arial" panose="020B0604020202020204"/>
              </a:rPr>
              <a:t>END_EXEC</a:t>
            </a:r>
            <a:r>
              <a:rPr lang="en-US" spc="-7" dirty="0">
                <a:latin typeface="Arial" panose="020B0604020202020204"/>
                <a:cs typeface="Arial" panose="020B0604020202020204"/>
              </a:rPr>
              <a:t>.</a:t>
            </a:r>
            <a:endParaRPr lang="en-US" dirty="0">
              <a:latin typeface="Arial" panose="020B0604020202020204"/>
              <a:cs typeface="Arial" panose="020B0604020202020204"/>
            </a:endParaRPr>
          </a:p>
          <a:p>
            <a:pPr>
              <a:buNone/>
            </a:pPr>
            <a:r>
              <a:rPr lang="en-US" spc="-7" dirty="0">
                <a:latin typeface="Arial" panose="020B0604020202020204"/>
                <a:cs typeface="Arial" panose="020B0604020202020204"/>
              </a:rPr>
              <a:t>  </a:t>
            </a:r>
          </a:p>
          <a:p>
            <a:pPr>
              <a:buNone/>
            </a:pPr>
            <a:r>
              <a:rPr lang="en-US" spc="-7" dirty="0">
                <a:latin typeface="Arial" panose="020B0604020202020204"/>
                <a:cs typeface="Arial" panose="020B0604020202020204"/>
              </a:rPr>
              <a:t>    </a:t>
            </a:r>
            <a:endParaRPr lang="en-US" dirty="0">
              <a:latin typeface="Arial" panose="020B0604020202020204"/>
              <a:cs typeface="Arial" panose="020B0604020202020204"/>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GB" smtClean="0"/>
              <a:t>69</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Text Placeholder 3"/>
          <p:cNvSpPr>
            <a:spLocks noGrp="1"/>
          </p:cNvSpPr>
          <p:nvPr>
            <p:ph type="body" idx="2"/>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263" y="1787857"/>
            <a:ext cx="10764468" cy="4711470"/>
          </a:xfrm>
          <a:prstGeom prst="rect">
            <a:avLst/>
          </a:prstGeom>
        </p:spPr>
      </p:pic>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Embedded SQL</a:t>
            </a:r>
          </a:p>
        </p:txBody>
      </p:sp>
      <p:sp>
        <p:nvSpPr>
          <p:cNvPr id="3" name="Text Placeholder 2"/>
          <p:cNvSpPr>
            <a:spLocks noGrp="1"/>
          </p:cNvSpPr>
          <p:nvPr>
            <p:ph type="body" idx="1"/>
          </p:nvPr>
        </p:nvSpPr>
        <p:spPr>
          <a:xfrm>
            <a:off x="934481" y="2140567"/>
            <a:ext cx="8176800" cy="4194000"/>
          </a:xfrm>
        </p:spPr>
        <p:txBody>
          <a:bodyPr/>
          <a:lstStyle/>
          <a:p>
            <a:pPr marL="474345" marR="6985" indent="-457200" algn="just">
              <a:lnSpc>
                <a:spcPct val="120000"/>
              </a:lnSpc>
              <a:spcBef>
                <a:spcPts val="135"/>
              </a:spcBef>
              <a:buChar char="•"/>
              <a:tabLst>
                <a:tab pos="474345" algn="l"/>
              </a:tabLst>
            </a:pPr>
            <a:r>
              <a:rPr lang="en-US" spc="-7" dirty="0">
                <a:latin typeface="Arial" panose="020B0604020202020204"/>
                <a:cs typeface="Arial" panose="020B0604020202020204"/>
              </a:rPr>
              <a:t>Likewise, the Database Manager cannot work directly</a:t>
            </a:r>
            <a:r>
              <a:rPr lang="en-US" spc="673" dirty="0">
                <a:latin typeface="Arial" panose="020B0604020202020204"/>
                <a:cs typeface="Arial" panose="020B0604020202020204"/>
              </a:rPr>
              <a:t> </a:t>
            </a:r>
            <a:r>
              <a:rPr lang="en-US" dirty="0">
                <a:latin typeface="Arial" panose="020B0604020202020204"/>
                <a:cs typeface="Arial" panose="020B0604020202020204"/>
              </a:rPr>
              <a:t>with  </a:t>
            </a:r>
            <a:r>
              <a:rPr lang="en-US" spc="-7" dirty="0">
                <a:latin typeface="Arial" panose="020B0604020202020204"/>
                <a:cs typeface="Arial" panose="020B0604020202020204"/>
              </a:rPr>
              <a:t>high-level programming language</a:t>
            </a:r>
            <a:r>
              <a:rPr lang="en-US" spc="113" dirty="0">
                <a:latin typeface="Arial" panose="020B0604020202020204"/>
                <a:cs typeface="Arial" panose="020B0604020202020204"/>
              </a:rPr>
              <a:t> </a:t>
            </a:r>
            <a:r>
              <a:rPr lang="en-US" spc="-7" dirty="0">
                <a:latin typeface="Arial" panose="020B0604020202020204"/>
                <a:cs typeface="Arial" panose="020B0604020202020204"/>
              </a:rPr>
              <a:t>variables.</a:t>
            </a:r>
            <a:endParaRPr lang="en-US" dirty="0">
              <a:latin typeface="Arial" panose="020B0604020202020204"/>
              <a:cs typeface="Arial" panose="020B0604020202020204"/>
            </a:endParaRPr>
          </a:p>
          <a:p>
            <a:pPr marL="474345" marR="7620" indent="-457200" algn="just">
              <a:lnSpc>
                <a:spcPct val="120000"/>
              </a:lnSpc>
              <a:buChar char="•"/>
              <a:tabLst>
                <a:tab pos="474345" algn="l"/>
              </a:tabLst>
            </a:pPr>
            <a:r>
              <a:rPr lang="en-US" spc="-7" dirty="0">
                <a:latin typeface="Arial" panose="020B0604020202020204"/>
                <a:cs typeface="Arial" panose="020B0604020202020204"/>
              </a:rPr>
              <a:t>Instead, it must use special variables known as </a:t>
            </a:r>
            <a:r>
              <a:rPr lang="en-US" b="1" spc="-7" dirty="0">
                <a:solidFill>
                  <a:srgbClr val="548ED4"/>
                </a:solidFill>
                <a:latin typeface="Arial" panose="020B0604020202020204"/>
                <a:cs typeface="Arial" panose="020B0604020202020204"/>
              </a:rPr>
              <a:t>host  variables </a:t>
            </a:r>
            <a:r>
              <a:rPr lang="en-US" dirty="0">
                <a:latin typeface="Arial" panose="020B0604020202020204"/>
                <a:cs typeface="Arial" panose="020B0604020202020204"/>
              </a:rPr>
              <a:t>to </a:t>
            </a:r>
            <a:r>
              <a:rPr lang="en-US" spc="-7" dirty="0">
                <a:latin typeface="Arial" panose="020B0604020202020204"/>
                <a:cs typeface="Arial" panose="020B0604020202020204"/>
              </a:rPr>
              <a:t>move </a:t>
            </a:r>
            <a:r>
              <a:rPr lang="en-US" dirty="0">
                <a:latin typeface="Arial" panose="020B0604020202020204"/>
                <a:cs typeface="Arial" panose="020B0604020202020204"/>
              </a:rPr>
              <a:t>data </a:t>
            </a:r>
            <a:r>
              <a:rPr lang="en-US" spc="-7" dirty="0">
                <a:latin typeface="Arial" panose="020B0604020202020204"/>
                <a:cs typeface="Arial" panose="020B0604020202020204"/>
              </a:rPr>
              <a:t>between an application and a  database.</a:t>
            </a:r>
            <a:endParaRPr lang="en-US" dirty="0">
              <a:latin typeface="Arial" panose="020B0604020202020204"/>
              <a:cs typeface="Arial" panose="020B0604020202020204"/>
            </a:endParaRPr>
          </a:p>
          <a:p>
            <a:pPr marL="474345" indent="-457200">
              <a:spcBef>
                <a:spcPts val="700"/>
              </a:spcBef>
              <a:buChar char="•"/>
              <a:tabLst>
                <a:tab pos="473710" algn="l"/>
                <a:tab pos="474345" algn="l"/>
              </a:tabLst>
            </a:pPr>
            <a:r>
              <a:rPr lang="en-US" spc="-60" dirty="0">
                <a:latin typeface="Arial" panose="020B0604020202020204"/>
                <a:cs typeface="Arial" panose="020B0604020202020204"/>
              </a:rPr>
              <a:t>Two </a:t>
            </a:r>
            <a:r>
              <a:rPr lang="en-US" spc="-7" dirty="0">
                <a:latin typeface="Arial" panose="020B0604020202020204"/>
                <a:cs typeface="Arial" panose="020B0604020202020204"/>
              </a:rPr>
              <a:t>types of Host</a:t>
            </a:r>
            <a:r>
              <a:rPr lang="en-US" spc="87" dirty="0">
                <a:latin typeface="Arial" panose="020B0604020202020204"/>
                <a:cs typeface="Arial" panose="020B0604020202020204"/>
              </a:rPr>
              <a:t> </a:t>
            </a:r>
            <a:r>
              <a:rPr lang="en-US" spc="-7" dirty="0">
                <a:latin typeface="Arial" panose="020B0604020202020204"/>
                <a:cs typeface="Arial" panose="020B0604020202020204"/>
              </a:rPr>
              <a:t>variables:-</a:t>
            </a:r>
            <a:endParaRPr lang="en-US" dirty="0">
              <a:latin typeface="Arial" panose="020B0604020202020204"/>
              <a:cs typeface="Arial" panose="020B0604020202020204"/>
            </a:endParaRPr>
          </a:p>
          <a:p>
            <a:pPr marL="1236345" lvl="1" indent="-609600">
              <a:spcBef>
                <a:spcPts val="700"/>
              </a:spcBef>
              <a:buAutoNum type="arabicPeriod"/>
              <a:tabLst>
                <a:tab pos="1235710" algn="l"/>
                <a:tab pos="1236345" algn="l"/>
              </a:tabLst>
            </a:pPr>
            <a:r>
              <a:rPr lang="en-US" spc="-7" dirty="0">
                <a:latin typeface="Arial" panose="020B0604020202020204"/>
                <a:cs typeface="Arial" panose="020B0604020202020204"/>
              </a:rPr>
              <a:t>Input Host </a:t>
            </a:r>
            <a:r>
              <a:rPr lang="en-US" spc="-33" dirty="0">
                <a:latin typeface="Arial" panose="020B0604020202020204"/>
                <a:cs typeface="Arial" panose="020B0604020202020204"/>
              </a:rPr>
              <a:t>Variables </a:t>
            </a:r>
            <a:r>
              <a:rPr lang="en-US" spc="-7" dirty="0">
                <a:latin typeface="Arial" panose="020B0604020202020204"/>
                <a:cs typeface="Arial" panose="020B0604020202020204"/>
              </a:rPr>
              <a:t>– </a:t>
            </a:r>
            <a:r>
              <a:rPr lang="en-US" spc="-20" dirty="0">
                <a:latin typeface="Arial" panose="020B0604020202020204"/>
                <a:cs typeface="Arial" panose="020B0604020202020204"/>
              </a:rPr>
              <a:t>Transfer </a:t>
            </a:r>
            <a:r>
              <a:rPr lang="en-US" spc="-7" dirty="0">
                <a:latin typeface="Arial" panose="020B0604020202020204"/>
                <a:cs typeface="Arial" panose="020B0604020202020204"/>
              </a:rPr>
              <a:t>data to</a:t>
            </a:r>
            <a:r>
              <a:rPr lang="en-US" spc="113" dirty="0">
                <a:latin typeface="Arial" panose="020B0604020202020204"/>
                <a:cs typeface="Arial" panose="020B0604020202020204"/>
              </a:rPr>
              <a:t> </a:t>
            </a:r>
            <a:r>
              <a:rPr lang="en-US" spc="-7" dirty="0">
                <a:latin typeface="Arial" panose="020B0604020202020204"/>
                <a:cs typeface="Arial" panose="020B0604020202020204"/>
              </a:rPr>
              <a:t>database</a:t>
            </a:r>
            <a:endParaRPr lang="en-US" dirty="0">
              <a:latin typeface="Arial" panose="020B0604020202020204"/>
              <a:cs typeface="Arial" panose="020B0604020202020204"/>
            </a:endParaRPr>
          </a:p>
          <a:p>
            <a:pPr marL="1236345" lvl="1" indent="-609600">
              <a:spcBef>
                <a:spcPts val="700"/>
              </a:spcBef>
              <a:buAutoNum type="arabicPeriod"/>
              <a:tabLst>
                <a:tab pos="1235710" algn="l"/>
                <a:tab pos="1236345" algn="l"/>
              </a:tabLst>
            </a:pPr>
            <a:r>
              <a:rPr lang="en-US" spc="-7" dirty="0">
                <a:latin typeface="Arial" panose="020B0604020202020204"/>
                <a:cs typeface="Arial" panose="020B0604020202020204"/>
              </a:rPr>
              <a:t>Output Host </a:t>
            </a:r>
            <a:r>
              <a:rPr lang="en-US" spc="-27" dirty="0">
                <a:latin typeface="Arial" panose="020B0604020202020204"/>
                <a:cs typeface="Arial" panose="020B0604020202020204"/>
              </a:rPr>
              <a:t>Variables </a:t>
            </a:r>
            <a:r>
              <a:rPr lang="en-US" spc="-7" dirty="0">
                <a:latin typeface="Arial" panose="020B0604020202020204"/>
                <a:cs typeface="Arial" panose="020B0604020202020204"/>
              </a:rPr>
              <a:t>– receives data from</a:t>
            </a:r>
            <a:r>
              <a:rPr lang="en-US" spc="152" dirty="0">
                <a:latin typeface="Arial" panose="020B0604020202020204"/>
                <a:cs typeface="Arial" panose="020B0604020202020204"/>
              </a:rPr>
              <a:t> </a:t>
            </a:r>
            <a:r>
              <a:rPr lang="en-US" spc="-7" dirty="0">
                <a:latin typeface="Arial" panose="020B0604020202020204"/>
                <a:cs typeface="Arial" panose="020B0604020202020204"/>
              </a:rPr>
              <a:t>database</a:t>
            </a:r>
            <a:endParaRPr lang="en-US" dirty="0">
              <a:latin typeface="Arial" panose="020B0604020202020204"/>
              <a:cs typeface="Arial" panose="020B0604020202020204"/>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GB" smtClean="0"/>
              <a:t>70</a:t>
            </a:fld>
            <a:endParaRPr lang="en-GB"/>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Embedded SQL</a:t>
            </a:r>
          </a:p>
        </p:txBody>
      </p:sp>
      <p:sp>
        <p:nvSpPr>
          <p:cNvPr id="3" name="Text Placeholder 2"/>
          <p:cNvSpPr>
            <a:spLocks noGrp="1"/>
          </p:cNvSpPr>
          <p:nvPr>
            <p:ph type="body" idx="1"/>
          </p:nvPr>
        </p:nvSpPr>
        <p:spPr>
          <a:xfrm>
            <a:off x="811616" y="1795722"/>
            <a:ext cx="10246245" cy="4807079"/>
          </a:xfrm>
        </p:spPr>
        <p:txBody>
          <a:bodyPr/>
          <a:lstStyle/>
          <a:p>
            <a:pPr marL="474345" indent="-457200">
              <a:spcBef>
                <a:spcPts val="835"/>
              </a:spcBef>
              <a:buChar char="•"/>
              <a:tabLst>
                <a:tab pos="473710" algn="l"/>
                <a:tab pos="474345" algn="l"/>
              </a:tabLst>
            </a:pPr>
            <a:r>
              <a:rPr lang="en-US" sz="1865" spc="-7" dirty="0">
                <a:latin typeface="Arial" panose="020B0604020202020204"/>
                <a:cs typeface="Arial" panose="020B0604020202020204"/>
              </a:rPr>
              <a:t>Host variables are ordinary programming language</a:t>
            </a:r>
            <a:r>
              <a:rPr lang="en-US" sz="1865" spc="267" dirty="0">
                <a:latin typeface="Arial" panose="020B0604020202020204"/>
                <a:cs typeface="Arial" panose="020B0604020202020204"/>
              </a:rPr>
              <a:t> </a:t>
            </a:r>
            <a:r>
              <a:rPr lang="en-US" sz="1865" spc="-7" dirty="0">
                <a:latin typeface="Arial" panose="020B0604020202020204"/>
                <a:cs typeface="Arial" panose="020B0604020202020204"/>
              </a:rPr>
              <a:t>variables.</a:t>
            </a:r>
            <a:endParaRPr lang="en-US" sz="1865" dirty="0">
              <a:latin typeface="Arial" panose="020B0604020202020204"/>
              <a:cs typeface="Arial" panose="020B0604020202020204"/>
            </a:endParaRPr>
          </a:p>
          <a:p>
            <a:pPr marL="474345" marR="6985" indent="-457200">
              <a:lnSpc>
                <a:spcPct val="120000"/>
              </a:lnSpc>
              <a:buChar char="•"/>
              <a:tabLst>
                <a:tab pos="473710" algn="l"/>
                <a:tab pos="474345" algn="l"/>
              </a:tabLst>
            </a:pPr>
            <a:r>
              <a:rPr lang="en-US" sz="1865" spc="-167" dirty="0">
                <a:latin typeface="Arial" panose="020B0604020202020204"/>
                <a:cs typeface="Arial" panose="020B0604020202020204"/>
              </a:rPr>
              <a:t>To </a:t>
            </a:r>
            <a:r>
              <a:rPr lang="en-US" sz="1865" spc="-7" dirty="0">
                <a:latin typeface="Arial" panose="020B0604020202020204"/>
                <a:cs typeface="Arial" panose="020B0604020202020204"/>
              </a:rPr>
              <a:t>be set apart, they must be defined within a special section  known as a </a:t>
            </a:r>
            <a:r>
              <a:rPr lang="en-US" sz="1865" b="1" spc="-7" dirty="0">
                <a:solidFill>
                  <a:srgbClr val="548ED4"/>
                </a:solidFill>
                <a:latin typeface="Arial" panose="020B0604020202020204"/>
                <a:cs typeface="Arial" panose="020B0604020202020204"/>
              </a:rPr>
              <a:t>declare</a:t>
            </a:r>
            <a:r>
              <a:rPr lang="en-US" sz="1865" b="1" spc="47" dirty="0">
                <a:solidFill>
                  <a:srgbClr val="548ED4"/>
                </a:solidFill>
                <a:latin typeface="Arial" panose="020B0604020202020204"/>
                <a:cs typeface="Arial" panose="020B0604020202020204"/>
              </a:rPr>
              <a:t> </a:t>
            </a:r>
            <a:r>
              <a:rPr lang="en-US" sz="1865" b="1" spc="-7" dirty="0">
                <a:solidFill>
                  <a:srgbClr val="548ED4"/>
                </a:solidFill>
                <a:latin typeface="Arial" panose="020B0604020202020204"/>
                <a:cs typeface="Arial" panose="020B0604020202020204"/>
              </a:rPr>
              <a:t>section</a:t>
            </a:r>
            <a:r>
              <a:rPr lang="en-US" sz="1865" spc="-7" dirty="0">
                <a:latin typeface="Arial" panose="020B0604020202020204"/>
                <a:cs typeface="Arial" panose="020B0604020202020204"/>
              </a:rPr>
              <a:t>.</a:t>
            </a:r>
            <a:endParaRPr lang="en-US" sz="1865" dirty="0">
              <a:latin typeface="Arial" panose="020B0604020202020204"/>
              <a:cs typeface="Arial" panose="020B0604020202020204"/>
            </a:endParaRPr>
          </a:p>
          <a:p>
            <a:pPr marL="1845945">
              <a:spcBef>
                <a:spcPts val="85"/>
              </a:spcBef>
              <a:buNone/>
            </a:pPr>
            <a:r>
              <a:rPr lang="en-US" sz="1865" spc="-7" dirty="0">
                <a:latin typeface="Courier New" panose="02070309020205020404"/>
                <a:cs typeface="Courier New" panose="02070309020205020404"/>
              </a:rPr>
              <a:t>EXEC SQL BEGIN DECLARE</a:t>
            </a:r>
            <a:r>
              <a:rPr lang="en-US" sz="1865" spc="-107" dirty="0">
                <a:latin typeface="Courier New" panose="02070309020205020404"/>
                <a:cs typeface="Courier New" panose="02070309020205020404"/>
              </a:rPr>
              <a:t> </a:t>
            </a:r>
            <a:r>
              <a:rPr lang="en-US" sz="1865" spc="-7" dirty="0">
                <a:latin typeface="Courier New" panose="02070309020205020404"/>
                <a:cs typeface="Courier New" panose="02070309020205020404"/>
              </a:rPr>
              <a:t>SECTION</a:t>
            </a:r>
            <a:endParaRPr lang="en-US" sz="1865" dirty="0">
              <a:latin typeface="Courier New" panose="02070309020205020404"/>
              <a:cs typeface="Courier New" panose="02070309020205020404"/>
            </a:endParaRPr>
          </a:p>
          <a:p>
            <a:pPr marL="1845945" marR="4274820" lvl="4" algn="just">
              <a:buNone/>
            </a:pPr>
            <a:r>
              <a:rPr lang="en-US" sz="1865" spc="-7" dirty="0">
                <a:latin typeface="Courier New" panose="02070309020205020404"/>
                <a:cs typeface="Courier New" panose="02070309020205020404"/>
              </a:rPr>
              <a:t>Char </a:t>
            </a:r>
            <a:r>
              <a:rPr lang="en-US" sz="1865" spc="-7" dirty="0" err="1">
                <a:latin typeface="Courier New" panose="02070309020205020404"/>
                <a:cs typeface="Courier New" panose="02070309020205020404"/>
              </a:rPr>
              <a:t>Employee_id</a:t>
            </a:r>
            <a:r>
              <a:rPr lang="en-US" sz="1865" spc="-7" dirty="0">
                <a:latin typeface="Courier New" panose="02070309020205020404"/>
                <a:cs typeface="Courier New" panose="02070309020205020404"/>
              </a:rPr>
              <a:t>[7]</a:t>
            </a:r>
          </a:p>
          <a:p>
            <a:pPr marL="1845945" marR="4274820" lvl="4" algn="just">
              <a:buNone/>
            </a:pPr>
            <a:r>
              <a:rPr lang="en-US" sz="1865" spc="-7" dirty="0">
                <a:latin typeface="Courier New" panose="02070309020205020404"/>
                <a:cs typeface="Courier New" panose="02070309020205020404"/>
              </a:rPr>
              <a:t>Double salary;</a:t>
            </a:r>
            <a:endParaRPr lang="en-US" sz="1865" dirty="0">
              <a:latin typeface="Courier New" panose="02070309020205020404"/>
              <a:cs typeface="Courier New" panose="02070309020205020404"/>
            </a:endParaRPr>
          </a:p>
          <a:p>
            <a:pPr marL="1845945">
              <a:spcBef>
                <a:spcPts val="80"/>
              </a:spcBef>
              <a:buNone/>
            </a:pPr>
            <a:r>
              <a:rPr lang="en-US" sz="1865" spc="-7" dirty="0">
                <a:latin typeface="Courier New" panose="02070309020205020404"/>
                <a:cs typeface="Courier New" panose="02070309020205020404"/>
              </a:rPr>
              <a:t>EXEC SQL END DECLARE</a:t>
            </a:r>
            <a:r>
              <a:rPr lang="en-US" sz="1865" spc="-87" dirty="0">
                <a:latin typeface="Courier New" panose="02070309020205020404"/>
                <a:cs typeface="Courier New" panose="02070309020205020404"/>
              </a:rPr>
              <a:t> </a:t>
            </a:r>
            <a:r>
              <a:rPr lang="en-US" sz="1865" spc="-7" dirty="0">
                <a:latin typeface="Courier New" panose="02070309020205020404"/>
                <a:cs typeface="Courier New" panose="02070309020205020404"/>
              </a:rPr>
              <a:t>SECTION</a:t>
            </a:r>
            <a:endParaRPr lang="en-US" sz="1865" dirty="0">
              <a:latin typeface="Courier New" panose="02070309020205020404"/>
              <a:cs typeface="Courier New" panose="02070309020205020404"/>
            </a:endParaRPr>
          </a:p>
          <a:p>
            <a:pPr marL="474345" indent="-457200">
              <a:spcBef>
                <a:spcPts val="220"/>
              </a:spcBef>
              <a:buChar char="•"/>
              <a:tabLst>
                <a:tab pos="473710" algn="l"/>
                <a:tab pos="474345" algn="l"/>
                <a:tab pos="1613535" algn="l"/>
                <a:tab pos="2599055" algn="l"/>
                <a:tab pos="4239895" algn="l"/>
                <a:tab pos="5337175" algn="l"/>
                <a:tab pos="6003290" algn="l"/>
                <a:tab pos="7847330" algn="l"/>
                <a:tab pos="8287385" algn="l"/>
                <a:tab pos="9725025" algn="l"/>
              </a:tabLst>
            </a:pPr>
            <a:r>
              <a:rPr lang="en-US" sz="1865" dirty="0">
                <a:latin typeface="Arial" panose="020B0604020202020204"/>
                <a:cs typeface="Arial" panose="020B0604020202020204"/>
              </a:rPr>
              <a:t>E</a:t>
            </a:r>
            <a:r>
              <a:rPr lang="en-US" sz="1865" spc="-13" dirty="0">
                <a:latin typeface="Arial" panose="020B0604020202020204"/>
                <a:cs typeface="Arial" panose="020B0604020202020204"/>
              </a:rPr>
              <a:t>a</a:t>
            </a:r>
            <a:r>
              <a:rPr lang="en-US" sz="1865" dirty="0">
                <a:latin typeface="Arial" panose="020B0604020202020204"/>
                <a:cs typeface="Arial" panose="020B0604020202020204"/>
              </a:rPr>
              <a:t>ch	host	variable	must	</a:t>
            </a:r>
            <a:r>
              <a:rPr lang="en-US" sz="1865" spc="-7" dirty="0">
                <a:latin typeface="Arial" panose="020B0604020202020204"/>
                <a:cs typeface="Arial" panose="020B0604020202020204"/>
              </a:rPr>
              <a:t>b</a:t>
            </a:r>
            <a:r>
              <a:rPr lang="en-US" sz="1865" dirty="0">
                <a:latin typeface="Arial" panose="020B0604020202020204"/>
                <a:cs typeface="Arial" panose="020B0604020202020204"/>
              </a:rPr>
              <a:t>e	ass</a:t>
            </a:r>
            <a:r>
              <a:rPr lang="en-US" sz="1865" spc="-20" dirty="0">
                <a:latin typeface="Arial" panose="020B0604020202020204"/>
                <a:cs typeface="Arial" panose="020B0604020202020204"/>
              </a:rPr>
              <a:t>i</a:t>
            </a:r>
            <a:r>
              <a:rPr lang="en-US" sz="1865" dirty="0">
                <a:latin typeface="Arial" panose="020B0604020202020204"/>
                <a:cs typeface="Arial" panose="020B0604020202020204"/>
              </a:rPr>
              <a:t>gned	a	unique	name </a:t>
            </a:r>
            <a:r>
              <a:rPr lang="en-US" sz="1865" spc="-7" dirty="0">
                <a:latin typeface="Arial" panose="020B0604020202020204"/>
                <a:cs typeface="Arial" panose="020B0604020202020204"/>
              </a:rPr>
              <a:t>even though declared in </a:t>
            </a:r>
            <a:r>
              <a:rPr lang="en-US" sz="1865" spc="-13" dirty="0">
                <a:latin typeface="Arial" panose="020B0604020202020204"/>
                <a:cs typeface="Arial" panose="020B0604020202020204"/>
              </a:rPr>
              <a:t>different </a:t>
            </a:r>
            <a:r>
              <a:rPr lang="en-US" sz="1865" spc="-7" dirty="0">
                <a:latin typeface="Arial" panose="020B0604020202020204"/>
                <a:cs typeface="Arial" panose="020B0604020202020204"/>
              </a:rPr>
              <a:t>declaration</a:t>
            </a:r>
            <a:r>
              <a:rPr lang="en-US" sz="1865" spc="187" dirty="0">
                <a:latin typeface="Arial" panose="020B0604020202020204"/>
                <a:cs typeface="Arial" panose="020B0604020202020204"/>
              </a:rPr>
              <a:t> </a:t>
            </a:r>
            <a:r>
              <a:rPr lang="en-US" sz="1865" spc="-7" dirty="0">
                <a:latin typeface="Arial" panose="020B0604020202020204"/>
                <a:cs typeface="Arial" panose="020B0604020202020204"/>
              </a:rPr>
              <a:t>section.</a:t>
            </a:r>
            <a:endParaRPr lang="en-US" sz="1865" dirty="0">
              <a:latin typeface="Arial" panose="020B0604020202020204"/>
              <a:cs typeface="Arial" panose="020B0604020202020204"/>
            </a:endParaRPr>
          </a:p>
          <a:p>
            <a:endParaRPr lang="en-US" sz="1865" dirty="0"/>
          </a:p>
        </p:txBody>
      </p:sp>
      <p:sp>
        <p:nvSpPr>
          <p:cNvPr id="4" name="Slide Number Placeholder 3"/>
          <p:cNvSpPr>
            <a:spLocks noGrp="1"/>
          </p:cNvSpPr>
          <p:nvPr>
            <p:ph type="sldNum" idx="12"/>
          </p:nvPr>
        </p:nvSpPr>
        <p:spPr/>
        <p:txBody>
          <a:bodyPr/>
          <a:lstStyle/>
          <a:p>
            <a:fld id="{00000000-1234-1234-1234-123412341234}" type="slidenum">
              <a:rPr lang="en-GB" smtClean="0"/>
              <a:t>71</a:t>
            </a:fld>
            <a:endParaRPr lang="en-GB"/>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15</a:t>
            </a:r>
            <a:endParaRPr lang="en-IN" sz="4000"/>
          </a:p>
        </p:txBody>
      </p:sp>
      <p:sp>
        <p:nvSpPr>
          <p:cNvPr id="4" name="Subtitle 3"/>
          <p:cNvSpPr>
            <a:spLocks noGrp="1"/>
          </p:cNvSpPr>
          <p:nvPr>
            <p:ph type="subTitle" idx="1"/>
          </p:nvPr>
        </p:nvSpPr>
        <p:spPr>
          <a:xfrm>
            <a:off x="0" y="4331608"/>
            <a:ext cx="6045958" cy="1046400"/>
          </a:xfrm>
        </p:spPr>
        <p:txBody>
          <a:bodyPr/>
          <a:lstStyle/>
          <a:p>
            <a:r>
              <a:rPr lang="en-IN" sz="3200" b="1" dirty="0">
                <a:solidFill>
                  <a:schemeClr val="bg1"/>
                </a:solidFill>
              </a:rPr>
              <a:t>Implementation of Cursors, Stored Procedures, Stored Function, Triggers</a:t>
            </a:r>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Text Placeholder 2"/>
          <p:cNvSpPr>
            <a:spLocks noGrp="1"/>
          </p:cNvSpPr>
          <p:nvPr>
            <p:ph type="body" idx="1"/>
          </p:nvPr>
        </p:nvSpPr>
        <p:spPr/>
        <p:txBody>
          <a:bodyPr/>
          <a:lstStyle/>
          <a:p>
            <a:r>
              <a:rPr lang="en-US" sz="2000" dirty="0"/>
              <a:t>A database trigger is procedural code that is automatically executed in response to certain events on a particular table or view in a database. The trigger is mostly used for maintaining the integrity of the information on the database. For example, when a new record (representing a new worker) is added to the employees table, new records should also be created in the tables of the taxes, vacations and salaries. Triggers can also be used to log historical data, for example to keep track of employees' previous salaries.</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73</a:t>
            </a:fld>
            <a:endParaRPr lang="en-GB" sz="1600"/>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TRIGGERS(CONT.)</a:t>
            </a:r>
          </a:p>
        </p:txBody>
      </p:sp>
      <p:sp>
        <p:nvSpPr>
          <p:cNvPr id="3" name="Text Placeholder 2"/>
          <p:cNvSpPr>
            <a:spLocks noGrp="1"/>
          </p:cNvSpPr>
          <p:nvPr>
            <p:ph type="body" idx="1"/>
          </p:nvPr>
        </p:nvSpPr>
        <p:spPr/>
        <p:txBody>
          <a:bodyPr/>
          <a:lstStyle/>
          <a:p>
            <a:r>
              <a:rPr lang="en-US" sz="1865" dirty="0"/>
              <a:t>The four main types of triggers are:</a:t>
            </a:r>
          </a:p>
          <a:p>
            <a:endParaRPr lang="en-US" sz="1865" dirty="0"/>
          </a:p>
          <a:p>
            <a:r>
              <a:rPr lang="en-US" sz="1865" dirty="0"/>
              <a:t>Row Level Trigger: This gets executed before or after any column value of a row changes</a:t>
            </a:r>
          </a:p>
          <a:p>
            <a:r>
              <a:rPr lang="en-US" sz="1865" dirty="0"/>
              <a:t>Column Level Trigger: This gets executed before or after the specified column changes</a:t>
            </a:r>
          </a:p>
          <a:p>
            <a:r>
              <a:rPr lang="en-US" sz="1865" dirty="0"/>
              <a:t>For Each Row Type: This trigger gets executed once for each row of the result set affected by an insert/update/delete</a:t>
            </a:r>
          </a:p>
          <a:p>
            <a:r>
              <a:rPr lang="en-US" sz="1865" dirty="0"/>
              <a:t>For Each Statement Type: This trigger gets executed only once for the entire result set, but also fires each time the statement is executed.</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74</a:t>
            </a:fld>
            <a:endParaRPr lang="en-GB" sz="1600"/>
          </a:p>
        </p:txBody>
      </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SYNTAX OF TRIGGERS</a:t>
            </a:r>
            <a:br>
              <a:rPr lang="en-US"/>
            </a:br>
            <a:endParaRPr lang="en-US"/>
          </a:p>
        </p:txBody>
      </p:sp>
      <p:sp>
        <p:nvSpPr>
          <p:cNvPr id="3" name="Text Placeholder 2"/>
          <p:cNvSpPr>
            <a:spLocks noGrp="1"/>
          </p:cNvSpPr>
          <p:nvPr>
            <p:ph type="body" idx="1"/>
          </p:nvPr>
        </p:nvSpPr>
        <p:spPr>
          <a:xfrm>
            <a:off x="935302" y="1348380"/>
            <a:ext cx="10022840" cy="4833620"/>
          </a:xfrm>
        </p:spPr>
        <p:txBody>
          <a:bodyPr/>
          <a:lstStyle/>
          <a:p>
            <a:endParaRPr lang="en-US" sz="2400" dirty="0"/>
          </a:p>
          <a:p>
            <a:r>
              <a:rPr lang="en-US" sz="2400" dirty="0"/>
              <a:t>Schema-level triggers:-</a:t>
            </a:r>
          </a:p>
          <a:p>
            <a:r>
              <a:rPr lang="en-US" sz="1600" dirty="0"/>
              <a:t>After Creation</a:t>
            </a:r>
          </a:p>
          <a:p>
            <a:r>
              <a:rPr lang="en-US" sz="1600" dirty="0"/>
              <a:t>Before Alter</a:t>
            </a:r>
          </a:p>
          <a:p>
            <a:r>
              <a:rPr lang="en-US" sz="1600" dirty="0"/>
              <a:t>After Alter</a:t>
            </a:r>
          </a:p>
          <a:p>
            <a:r>
              <a:rPr lang="en-US" sz="1600" dirty="0"/>
              <a:t>Before Drop</a:t>
            </a:r>
          </a:p>
          <a:p>
            <a:r>
              <a:rPr lang="en-US" sz="1600" dirty="0"/>
              <a:t>After Drop</a:t>
            </a:r>
          </a:p>
          <a:p>
            <a:r>
              <a:rPr lang="en-US" sz="1600" dirty="0"/>
              <a:t>Before Insert  </a:t>
            </a:r>
          </a:p>
          <a:p>
            <a:r>
              <a:rPr lang="en-US" sz="1600" dirty="0"/>
              <a:t>SYNTAX:-      </a:t>
            </a:r>
          </a:p>
          <a:p>
            <a:r>
              <a:rPr lang="en-US" sz="1600" dirty="0"/>
              <a:t>CREATE TRIGGER name { BEFORE | AFTER } { event [ OR ... ] }</a:t>
            </a:r>
          </a:p>
          <a:p>
            <a:r>
              <a:rPr lang="en-US" sz="1600" dirty="0"/>
              <a:t>    ON TABLE [ FOR [ EACH ] { ROW | STATEMENT } ]</a:t>
            </a:r>
          </a:p>
          <a:p>
            <a:r>
              <a:rPr lang="en-US" sz="1600" dirty="0"/>
              <a:t>    EXECUTE PROCEDURE </a:t>
            </a:r>
            <a:r>
              <a:rPr lang="en-US" sz="1600" dirty="0" err="1"/>
              <a:t>funcname</a:t>
            </a:r>
            <a:r>
              <a:rPr lang="en-US" sz="1600" dirty="0"/>
              <a:t> ( arguments )                                     </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75</a:t>
            </a:fld>
            <a:endParaRPr lang="en-GB" sz="1600"/>
          </a:p>
        </p:txBody>
      </p:sp>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CURSOR</a:t>
            </a:r>
          </a:p>
        </p:txBody>
      </p:sp>
      <p:sp>
        <p:nvSpPr>
          <p:cNvPr id="3" name="Text Placeholder 2"/>
          <p:cNvSpPr>
            <a:spLocks noGrp="1"/>
          </p:cNvSpPr>
          <p:nvPr>
            <p:ph type="body" idx="1"/>
          </p:nvPr>
        </p:nvSpPr>
        <p:spPr>
          <a:xfrm>
            <a:off x="341207" y="1769533"/>
            <a:ext cx="11799147" cy="5024120"/>
          </a:xfrm>
        </p:spPr>
        <p:txBody>
          <a:bodyPr/>
          <a:lstStyle/>
          <a:p>
            <a:r>
              <a:rPr lang="en-US" sz="1800" dirty="0"/>
              <a:t> a database cursor is a control structure that enables traversal over the records in a database. Cursors facilitate subsequent processing in conjunction with the traversal, such as retrieval, addition and removal of database records. The database cursor characteristic of traversal makes cursors akin to the programming language concept of iterator.</a:t>
            </a:r>
          </a:p>
          <a:p>
            <a:endParaRPr lang="en-US" sz="1800" dirty="0"/>
          </a:p>
          <a:p>
            <a:r>
              <a:rPr lang="en-US" sz="1800" dirty="0"/>
              <a:t>Cursors are used by database programmers to process individual rows returned by database system queries. Cursors enable manipulation of whole result sets at once. In this scenario, a cursor enables the rows in a result set to be processed sequentially.</a:t>
            </a:r>
          </a:p>
          <a:p>
            <a:endParaRPr lang="en-US" sz="1800" dirty="0"/>
          </a:p>
          <a:p>
            <a:r>
              <a:rPr lang="en-US" sz="1800" dirty="0"/>
              <a:t>In SQL procedures, a cursor makes it possible to define a result set (a set of data rows) and perform complex logic on a row by row basis. By using the same mechanics, a SQL procedure can also define a result set and return it directly to the caller of the SQL procedure or to a client application.</a:t>
            </a:r>
          </a:p>
          <a:p>
            <a:endParaRPr lang="en-US" sz="1800" dirty="0"/>
          </a:p>
          <a:p>
            <a:r>
              <a:rPr lang="en-US" sz="1800" dirty="0"/>
              <a:t>A cursor can be viewed as a pointer to one row in a set of rows. The cursor can only reference one row at a time, but can move to other rows of the result set as needed.</a:t>
            </a:r>
          </a:p>
          <a:p>
            <a:endParaRPr lang="en-US" sz="1800"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76</a:t>
            </a:fld>
            <a:endParaRPr lang="en-GB" sz="1600"/>
          </a:p>
        </p:txBody>
      </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CURSOR SYNTAX</a:t>
            </a:r>
          </a:p>
        </p:txBody>
      </p:sp>
      <p:sp>
        <p:nvSpPr>
          <p:cNvPr id="3" name="Text Placeholder 2"/>
          <p:cNvSpPr>
            <a:spLocks noGrp="1"/>
          </p:cNvSpPr>
          <p:nvPr>
            <p:ph type="body" idx="1"/>
          </p:nvPr>
        </p:nvSpPr>
        <p:spPr>
          <a:xfrm>
            <a:off x="458893" y="1769533"/>
            <a:ext cx="11512973" cy="4833620"/>
          </a:xfrm>
        </p:spPr>
        <p:txBody>
          <a:bodyPr/>
          <a:lstStyle/>
          <a:p>
            <a:r>
              <a:rPr lang="en-US" sz="1865" dirty="0"/>
              <a:t>TO USE CURSOR:-</a:t>
            </a:r>
          </a:p>
          <a:p>
            <a:r>
              <a:rPr lang="en-US" sz="1335" dirty="0"/>
              <a:t> Declare a cursor that defines a result set.</a:t>
            </a:r>
          </a:p>
          <a:p>
            <a:r>
              <a:rPr lang="en-US" sz="1335" dirty="0"/>
              <a:t>Open the cursor to establish the result set.</a:t>
            </a:r>
          </a:p>
          <a:p>
            <a:r>
              <a:rPr lang="en-US" sz="1335" dirty="0"/>
              <a:t>Fetch the data into local variables as needed from the cursor, one row at a time.</a:t>
            </a:r>
          </a:p>
          <a:p>
            <a:r>
              <a:rPr lang="en-US" sz="1335" dirty="0"/>
              <a:t>Close the cursor when done</a:t>
            </a:r>
          </a:p>
          <a:p>
            <a:r>
              <a:rPr lang="en-US" sz="1335" dirty="0"/>
              <a:t>A programmer makes a cursor known to the DBMS by using a DECLARE ... CURSOR statement and assigning the cursor a (compulsory) name:</a:t>
            </a:r>
          </a:p>
          <a:p>
            <a:r>
              <a:rPr lang="en-US" sz="1335" dirty="0"/>
              <a:t> 1.DECLARE </a:t>
            </a:r>
            <a:r>
              <a:rPr lang="en-US" sz="1335" dirty="0" err="1"/>
              <a:t>cursor_name</a:t>
            </a:r>
            <a:r>
              <a:rPr lang="en-US" sz="1335" dirty="0"/>
              <a:t> CURSOR IS SELECT ... FROM ...</a:t>
            </a:r>
          </a:p>
          <a:p>
            <a:r>
              <a:rPr lang="en-US" sz="1335" dirty="0"/>
              <a:t>Before code can access the data, it must open the cursor with the OPEN statement. Directly following a successful opening, the cursor is positioned before the first row in the result set.</a:t>
            </a:r>
          </a:p>
          <a:p>
            <a:r>
              <a:rPr lang="en-US" sz="1335" dirty="0"/>
              <a:t>2.OPEN </a:t>
            </a:r>
            <a:r>
              <a:rPr lang="en-US" sz="1335" dirty="0" err="1"/>
              <a:t>cursor_name</a:t>
            </a:r>
            <a:endParaRPr lang="en-US" sz="1335" dirty="0"/>
          </a:p>
          <a:p>
            <a:r>
              <a:rPr lang="en-US" sz="1335" dirty="0"/>
              <a:t>Programs position cursors on a specific row in the result set with the FETCH statement. A fetch operation transfers the data of the row into the application.</a:t>
            </a:r>
          </a:p>
          <a:p>
            <a:r>
              <a:rPr lang="en-US" sz="1335" dirty="0"/>
              <a:t> 3.FETCH </a:t>
            </a:r>
            <a:r>
              <a:rPr lang="en-US" sz="1335" dirty="0" err="1"/>
              <a:t>cursor_name</a:t>
            </a:r>
            <a:r>
              <a:rPr lang="en-US" sz="1335" dirty="0"/>
              <a:t> INTO ...</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77</a:t>
            </a:fld>
            <a:endParaRPr lang="en-GB" sz="1600"/>
          </a:p>
        </p:txBody>
      </p:sp>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Procedures in PL/SQL</a:t>
            </a:r>
          </a:p>
        </p:txBody>
      </p:sp>
      <p:sp>
        <p:nvSpPr>
          <p:cNvPr id="3" name="Text Placeholder 2"/>
          <p:cNvSpPr>
            <a:spLocks noGrp="1"/>
          </p:cNvSpPr>
          <p:nvPr>
            <p:ph type="body" idx="1"/>
          </p:nvPr>
        </p:nvSpPr>
        <p:spPr/>
        <p:txBody>
          <a:bodyPr/>
          <a:lstStyle/>
          <a:p>
            <a:pPr>
              <a:buFont typeface="Wingdings" panose="05000000000000000000" charset="0"/>
              <a:buChar char=""/>
            </a:pPr>
            <a:r>
              <a:rPr lang="en-US" sz="2665" dirty="0"/>
              <a:t>A stored procedure in PL/SQL is nothing but a series of declarative SQL statements which can be stored inside the database catalog. A procedure can be thought of as a function or a method. They can be invoked through triggers, other procedures, or applications on Java, PHP etc. Some MySQL versions even support recursive procedures, i.e. procedures which call themselves in their body.</a:t>
            </a:r>
          </a:p>
          <a:p>
            <a:endParaRPr lang="en-US" sz="2665"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78</a:t>
            </a:fld>
            <a:endParaRPr lang="en-GB" sz="1600"/>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a:sym typeface="+mn-ea"/>
              </a:rPr>
              <a:t>Stored procedure:- </a:t>
            </a:r>
            <a:endParaRPr lang="en-US" sz="4000"/>
          </a:p>
        </p:txBody>
      </p:sp>
      <p:sp>
        <p:nvSpPr>
          <p:cNvPr id="6" name="Text Placeholder 5"/>
          <p:cNvSpPr>
            <a:spLocks noGrp="1"/>
          </p:cNvSpPr>
          <p:nvPr>
            <p:ph type="body" idx="1"/>
          </p:nvPr>
        </p:nvSpPr>
        <p:spPr>
          <a:xfrm>
            <a:off x="1085700" y="2050650"/>
            <a:ext cx="4504400" cy="4552149"/>
          </a:xfrm>
        </p:spPr>
        <p:txBody>
          <a:bodyPr>
            <a:normAutofit lnSpcReduction="10000"/>
          </a:bodyPr>
          <a:lstStyle/>
          <a:p>
            <a:r>
              <a:rPr lang="en-US" sz="1865" b="1" dirty="0"/>
              <a:t>Advantage</a:t>
            </a:r>
          </a:p>
          <a:p>
            <a:r>
              <a:rPr lang="en-US" sz="1865" dirty="0"/>
              <a:t>They result in performance improvement of the application. If a procedure is being called frequently in an application in a single connection, then the compiled version of the procedure is delivered.</a:t>
            </a:r>
          </a:p>
          <a:p>
            <a:r>
              <a:rPr lang="en-US" sz="1865" dirty="0"/>
              <a:t>They reduce the traffic between the database and the application, since the lengthy statements are already fed into the database and need not be sent again and again via the application.</a:t>
            </a:r>
          </a:p>
          <a:p>
            <a:r>
              <a:rPr lang="en-US" sz="1865" dirty="0"/>
              <a:t>They add to code reusability, similar to how functions and methods work in other languages such as C/C++ and Java.</a:t>
            </a:r>
          </a:p>
        </p:txBody>
      </p:sp>
      <p:sp>
        <p:nvSpPr>
          <p:cNvPr id="7" name="Text Placeholder 6"/>
          <p:cNvSpPr>
            <a:spLocks noGrp="1"/>
          </p:cNvSpPr>
          <p:nvPr>
            <p:ph type="body" idx="2"/>
          </p:nvPr>
        </p:nvSpPr>
        <p:spPr>
          <a:xfrm>
            <a:off x="5861497" y="2050651"/>
            <a:ext cx="4504400" cy="4404740"/>
          </a:xfrm>
        </p:spPr>
        <p:txBody>
          <a:bodyPr/>
          <a:lstStyle/>
          <a:p>
            <a:r>
              <a:rPr lang="en-US" sz="1865" b="1" dirty="0"/>
              <a:t>Disadvantage</a:t>
            </a:r>
          </a:p>
          <a:p>
            <a:r>
              <a:rPr lang="en-US" sz="1865" dirty="0"/>
              <a:t>Stored procedures can cause a lot of memory usage. The database administrator should decide an upper bound as to how many stored procedures are feasible for a particular application.</a:t>
            </a:r>
          </a:p>
          <a:p>
            <a:r>
              <a:rPr lang="en-US" sz="1865" dirty="0"/>
              <a:t>MySQL does not provide the functionality of debugging the stored procedures.</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79</a:t>
            </a:fld>
            <a:endParaRPr lang="en-GB" sz="160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80400" cy="907600"/>
          </a:xfrm>
        </p:spPr>
        <p:txBody>
          <a:bodyPr/>
          <a:lstStyle/>
          <a:p>
            <a:pPr marL="0" indent="0" algn="ctr"/>
            <a:br>
              <a:rPr lang="en-US" sz="3000"/>
            </a:br>
            <a:br>
              <a:rPr lang="en-US" sz="3000"/>
            </a:br>
            <a:br>
              <a:rPr lang="en-US" sz="3000"/>
            </a:br>
            <a:br>
              <a:rPr lang="en-US" sz="3000"/>
            </a:br>
            <a:r>
              <a:rPr lang="en-US" sz="3000"/>
              <a:t>DATA ISOLATION</a:t>
            </a:r>
            <a:br>
              <a:rPr lang="en-US" sz="3000"/>
            </a:br>
            <a:br>
              <a:rPr lang="en-US" sz="3000"/>
            </a:br>
            <a:endParaRPr lang="en-IN" sz="3000"/>
          </a:p>
        </p:txBody>
      </p:sp>
      <p:sp>
        <p:nvSpPr>
          <p:cNvPr id="3" name="Text Placeholder 2"/>
          <p:cNvSpPr>
            <a:spLocks noGrp="1"/>
          </p:cNvSpPr>
          <p:nvPr>
            <p:ph type="body" idx="1"/>
          </p:nvPr>
        </p:nvSpPr>
        <p:spPr>
          <a:xfrm>
            <a:off x="286602" y="1916145"/>
            <a:ext cx="9335069" cy="4086400"/>
          </a:xfrm>
        </p:spPr>
        <p:txBody>
          <a:bodyPr/>
          <a:lstStyle/>
          <a:p>
            <a:pPr algn="just">
              <a:buFont typeface="Wingdings" panose="05000000000000000000" charset="0"/>
              <a:buChar char=""/>
            </a:pPr>
            <a:r>
              <a:rPr lang="en-US" sz="2000" dirty="0"/>
              <a:t>Because data are scattered in various ﬁles, and ﬁles may be in different formats, writing new application programs to retrieve the appropriate data is difficult. </a:t>
            </a:r>
          </a:p>
          <a:p>
            <a:pPr algn="just">
              <a:buFont typeface="Wingdings" panose="05000000000000000000" charset="0"/>
              <a:buChar char=""/>
            </a:pPr>
            <a:r>
              <a:rPr lang="en-US" sz="2000" dirty="0"/>
              <a:t>A lower isolation level increases the ability of many users to access the same data at the same time ,but increase the number of concurrency effects (such as dirty reads or lost updates) users might encounter.</a:t>
            </a:r>
          </a:p>
          <a:p>
            <a:pPr algn="just">
              <a:buFont typeface="Wingdings" panose="05000000000000000000" charset="0"/>
              <a:buChar char=""/>
            </a:pPr>
            <a:r>
              <a:rPr lang="en-US" sz="2000" dirty="0"/>
              <a:t>Conversely, a higher isolation level reduces the types of concurrency effects that users may encounter, but requires more system resources and increases the chances that one transaction will block another.</a:t>
            </a:r>
          </a:p>
          <a:p>
            <a:pPr algn="just">
              <a:buFont typeface="Wingdings" panose="05000000000000000000" charset="0"/>
              <a:buChar char=""/>
            </a:pPr>
            <a:r>
              <a:rPr lang="en-US" sz="2000" dirty="0"/>
              <a:t>For example , in context to supermarket, when a user is creating a purchase order and has created the header ,but not the purchase order lines, is the header available for other systems/users ,carrying out concurrent operations (such as a report on purchase orders), to see?</a:t>
            </a:r>
          </a:p>
          <a:p>
            <a:pPr algn="just"/>
            <a:endParaRPr lang="en-IN" sz="2000" dirty="0"/>
          </a:p>
        </p:txBody>
      </p:sp>
    </p:spTree>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SYNTAX  FOR STORED FUNCTION:-</a:t>
            </a:r>
          </a:p>
        </p:txBody>
      </p:sp>
      <p:sp>
        <p:nvSpPr>
          <p:cNvPr id="3" name="Text Placeholder 2"/>
          <p:cNvSpPr>
            <a:spLocks noGrp="1"/>
          </p:cNvSpPr>
          <p:nvPr>
            <p:ph type="body" idx="1"/>
          </p:nvPr>
        </p:nvSpPr>
        <p:spPr>
          <a:xfrm>
            <a:off x="1085427" y="1545167"/>
            <a:ext cx="8177107" cy="5993553"/>
          </a:xfrm>
        </p:spPr>
        <p:txBody>
          <a:bodyPr/>
          <a:lstStyle/>
          <a:p>
            <a:pPr marL="12700">
              <a:lnSpc>
                <a:spcPct val="100000"/>
              </a:lnSpc>
              <a:spcBef>
                <a:spcPts val="95"/>
              </a:spcBef>
              <a:buNone/>
            </a:pPr>
            <a:r>
              <a:rPr sz="1600" spc="-5" dirty="0">
                <a:latin typeface="Times New Roman" panose="02020603050405020304"/>
                <a:cs typeface="Times New Roman" panose="02020603050405020304"/>
                <a:sym typeface="+mn-ea"/>
              </a:rPr>
              <a:t>---</a:t>
            </a:r>
            <a:r>
              <a:rPr sz="1600" spc="-75" dirty="0">
                <a:latin typeface="Times New Roman" panose="02020603050405020304"/>
                <a:cs typeface="Times New Roman" panose="02020603050405020304"/>
                <a:sym typeface="+mn-ea"/>
              </a:rPr>
              <a:t> </a:t>
            </a:r>
            <a:r>
              <a:rPr sz="1600" spc="-5" dirty="0">
                <a:latin typeface="Times New Roman" panose="02020603050405020304"/>
                <a:cs typeface="Times New Roman" panose="02020603050405020304"/>
                <a:sym typeface="+mn-ea"/>
              </a:rPr>
              <a:t>Author:	</a:t>
            </a:r>
            <a:r>
              <a:rPr sz="1600" spc="-10" dirty="0">
                <a:latin typeface="Times New Roman" panose="02020603050405020304"/>
                <a:cs typeface="Times New Roman" panose="02020603050405020304"/>
                <a:sym typeface="+mn-ea"/>
              </a:rPr>
              <a:t>&lt;Author,,Name&gt;</a:t>
            </a:r>
            <a:endParaRPr sz="1600" dirty="0">
              <a:latin typeface="Times New Roman" panose="02020603050405020304"/>
              <a:cs typeface="Times New Roman" panose="02020603050405020304"/>
            </a:endParaRPr>
          </a:p>
          <a:p>
            <a:pPr marL="12700">
              <a:lnSpc>
                <a:spcPct val="100000"/>
              </a:lnSpc>
              <a:buNone/>
            </a:pPr>
            <a:r>
              <a:rPr sz="1600" spc="-5" dirty="0">
                <a:latin typeface="Times New Roman" panose="02020603050405020304"/>
                <a:cs typeface="Times New Roman" panose="02020603050405020304"/>
                <a:sym typeface="+mn-ea"/>
              </a:rPr>
              <a:t>-- Create date: &lt;Create</a:t>
            </a:r>
            <a:r>
              <a:rPr sz="1600" spc="50" dirty="0">
                <a:latin typeface="Times New Roman" panose="02020603050405020304"/>
                <a:cs typeface="Times New Roman" panose="02020603050405020304"/>
                <a:sym typeface="+mn-ea"/>
              </a:rPr>
              <a:t> </a:t>
            </a:r>
            <a:r>
              <a:rPr sz="1600" spc="-5" dirty="0">
                <a:latin typeface="Times New Roman" panose="02020603050405020304"/>
                <a:cs typeface="Times New Roman" panose="02020603050405020304"/>
                <a:sym typeface="+mn-ea"/>
              </a:rPr>
              <a:t>Date,,&gt;</a:t>
            </a:r>
            <a:endParaRPr sz="1600" dirty="0">
              <a:latin typeface="Times New Roman" panose="02020603050405020304"/>
              <a:cs typeface="Times New Roman" panose="02020603050405020304"/>
            </a:endParaRPr>
          </a:p>
          <a:p>
            <a:pPr marL="12700">
              <a:lnSpc>
                <a:spcPct val="100000"/>
              </a:lnSpc>
              <a:buNone/>
            </a:pPr>
            <a:r>
              <a:rPr sz="1600" spc="-5" dirty="0">
                <a:latin typeface="Times New Roman" panose="02020603050405020304"/>
                <a:cs typeface="Times New Roman" panose="02020603050405020304"/>
                <a:sym typeface="+mn-ea"/>
              </a:rPr>
              <a:t>-- Description:&lt;Description,,&gt;</a:t>
            </a:r>
            <a:endParaRPr sz="1600" dirty="0">
              <a:latin typeface="Times New Roman" panose="02020603050405020304"/>
              <a:cs typeface="Times New Roman" panose="02020603050405020304"/>
            </a:endParaRPr>
          </a:p>
          <a:p>
            <a:pPr marL="12700">
              <a:lnSpc>
                <a:spcPct val="100000"/>
              </a:lnSpc>
              <a:buNone/>
            </a:pPr>
            <a:r>
              <a:rPr sz="1600" spc="-5" dirty="0">
                <a:latin typeface="Times New Roman" panose="02020603050405020304"/>
                <a:cs typeface="Times New Roman" panose="02020603050405020304"/>
                <a:sym typeface="+mn-ea"/>
              </a:rPr>
              <a:t>--</a:t>
            </a:r>
            <a:r>
              <a:rPr sz="1600" spc="5" dirty="0">
                <a:latin typeface="Times New Roman" panose="02020603050405020304"/>
                <a:cs typeface="Times New Roman" panose="02020603050405020304"/>
                <a:sym typeface="+mn-ea"/>
              </a:rPr>
              <a:t> </a:t>
            </a:r>
            <a:r>
              <a:rPr sz="1600" spc="-10" dirty="0">
                <a:latin typeface="Times New Roman" panose="02020603050405020304"/>
                <a:cs typeface="Times New Roman" panose="02020603050405020304"/>
                <a:sym typeface="+mn-ea"/>
              </a:rPr>
              <a:t>=============================================</a:t>
            </a:r>
            <a:endParaRPr sz="1600" dirty="0">
              <a:latin typeface="Times New Roman" panose="02020603050405020304"/>
              <a:cs typeface="Times New Roman" panose="02020603050405020304"/>
            </a:endParaRPr>
          </a:p>
          <a:p>
            <a:pPr marL="12700" marR="3317875">
              <a:lnSpc>
                <a:spcPct val="100000"/>
              </a:lnSpc>
              <a:buNone/>
              <a:tabLst>
                <a:tab pos="695325" algn="l"/>
                <a:tab pos="1221105" algn="l"/>
              </a:tabLst>
            </a:pPr>
            <a:r>
              <a:rPr sz="1600" spc="-5" dirty="0">
                <a:latin typeface="Times New Roman" panose="02020603050405020304"/>
                <a:cs typeface="Times New Roman" panose="02020603050405020304"/>
                <a:sym typeface="+mn-ea"/>
              </a:rPr>
              <a:t>Create	P</a:t>
            </a:r>
            <a:r>
              <a:rPr sz="1600" spc="-15" dirty="0">
                <a:latin typeface="Times New Roman" panose="02020603050405020304"/>
                <a:cs typeface="Times New Roman" panose="02020603050405020304"/>
                <a:sym typeface="+mn-ea"/>
              </a:rPr>
              <a:t>r</a:t>
            </a:r>
            <a:r>
              <a:rPr sz="1600" spc="-5" dirty="0">
                <a:latin typeface="Times New Roman" panose="02020603050405020304"/>
                <a:cs typeface="Times New Roman" panose="02020603050405020304"/>
                <a:sym typeface="+mn-ea"/>
              </a:rPr>
              <a:t>oc</a:t>
            </a:r>
            <a:r>
              <a:rPr sz="1600" dirty="0">
                <a:latin typeface="Times New Roman" panose="02020603050405020304"/>
                <a:cs typeface="Times New Roman" panose="02020603050405020304"/>
                <a:sym typeface="+mn-ea"/>
              </a:rPr>
              <a:t>	</a:t>
            </a:r>
            <a:r>
              <a:rPr sz="1600" spc="-5" dirty="0">
                <a:latin typeface="Times New Roman" panose="02020603050405020304"/>
                <a:cs typeface="Times New Roman" panose="02020603050405020304"/>
                <a:sym typeface="+mn-ea"/>
              </a:rPr>
              <a:t>SP</a:t>
            </a:r>
            <a:r>
              <a:rPr sz="1600" dirty="0">
                <a:latin typeface="Times New Roman" panose="02020603050405020304"/>
                <a:cs typeface="Times New Roman" panose="02020603050405020304"/>
                <a:sym typeface="+mn-ea"/>
              </a:rPr>
              <a:t>_</a:t>
            </a:r>
            <a:r>
              <a:rPr sz="1600" spc="-5" dirty="0">
                <a:latin typeface="Times New Roman" panose="02020603050405020304"/>
                <a:cs typeface="Times New Roman" panose="02020603050405020304"/>
                <a:sym typeface="+mn-ea"/>
              </a:rPr>
              <a:t>Na</a:t>
            </a:r>
            <a:r>
              <a:rPr sz="1600" spc="-40" dirty="0">
                <a:latin typeface="Times New Roman" panose="02020603050405020304"/>
                <a:cs typeface="Times New Roman" panose="02020603050405020304"/>
                <a:sym typeface="+mn-ea"/>
              </a:rPr>
              <a:t>m</a:t>
            </a:r>
            <a:r>
              <a:rPr sz="1600" spc="-5" dirty="0">
                <a:latin typeface="Times New Roman" panose="02020603050405020304"/>
                <a:cs typeface="Times New Roman" panose="02020603050405020304"/>
                <a:sym typeface="+mn-ea"/>
              </a:rPr>
              <a:t>e  (</a:t>
            </a:r>
            <a:endParaRPr sz="1600" dirty="0">
              <a:latin typeface="Times New Roman" panose="02020603050405020304"/>
              <a:cs typeface="Times New Roman" panose="02020603050405020304"/>
            </a:endParaRPr>
          </a:p>
          <a:p>
            <a:pPr marL="926465" marR="2669540" algn="just">
              <a:lnSpc>
                <a:spcPct val="100000"/>
              </a:lnSpc>
              <a:buNone/>
            </a:pPr>
            <a:r>
              <a:rPr sz="1600" spc="-10" dirty="0">
                <a:latin typeface="Times New Roman" panose="02020603050405020304"/>
                <a:cs typeface="Times New Roman" panose="02020603050405020304"/>
                <a:sym typeface="+mn-ea"/>
              </a:rPr>
              <a:t>Param1 </a:t>
            </a:r>
            <a:r>
              <a:rPr sz="1600" spc="-20" dirty="0">
                <a:latin typeface="Times New Roman" panose="02020603050405020304"/>
                <a:cs typeface="Times New Roman" panose="02020603050405020304"/>
                <a:sym typeface="+mn-ea"/>
              </a:rPr>
              <a:t>DataType,  </a:t>
            </a:r>
            <a:r>
              <a:rPr sz="1600" spc="-10" dirty="0">
                <a:latin typeface="Times New Roman" panose="02020603050405020304"/>
                <a:cs typeface="Times New Roman" panose="02020603050405020304"/>
                <a:sym typeface="+mn-ea"/>
              </a:rPr>
              <a:t>param2 </a:t>
            </a:r>
            <a:r>
              <a:rPr sz="1600" spc="-20" dirty="0">
                <a:latin typeface="Times New Roman" panose="02020603050405020304"/>
                <a:cs typeface="Times New Roman" panose="02020603050405020304"/>
                <a:sym typeface="+mn-ea"/>
              </a:rPr>
              <a:t>DataType,  </a:t>
            </a:r>
            <a:r>
              <a:rPr sz="1600" spc="-10" dirty="0">
                <a:latin typeface="Times New Roman" panose="02020603050405020304"/>
                <a:cs typeface="Times New Roman" panose="02020603050405020304"/>
                <a:sym typeface="+mn-ea"/>
              </a:rPr>
              <a:t>Param3</a:t>
            </a:r>
            <a:r>
              <a:rPr sz="1600" spc="340" dirty="0">
                <a:latin typeface="Times New Roman" panose="02020603050405020304"/>
                <a:cs typeface="Times New Roman" panose="02020603050405020304"/>
                <a:sym typeface="+mn-ea"/>
              </a:rPr>
              <a:t> </a:t>
            </a:r>
            <a:r>
              <a:rPr sz="1600" spc="-20" dirty="0">
                <a:latin typeface="Times New Roman" panose="02020603050405020304"/>
                <a:cs typeface="Times New Roman" panose="02020603050405020304"/>
                <a:sym typeface="+mn-ea"/>
              </a:rPr>
              <a:t>DataType,</a:t>
            </a:r>
            <a:endParaRPr sz="1600" dirty="0">
              <a:latin typeface="Times New Roman" panose="02020603050405020304"/>
              <a:cs typeface="Times New Roman" panose="02020603050405020304"/>
            </a:endParaRPr>
          </a:p>
          <a:p>
            <a:pPr marL="926465" algn="just">
              <a:lnSpc>
                <a:spcPct val="100000"/>
              </a:lnSpc>
              <a:buNone/>
            </a:pPr>
            <a:r>
              <a:rPr sz="1600" spc="-10" dirty="0">
                <a:latin typeface="Times New Roman" panose="02020603050405020304"/>
                <a:cs typeface="Times New Roman" panose="02020603050405020304"/>
                <a:sym typeface="+mn-ea"/>
              </a:rPr>
              <a:t>Paramn</a:t>
            </a:r>
            <a:r>
              <a:rPr sz="1600" spc="40" dirty="0">
                <a:latin typeface="Times New Roman" panose="02020603050405020304"/>
                <a:cs typeface="Times New Roman" panose="02020603050405020304"/>
                <a:sym typeface="+mn-ea"/>
              </a:rPr>
              <a:t> </a:t>
            </a:r>
            <a:r>
              <a:rPr sz="1600" spc="-20" dirty="0">
                <a:latin typeface="Times New Roman" panose="02020603050405020304"/>
                <a:cs typeface="Times New Roman" panose="02020603050405020304"/>
                <a:sym typeface="+mn-ea"/>
              </a:rPr>
              <a:t>DataType</a:t>
            </a:r>
            <a:endParaRPr sz="1600" dirty="0">
              <a:latin typeface="Times New Roman" panose="02020603050405020304"/>
              <a:cs typeface="Times New Roman" panose="02020603050405020304"/>
            </a:endParaRPr>
          </a:p>
          <a:p>
            <a:pPr marL="12700">
              <a:lnSpc>
                <a:spcPct val="100000"/>
              </a:lnSpc>
              <a:buNone/>
            </a:pPr>
            <a:r>
              <a:rPr sz="1600" spc="-5" dirty="0">
                <a:latin typeface="Times New Roman" panose="02020603050405020304"/>
                <a:cs typeface="Times New Roman" panose="02020603050405020304"/>
                <a:sym typeface="+mn-ea"/>
              </a:rPr>
              <a:t>)</a:t>
            </a:r>
            <a:endParaRPr sz="1600" dirty="0">
              <a:latin typeface="Times New Roman" panose="02020603050405020304"/>
              <a:cs typeface="Times New Roman" panose="02020603050405020304"/>
            </a:endParaRPr>
          </a:p>
          <a:p>
            <a:pPr marL="12700">
              <a:lnSpc>
                <a:spcPct val="100000"/>
              </a:lnSpc>
              <a:buNone/>
            </a:pPr>
            <a:r>
              <a:rPr sz="1600" spc="-10" dirty="0">
                <a:latin typeface="Times New Roman" panose="02020603050405020304"/>
                <a:cs typeface="Times New Roman" panose="02020603050405020304"/>
                <a:sym typeface="+mn-ea"/>
              </a:rPr>
              <a:t>As</a:t>
            </a:r>
            <a:endParaRPr sz="1600" dirty="0">
              <a:latin typeface="Times New Roman" panose="02020603050405020304"/>
              <a:cs typeface="Times New Roman" panose="02020603050405020304"/>
            </a:endParaRPr>
          </a:p>
          <a:p>
            <a:pPr marL="926465" algn="just">
              <a:lnSpc>
                <a:spcPct val="100000"/>
              </a:lnSpc>
              <a:buNone/>
            </a:pPr>
            <a:r>
              <a:rPr sz="1600" spc="-5" dirty="0">
                <a:latin typeface="Times New Roman" panose="02020603050405020304"/>
                <a:cs typeface="Times New Roman" panose="02020603050405020304"/>
                <a:sym typeface="+mn-ea"/>
              </a:rPr>
              <a:t>Begin</a:t>
            </a:r>
            <a:endParaRPr sz="1600" dirty="0">
              <a:latin typeface="Times New Roman" panose="02020603050405020304"/>
              <a:cs typeface="Times New Roman" panose="02020603050405020304"/>
            </a:endParaRPr>
          </a:p>
          <a:p>
            <a:pPr marL="1840865">
              <a:lnSpc>
                <a:spcPct val="100000"/>
              </a:lnSpc>
              <a:buNone/>
            </a:pPr>
            <a:r>
              <a:rPr sz="1600" spc="-5" dirty="0">
                <a:latin typeface="Times New Roman" panose="02020603050405020304"/>
                <a:cs typeface="Times New Roman" panose="02020603050405020304"/>
                <a:sym typeface="+mn-ea"/>
              </a:rPr>
              <a:t>Body Of Store</a:t>
            </a:r>
            <a:r>
              <a:rPr sz="1600" spc="-25" dirty="0">
                <a:latin typeface="Times New Roman" panose="02020603050405020304"/>
                <a:cs typeface="Times New Roman" panose="02020603050405020304"/>
                <a:sym typeface="+mn-ea"/>
              </a:rPr>
              <a:t> </a:t>
            </a:r>
            <a:r>
              <a:rPr sz="1600" spc="-5" dirty="0">
                <a:latin typeface="Times New Roman" panose="02020603050405020304"/>
                <a:cs typeface="Times New Roman" panose="02020603050405020304"/>
                <a:sym typeface="+mn-ea"/>
              </a:rPr>
              <a:t>Procedure</a:t>
            </a:r>
            <a:endParaRPr sz="1600" dirty="0">
              <a:latin typeface="Times New Roman" panose="02020603050405020304"/>
              <a:cs typeface="Times New Roman" panose="02020603050405020304"/>
            </a:endParaRPr>
          </a:p>
          <a:p>
            <a:pPr marL="926465" algn="just">
              <a:lnSpc>
                <a:spcPct val="100000"/>
              </a:lnSpc>
              <a:buNone/>
            </a:pPr>
            <a:r>
              <a:rPr sz="1600" spc="-5" dirty="0">
                <a:latin typeface="Times New Roman" panose="02020603050405020304"/>
                <a:cs typeface="Times New Roman" panose="02020603050405020304"/>
                <a:sym typeface="+mn-ea"/>
              </a:rPr>
              <a:t>End</a:t>
            </a:r>
            <a:endParaRPr sz="1600" dirty="0">
              <a:latin typeface="Times New Roman" panose="02020603050405020304"/>
              <a:cs typeface="Times New Roman" panose="02020603050405020304"/>
            </a:endParaRPr>
          </a:p>
          <a:p>
            <a:pPr>
              <a:buNone/>
            </a:pPr>
            <a:endParaRPr lang="en-US" sz="1600"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80</a:t>
            </a:fld>
            <a:endParaRPr lang="en-GB" sz="1600"/>
          </a:p>
        </p:txBody>
      </p:sp>
    </p:spTree>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SYNTAX OF STORED FUNCTION:-(CONT.)</a:t>
            </a:r>
          </a:p>
        </p:txBody>
      </p:sp>
      <p:sp>
        <p:nvSpPr>
          <p:cNvPr id="3" name="Text Placeholder 2"/>
          <p:cNvSpPr>
            <a:spLocks noGrp="1"/>
          </p:cNvSpPr>
          <p:nvPr>
            <p:ph type="body" idx="1"/>
          </p:nvPr>
        </p:nvSpPr>
        <p:spPr/>
        <p:txBody>
          <a:bodyPr/>
          <a:lstStyle/>
          <a:p>
            <a:pPr marL="12700" indent="0">
              <a:lnSpc>
                <a:spcPct val="100000"/>
              </a:lnSpc>
              <a:spcBef>
                <a:spcPts val="100"/>
              </a:spcBef>
              <a:buNone/>
            </a:pPr>
            <a:r>
              <a:rPr sz="1600" spc="-35" dirty="0">
                <a:latin typeface="Times New Roman" panose="02020603050405020304"/>
                <a:cs typeface="Times New Roman" panose="02020603050405020304"/>
                <a:sym typeface="+mn-ea"/>
              </a:rPr>
              <a:t>CREATE </a:t>
            </a:r>
            <a:r>
              <a:rPr sz="1600" spc="-5" dirty="0">
                <a:latin typeface="Times New Roman" panose="02020603050405020304"/>
                <a:cs typeface="Times New Roman" panose="02020603050405020304"/>
                <a:sym typeface="+mn-ea"/>
              </a:rPr>
              <a:t>proc SP_InsertEmployeeInfo  (</a:t>
            </a:r>
          </a:p>
          <a:p>
            <a:pPr marL="12700" marR="453390" indent="0">
              <a:lnSpc>
                <a:spcPct val="100000"/>
              </a:lnSpc>
              <a:spcBef>
                <a:spcPts val="95"/>
              </a:spcBef>
              <a:buNone/>
            </a:pPr>
            <a:r>
              <a:rPr sz="1600" spc="-10" dirty="0">
                <a:latin typeface="Times New Roman" panose="02020603050405020304"/>
                <a:cs typeface="Times New Roman" panose="02020603050405020304"/>
                <a:sym typeface="+mn-ea"/>
              </a:rPr>
              <a:t>@ID  </a:t>
            </a:r>
          </a:p>
          <a:p>
            <a:pPr marL="12700" marR="453390" indent="0">
              <a:lnSpc>
                <a:spcPct val="100000"/>
              </a:lnSpc>
              <a:spcBef>
                <a:spcPts val="95"/>
              </a:spcBef>
              <a:buNone/>
            </a:pPr>
            <a:r>
              <a:rPr lang="en-US" sz="1600" spc="-15" dirty="0">
                <a:latin typeface="Times New Roman" panose="02020603050405020304"/>
                <a:cs typeface="Times New Roman" panose="02020603050405020304"/>
                <a:sym typeface="+mn-ea"/>
              </a:rPr>
              <a:t>@</a:t>
            </a:r>
            <a:r>
              <a:rPr sz="1600" spc="-15" dirty="0">
                <a:latin typeface="Times New Roman" panose="02020603050405020304"/>
                <a:cs typeface="Times New Roman" panose="02020603050405020304"/>
                <a:sym typeface="+mn-ea"/>
              </a:rPr>
              <a:t>Name  </a:t>
            </a:r>
          </a:p>
          <a:p>
            <a:pPr marL="12700" marR="453390" indent="0">
              <a:lnSpc>
                <a:spcPct val="100000"/>
              </a:lnSpc>
              <a:spcBef>
                <a:spcPts val="95"/>
              </a:spcBef>
              <a:buNone/>
            </a:pPr>
            <a:r>
              <a:rPr sz="1600" spc="-5" dirty="0">
                <a:latin typeface="Times New Roman" panose="02020603050405020304"/>
                <a:cs typeface="Times New Roman" panose="02020603050405020304"/>
                <a:sym typeface="+mn-ea"/>
              </a:rPr>
              <a:t>@Pin</a:t>
            </a:r>
          </a:p>
          <a:p>
            <a:pPr marL="12700" marR="453390" indent="0">
              <a:lnSpc>
                <a:spcPct val="100000"/>
              </a:lnSpc>
              <a:spcBef>
                <a:spcPts val="95"/>
              </a:spcBef>
              <a:buNone/>
            </a:pPr>
            <a:r>
              <a:rPr sz="1600" spc="-5" dirty="0">
                <a:latin typeface="Times New Roman" panose="02020603050405020304"/>
                <a:cs typeface="Times New Roman" panose="02020603050405020304"/>
                <a:sym typeface="+mn-ea"/>
              </a:rPr>
              <a:t>  </a:t>
            </a:r>
            <a:r>
              <a:rPr sz="1600" spc="-10" dirty="0">
                <a:latin typeface="Times New Roman" panose="02020603050405020304"/>
                <a:cs typeface="Times New Roman" panose="02020603050405020304"/>
                <a:sym typeface="+mn-ea"/>
              </a:rPr>
              <a:t>@Email  </a:t>
            </a:r>
          </a:p>
          <a:p>
            <a:pPr marL="12700" marR="453390" indent="0">
              <a:lnSpc>
                <a:spcPct val="100000"/>
              </a:lnSpc>
              <a:spcBef>
                <a:spcPts val="95"/>
              </a:spcBef>
              <a:buNone/>
            </a:pPr>
            <a:r>
              <a:rPr sz="1600" spc="-15" dirty="0">
                <a:latin typeface="Times New Roman" panose="02020603050405020304"/>
                <a:cs typeface="Times New Roman" panose="02020603050405020304"/>
                <a:sym typeface="+mn-ea"/>
              </a:rPr>
              <a:t>@</a:t>
            </a:r>
            <a:r>
              <a:rPr sz="1600" spc="-5" dirty="0">
                <a:latin typeface="Times New Roman" panose="02020603050405020304"/>
                <a:cs typeface="Times New Roman" panose="02020603050405020304"/>
                <a:sym typeface="+mn-ea"/>
              </a:rPr>
              <a:t>Mo</a:t>
            </a:r>
            <a:r>
              <a:rPr sz="1600" dirty="0">
                <a:latin typeface="Times New Roman" panose="02020603050405020304"/>
                <a:cs typeface="Times New Roman" panose="02020603050405020304"/>
                <a:sym typeface="+mn-ea"/>
              </a:rPr>
              <a:t>b</a:t>
            </a:r>
            <a:r>
              <a:rPr sz="1600" spc="-5" dirty="0">
                <a:latin typeface="Times New Roman" panose="02020603050405020304"/>
                <a:cs typeface="Times New Roman" panose="02020603050405020304"/>
                <a:sym typeface="+mn-ea"/>
              </a:rPr>
              <a:t>ileNo</a:t>
            </a:r>
          </a:p>
          <a:p>
            <a:pPr marL="12700" marR="453390" indent="0">
              <a:lnSpc>
                <a:spcPct val="100000"/>
              </a:lnSpc>
              <a:spcBef>
                <a:spcPts val="95"/>
              </a:spcBef>
              <a:buNone/>
            </a:pPr>
            <a:r>
              <a:rPr sz="1600" spc="-5" dirty="0">
                <a:latin typeface="Times New Roman" panose="02020603050405020304"/>
                <a:cs typeface="Times New Roman" panose="02020603050405020304"/>
                <a:sym typeface="+mn-ea"/>
              </a:rPr>
              <a:t>  @PhoneNo</a:t>
            </a:r>
            <a:endParaRPr sz="1600" dirty="0">
              <a:latin typeface="Times New Roman" panose="02020603050405020304"/>
              <a:cs typeface="Times New Roman" panose="02020603050405020304"/>
            </a:endParaRPr>
          </a:p>
          <a:p>
            <a:pPr marL="12700" marR="5080" indent="0">
              <a:lnSpc>
                <a:spcPct val="100000"/>
              </a:lnSpc>
              <a:buNone/>
            </a:pPr>
            <a:endParaRPr sz="1600" dirty="0">
              <a:latin typeface="Times New Roman" panose="02020603050405020304"/>
              <a:cs typeface="Times New Roman" panose="02020603050405020304"/>
            </a:endParaRPr>
          </a:p>
          <a:p>
            <a:pPr marL="12700" indent="0">
              <a:lnSpc>
                <a:spcPct val="100000"/>
              </a:lnSpc>
              <a:spcBef>
                <a:spcPts val="100"/>
              </a:spcBef>
              <a:buNone/>
            </a:pPr>
            <a:endParaRPr lang="en-US" sz="1600" dirty="0"/>
          </a:p>
        </p:txBody>
      </p:sp>
      <p:sp>
        <p:nvSpPr>
          <p:cNvPr id="6" name="Text Placeholder 5"/>
          <p:cNvSpPr>
            <a:spLocks noGrp="1"/>
          </p:cNvSpPr>
          <p:nvPr>
            <p:ph type="body" idx="2"/>
          </p:nvPr>
        </p:nvSpPr>
        <p:spPr/>
        <p:txBody>
          <a:bodyPr/>
          <a:lstStyle/>
          <a:p>
            <a:pPr indent="0">
              <a:buNone/>
            </a:pPr>
            <a:endParaRPr lang="en-US" sz="1600"/>
          </a:p>
          <a:p>
            <a:pPr indent="0">
              <a:buNone/>
            </a:pPr>
            <a:r>
              <a:rPr sz="1600" spc="-5" dirty="0">
                <a:latin typeface="Times New Roman" panose="02020603050405020304"/>
                <a:cs typeface="Times New Roman" panose="02020603050405020304"/>
                <a:sym typeface="+mn-ea"/>
              </a:rPr>
              <a:t>   varchar(20) , </a:t>
            </a:r>
          </a:p>
          <a:p>
            <a:pPr indent="0">
              <a:buNone/>
            </a:pPr>
            <a:r>
              <a:rPr sz="1600" spc="-5" dirty="0">
                <a:latin typeface="Times New Roman" panose="02020603050405020304"/>
                <a:cs typeface="Times New Roman" panose="02020603050405020304"/>
                <a:sym typeface="+mn-ea"/>
              </a:rPr>
              <a:t>varchar (50)</a:t>
            </a:r>
          </a:p>
          <a:p>
            <a:pPr indent="0">
              <a:buNone/>
            </a:pPr>
            <a:r>
              <a:rPr sz="1600" spc="-5" dirty="0">
                <a:latin typeface="Times New Roman" panose="02020603050405020304"/>
                <a:cs typeface="Times New Roman" panose="02020603050405020304"/>
                <a:sym typeface="+mn-ea"/>
              </a:rPr>
              <a:t> varchar(20),  </a:t>
            </a:r>
          </a:p>
          <a:p>
            <a:pPr indent="0">
              <a:buNone/>
            </a:pPr>
            <a:r>
              <a:rPr sz="1600" spc="-5" dirty="0">
                <a:latin typeface="Times New Roman" panose="02020603050405020304"/>
                <a:cs typeface="Times New Roman" panose="02020603050405020304"/>
                <a:sym typeface="+mn-ea"/>
              </a:rPr>
              <a:t>varchar(50), </a:t>
            </a:r>
          </a:p>
          <a:p>
            <a:pPr indent="0">
              <a:buNone/>
            </a:pPr>
            <a:r>
              <a:rPr sz="1600" spc="-5" dirty="0">
                <a:latin typeface="Times New Roman" panose="02020603050405020304"/>
                <a:cs typeface="Times New Roman" panose="02020603050405020304"/>
                <a:sym typeface="+mn-ea"/>
              </a:rPr>
              <a:t>varchar(20)</a:t>
            </a:r>
          </a:p>
          <a:p>
            <a:pPr indent="0">
              <a:buNone/>
            </a:pPr>
            <a:r>
              <a:rPr sz="1600" spc="-5" dirty="0">
                <a:latin typeface="Times New Roman" panose="02020603050405020304"/>
                <a:cs typeface="Times New Roman" panose="02020603050405020304"/>
                <a:sym typeface="+mn-ea"/>
              </a:rPr>
              <a:t>, varchar(20),  </a:t>
            </a:r>
            <a:endParaRPr lang="en-US" sz="160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81</a:t>
            </a:fld>
            <a:endParaRPr lang="en-GB" sz="1600"/>
          </a:p>
        </p:txBody>
      </p:sp>
    </p:spTree>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11791"/>
            <a:ext cx="5459200" cy="1546400"/>
          </a:xfrm>
        </p:spPr>
        <p:txBody>
          <a:bodyPr/>
          <a:lstStyle/>
          <a:p>
            <a:r>
              <a:rPr lang="en-IN" sz="4000"/>
              <a:t>Experiment  </a:t>
            </a:r>
            <a:r>
              <a:rPr lang="en-IN"/>
              <a:t>16</a:t>
            </a:r>
            <a:endParaRPr lang="en-IN" sz="4000"/>
          </a:p>
        </p:txBody>
      </p:sp>
      <p:sp>
        <p:nvSpPr>
          <p:cNvPr id="4" name="Subtitle 3"/>
          <p:cNvSpPr>
            <a:spLocks noGrp="1"/>
          </p:cNvSpPr>
          <p:nvPr>
            <p:ph type="subTitle" idx="1"/>
          </p:nvPr>
        </p:nvSpPr>
        <p:spPr>
          <a:xfrm>
            <a:off x="0" y="4045005"/>
            <a:ext cx="6045958" cy="1046400"/>
          </a:xfrm>
        </p:spPr>
        <p:txBody>
          <a:bodyPr/>
          <a:lstStyle/>
          <a:p>
            <a:r>
              <a:rPr lang="en-IN" sz="3200" b="1" dirty="0">
                <a:solidFill>
                  <a:schemeClr val="bg1"/>
                </a:solidFill>
              </a:rPr>
              <a:t>Analysis of query cost, creating indices and evaluating their effect on query Evaluation Plans and cost</a:t>
            </a:r>
          </a:p>
        </p:txBody>
      </p:sp>
    </p:spTree>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700" y="747800"/>
            <a:ext cx="7323200" cy="1021600"/>
          </a:xfrm>
        </p:spPr>
        <p:txBody>
          <a:bodyPr>
            <a:normAutofit fontScale="90000"/>
          </a:bodyPr>
          <a:lstStyle/>
          <a:p>
            <a:r>
              <a:rPr sz="4265" dirty="0">
                <a:sym typeface="+mn-ea"/>
              </a:rPr>
              <a:t>Measures of Query</a:t>
            </a:r>
            <a:r>
              <a:rPr sz="4265" spc="-40" dirty="0">
                <a:sym typeface="+mn-ea"/>
              </a:rPr>
              <a:t> </a:t>
            </a:r>
            <a:r>
              <a:rPr sz="4265" dirty="0">
                <a:sym typeface="+mn-ea"/>
              </a:rPr>
              <a:t>Cost</a:t>
            </a:r>
            <a:br>
              <a:rPr sz="4265" dirty="0"/>
            </a:br>
            <a:endParaRPr lang="en-US" sz="4265" dirty="0"/>
          </a:p>
        </p:txBody>
      </p:sp>
      <p:sp>
        <p:nvSpPr>
          <p:cNvPr id="3" name="Text Placeholder 2"/>
          <p:cNvSpPr>
            <a:spLocks noGrp="1"/>
          </p:cNvSpPr>
          <p:nvPr>
            <p:ph type="body" idx="1"/>
          </p:nvPr>
        </p:nvSpPr>
        <p:spPr>
          <a:xfrm>
            <a:off x="1085427" y="1769533"/>
            <a:ext cx="10910993" cy="5070687"/>
          </a:xfrm>
        </p:spPr>
        <p:txBody>
          <a:bodyPr/>
          <a:lstStyle/>
          <a:p>
            <a:pPr marL="457200" indent="-457200">
              <a:buFont typeface="Wingdings" panose="05000000000000000000" pitchFamily="2" charset="2"/>
              <a:buChar char="Ø"/>
            </a:pPr>
            <a:r>
              <a:rPr sz="2665" baseline="1000" dirty="0">
                <a:latin typeface="Arial" panose="020B0604020202020204"/>
                <a:cs typeface="Arial" panose="020B0604020202020204"/>
                <a:sym typeface="+mn-ea"/>
              </a:rPr>
              <a:t>Cost </a:t>
            </a:r>
            <a:r>
              <a:rPr sz="2665" spc="-7" baseline="1000" dirty="0">
                <a:latin typeface="Arial" panose="020B0604020202020204"/>
                <a:cs typeface="Arial" panose="020B0604020202020204"/>
                <a:sym typeface="+mn-ea"/>
              </a:rPr>
              <a:t>is generally </a:t>
            </a:r>
            <a:r>
              <a:rPr sz="2665" baseline="1000" dirty="0">
                <a:latin typeface="Arial" panose="020B0604020202020204"/>
                <a:cs typeface="Arial" panose="020B0604020202020204"/>
                <a:sym typeface="+mn-ea"/>
              </a:rPr>
              <a:t>measured as </a:t>
            </a:r>
            <a:r>
              <a:rPr sz="2665" spc="-7" baseline="1000" dirty="0">
                <a:latin typeface="Arial" panose="020B0604020202020204"/>
                <a:cs typeface="Arial" panose="020B0604020202020204"/>
                <a:sym typeface="+mn-ea"/>
              </a:rPr>
              <a:t>total elapsed time</a:t>
            </a:r>
            <a:r>
              <a:rPr sz="2665" spc="82" baseline="1000" dirty="0">
                <a:latin typeface="Arial" panose="020B0604020202020204"/>
                <a:cs typeface="Arial" panose="020B0604020202020204"/>
                <a:sym typeface="+mn-ea"/>
              </a:rPr>
              <a:t> </a:t>
            </a:r>
            <a:r>
              <a:rPr sz="2665" spc="-7" baseline="1000" dirty="0">
                <a:latin typeface="Arial" panose="020B0604020202020204"/>
                <a:cs typeface="Arial" panose="020B0604020202020204"/>
                <a:sym typeface="+mn-ea"/>
              </a:rPr>
              <a:t>for </a:t>
            </a:r>
            <a:r>
              <a:rPr lang="en-US" sz="2665" spc="-7" baseline="1000" dirty="0">
                <a:latin typeface="Arial" panose="020B0604020202020204"/>
                <a:cs typeface="Arial" panose="020B0604020202020204"/>
                <a:sym typeface="+mn-ea"/>
              </a:rPr>
              <a:t>answering query.</a:t>
            </a:r>
          </a:p>
          <a:p>
            <a:pPr marL="812800" indent="-342900">
              <a:spcBef>
                <a:spcPts val="690"/>
              </a:spcBef>
              <a:buFont typeface="Wingdings" panose="05000000000000000000" pitchFamily="2" charset="2"/>
              <a:buChar char="Ø"/>
            </a:pPr>
            <a:r>
              <a:rPr sz="2135" spc="-15" baseline="5000" dirty="0">
                <a:solidFill>
                  <a:srgbClr val="CC6600"/>
                </a:solidFill>
                <a:latin typeface="Times New Roman" panose="02020603050405020304"/>
                <a:cs typeface="Times New Roman" panose="02020603050405020304"/>
                <a:sym typeface="+mn-ea"/>
              </a:rPr>
              <a:t> </a:t>
            </a:r>
            <a:r>
              <a:rPr sz="2135" spc="-5" dirty="0">
                <a:latin typeface="Arial" panose="020B0604020202020204"/>
                <a:cs typeface="Arial" panose="020B0604020202020204"/>
                <a:sym typeface="+mn-ea"/>
              </a:rPr>
              <a:t>Many factors contribute to time</a:t>
            </a:r>
            <a:r>
              <a:rPr sz="2135" spc="100" dirty="0">
                <a:latin typeface="Arial" panose="020B0604020202020204"/>
                <a:cs typeface="Arial" panose="020B0604020202020204"/>
                <a:sym typeface="+mn-ea"/>
              </a:rPr>
              <a:t> </a:t>
            </a:r>
            <a:r>
              <a:rPr sz="2135" spc="-5" dirty="0">
                <a:latin typeface="Arial" panose="020B0604020202020204"/>
                <a:cs typeface="Arial" panose="020B0604020202020204"/>
                <a:sym typeface="+mn-ea"/>
              </a:rPr>
              <a:t>cost</a:t>
            </a:r>
            <a:endParaRPr sz="2135" dirty="0">
              <a:latin typeface="Arial" panose="020B0604020202020204"/>
              <a:cs typeface="Arial" panose="020B0604020202020204"/>
            </a:endParaRPr>
          </a:p>
          <a:p>
            <a:pPr marL="1212850" indent="-342900">
              <a:spcBef>
                <a:spcPts val="760"/>
              </a:spcBef>
              <a:buFont typeface="Wingdings" panose="05000000000000000000" pitchFamily="2" charset="2"/>
              <a:buChar char="Ø"/>
            </a:pPr>
            <a:r>
              <a:rPr sz="2135" spc="25" dirty="0">
                <a:solidFill>
                  <a:srgbClr val="000099"/>
                </a:solidFill>
                <a:latin typeface="MS UI Gothic" panose="020B0600070205080204" charset="-128"/>
                <a:cs typeface="MS UI Gothic" panose="020B0600070205080204" charset="-128"/>
                <a:sym typeface="+mn-ea"/>
              </a:rPr>
              <a:t> </a:t>
            </a:r>
            <a:r>
              <a:rPr sz="2135" i="1" spc="-5" dirty="0">
                <a:latin typeface="Arial" panose="020B0604020202020204"/>
                <a:cs typeface="Arial" panose="020B0604020202020204"/>
                <a:sym typeface="+mn-ea"/>
              </a:rPr>
              <a:t>disk accesses, CPU</a:t>
            </a:r>
            <a:r>
              <a:rPr sz="2135" spc="-5" dirty="0">
                <a:latin typeface="Arial" panose="020B0604020202020204"/>
                <a:cs typeface="Arial" panose="020B0604020202020204"/>
                <a:sym typeface="+mn-ea"/>
              </a:rPr>
              <a:t>, or even </a:t>
            </a:r>
            <a:r>
              <a:rPr sz="2135" spc="-10" dirty="0">
                <a:latin typeface="Arial" panose="020B0604020202020204"/>
                <a:cs typeface="Arial" panose="020B0604020202020204"/>
                <a:sym typeface="+mn-ea"/>
              </a:rPr>
              <a:t>network</a:t>
            </a:r>
            <a:r>
              <a:rPr sz="2135" spc="-200" dirty="0">
                <a:latin typeface="Arial" panose="020B0604020202020204"/>
                <a:cs typeface="Arial" panose="020B0604020202020204"/>
                <a:sym typeface="+mn-ea"/>
              </a:rPr>
              <a:t> </a:t>
            </a:r>
            <a:r>
              <a:rPr sz="2135" i="1" spc="-5" dirty="0">
                <a:latin typeface="Arial" panose="020B0604020202020204"/>
                <a:cs typeface="Arial" panose="020B0604020202020204"/>
                <a:sym typeface="+mn-ea"/>
              </a:rPr>
              <a:t>communication</a:t>
            </a:r>
            <a:endParaRPr sz="2135" dirty="0">
              <a:latin typeface="Arial" panose="020B0604020202020204"/>
              <a:cs typeface="Arial" panose="020B0604020202020204"/>
            </a:endParaRPr>
          </a:p>
          <a:p>
            <a:pPr marL="469900" indent="-457200">
              <a:spcBef>
                <a:spcPts val="920"/>
              </a:spcBef>
              <a:buClr>
                <a:srgbClr val="CC3300"/>
              </a:buClr>
              <a:buSzPct val="90000"/>
              <a:buFont typeface="Wingdings" panose="05000000000000000000" pitchFamily="2" charset="2"/>
              <a:buChar char="Ø"/>
              <a:tabLst>
                <a:tab pos="355600" algn="l"/>
              </a:tabLst>
            </a:pPr>
            <a:r>
              <a:rPr sz="2665" spc="-7" baseline="1000" dirty="0">
                <a:latin typeface="Arial" panose="020B0604020202020204"/>
                <a:cs typeface="Arial" panose="020B0604020202020204"/>
                <a:sym typeface="+mn-ea"/>
              </a:rPr>
              <a:t>Typically </a:t>
            </a:r>
            <a:r>
              <a:rPr sz="2665" baseline="1000" dirty="0">
                <a:latin typeface="Arial" panose="020B0604020202020204"/>
                <a:cs typeface="Arial" panose="020B0604020202020204"/>
                <a:sym typeface="+mn-ea"/>
              </a:rPr>
              <a:t>disk access </a:t>
            </a:r>
            <a:r>
              <a:rPr sz="2665" spc="-7" baseline="1000" dirty="0">
                <a:latin typeface="Arial" panose="020B0604020202020204"/>
                <a:cs typeface="Arial" panose="020B0604020202020204"/>
                <a:sym typeface="+mn-ea"/>
              </a:rPr>
              <a:t>is the predominant cost, and</a:t>
            </a:r>
            <a:r>
              <a:rPr sz="2665" spc="135" baseline="1000" dirty="0">
                <a:latin typeface="Arial" panose="020B0604020202020204"/>
                <a:cs typeface="Arial" panose="020B0604020202020204"/>
                <a:sym typeface="+mn-ea"/>
              </a:rPr>
              <a:t> </a:t>
            </a:r>
            <a:r>
              <a:rPr sz="2665" spc="-7" baseline="1000" dirty="0">
                <a:latin typeface="Arial" panose="020B0604020202020204"/>
                <a:cs typeface="Arial" panose="020B0604020202020204"/>
                <a:sym typeface="+mn-ea"/>
              </a:rPr>
              <a:t>is</a:t>
            </a:r>
            <a:r>
              <a:rPr sz="2400" spc="-7" baseline="1000" dirty="0">
                <a:latin typeface="Arial" panose="020B0604020202020204"/>
                <a:cs typeface="Arial" panose="020B0604020202020204"/>
                <a:sym typeface="+mn-ea"/>
              </a:rPr>
              <a:t>  </a:t>
            </a:r>
            <a:r>
              <a:rPr sz="1865" dirty="0">
                <a:latin typeface="Arial" panose="020B0604020202020204"/>
                <a:cs typeface="Arial" panose="020B0604020202020204"/>
                <a:sym typeface="+mn-ea"/>
              </a:rPr>
              <a:t>a</a:t>
            </a:r>
            <a:r>
              <a:rPr sz="1865" dirty="0">
                <a:latin typeface="Arial" panose="020B0604020202020204" pitchFamily="34" charset="0"/>
                <a:cs typeface="Arial" panose="020B0604020202020204"/>
                <a:sym typeface="+mn-ea"/>
              </a:rPr>
              <a:t>lso </a:t>
            </a:r>
            <a:r>
              <a:rPr sz="1865" spc="-5" dirty="0">
                <a:latin typeface="Arial" panose="020B0604020202020204" pitchFamily="34" charset="0"/>
                <a:cs typeface="Arial" panose="020B0604020202020204"/>
                <a:sym typeface="+mn-ea"/>
              </a:rPr>
              <a:t>relatively </a:t>
            </a:r>
            <a:r>
              <a:rPr sz="1865" dirty="0">
                <a:latin typeface="Arial" panose="020B0604020202020204" pitchFamily="34" charset="0"/>
                <a:cs typeface="Arial" panose="020B0604020202020204"/>
                <a:sym typeface="+mn-ea"/>
              </a:rPr>
              <a:t>easy</a:t>
            </a:r>
            <a:r>
              <a:rPr sz="1865" spc="50" dirty="0">
                <a:latin typeface="Arial" panose="020B0604020202020204" pitchFamily="34" charset="0"/>
                <a:cs typeface="Arial" panose="020B0604020202020204"/>
                <a:sym typeface="+mn-ea"/>
              </a:rPr>
              <a:t> </a:t>
            </a:r>
            <a:r>
              <a:rPr sz="1865" spc="-5" dirty="0">
                <a:latin typeface="Arial" panose="020B0604020202020204" pitchFamily="34" charset="0"/>
                <a:cs typeface="Arial" panose="020B0604020202020204"/>
                <a:sym typeface="+mn-ea"/>
              </a:rPr>
              <a:t>to</a:t>
            </a:r>
            <a:r>
              <a:rPr sz="1865" spc="10" dirty="0">
                <a:latin typeface="Arial" panose="020B0604020202020204" pitchFamily="34" charset="0"/>
                <a:cs typeface="Arial" panose="020B0604020202020204"/>
                <a:sym typeface="+mn-ea"/>
              </a:rPr>
              <a:t> </a:t>
            </a:r>
            <a:r>
              <a:rPr sz="1865" spc="-5" dirty="0">
                <a:latin typeface="Arial" panose="020B0604020202020204" pitchFamily="34" charset="0"/>
                <a:cs typeface="Arial" panose="020B0604020202020204"/>
                <a:sym typeface="+mn-ea"/>
              </a:rPr>
              <a:t>estimate Measured by taking  into </a:t>
            </a:r>
            <a:r>
              <a:rPr sz="1865" dirty="0">
                <a:latin typeface="Arial" panose="020B0604020202020204" pitchFamily="34" charset="0"/>
                <a:cs typeface="Arial" panose="020B0604020202020204"/>
                <a:sym typeface="+mn-ea"/>
              </a:rPr>
              <a:t>account</a:t>
            </a:r>
          </a:p>
          <a:p>
            <a:pPr marL="355600" indent="-342900">
              <a:spcBef>
                <a:spcPts val="890"/>
              </a:spcBef>
              <a:buFont typeface="Wingdings" panose="05000000000000000000" pitchFamily="2" charset="2"/>
              <a:buChar char="Ø"/>
            </a:pPr>
            <a:r>
              <a:rPr sz="2135" spc="-10" dirty="0">
                <a:latin typeface="Arial" panose="020B0604020202020204"/>
                <a:cs typeface="Arial" panose="020B0604020202020204"/>
                <a:sym typeface="+mn-ea"/>
              </a:rPr>
              <a:t>Number of </a:t>
            </a:r>
            <a:r>
              <a:rPr sz="2135" spc="-5" dirty="0">
                <a:latin typeface="Arial" panose="020B0604020202020204"/>
                <a:cs typeface="Arial" panose="020B0604020202020204"/>
                <a:sym typeface="+mn-ea"/>
              </a:rPr>
              <a:t>blocks written </a:t>
            </a:r>
            <a:r>
              <a:rPr sz="2135" dirty="0">
                <a:latin typeface="Arial" panose="020B0604020202020204"/>
                <a:cs typeface="Arial" panose="020B0604020202020204"/>
                <a:sym typeface="+mn-ea"/>
              </a:rPr>
              <a:t>*</a:t>
            </a:r>
            <a:r>
              <a:rPr sz="2135" spc="125" dirty="0">
                <a:latin typeface="Arial" panose="020B0604020202020204"/>
                <a:cs typeface="Arial" panose="020B0604020202020204"/>
                <a:sym typeface="+mn-ea"/>
              </a:rPr>
              <a:t> </a:t>
            </a:r>
            <a:r>
              <a:rPr sz="2135" spc="-5" dirty="0">
                <a:latin typeface="Arial" panose="020B0604020202020204"/>
                <a:cs typeface="Arial" panose="020B0604020202020204"/>
                <a:sym typeface="+mn-ea"/>
              </a:rPr>
              <a:t>average-block-write-cost</a:t>
            </a:r>
            <a:endParaRPr sz="2135" dirty="0">
              <a:latin typeface="Arial" panose="020B0604020202020204"/>
              <a:cs typeface="Arial" panose="020B0604020202020204"/>
            </a:endParaRPr>
          </a:p>
          <a:p>
            <a:pPr marL="755650" indent="-342900">
              <a:spcBef>
                <a:spcPts val="760"/>
              </a:spcBef>
              <a:buFont typeface="Wingdings" panose="05000000000000000000" pitchFamily="2" charset="2"/>
              <a:buChar char="Ø"/>
            </a:pPr>
            <a:r>
              <a:rPr sz="2135" spc="25" dirty="0">
                <a:solidFill>
                  <a:srgbClr val="000099"/>
                </a:solidFill>
                <a:latin typeface="MS UI Gothic" panose="020B0600070205080204" charset="-128"/>
                <a:cs typeface="MS UI Gothic" panose="020B0600070205080204" charset="-128"/>
                <a:sym typeface="+mn-ea"/>
              </a:rPr>
              <a:t> </a:t>
            </a:r>
            <a:r>
              <a:rPr sz="2135" spc="-5" dirty="0">
                <a:latin typeface="Arial" panose="020B0604020202020204"/>
                <a:cs typeface="Arial" panose="020B0604020202020204"/>
                <a:sym typeface="+mn-ea"/>
              </a:rPr>
              <a:t>Cost to write </a:t>
            </a:r>
            <a:r>
              <a:rPr sz="2135" dirty="0">
                <a:latin typeface="Arial" panose="020B0604020202020204"/>
                <a:cs typeface="Arial" panose="020B0604020202020204"/>
                <a:sym typeface="+mn-ea"/>
              </a:rPr>
              <a:t>a </a:t>
            </a:r>
            <a:r>
              <a:rPr sz="2135" spc="-5" dirty="0">
                <a:latin typeface="Arial" panose="020B0604020202020204"/>
                <a:cs typeface="Arial" panose="020B0604020202020204"/>
                <a:sym typeface="+mn-ea"/>
              </a:rPr>
              <a:t>block </a:t>
            </a:r>
            <a:r>
              <a:rPr sz="2135" dirty="0">
                <a:latin typeface="Arial" panose="020B0604020202020204"/>
                <a:cs typeface="Arial" panose="020B0604020202020204"/>
                <a:sym typeface="+mn-ea"/>
              </a:rPr>
              <a:t>is </a:t>
            </a:r>
            <a:r>
              <a:rPr sz="2135" spc="-5" dirty="0">
                <a:latin typeface="Arial" panose="020B0604020202020204"/>
                <a:cs typeface="Arial" panose="020B0604020202020204"/>
                <a:sym typeface="+mn-ea"/>
              </a:rPr>
              <a:t>greater than cost to read </a:t>
            </a:r>
            <a:r>
              <a:rPr sz="2135" dirty="0">
                <a:latin typeface="Arial" panose="020B0604020202020204"/>
                <a:cs typeface="Arial" panose="020B0604020202020204"/>
                <a:sym typeface="+mn-ea"/>
              </a:rPr>
              <a:t>a</a:t>
            </a:r>
            <a:r>
              <a:rPr sz="2135" spc="-240" dirty="0">
                <a:latin typeface="Arial" panose="020B0604020202020204"/>
                <a:cs typeface="Arial" panose="020B0604020202020204"/>
                <a:sym typeface="+mn-ea"/>
              </a:rPr>
              <a:t> </a:t>
            </a:r>
            <a:r>
              <a:rPr sz="2135" spc="-5" dirty="0">
                <a:latin typeface="Arial" panose="020B0604020202020204"/>
                <a:cs typeface="Arial" panose="020B0604020202020204"/>
                <a:sym typeface="+mn-ea"/>
              </a:rPr>
              <a:t>block</a:t>
            </a:r>
            <a:endParaRPr sz="2135" dirty="0">
              <a:latin typeface="Arial" panose="020B0604020202020204"/>
              <a:cs typeface="Arial" panose="020B0604020202020204"/>
            </a:endParaRPr>
          </a:p>
          <a:p>
            <a:pPr marL="1098550" marR="210185" indent="-342900">
              <a:spcBef>
                <a:spcPts val="790"/>
              </a:spcBef>
              <a:buFont typeface="Wingdings" panose="05000000000000000000" pitchFamily="2" charset="2"/>
              <a:buChar char="Ø"/>
            </a:pPr>
            <a:r>
              <a:rPr sz="2135" b="1" baseline="3000" dirty="0">
                <a:solidFill>
                  <a:srgbClr val="FF9900"/>
                </a:solidFill>
                <a:latin typeface="Arial" panose="020B0604020202020204"/>
                <a:cs typeface="Arial" panose="020B0604020202020204"/>
                <a:sym typeface="+mn-ea"/>
              </a:rPr>
              <a:t>– </a:t>
            </a:r>
            <a:r>
              <a:rPr sz="2135" spc="-5" dirty="0">
                <a:latin typeface="Arial" panose="020B0604020202020204"/>
                <a:cs typeface="Arial" panose="020B0604020202020204"/>
                <a:sym typeface="+mn-ea"/>
              </a:rPr>
              <a:t>data is read back after </a:t>
            </a:r>
            <a:r>
              <a:rPr sz="2135" spc="-10" dirty="0">
                <a:latin typeface="Arial" panose="020B0604020202020204"/>
                <a:cs typeface="Arial" panose="020B0604020202020204"/>
                <a:sym typeface="+mn-ea"/>
              </a:rPr>
              <a:t>being </a:t>
            </a:r>
            <a:r>
              <a:rPr sz="2135" spc="-5" dirty="0">
                <a:latin typeface="Arial" panose="020B0604020202020204"/>
                <a:cs typeface="Arial" panose="020B0604020202020204"/>
                <a:sym typeface="+mn-ea"/>
              </a:rPr>
              <a:t>written to ensure </a:t>
            </a:r>
            <a:r>
              <a:rPr sz="2135" spc="-10" dirty="0">
                <a:latin typeface="Arial" panose="020B0604020202020204"/>
                <a:cs typeface="Arial" panose="020B0604020202020204"/>
                <a:sym typeface="+mn-ea"/>
              </a:rPr>
              <a:t>that  </a:t>
            </a:r>
            <a:r>
              <a:rPr sz="2135" spc="-5" dirty="0">
                <a:latin typeface="Arial" panose="020B0604020202020204"/>
                <a:cs typeface="Arial" panose="020B0604020202020204"/>
                <a:sym typeface="+mn-ea"/>
              </a:rPr>
              <a:t>the write was</a:t>
            </a:r>
            <a:r>
              <a:rPr sz="2135" spc="-10" dirty="0">
                <a:latin typeface="Arial" panose="020B0604020202020204"/>
                <a:cs typeface="Arial" panose="020B0604020202020204"/>
                <a:sym typeface="+mn-ea"/>
              </a:rPr>
              <a:t> </a:t>
            </a:r>
            <a:r>
              <a:rPr sz="2135" spc="-5" dirty="0">
                <a:latin typeface="Arial" panose="020B0604020202020204"/>
                <a:cs typeface="Arial" panose="020B0604020202020204"/>
                <a:sym typeface="+mn-ea"/>
              </a:rPr>
              <a:t>successful</a:t>
            </a:r>
            <a:endParaRPr sz="2135" dirty="0">
              <a:latin typeface="Arial" panose="020B0604020202020204"/>
              <a:cs typeface="Arial" panose="020B0604020202020204"/>
            </a:endParaRPr>
          </a:p>
          <a:p>
            <a:pPr marL="355600" indent="-342900">
              <a:spcBef>
                <a:spcPts val="920"/>
              </a:spcBef>
              <a:buClr>
                <a:srgbClr val="CC3300"/>
              </a:buClr>
              <a:buSzPct val="90000"/>
              <a:buFont typeface="Wingdings" panose="05000000000000000000" pitchFamily="2" charset="2"/>
              <a:buChar char="Ø"/>
              <a:tabLst>
                <a:tab pos="355600" algn="l"/>
              </a:tabLst>
            </a:pPr>
            <a:endParaRPr lang="en-US" sz="2135" spc="-7" baseline="1000" dirty="0">
              <a:latin typeface="Arial" panose="020B0604020202020204"/>
              <a:cs typeface="Arial" panose="020B0604020202020204"/>
              <a:sym typeface="+mn-ea"/>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83</a:t>
            </a:fld>
            <a:endParaRPr lang="en-GB" sz="1600"/>
          </a:p>
        </p:txBody>
      </p:sp>
    </p:spTree>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700" y="735100"/>
            <a:ext cx="7323200" cy="1021600"/>
          </a:xfrm>
        </p:spPr>
        <p:txBody>
          <a:bodyPr>
            <a:normAutofit fontScale="90000"/>
          </a:bodyPr>
          <a:lstStyle/>
          <a:p>
            <a:r>
              <a:rPr sz="4265">
                <a:sym typeface="+mn-ea"/>
              </a:rPr>
              <a:t>Measures of Query</a:t>
            </a:r>
            <a:r>
              <a:rPr sz="4265" spc="-40">
                <a:sym typeface="+mn-ea"/>
              </a:rPr>
              <a:t> </a:t>
            </a:r>
            <a:r>
              <a:rPr sz="4265">
                <a:sym typeface="+mn-ea"/>
              </a:rPr>
              <a:t>Cost </a:t>
            </a:r>
            <a:r>
              <a:rPr lang="en-US" sz="4265">
                <a:sym typeface="+mn-ea"/>
              </a:rPr>
              <a:t>(cont.)</a:t>
            </a:r>
            <a:br>
              <a:rPr sz="4265"/>
            </a:br>
            <a:endParaRPr lang="en-US" sz="4265"/>
          </a:p>
        </p:txBody>
      </p:sp>
      <p:sp>
        <p:nvSpPr>
          <p:cNvPr id="3" name="Text Placeholder 2"/>
          <p:cNvSpPr>
            <a:spLocks noGrp="1"/>
          </p:cNvSpPr>
          <p:nvPr>
            <p:ph type="body" idx="1"/>
          </p:nvPr>
        </p:nvSpPr>
        <p:spPr>
          <a:xfrm>
            <a:off x="1085427" y="1544320"/>
            <a:ext cx="8177107" cy="4963160"/>
          </a:xfrm>
        </p:spPr>
        <p:txBody>
          <a:bodyPr/>
          <a:lstStyle/>
          <a:p>
            <a:pPr marL="355600" indent="-342900">
              <a:spcBef>
                <a:spcPts val="895"/>
              </a:spcBef>
              <a:buClr>
                <a:srgbClr val="CC3300"/>
              </a:buClr>
              <a:buSzPct val="90000"/>
              <a:buFont typeface="Wingdings" panose="05000000000000000000" pitchFamily="2" charset="2"/>
              <a:buChar char="Ø"/>
              <a:tabLst>
                <a:tab pos="355600" algn="l"/>
              </a:tabLst>
            </a:pPr>
            <a:r>
              <a:rPr sz="2400" spc="-7" baseline="30000" dirty="0">
                <a:latin typeface="Arial" panose="020B0604020202020204"/>
                <a:cs typeface="Arial" panose="020B0604020202020204"/>
                <a:sym typeface="+mn-ea"/>
              </a:rPr>
              <a:t>Costs depends </a:t>
            </a:r>
            <a:r>
              <a:rPr sz="2400" baseline="30000" dirty="0">
                <a:latin typeface="Arial" panose="020B0604020202020204"/>
                <a:cs typeface="Arial" panose="020B0604020202020204"/>
                <a:sym typeface="+mn-ea"/>
              </a:rPr>
              <a:t>on </a:t>
            </a:r>
            <a:r>
              <a:rPr sz="2400" spc="-7" baseline="30000" dirty="0">
                <a:latin typeface="Arial" panose="020B0604020202020204"/>
                <a:cs typeface="Arial" panose="020B0604020202020204"/>
                <a:sym typeface="+mn-ea"/>
              </a:rPr>
              <a:t>the </a:t>
            </a:r>
            <a:r>
              <a:rPr sz="2400" baseline="30000" dirty="0">
                <a:latin typeface="Arial" panose="020B0604020202020204"/>
                <a:cs typeface="Arial" panose="020B0604020202020204"/>
                <a:sym typeface="+mn-ea"/>
              </a:rPr>
              <a:t>size of </a:t>
            </a:r>
            <a:r>
              <a:rPr sz="2400" spc="-7" baseline="30000" dirty="0">
                <a:latin typeface="Arial" panose="020B0604020202020204"/>
                <a:cs typeface="Arial" panose="020B0604020202020204"/>
                <a:sym typeface="+mn-ea"/>
              </a:rPr>
              <a:t>the buffer in main</a:t>
            </a:r>
            <a:r>
              <a:rPr sz="2400" spc="22" baseline="30000" dirty="0">
                <a:latin typeface="Arial" panose="020B0604020202020204"/>
                <a:cs typeface="Arial" panose="020B0604020202020204"/>
                <a:sym typeface="+mn-ea"/>
              </a:rPr>
              <a:t> </a:t>
            </a:r>
            <a:r>
              <a:rPr sz="2400" spc="-7" baseline="30000" dirty="0">
                <a:latin typeface="Arial" panose="020B0604020202020204"/>
                <a:cs typeface="Arial" panose="020B0604020202020204"/>
                <a:sym typeface="+mn-ea"/>
              </a:rPr>
              <a:t>memory</a:t>
            </a:r>
            <a:endParaRPr sz="2400" baseline="30000" dirty="0">
              <a:latin typeface="Arial" panose="020B0604020202020204"/>
              <a:cs typeface="Arial" panose="020B0604020202020204"/>
            </a:endParaRPr>
          </a:p>
          <a:p>
            <a:pPr marL="812800" lvl="1" indent="-342900">
              <a:lnSpc>
                <a:spcPct val="100000"/>
              </a:lnSpc>
              <a:spcBef>
                <a:spcPts val="635"/>
              </a:spcBef>
              <a:buClr>
                <a:srgbClr val="CC6600"/>
              </a:buClr>
              <a:buSzPct val="106000"/>
              <a:buFont typeface="Wingdings" panose="05000000000000000000" pitchFamily="2" charset="2"/>
              <a:buChar char="Ø"/>
              <a:tabLst>
                <a:tab pos="755650" algn="l"/>
              </a:tabLst>
            </a:pPr>
            <a:r>
              <a:rPr spc="-5" baseline="30000" dirty="0">
                <a:latin typeface="Arial" panose="020B0604020202020204"/>
                <a:cs typeface="Arial" panose="020B0604020202020204"/>
                <a:sym typeface="+mn-ea"/>
              </a:rPr>
              <a:t>Having more memory reduces </a:t>
            </a:r>
            <a:r>
              <a:rPr spc="-10" baseline="30000" dirty="0">
                <a:latin typeface="Arial" panose="020B0604020202020204"/>
                <a:cs typeface="Arial" panose="020B0604020202020204"/>
                <a:sym typeface="+mn-ea"/>
              </a:rPr>
              <a:t>need </a:t>
            </a:r>
            <a:r>
              <a:rPr spc="-5" baseline="30000" dirty="0">
                <a:latin typeface="Arial" panose="020B0604020202020204"/>
                <a:cs typeface="Arial" panose="020B0604020202020204"/>
                <a:sym typeface="+mn-ea"/>
              </a:rPr>
              <a:t>for disk</a:t>
            </a:r>
            <a:r>
              <a:rPr baseline="30000" dirty="0">
                <a:latin typeface="Arial" panose="020B0604020202020204"/>
                <a:cs typeface="Arial" panose="020B0604020202020204"/>
                <a:sym typeface="+mn-ea"/>
              </a:rPr>
              <a:t> </a:t>
            </a:r>
            <a:r>
              <a:rPr spc="-5" baseline="30000" dirty="0">
                <a:latin typeface="Arial" panose="020B0604020202020204"/>
                <a:cs typeface="Arial" panose="020B0604020202020204"/>
                <a:sym typeface="+mn-ea"/>
              </a:rPr>
              <a:t>access</a:t>
            </a:r>
            <a:endParaRPr baseline="30000" dirty="0">
              <a:latin typeface="Arial" panose="020B0604020202020204"/>
              <a:cs typeface="Arial" panose="020B0604020202020204"/>
            </a:endParaRPr>
          </a:p>
          <a:p>
            <a:pPr marL="812800" marR="6985" lvl="1" indent="-342900">
              <a:lnSpc>
                <a:spcPct val="100000"/>
              </a:lnSpc>
              <a:spcBef>
                <a:spcPts val="715"/>
              </a:spcBef>
              <a:buClr>
                <a:srgbClr val="CC6600"/>
              </a:buClr>
              <a:buSzPct val="103000"/>
              <a:buFont typeface="Wingdings" panose="05000000000000000000" pitchFamily="2" charset="2"/>
              <a:buChar char="Ø"/>
              <a:tabLst>
                <a:tab pos="755650" algn="l"/>
              </a:tabLst>
            </a:pPr>
            <a:r>
              <a:rPr spc="-5" baseline="30000" dirty="0">
                <a:latin typeface="Arial" panose="020B0604020202020204"/>
                <a:cs typeface="Arial" panose="020B0604020202020204"/>
                <a:sym typeface="+mn-ea"/>
              </a:rPr>
              <a:t>Amount of real memory </a:t>
            </a:r>
            <a:r>
              <a:rPr spc="-10" baseline="30000" dirty="0">
                <a:latin typeface="Arial" panose="020B0604020202020204"/>
                <a:cs typeface="Arial" panose="020B0604020202020204"/>
                <a:sym typeface="+mn-ea"/>
              </a:rPr>
              <a:t>available </a:t>
            </a:r>
            <a:r>
              <a:rPr spc="-5" baseline="30000" dirty="0">
                <a:latin typeface="Arial" panose="020B0604020202020204"/>
                <a:cs typeface="Arial" panose="020B0604020202020204"/>
                <a:sym typeface="+mn-ea"/>
              </a:rPr>
              <a:t>to buffer </a:t>
            </a:r>
            <a:r>
              <a:rPr spc="-10" baseline="30000" dirty="0">
                <a:latin typeface="Arial" panose="020B0604020202020204"/>
                <a:cs typeface="Arial" panose="020B0604020202020204"/>
                <a:sym typeface="+mn-ea"/>
              </a:rPr>
              <a:t>depends </a:t>
            </a:r>
            <a:r>
              <a:rPr spc="-5" baseline="30000" dirty="0">
                <a:latin typeface="Arial" panose="020B0604020202020204"/>
                <a:cs typeface="Arial" panose="020B0604020202020204"/>
                <a:sym typeface="+mn-ea"/>
              </a:rPr>
              <a:t>on </a:t>
            </a:r>
            <a:r>
              <a:rPr spc="-10" baseline="30000" dirty="0">
                <a:latin typeface="Arial" panose="020B0604020202020204"/>
                <a:cs typeface="Arial" panose="020B0604020202020204"/>
                <a:sym typeface="+mn-ea"/>
              </a:rPr>
              <a:t>other </a:t>
            </a:r>
            <a:r>
              <a:rPr spc="-5" baseline="30000" dirty="0">
                <a:latin typeface="Arial" panose="020B0604020202020204"/>
                <a:cs typeface="Arial" panose="020B0604020202020204"/>
                <a:sym typeface="+mn-ea"/>
              </a:rPr>
              <a:t>concurrent  OS processes, </a:t>
            </a:r>
            <a:r>
              <a:rPr spc="-10" baseline="30000" dirty="0">
                <a:latin typeface="Arial" panose="020B0604020202020204"/>
                <a:cs typeface="Arial" panose="020B0604020202020204"/>
                <a:sym typeface="+mn-ea"/>
              </a:rPr>
              <a:t>and </a:t>
            </a:r>
            <a:r>
              <a:rPr spc="-5" baseline="30000" dirty="0">
                <a:latin typeface="Arial" panose="020B0604020202020204"/>
                <a:cs typeface="Arial" panose="020B0604020202020204"/>
                <a:sym typeface="+mn-ea"/>
              </a:rPr>
              <a:t>hard to determine </a:t>
            </a:r>
            <a:r>
              <a:rPr spc="-10" baseline="30000" dirty="0">
                <a:latin typeface="Arial" panose="020B0604020202020204"/>
                <a:cs typeface="Arial" panose="020B0604020202020204"/>
                <a:sym typeface="+mn-ea"/>
              </a:rPr>
              <a:t>ahead </a:t>
            </a:r>
            <a:r>
              <a:rPr spc="-5" baseline="30000" dirty="0">
                <a:latin typeface="Arial" panose="020B0604020202020204"/>
                <a:cs typeface="Arial" panose="020B0604020202020204"/>
                <a:sym typeface="+mn-ea"/>
              </a:rPr>
              <a:t>of </a:t>
            </a:r>
            <a:r>
              <a:rPr spc="-10" baseline="30000" dirty="0">
                <a:latin typeface="Arial" panose="020B0604020202020204"/>
                <a:cs typeface="Arial" panose="020B0604020202020204"/>
                <a:sym typeface="+mn-ea"/>
              </a:rPr>
              <a:t>actual</a:t>
            </a:r>
            <a:r>
              <a:rPr spc="50" baseline="30000" dirty="0">
                <a:latin typeface="Arial" panose="020B0604020202020204"/>
                <a:cs typeface="Arial" panose="020B0604020202020204"/>
                <a:sym typeface="+mn-ea"/>
              </a:rPr>
              <a:t> </a:t>
            </a:r>
            <a:r>
              <a:rPr spc="-10" baseline="30000" dirty="0">
                <a:latin typeface="Arial" panose="020B0604020202020204"/>
                <a:cs typeface="Arial" panose="020B0604020202020204"/>
                <a:sym typeface="+mn-ea"/>
              </a:rPr>
              <a:t>execution</a:t>
            </a:r>
            <a:endParaRPr baseline="30000" dirty="0">
              <a:latin typeface="Arial" panose="020B0604020202020204"/>
              <a:cs typeface="Arial" panose="020B0604020202020204"/>
            </a:endParaRPr>
          </a:p>
          <a:p>
            <a:pPr marL="812800" marR="727075" lvl="1" indent="-342900">
              <a:lnSpc>
                <a:spcPct val="100000"/>
              </a:lnSpc>
              <a:spcBef>
                <a:spcPts val="725"/>
              </a:spcBef>
              <a:buClr>
                <a:srgbClr val="CC6600"/>
              </a:buClr>
              <a:buSzPct val="103000"/>
              <a:buFont typeface="Wingdings" panose="05000000000000000000" pitchFamily="2" charset="2"/>
              <a:buChar char="Ø"/>
              <a:tabLst>
                <a:tab pos="755650" algn="l"/>
              </a:tabLst>
            </a:pPr>
            <a:r>
              <a:rPr baseline="30000" dirty="0">
                <a:latin typeface="Arial" panose="020B0604020202020204"/>
                <a:cs typeface="Arial" panose="020B0604020202020204"/>
                <a:sym typeface="+mn-ea"/>
              </a:rPr>
              <a:t>We </a:t>
            </a:r>
            <a:r>
              <a:rPr spc="-5" baseline="30000" dirty="0">
                <a:latin typeface="Arial" panose="020B0604020202020204"/>
                <a:cs typeface="Arial" panose="020B0604020202020204"/>
                <a:sym typeface="+mn-ea"/>
              </a:rPr>
              <a:t>often use worst case estimates, assuming </a:t>
            </a:r>
            <a:r>
              <a:rPr spc="-10" baseline="30000" dirty="0">
                <a:latin typeface="Arial" panose="020B0604020202020204"/>
                <a:cs typeface="Arial" panose="020B0604020202020204"/>
                <a:sym typeface="+mn-ea"/>
              </a:rPr>
              <a:t>only </a:t>
            </a:r>
            <a:r>
              <a:rPr spc="-5" baseline="30000" dirty="0">
                <a:latin typeface="Arial" panose="020B0604020202020204"/>
                <a:cs typeface="Arial" panose="020B0604020202020204"/>
                <a:sym typeface="+mn-ea"/>
              </a:rPr>
              <a:t>the minimum  </a:t>
            </a:r>
            <a:r>
              <a:rPr spc="-10" baseline="30000" dirty="0">
                <a:latin typeface="Arial" panose="020B0604020202020204"/>
                <a:cs typeface="Arial" panose="020B0604020202020204"/>
                <a:sym typeface="+mn-ea"/>
              </a:rPr>
              <a:t>amount </a:t>
            </a:r>
            <a:r>
              <a:rPr spc="-5" baseline="30000" dirty="0">
                <a:latin typeface="Arial" panose="020B0604020202020204"/>
                <a:cs typeface="Arial" panose="020B0604020202020204"/>
                <a:sym typeface="+mn-ea"/>
              </a:rPr>
              <a:t>of memory </a:t>
            </a:r>
            <a:r>
              <a:rPr spc="-10" baseline="30000" dirty="0">
                <a:latin typeface="Arial" panose="020B0604020202020204"/>
                <a:cs typeface="Arial" panose="020B0604020202020204"/>
                <a:sym typeface="+mn-ea"/>
              </a:rPr>
              <a:t>needed </a:t>
            </a:r>
            <a:r>
              <a:rPr spc="-5" baseline="30000" dirty="0">
                <a:latin typeface="Arial" panose="020B0604020202020204"/>
                <a:cs typeface="Arial" panose="020B0604020202020204"/>
                <a:sym typeface="+mn-ea"/>
              </a:rPr>
              <a:t>for the </a:t>
            </a:r>
            <a:r>
              <a:rPr spc="-10" baseline="30000" dirty="0">
                <a:latin typeface="Arial" panose="020B0604020202020204"/>
                <a:cs typeface="Arial" panose="020B0604020202020204"/>
                <a:sym typeface="+mn-ea"/>
              </a:rPr>
              <a:t>operation </a:t>
            </a:r>
            <a:r>
              <a:rPr baseline="30000" dirty="0">
                <a:latin typeface="Arial" panose="020B0604020202020204"/>
                <a:cs typeface="Arial" panose="020B0604020202020204"/>
                <a:sym typeface="+mn-ea"/>
              </a:rPr>
              <a:t>is</a:t>
            </a:r>
            <a:r>
              <a:rPr spc="35" baseline="30000" dirty="0">
                <a:latin typeface="Arial" panose="020B0604020202020204"/>
                <a:cs typeface="Arial" panose="020B0604020202020204"/>
                <a:sym typeface="+mn-ea"/>
              </a:rPr>
              <a:t> </a:t>
            </a:r>
            <a:r>
              <a:rPr spc="-10" baseline="30000" dirty="0">
                <a:latin typeface="Arial" panose="020B0604020202020204"/>
                <a:cs typeface="Arial" panose="020B0604020202020204"/>
                <a:sym typeface="+mn-ea"/>
              </a:rPr>
              <a:t>available</a:t>
            </a:r>
            <a:endParaRPr baseline="30000" dirty="0">
              <a:latin typeface="Arial" panose="020B0604020202020204"/>
              <a:cs typeface="Arial" panose="020B0604020202020204"/>
            </a:endParaRPr>
          </a:p>
          <a:p>
            <a:pPr marL="355600" marR="448945" indent="-342900">
              <a:lnSpc>
                <a:spcPts val="2360"/>
              </a:lnSpc>
              <a:spcBef>
                <a:spcPts val="1030"/>
              </a:spcBef>
              <a:buClr>
                <a:srgbClr val="CC3300"/>
              </a:buClr>
              <a:buSzPct val="90000"/>
              <a:buFont typeface="Wingdings" panose="05000000000000000000" pitchFamily="2" charset="2"/>
              <a:buChar char="Ø"/>
              <a:tabLst>
                <a:tab pos="355600" algn="l"/>
              </a:tabLst>
            </a:pPr>
            <a:r>
              <a:rPr sz="2400" spc="-7" baseline="30000" dirty="0">
                <a:latin typeface="Arial" panose="020B0604020202020204"/>
                <a:cs typeface="Arial" panose="020B0604020202020204"/>
                <a:sym typeface="+mn-ea"/>
              </a:rPr>
              <a:t>Real </a:t>
            </a:r>
            <a:r>
              <a:rPr sz="2400" baseline="30000" dirty="0">
                <a:latin typeface="Arial" panose="020B0604020202020204"/>
                <a:cs typeface="Arial" panose="020B0604020202020204"/>
                <a:sym typeface="+mn-ea"/>
              </a:rPr>
              <a:t>systems </a:t>
            </a:r>
            <a:r>
              <a:rPr sz="2400" spc="-7" baseline="30000" dirty="0">
                <a:latin typeface="Arial" panose="020B0604020202020204"/>
                <a:cs typeface="Arial" panose="020B0604020202020204"/>
                <a:sym typeface="+mn-ea"/>
              </a:rPr>
              <a:t>take </a:t>
            </a:r>
            <a:r>
              <a:rPr sz="2400" baseline="30000" dirty="0">
                <a:latin typeface="Arial" panose="020B0604020202020204"/>
                <a:cs typeface="Arial" panose="020B0604020202020204"/>
                <a:sym typeface="+mn-ea"/>
              </a:rPr>
              <a:t>CPU cost </a:t>
            </a:r>
            <a:r>
              <a:rPr sz="2400" spc="-7" baseline="30000" dirty="0">
                <a:latin typeface="Arial" panose="020B0604020202020204"/>
                <a:cs typeface="Arial" panose="020B0604020202020204"/>
                <a:sym typeface="+mn-ea"/>
              </a:rPr>
              <a:t>into </a:t>
            </a:r>
            <a:r>
              <a:rPr sz="2400" baseline="30000" dirty="0">
                <a:latin typeface="Arial" panose="020B0604020202020204"/>
                <a:cs typeface="Arial" panose="020B0604020202020204"/>
                <a:sym typeface="+mn-ea"/>
              </a:rPr>
              <a:t>account, </a:t>
            </a:r>
            <a:r>
              <a:rPr sz="2400" spc="-7" baseline="30000" dirty="0">
                <a:latin typeface="Arial" panose="020B0604020202020204"/>
                <a:cs typeface="Arial" panose="020B0604020202020204"/>
                <a:sym typeface="+mn-ea"/>
              </a:rPr>
              <a:t>differentiate between </a:t>
            </a:r>
            <a:r>
              <a:rPr sz="2400" spc="-5" baseline="30000" dirty="0">
                <a:latin typeface="Arial" panose="020B0604020202020204"/>
                <a:cs typeface="Arial" panose="020B0604020202020204"/>
                <a:sym typeface="+mn-ea"/>
              </a:rPr>
              <a:t> sequential and random I/O, and take buffer </a:t>
            </a:r>
            <a:r>
              <a:rPr sz="2400" baseline="30000" dirty="0">
                <a:latin typeface="Arial" panose="020B0604020202020204"/>
                <a:cs typeface="Arial" panose="020B0604020202020204"/>
                <a:sym typeface="+mn-ea"/>
              </a:rPr>
              <a:t>size </a:t>
            </a:r>
            <a:r>
              <a:rPr sz="2400" spc="-5" baseline="30000" dirty="0">
                <a:latin typeface="Arial" panose="020B0604020202020204"/>
                <a:cs typeface="Arial" panose="020B0604020202020204"/>
                <a:sym typeface="+mn-ea"/>
              </a:rPr>
              <a:t>into</a:t>
            </a:r>
            <a:r>
              <a:rPr sz="2400" spc="65" baseline="30000" dirty="0">
                <a:latin typeface="Arial" panose="020B0604020202020204"/>
                <a:cs typeface="Arial" panose="020B0604020202020204"/>
                <a:sym typeface="+mn-ea"/>
              </a:rPr>
              <a:t> </a:t>
            </a:r>
            <a:r>
              <a:rPr sz="2400" baseline="30000" dirty="0">
                <a:latin typeface="Arial" panose="020B0604020202020204"/>
                <a:cs typeface="Arial" panose="020B0604020202020204"/>
                <a:sym typeface="+mn-ea"/>
              </a:rPr>
              <a:t>account</a:t>
            </a:r>
            <a:endParaRPr sz="2400" baseline="30000" dirty="0">
              <a:latin typeface="Arial" panose="020B0604020202020204"/>
              <a:cs typeface="Arial" panose="020B0604020202020204"/>
            </a:endParaRPr>
          </a:p>
          <a:p>
            <a:pPr marL="355600" marR="1129030" indent="-342900">
              <a:lnSpc>
                <a:spcPts val="2350"/>
              </a:lnSpc>
              <a:spcBef>
                <a:spcPts val="965"/>
              </a:spcBef>
              <a:buClr>
                <a:srgbClr val="CC3300"/>
              </a:buClr>
              <a:buSzPct val="90000"/>
              <a:buFont typeface="Wingdings" panose="05000000000000000000" pitchFamily="2" charset="2"/>
              <a:buChar char="Ø"/>
              <a:tabLst>
                <a:tab pos="355600" algn="l"/>
              </a:tabLst>
            </a:pPr>
            <a:r>
              <a:rPr sz="2400" baseline="30000" dirty="0">
                <a:latin typeface="Arial" panose="020B0604020202020204"/>
                <a:cs typeface="Arial" panose="020B0604020202020204"/>
                <a:sym typeface="+mn-ea"/>
              </a:rPr>
              <a:t>We do not </a:t>
            </a:r>
            <a:r>
              <a:rPr sz="2400" spc="-7" baseline="30000" dirty="0">
                <a:latin typeface="Arial" panose="020B0604020202020204"/>
                <a:cs typeface="Arial" panose="020B0604020202020204"/>
                <a:sym typeface="+mn-ea"/>
              </a:rPr>
              <a:t>include </a:t>
            </a:r>
            <a:r>
              <a:rPr sz="2400" baseline="30000" dirty="0">
                <a:latin typeface="Arial" panose="020B0604020202020204"/>
                <a:cs typeface="Arial" panose="020B0604020202020204"/>
                <a:sym typeface="+mn-ea"/>
              </a:rPr>
              <a:t>cost </a:t>
            </a:r>
            <a:r>
              <a:rPr sz="2400" spc="-7" baseline="30000" dirty="0">
                <a:latin typeface="Arial" panose="020B0604020202020204"/>
                <a:cs typeface="Arial" panose="020B0604020202020204"/>
                <a:sym typeface="+mn-ea"/>
              </a:rPr>
              <a:t>to writing output to </a:t>
            </a:r>
            <a:r>
              <a:rPr sz="2400" baseline="30000" dirty="0">
                <a:latin typeface="Arial" panose="020B0604020202020204"/>
                <a:cs typeface="Arial" panose="020B0604020202020204"/>
                <a:sym typeface="+mn-ea"/>
              </a:rPr>
              <a:t>disk </a:t>
            </a:r>
            <a:r>
              <a:rPr sz="2400" spc="-7" baseline="30000" dirty="0">
                <a:latin typeface="Arial" panose="020B0604020202020204"/>
                <a:cs typeface="Arial" panose="020B0604020202020204"/>
                <a:sym typeface="+mn-ea"/>
              </a:rPr>
              <a:t>in our </a:t>
            </a:r>
            <a:r>
              <a:rPr sz="2400" baseline="30000" dirty="0">
                <a:latin typeface="Arial" panose="020B0604020202020204"/>
                <a:cs typeface="Arial" panose="020B0604020202020204"/>
                <a:sym typeface="+mn-ea"/>
              </a:rPr>
              <a:t>cost  </a:t>
            </a:r>
            <a:r>
              <a:rPr sz="2400" spc="-5" baseline="30000" dirty="0">
                <a:latin typeface="Arial" panose="020B0604020202020204"/>
                <a:cs typeface="Arial" panose="020B0604020202020204"/>
                <a:sym typeface="+mn-ea"/>
              </a:rPr>
              <a:t>formulae</a:t>
            </a:r>
            <a:endParaRPr sz="2400" baseline="30000" dirty="0">
              <a:latin typeface="Arial" panose="020B0604020202020204"/>
              <a:cs typeface="Arial" panose="020B0604020202020204"/>
            </a:endParaRPr>
          </a:p>
          <a:p>
            <a:pPr marL="342900" indent="-342900">
              <a:buFont typeface="Wingdings" panose="05000000000000000000" pitchFamily="2" charset="2"/>
              <a:buChar char="Ø"/>
            </a:pPr>
            <a:endParaRPr lang="en-US" sz="2400" baseline="30000"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84</a:t>
            </a:fld>
            <a:endParaRPr lang="en-GB" sz="1600"/>
          </a:p>
        </p:txBody>
      </p:sp>
    </p:spTree>
  </p:cSld>
  <p:clrMapOvr>
    <a:masterClrMapping/>
  </p:clrMapOvr>
  <p:transition>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700" y="747800"/>
            <a:ext cx="7323200" cy="1021600"/>
          </a:xfrm>
        </p:spPr>
        <p:txBody>
          <a:bodyPr>
            <a:normAutofit fontScale="90000"/>
          </a:bodyPr>
          <a:lstStyle/>
          <a:p>
            <a:r>
              <a:rPr sz="4265" dirty="0">
                <a:sym typeface="+mn-ea"/>
              </a:rPr>
              <a:t>Basic Steps in Query</a:t>
            </a:r>
            <a:r>
              <a:rPr sz="4265" spc="-20" dirty="0">
                <a:sym typeface="+mn-ea"/>
              </a:rPr>
              <a:t> </a:t>
            </a:r>
            <a:r>
              <a:rPr sz="4265" dirty="0">
                <a:sym typeface="+mn-ea"/>
              </a:rPr>
              <a:t>Processing</a:t>
            </a:r>
            <a:br>
              <a:rPr sz="4265" dirty="0"/>
            </a:br>
            <a:endParaRPr lang="en-US" sz="4265" dirty="0"/>
          </a:p>
        </p:txBody>
      </p:sp>
      <p:sp>
        <p:nvSpPr>
          <p:cNvPr id="3" name="Text Placeholder 2"/>
          <p:cNvSpPr>
            <a:spLocks noGrp="1"/>
          </p:cNvSpPr>
          <p:nvPr>
            <p:ph type="body" idx="1"/>
          </p:nvPr>
        </p:nvSpPr>
        <p:spPr/>
        <p:txBody>
          <a:bodyPr/>
          <a:lstStyle/>
          <a:p>
            <a:pPr marL="355600" indent="-342900">
              <a:lnSpc>
                <a:spcPct val="100000"/>
              </a:lnSpc>
              <a:spcBef>
                <a:spcPts val="970"/>
              </a:spcBef>
              <a:buAutoNum type="arabicPeriod"/>
              <a:tabLst>
                <a:tab pos="354965" algn="l"/>
                <a:tab pos="355600" algn="l"/>
              </a:tabLst>
            </a:pPr>
            <a:r>
              <a:rPr spc="-5" dirty="0">
                <a:latin typeface="Arial" panose="020B0604020202020204"/>
                <a:cs typeface="Arial" panose="020B0604020202020204"/>
                <a:sym typeface="+mn-ea"/>
              </a:rPr>
              <a:t>Parsing and</a:t>
            </a:r>
            <a:r>
              <a:rPr dirty="0">
                <a:latin typeface="Arial" panose="020B0604020202020204"/>
                <a:cs typeface="Arial" panose="020B0604020202020204"/>
                <a:sym typeface="+mn-ea"/>
              </a:rPr>
              <a:t> </a:t>
            </a:r>
            <a:r>
              <a:rPr spc="-5" dirty="0">
                <a:latin typeface="Arial" panose="020B0604020202020204"/>
                <a:cs typeface="Arial" panose="020B0604020202020204"/>
                <a:sym typeface="+mn-ea"/>
              </a:rPr>
              <a:t>translation</a:t>
            </a:r>
            <a:endParaRPr dirty="0">
              <a:latin typeface="Arial" panose="020B0604020202020204"/>
              <a:cs typeface="Arial" panose="020B0604020202020204"/>
            </a:endParaRPr>
          </a:p>
          <a:p>
            <a:pPr marL="355600" indent="-342900">
              <a:lnSpc>
                <a:spcPct val="100000"/>
              </a:lnSpc>
              <a:spcBef>
                <a:spcPts val="870"/>
              </a:spcBef>
              <a:buAutoNum type="arabicPeriod"/>
              <a:tabLst>
                <a:tab pos="354965" algn="l"/>
                <a:tab pos="355600" algn="l"/>
              </a:tabLst>
            </a:pPr>
            <a:r>
              <a:rPr spc="-5" dirty="0">
                <a:latin typeface="Arial" panose="020B0604020202020204"/>
                <a:cs typeface="Arial" panose="020B0604020202020204"/>
                <a:sym typeface="+mn-ea"/>
              </a:rPr>
              <a:t>Optimization</a:t>
            </a:r>
            <a:endParaRPr dirty="0">
              <a:latin typeface="Arial" panose="020B0604020202020204"/>
              <a:cs typeface="Arial" panose="020B0604020202020204"/>
            </a:endParaRPr>
          </a:p>
          <a:p>
            <a:pPr marL="355600" indent="-342900">
              <a:lnSpc>
                <a:spcPct val="100000"/>
              </a:lnSpc>
              <a:spcBef>
                <a:spcPts val="880"/>
              </a:spcBef>
              <a:buAutoNum type="arabicPeriod"/>
              <a:tabLst>
                <a:tab pos="354965" algn="l"/>
                <a:tab pos="355600" algn="l"/>
              </a:tabLst>
            </a:pPr>
            <a:r>
              <a:rPr spc="-5" dirty="0">
                <a:latin typeface="Arial" panose="020B0604020202020204"/>
                <a:cs typeface="Arial" panose="020B0604020202020204"/>
                <a:sym typeface="+mn-ea"/>
              </a:rPr>
              <a:t>Evaluation</a:t>
            </a:r>
            <a:endParaRPr lang="en-US"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85</a:t>
            </a:fld>
            <a:endParaRPr lang="en-GB" sz="1600"/>
          </a:p>
        </p:txBody>
      </p:sp>
      <p:pic>
        <p:nvPicPr>
          <p:cNvPr id="5" name="Picture 4" descr="j"/>
          <p:cNvPicPr>
            <a:picLocks noChangeAspect="1"/>
          </p:cNvPicPr>
          <p:nvPr/>
        </p:nvPicPr>
        <p:blipFill>
          <a:blip r:embed="rId2"/>
          <a:stretch>
            <a:fillRect/>
          </a:stretch>
        </p:blipFill>
        <p:spPr>
          <a:xfrm>
            <a:off x="6703060" y="1544320"/>
            <a:ext cx="5437293" cy="4419600"/>
          </a:xfrm>
          <a:prstGeom prst="rect">
            <a:avLst/>
          </a:prstGeom>
        </p:spPr>
      </p:pic>
    </p:spTree>
  </p:cSld>
  <p:clrMapOvr>
    <a:masterClrMapping/>
  </p:clrMapOvr>
  <p:transition>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85700" y="1052600"/>
            <a:ext cx="7323200" cy="1021600"/>
          </a:xfrm>
        </p:spPr>
        <p:txBody>
          <a:bodyPr>
            <a:normAutofit fontScale="90000"/>
          </a:bodyPr>
          <a:lstStyle/>
          <a:p>
            <a:r>
              <a:rPr sz="4265" dirty="0">
                <a:sym typeface="+mn-ea"/>
              </a:rPr>
              <a:t>Basic Steps in Query</a:t>
            </a:r>
            <a:r>
              <a:rPr sz="4265" spc="-20" dirty="0">
                <a:sym typeface="+mn-ea"/>
              </a:rPr>
              <a:t> </a:t>
            </a:r>
            <a:r>
              <a:rPr sz="4265" dirty="0">
                <a:sym typeface="+mn-ea"/>
              </a:rPr>
              <a:t>Processing</a:t>
            </a:r>
            <a:br>
              <a:rPr sz="4265" dirty="0">
                <a:sym typeface="+mn-ea"/>
              </a:rPr>
            </a:br>
            <a:br>
              <a:rPr lang="en-US" sz="4265" dirty="0"/>
            </a:br>
            <a:endParaRPr lang="en-US" sz="4265" dirty="0"/>
          </a:p>
        </p:txBody>
      </p:sp>
      <p:sp>
        <p:nvSpPr>
          <p:cNvPr id="7" name="Text Placeholder 6"/>
          <p:cNvSpPr>
            <a:spLocks noGrp="1"/>
          </p:cNvSpPr>
          <p:nvPr>
            <p:ph type="body" idx="1"/>
          </p:nvPr>
        </p:nvSpPr>
        <p:spPr>
          <a:xfrm>
            <a:off x="1085427" y="1769533"/>
            <a:ext cx="10533380" cy="4194387"/>
          </a:xfrm>
        </p:spPr>
        <p:txBody>
          <a:bodyPr/>
          <a:lstStyle/>
          <a:p>
            <a:pPr marL="584200" indent="-571500">
              <a:lnSpc>
                <a:spcPct val="100000"/>
              </a:lnSpc>
              <a:spcBef>
                <a:spcPts val="935"/>
              </a:spcBef>
              <a:buClr>
                <a:srgbClr val="CC3300"/>
              </a:buClr>
              <a:buSzPct val="90000"/>
              <a:buFont typeface="Wingdings" panose="05000000000000000000" pitchFamily="2" charset="2"/>
              <a:buChar char="Ø"/>
              <a:tabLst>
                <a:tab pos="355600" algn="l"/>
              </a:tabLst>
            </a:pPr>
            <a:r>
              <a:rPr lang="en-US" sz="3735" baseline="1000" dirty="0">
                <a:latin typeface="Arial" panose="020B0604020202020204"/>
                <a:cs typeface="Arial" panose="020B0604020202020204"/>
              </a:rPr>
              <a:t>Parsing and  translation</a:t>
            </a:r>
          </a:p>
          <a:p>
            <a:pPr marL="812800" marR="722630" lvl="1" indent="-342900">
              <a:lnSpc>
                <a:spcPts val="2400"/>
              </a:lnSpc>
              <a:spcBef>
                <a:spcPts val="910"/>
              </a:spcBef>
              <a:buClr>
                <a:srgbClr val="CC6600"/>
              </a:buClr>
              <a:buSzPct val="105000"/>
              <a:buFont typeface="Wingdings" panose="05000000000000000000" pitchFamily="2" charset="2"/>
              <a:buChar char="Ø"/>
              <a:tabLst>
                <a:tab pos="755650" algn="l"/>
                <a:tab pos="5363845" algn="l"/>
              </a:tabLst>
            </a:pPr>
            <a:r>
              <a:rPr sz="2135" spc="-5" dirty="0">
                <a:latin typeface="Arial" panose="020B0604020202020204"/>
                <a:cs typeface="Arial" panose="020B0604020202020204"/>
                <a:sym typeface="+mn-ea"/>
              </a:rPr>
              <a:t>translate the query into its</a:t>
            </a:r>
            <a:r>
              <a:rPr sz="2135" spc="100" dirty="0">
                <a:latin typeface="Arial" panose="020B0604020202020204"/>
                <a:cs typeface="Arial" panose="020B0604020202020204"/>
                <a:sym typeface="+mn-ea"/>
              </a:rPr>
              <a:t> </a:t>
            </a:r>
            <a:r>
              <a:rPr sz="2135" spc="-5" dirty="0">
                <a:latin typeface="Arial" panose="020B0604020202020204"/>
                <a:cs typeface="Arial" panose="020B0604020202020204"/>
                <a:sym typeface="+mn-ea"/>
              </a:rPr>
              <a:t>internal</a:t>
            </a:r>
            <a:r>
              <a:rPr sz="2135" dirty="0">
                <a:latin typeface="Arial" panose="020B0604020202020204"/>
                <a:cs typeface="Arial" panose="020B0604020202020204"/>
                <a:sym typeface="+mn-ea"/>
              </a:rPr>
              <a:t> </a:t>
            </a:r>
            <a:r>
              <a:rPr sz="2135" spc="-5" dirty="0" err="1">
                <a:latin typeface="Arial" panose="020B0604020202020204"/>
                <a:cs typeface="Arial" panose="020B0604020202020204"/>
                <a:sym typeface="+mn-ea"/>
              </a:rPr>
              <a:t>form</a:t>
            </a:r>
            <a:r>
              <a:rPr lang="en-US" sz="2135" spc="-5" dirty="0" err="1">
                <a:latin typeface="Arial" panose="020B0604020202020204"/>
                <a:cs typeface="Arial" panose="020B0604020202020204"/>
                <a:sym typeface="+mn-ea"/>
              </a:rPr>
              <a:t>.</a:t>
            </a:r>
            <a:r>
              <a:rPr sz="2135" spc="-5" dirty="0" err="1">
                <a:latin typeface="Arial" panose="020B0604020202020204"/>
                <a:cs typeface="Arial" panose="020B0604020202020204"/>
                <a:sym typeface="+mn-ea"/>
              </a:rPr>
              <a:t>This</a:t>
            </a:r>
            <a:r>
              <a:rPr sz="2135" spc="-5" dirty="0">
                <a:latin typeface="Arial" panose="020B0604020202020204"/>
                <a:cs typeface="Arial" panose="020B0604020202020204"/>
                <a:sym typeface="+mn-ea"/>
              </a:rPr>
              <a:t> </a:t>
            </a:r>
            <a:r>
              <a:rPr sz="2135" dirty="0">
                <a:latin typeface="Arial" panose="020B0604020202020204"/>
                <a:cs typeface="Arial" panose="020B0604020202020204"/>
                <a:sym typeface="+mn-ea"/>
              </a:rPr>
              <a:t>is</a:t>
            </a:r>
            <a:r>
              <a:rPr sz="2135" spc="-65" dirty="0">
                <a:latin typeface="Arial" panose="020B0604020202020204"/>
                <a:cs typeface="Arial" panose="020B0604020202020204"/>
                <a:sym typeface="+mn-ea"/>
              </a:rPr>
              <a:t> </a:t>
            </a:r>
            <a:r>
              <a:rPr sz="2135" spc="-5" dirty="0">
                <a:latin typeface="Arial" panose="020B0604020202020204"/>
                <a:cs typeface="Arial" panose="020B0604020202020204"/>
                <a:sym typeface="+mn-ea"/>
              </a:rPr>
              <a:t>then  translated into relational</a:t>
            </a:r>
            <a:r>
              <a:rPr sz="2135" spc="5" dirty="0">
                <a:latin typeface="Arial" panose="020B0604020202020204"/>
                <a:cs typeface="Arial" panose="020B0604020202020204"/>
                <a:sym typeface="+mn-ea"/>
              </a:rPr>
              <a:t> </a:t>
            </a:r>
            <a:r>
              <a:rPr sz="2135" spc="-5" dirty="0">
                <a:latin typeface="Arial" panose="020B0604020202020204"/>
                <a:cs typeface="Arial" panose="020B0604020202020204"/>
                <a:sym typeface="+mn-ea"/>
              </a:rPr>
              <a:t>algebra.</a:t>
            </a:r>
            <a:endParaRPr sz="2135" dirty="0">
              <a:latin typeface="Arial" panose="020B0604020202020204"/>
              <a:cs typeface="Arial" panose="020B0604020202020204"/>
            </a:endParaRPr>
          </a:p>
          <a:p>
            <a:pPr marL="812800" lvl="1" indent="-342900">
              <a:lnSpc>
                <a:spcPct val="100000"/>
              </a:lnSpc>
              <a:spcBef>
                <a:spcPts val="690"/>
              </a:spcBef>
              <a:buClr>
                <a:srgbClr val="CC6600"/>
              </a:buClr>
              <a:buSzPct val="105000"/>
              <a:buFont typeface="Wingdings" panose="05000000000000000000" pitchFamily="2" charset="2"/>
              <a:buChar char="Ø"/>
              <a:tabLst>
                <a:tab pos="755650" algn="l"/>
              </a:tabLst>
            </a:pPr>
            <a:r>
              <a:rPr sz="2135" spc="-5" dirty="0">
                <a:latin typeface="Arial" panose="020B0604020202020204"/>
                <a:cs typeface="Arial" panose="020B0604020202020204"/>
                <a:sym typeface="+mn-ea"/>
              </a:rPr>
              <a:t>Parser </a:t>
            </a:r>
            <a:r>
              <a:rPr sz="2135" dirty="0">
                <a:latin typeface="Arial" panose="020B0604020202020204"/>
                <a:cs typeface="Arial" panose="020B0604020202020204"/>
                <a:sym typeface="+mn-ea"/>
              </a:rPr>
              <a:t>checks syntax, </a:t>
            </a:r>
            <a:r>
              <a:rPr sz="2135" spc="-5" dirty="0">
                <a:latin typeface="Arial" panose="020B0604020202020204"/>
                <a:cs typeface="Arial" panose="020B0604020202020204"/>
                <a:sym typeface="+mn-ea"/>
              </a:rPr>
              <a:t>verifies</a:t>
            </a:r>
            <a:r>
              <a:rPr sz="2135" spc="5" dirty="0">
                <a:latin typeface="Arial" panose="020B0604020202020204"/>
                <a:cs typeface="Arial" panose="020B0604020202020204"/>
                <a:sym typeface="+mn-ea"/>
              </a:rPr>
              <a:t> </a:t>
            </a:r>
            <a:r>
              <a:rPr sz="2135" spc="-5" dirty="0">
                <a:latin typeface="Arial" panose="020B0604020202020204"/>
                <a:cs typeface="Arial" panose="020B0604020202020204"/>
                <a:sym typeface="+mn-ea"/>
              </a:rPr>
              <a:t>relations</a:t>
            </a:r>
            <a:endParaRPr sz="3735" dirty="0">
              <a:latin typeface="Arial" panose="020B0604020202020204"/>
              <a:cs typeface="Arial" panose="020B0604020202020204"/>
            </a:endParaRPr>
          </a:p>
          <a:p>
            <a:pPr marL="584200" indent="-571500">
              <a:lnSpc>
                <a:spcPct val="100000"/>
              </a:lnSpc>
              <a:spcBef>
                <a:spcPts val="1080"/>
              </a:spcBef>
              <a:buClr>
                <a:srgbClr val="CC3300"/>
              </a:buClr>
              <a:buSzPct val="90000"/>
              <a:buFont typeface="Wingdings" panose="05000000000000000000" pitchFamily="2" charset="2"/>
              <a:buChar char="Ø"/>
              <a:tabLst>
                <a:tab pos="355600" algn="l"/>
              </a:tabLst>
            </a:pPr>
            <a:r>
              <a:rPr sz="3735" spc="-37" baseline="1000" dirty="0">
                <a:latin typeface="Arial" panose="020B0604020202020204"/>
                <a:cs typeface="Arial" panose="020B0604020202020204"/>
                <a:sym typeface="+mn-ea"/>
              </a:rPr>
              <a:t>Evaluat</a:t>
            </a:r>
            <a:r>
              <a:rPr lang="en-US" sz="3735" spc="-37" baseline="1000" dirty="0">
                <a:latin typeface="Arial" panose="020B0604020202020204"/>
                <a:cs typeface="Arial" panose="020B0604020202020204"/>
                <a:sym typeface="+mn-ea"/>
              </a:rPr>
              <a:t>ion</a:t>
            </a:r>
          </a:p>
          <a:p>
            <a:pPr marL="812800" marR="5080" lvl="1" indent="-342900">
              <a:lnSpc>
                <a:spcPts val="2400"/>
              </a:lnSpc>
              <a:spcBef>
                <a:spcPts val="900"/>
              </a:spcBef>
              <a:buClr>
                <a:srgbClr val="CC6600"/>
              </a:buClr>
              <a:buSzPct val="105000"/>
              <a:buFont typeface="Wingdings" panose="05000000000000000000" pitchFamily="2" charset="2"/>
              <a:buChar char="Ø"/>
              <a:tabLst>
                <a:tab pos="755650" algn="l"/>
              </a:tabLst>
            </a:pPr>
            <a:r>
              <a:rPr sz="2135" spc="-5" dirty="0">
                <a:latin typeface="Arial" panose="020B0604020202020204"/>
                <a:cs typeface="Arial" panose="020B0604020202020204"/>
                <a:sym typeface="+mn-ea"/>
              </a:rPr>
              <a:t>The query-execution engine takes </a:t>
            </a:r>
            <a:r>
              <a:rPr sz="2135" dirty="0">
                <a:latin typeface="Arial" panose="020B0604020202020204"/>
                <a:cs typeface="Arial" panose="020B0604020202020204"/>
                <a:sym typeface="+mn-ea"/>
              </a:rPr>
              <a:t>a </a:t>
            </a:r>
            <a:r>
              <a:rPr sz="2135" spc="-5" dirty="0">
                <a:latin typeface="Arial" panose="020B0604020202020204"/>
                <a:cs typeface="Arial" panose="020B0604020202020204"/>
                <a:sym typeface="+mn-ea"/>
              </a:rPr>
              <a:t>query-evaluation plan,  executes that plan, </a:t>
            </a:r>
            <a:r>
              <a:rPr sz="2135" dirty="0">
                <a:latin typeface="Arial" panose="020B0604020202020204"/>
                <a:cs typeface="Arial" panose="020B0604020202020204"/>
                <a:sym typeface="+mn-ea"/>
              </a:rPr>
              <a:t>and </a:t>
            </a:r>
            <a:r>
              <a:rPr sz="2135" spc="-5" dirty="0">
                <a:latin typeface="Arial" panose="020B0604020202020204"/>
                <a:cs typeface="Arial" panose="020B0604020202020204"/>
                <a:sym typeface="+mn-ea"/>
              </a:rPr>
              <a:t>returns the </a:t>
            </a:r>
            <a:r>
              <a:rPr sz="2135" dirty="0">
                <a:latin typeface="Arial" panose="020B0604020202020204"/>
                <a:cs typeface="Arial" panose="020B0604020202020204"/>
                <a:sym typeface="+mn-ea"/>
              </a:rPr>
              <a:t>answers to </a:t>
            </a:r>
            <a:r>
              <a:rPr sz="2135" spc="-5" dirty="0">
                <a:latin typeface="Arial" panose="020B0604020202020204"/>
                <a:cs typeface="Arial" panose="020B0604020202020204"/>
                <a:sym typeface="+mn-ea"/>
              </a:rPr>
              <a:t>the</a:t>
            </a:r>
            <a:r>
              <a:rPr sz="2135" spc="35" dirty="0">
                <a:latin typeface="Arial" panose="020B0604020202020204"/>
                <a:cs typeface="Arial" panose="020B0604020202020204"/>
                <a:sym typeface="+mn-ea"/>
              </a:rPr>
              <a:t> </a:t>
            </a:r>
            <a:r>
              <a:rPr sz="2135" dirty="0">
                <a:latin typeface="Arial" panose="020B0604020202020204"/>
                <a:cs typeface="Arial" panose="020B0604020202020204"/>
                <a:sym typeface="+mn-ea"/>
              </a:rPr>
              <a:t>query.</a:t>
            </a:r>
            <a:endParaRPr sz="2135" dirty="0">
              <a:latin typeface="Arial" panose="020B0604020202020204"/>
              <a:cs typeface="Arial" panose="020B0604020202020204"/>
            </a:endParaRPr>
          </a:p>
          <a:p>
            <a:pPr marL="342900" indent="-342900">
              <a:buFont typeface="Wingdings" panose="05000000000000000000" pitchFamily="2" charset="2"/>
              <a:buChar char="Ø"/>
            </a:pPr>
            <a:endParaRPr lang="en-US" sz="2135" dirty="0"/>
          </a:p>
        </p:txBody>
      </p:sp>
      <p:sp>
        <p:nvSpPr>
          <p:cNvPr id="2" name="Slide Number Placeholder 1"/>
          <p:cNvSpPr>
            <a:spLocks noGrp="1"/>
          </p:cNvSpPr>
          <p:nvPr>
            <p:ph type="sldNum" idx="12"/>
          </p:nvPr>
        </p:nvSpPr>
        <p:spPr/>
        <p:txBody>
          <a:bodyPr/>
          <a:lstStyle/>
          <a:p>
            <a:pPr marL="0" lvl="0" indent="0">
              <a:spcBef>
                <a:spcPts val="0"/>
              </a:spcBef>
              <a:buNone/>
            </a:pPr>
            <a:fld id="{00000000-1234-1234-1234-123412341234}" type="slidenum">
              <a:rPr lang="en-GB" sz="1600"/>
              <a:t>86</a:t>
            </a:fld>
            <a:endParaRPr lang="en-GB" sz="1600"/>
          </a:p>
        </p:txBody>
      </p:sp>
    </p:spTree>
  </p:cSld>
  <p:clrMapOvr>
    <a:masterClrMapping/>
  </p:clrMapOvr>
  <p:transition>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INDEXING:-</a:t>
            </a:r>
          </a:p>
        </p:txBody>
      </p:sp>
      <p:sp>
        <p:nvSpPr>
          <p:cNvPr id="7" name="Text Placeholder 6"/>
          <p:cNvSpPr>
            <a:spLocks noGrp="1"/>
          </p:cNvSpPr>
          <p:nvPr>
            <p:ph type="body" idx="1"/>
          </p:nvPr>
        </p:nvSpPr>
        <p:spPr/>
        <p:txBody>
          <a:bodyPr/>
          <a:lstStyle/>
          <a:p>
            <a:r>
              <a:rPr lang="en-US" sz="2000" dirty="0"/>
              <a:t>Indexing is a data structure technique used to find data more quickly and efficiently in a table.</a:t>
            </a:r>
          </a:p>
          <a:p>
            <a:pPr>
              <a:buNone/>
            </a:pPr>
            <a:endParaRPr lang="en-US" sz="2000" dirty="0"/>
          </a:p>
          <a:p>
            <a:r>
              <a:rPr lang="en-US" sz="2000" dirty="0"/>
              <a:t>An index is a small table having only two columns. The first column contains a copy of the primary or candidate key of a table and the second column contains a set of pointers holding the address of the disk block where that particular key value can be found. The users cannot see the indexes, they are just used to speed up searches/queries.</a:t>
            </a:r>
          </a:p>
          <a:p>
            <a:endParaRPr lang="en-US" sz="2000" dirty="0"/>
          </a:p>
          <a:p>
            <a:r>
              <a:rPr lang="en-US" sz="2000" dirty="0"/>
              <a:t>Indexes are of 3 types:</a:t>
            </a:r>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z="1600"/>
              <a:t>87</a:t>
            </a:fld>
            <a:endParaRPr lang="en-GB" sz="1600"/>
          </a:p>
        </p:txBody>
      </p:sp>
    </p:spTree>
  </p:cSld>
  <p:clrMapOvr>
    <a:masterClrMapping/>
  </p:clrMapOvr>
  <p:transition>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INDEXING(CONT.)</a:t>
            </a:r>
          </a:p>
        </p:txBody>
      </p:sp>
      <p:sp>
        <p:nvSpPr>
          <p:cNvPr id="3" name="Text Placeholder 2"/>
          <p:cNvSpPr>
            <a:spLocks noGrp="1"/>
          </p:cNvSpPr>
          <p:nvPr>
            <p:ph type="body" idx="1"/>
          </p:nvPr>
        </p:nvSpPr>
        <p:spPr>
          <a:xfrm>
            <a:off x="0" y="2024380"/>
            <a:ext cx="11985413" cy="4833620"/>
          </a:xfrm>
        </p:spPr>
        <p:txBody>
          <a:bodyPr/>
          <a:lstStyle/>
          <a:p>
            <a:r>
              <a:rPr lang="en-US" sz="2000" dirty="0"/>
              <a:t>. Primary indexes : In primary index, there is a one-to-one relationship between the entries in the index table and the records in the main table. Primary index is defined on an ordered data file. The data file is ordered on a key field. The key field is generally the primary key of the relation.</a:t>
            </a:r>
          </a:p>
          <a:p>
            <a:endParaRPr lang="en-US" sz="2000" dirty="0"/>
          </a:p>
          <a:p>
            <a:r>
              <a:rPr lang="en-US" sz="2000" dirty="0"/>
              <a:t>2. Secondary indexes : Secondary index may be generated from a field which is a candidate key and has a unique value in every record, or a non-key with duplicate values .While creating the index, generally the index table is kept in the primary memory (RAM) and the main table, because of its size is kept in the secondary memory (Hard Disk).</a:t>
            </a:r>
          </a:p>
          <a:p>
            <a:endParaRPr lang="en-US" sz="2000" dirty="0"/>
          </a:p>
          <a:p>
            <a:r>
              <a:rPr lang="en-US" sz="2000" dirty="0"/>
              <a:t>3. Clustering indexes : Clustering index is defined on an ordered data file. The data file is ordered on a non-key field e.g. if we are asked to create an index on a non-unique key, such as </a:t>
            </a:r>
            <a:r>
              <a:rPr lang="en-US" sz="2000" dirty="0" err="1"/>
              <a:t>Dept</a:t>
            </a:r>
            <a:r>
              <a:rPr lang="en-US" sz="2000" dirty="0"/>
              <a:t>-id. There could be several employees in each department. Here we use a clustering index, where all employees belonging to the same </a:t>
            </a:r>
            <a:r>
              <a:rPr lang="en-US" sz="2000" dirty="0" err="1"/>
              <a:t>Dept</a:t>
            </a:r>
            <a:r>
              <a:rPr lang="en-US" sz="2000" dirty="0"/>
              <a:t>-id are considered to be within a single cluster, and the index pointers point to the cluster as a whole.</a:t>
            </a:r>
          </a:p>
          <a:p>
            <a:pPr indent="0">
              <a:buNone/>
            </a:pPr>
            <a:endParaRPr lang="en-US" sz="2000"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z="1600"/>
              <a:t>88</a:t>
            </a:fld>
            <a:endParaRPr lang="en-GB" sz="1600"/>
          </a:p>
        </p:txBody>
      </p:sp>
    </p:spTree>
  </p:cSld>
  <p:clrMapOvr>
    <a:masterClrMapping/>
  </p:clrMapOvr>
  <p:transition>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6000"/>
              <a:t>Thank You</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809635"/>
            <a:ext cx="7680400" cy="907600"/>
          </a:xfrm>
        </p:spPr>
        <p:txBody>
          <a:bodyPr/>
          <a:lstStyle/>
          <a:p>
            <a:pPr algn="ctr"/>
            <a:r>
              <a:rPr lang="en-US" sz="3000"/>
              <a:t>INTEGRITY PROBLEMS</a:t>
            </a:r>
            <a:br>
              <a:rPr lang="en-US" sz="3000"/>
            </a:br>
            <a:endParaRPr lang="en-IN" sz="3000"/>
          </a:p>
        </p:txBody>
      </p:sp>
      <p:sp>
        <p:nvSpPr>
          <p:cNvPr id="6" name="Text Placeholder 5"/>
          <p:cNvSpPr>
            <a:spLocks noGrp="1"/>
          </p:cNvSpPr>
          <p:nvPr>
            <p:ph type="body" idx="1"/>
          </p:nvPr>
        </p:nvSpPr>
        <p:spPr>
          <a:xfrm>
            <a:off x="0" y="2522454"/>
            <a:ext cx="12050973" cy="3361600"/>
          </a:xfrm>
        </p:spPr>
        <p:txBody>
          <a:bodyPr/>
          <a:lstStyle/>
          <a:p>
            <a:pPr algn="just">
              <a:buFont typeface="Wingdings" panose="05000000000000000000" pitchFamily="2" charset="2"/>
              <a:buChar char="Ø"/>
            </a:pPr>
            <a:r>
              <a:rPr lang="en-US" sz="2000"/>
              <a:t>The data values stored in the database must satisfy certain types of consistency constraints. </a:t>
            </a:r>
          </a:p>
          <a:p>
            <a:pPr algn="just">
              <a:buFont typeface="Wingdings" panose="05000000000000000000" pitchFamily="2" charset="2"/>
              <a:buChar char="Ø"/>
            </a:pPr>
            <a:r>
              <a:rPr lang="en-US" sz="2000"/>
              <a:t>Suppose the university maintains an account for each department, and records the balance amount in each account.</a:t>
            </a:r>
          </a:p>
          <a:p>
            <a:pPr algn="just">
              <a:buFont typeface="Wingdings" panose="05000000000000000000" pitchFamily="2" charset="2"/>
              <a:buChar char="Ø"/>
            </a:pPr>
            <a:r>
              <a:rPr lang="en-US" sz="2000"/>
              <a:t>Suppose also that the university requires that the account balance of a department may never fall below zero. </a:t>
            </a:r>
          </a:p>
          <a:p>
            <a:pPr algn="just">
              <a:buFont typeface="Wingdings" panose="05000000000000000000" pitchFamily="2" charset="2"/>
              <a:buChar char="Ø"/>
            </a:pPr>
            <a:r>
              <a:rPr lang="en-US" sz="2000"/>
              <a:t>Developers enforce these constraints in the system by adding appropriate code in the various application programs. </a:t>
            </a:r>
          </a:p>
          <a:p>
            <a:pPr algn="just">
              <a:buFont typeface="Wingdings" panose="05000000000000000000" pitchFamily="2" charset="2"/>
              <a:buChar char="Ø"/>
            </a:pPr>
            <a:r>
              <a:rPr lang="en-US" sz="2000"/>
              <a:t>However, when new constraints are added, it is difficult to change the programs to enforce them. </a:t>
            </a:r>
          </a:p>
          <a:p>
            <a:pPr algn="just">
              <a:buFont typeface="Wingdings" panose="05000000000000000000" pitchFamily="2" charset="2"/>
              <a:buChar char="Ø"/>
            </a:pPr>
            <a:r>
              <a:rPr lang="en-US" sz="2000"/>
              <a:t>The problem is compounded when constraints involve several data items from different ﬁles.</a:t>
            </a:r>
          </a:p>
          <a:p>
            <a:pPr algn="just">
              <a:buFont typeface="Wingdings" panose="05000000000000000000" pitchFamily="2" charset="2"/>
              <a:buChar char="Ø"/>
            </a:pPr>
            <a:r>
              <a:rPr lang="en-US" sz="2000"/>
              <a:t>An example being textual data entered where a date-time value is required. Rules for data derivation are also applicable, specifying how a data value is derived based on algorithm, contributors and conditions. It also specifies the conditions on how the data value could be re-derived.</a:t>
            </a:r>
          </a:p>
          <a:p>
            <a:pPr algn="just"/>
            <a:endParaRPr lang="en-IN" sz="2000"/>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Salerio</Template>
  <TotalTime>22</TotalTime>
  <Words>5426</Words>
  <Application>Microsoft Office PowerPoint</Application>
  <PresentationFormat>Widescreen</PresentationFormat>
  <Paragraphs>739</Paragraphs>
  <Slides>89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89</vt:i4>
      </vt:variant>
    </vt:vector>
  </HeadingPairs>
  <TitlesOfParts>
    <vt:vector size="99" baseType="lpstr">
      <vt:lpstr>MS UI Gothic</vt:lpstr>
      <vt:lpstr>SimSun</vt:lpstr>
      <vt:lpstr>Arial</vt:lpstr>
      <vt:lpstr>Arvo</vt:lpstr>
      <vt:lpstr>Courier New</vt:lpstr>
      <vt:lpstr>Roboto Condensed</vt:lpstr>
      <vt:lpstr>Roboto Condensed Light</vt:lpstr>
      <vt:lpstr>Times New Roman</vt:lpstr>
      <vt:lpstr>Wingdings</vt:lpstr>
      <vt:lpstr>Salerio template</vt:lpstr>
      <vt:lpstr>SUPERMARKET MANAGEMENT SYSTEM   DATABASE MANAGEMENT SYSTEM</vt:lpstr>
      <vt:lpstr>TEAM MEMBERS  BHAVESH RUGHWANI      -16BCP040 SMIT SANGHAVI                -16BCP044 JIGAR SHAH                      -16BCP047 SUPRAGYA LAL                -16BCP054 TIRTH PATEL                     -16BCP056 </vt:lpstr>
      <vt:lpstr>Acknowledgement</vt:lpstr>
      <vt:lpstr>Introduction</vt:lpstr>
      <vt:lpstr>EXPERIMENT  1</vt:lpstr>
      <vt:lpstr>CONCURRENT ACCESS ANOMALIES </vt:lpstr>
      <vt:lpstr>PowerPoint Presentation</vt:lpstr>
      <vt:lpstr>    DATA ISOLATION  </vt:lpstr>
      <vt:lpstr>INTEGRITY PROBLEMS </vt:lpstr>
      <vt:lpstr>PowerPoint Presentation</vt:lpstr>
      <vt:lpstr>DIFFICULTY IN ACCESSING DATA </vt:lpstr>
      <vt:lpstr>PowerPoint Presentation</vt:lpstr>
      <vt:lpstr>SECURITY PROBLEMS </vt:lpstr>
      <vt:lpstr>ATOMICITY PROBLEMS </vt:lpstr>
      <vt:lpstr>PowerPoint Presentation</vt:lpstr>
      <vt:lpstr>DATA REDUNDANCY AND INCONSISTENCY </vt:lpstr>
      <vt:lpstr>EXPERIMENT  2</vt:lpstr>
      <vt:lpstr>PowerPoint Presentation</vt:lpstr>
      <vt:lpstr>EXPERIMENT  3</vt:lpstr>
      <vt:lpstr>PowerPoint Presentation</vt:lpstr>
      <vt:lpstr>PowerPoint Presentation</vt:lpstr>
      <vt:lpstr>PowerPoint Presentation</vt:lpstr>
      <vt:lpstr>PowerPoint Presentation</vt:lpstr>
      <vt:lpstr>PowerPoint Presentation</vt:lpstr>
      <vt:lpstr>EXPERIMENT  4</vt:lpstr>
      <vt:lpstr>Tables </vt:lpstr>
      <vt:lpstr>KEYS</vt:lpstr>
      <vt:lpstr>PowerPoint Presentation</vt:lpstr>
      <vt:lpstr>KEYS</vt:lpstr>
      <vt:lpstr>KEYS</vt:lpstr>
      <vt:lpstr>PowerPoint Presentation</vt:lpstr>
      <vt:lpstr>PowerPoint Presentation</vt:lpstr>
      <vt:lpstr>EXPERIMENT  5</vt:lpstr>
      <vt:lpstr>PowerPoint Presentation</vt:lpstr>
      <vt:lpstr>EXPERIMENT  6</vt:lpstr>
      <vt:lpstr>What is sql?</vt:lpstr>
      <vt:lpstr>What is DDL?</vt:lpstr>
      <vt:lpstr>What is DML?</vt:lpstr>
      <vt:lpstr>What is DCL?</vt:lpstr>
      <vt:lpstr>Keys</vt:lpstr>
      <vt:lpstr>Experiment  7</vt:lpstr>
      <vt:lpstr>Aggregate function queries </vt:lpstr>
      <vt:lpstr>Experiment  8</vt:lpstr>
      <vt:lpstr>PowerPoint Presentation</vt:lpstr>
      <vt:lpstr>Experiment  9</vt:lpstr>
      <vt:lpstr>Queries</vt:lpstr>
      <vt:lpstr>Experiment  10</vt:lpstr>
      <vt:lpstr>Exist</vt:lpstr>
      <vt:lpstr>Any</vt:lpstr>
      <vt:lpstr>ALL</vt:lpstr>
      <vt:lpstr>Experiment  11</vt:lpstr>
      <vt:lpstr>Views</vt:lpstr>
      <vt:lpstr>Queries</vt:lpstr>
      <vt:lpstr>PowerPoint Presentation</vt:lpstr>
      <vt:lpstr>Experiment  12</vt:lpstr>
      <vt:lpstr>Commands</vt:lpstr>
      <vt:lpstr>PowerPoint Presentation</vt:lpstr>
      <vt:lpstr>PowerPoint Presentation</vt:lpstr>
      <vt:lpstr>PowerPoint Presentation</vt:lpstr>
      <vt:lpstr>PowerPoint Presentation</vt:lpstr>
      <vt:lpstr>Experiment  13</vt:lpstr>
      <vt:lpstr>Functional Dependencies</vt:lpstr>
      <vt:lpstr>PowerPoint Presentation</vt:lpstr>
      <vt:lpstr>PowerPoint Presentation</vt:lpstr>
      <vt:lpstr>PowerPoint Presentation</vt:lpstr>
      <vt:lpstr>PowerPoint Presentation</vt:lpstr>
      <vt:lpstr>Experiment  14</vt:lpstr>
      <vt:lpstr>What is Embedded SQL?</vt:lpstr>
      <vt:lpstr>Embedded SQL</vt:lpstr>
      <vt:lpstr>Embedded SQL</vt:lpstr>
      <vt:lpstr>Embedded SQL</vt:lpstr>
      <vt:lpstr>Experiment  15</vt:lpstr>
      <vt:lpstr>TRIGGERS</vt:lpstr>
      <vt:lpstr>TRIGGERS(CONT.)</vt:lpstr>
      <vt:lpstr>SYNTAX OF TRIGGERS </vt:lpstr>
      <vt:lpstr>CURSOR</vt:lpstr>
      <vt:lpstr>CURSOR SYNTAX</vt:lpstr>
      <vt:lpstr> Procedures in PL/SQL</vt:lpstr>
      <vt:lpstr>Stored procedure:- </vt:lpstr>
      <vt:lpstr>SYNTAX  FOR STORED FUNCTION:-</vt:lpstr>
      <vt:lpstr>SYNTAX OF STORED FUNCTION:-(CONT.)</vt:lpstr>
      <vt:lpstr>Experiment  16</vt:lpstr>
      <vt:lpstr>Measures of Query Cost </vt:lpstr>
      <vt:lpstr>Measures of Query Cost (cont.) </vt:lpstr>
      <vt:lpstr>Basic Steps in Query Processing </vt:lpstr>
      <vt:lpstr>Basic Steps in Query Processing  </vt:lpstr>
      <vt:lpstr>CREATING INDEXING:-</vt:lpstr>
      <vt:lpstr>INDEXING(CONT.)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MANAGEMENT SYSTEM   DATABASE MANAGEMENT SYSTEM</dc:title>
  <dc:creator>jigar shah</dc:creator>
  <cp:lastModifiedBy>Bhavesh Rughwani</cp:lastModifiedBy>
  <cp:revision>53</cp:revision>
  <dcterms:created xsi:type="dcterms:W3CDTF">2017-12-05T04:50:00Z</dcterms:created>
  <dcterms:modified xsi:type="dcterms:W3CDTF">2017-12-05T12:25:54Z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