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Open Sans" charset="1" panose="020B0606030504020204"/>
      <p:regular r:id="rId24"/>
    </p:embeddedFont>
    <p:embeddedFont>
      <p:font typeface="Times New Roman Bold" charset="1" panose="02030802070405020303"/>
      <p:regular r:id="rId25"/>
    </p:embeddedFont>
    <p:embeddedFont>
      <p:font typeface="Times New Roman" charset="1" panose="02030502070405020303"/>
      <p:regular r:id="rId26"/>
    </p:embeddedFont>
    <p:embeddedFont>
      <p:font typeface="Times New Roman Italics" charset="1" panose="02030502070405090303"/>
      <p:regular r:id="rId27"/>
    </p:embeddedFont>
    <p:embeddedFont>
      <p:font typeface="Times New Roman Bold Italics" charset="1" panose="020308020704050903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https://link.springer.com/article/10.1007/s10462-024-10756-9" TargetMode="External" Type="http://schemas.openxmlformats.org/officeDocument/2006/relationships/hyperlink"/></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7860"/>
            <a:ext cx="9144000" cy="349139"/>
            <a:chOff x="0" y="0"/>
            <a:chExt cx="12192000" cy="465518"/>
          </a:xfrm>
        </p:grpSpPr>
        <p:sp>
          <p:nvSpPr>
            <p:cNvPr name="Freeform 3" id="3"/>
            <p:cNvSpPr/>
            <p:nvPr/>
          </p:nvSpPr>
          <p:spPr>
            <a:xfrm flipH="false" flipV="false" rot="0">
              <a:off x="0" y="0"/>
              <a:ext cx="12192000" cy="465455"/>
            </a:xfrm>
            <a:custGeom>
              <a:avLst/>
              <a:gdLst/>
              <a:ahLst/>
              <a:cxnLst/>
              <a:rect r="r" b="b" t="t" l="l"/>
              <a:pathLst>
                <a:path h="465455" w="12192000">
                  <a:moveTo>
                    <a:pt x="0" y="0"/>
                  </a:moveTo>
                  <a:lnTo>
                    <a:pt x="12192000" y="0"/>
                  </a:lnTo>
                  <a:lnTo>
                    <a:pt x="12192000" y="465455"/>
                  </a:lnTo>
                  <a:lnTo>
                    <a:pt x="0" y="465455"/>
                  </a:lnTo>
                  <a:close/>
                </a:path>
              </a:pathLst>
            </a:custGeom>
            <a:solidFill>
              <a:srgbClr val="1971B6"/>
            </a:solidFill>
          </p:spPr>
        </p:sp>
      </p:grpSp>
      <p:grpSp>
        <p:nvGrpSpPr>
          <p:cNvPr name="Group 4" id="4"/>
          <p:cNvGrpSpPr/>
          <p:nvPr/>
        </p:nvGrpSpPr>
        <p:grpSpPr>
          <a:xfrm rot="0">
            <a:off x="9144000" y="9937863"/>
            <a:ext cx="8487292" cy="349135"/>
            <a:chOff x="0" y="0"/>
            <a:chExt cx="11316390" cy="465514"/>
          </a:xfrm>
        </p:grpSpPr>
        <p:sp>
          <p:nvSpPr>
            <p:cNvPr name="Freeform 5" id="5"/>
            <p:cNvSpPr/>
            <p:nvPr/>
          </p:nvSpPr>
          <p:spPr>
            <a:xfrm flipH="false" flipV="false" rot="0">
              <a:off x="0" y="0"/>
              <a:ext cx="11316335" cy="465455"/>
            </a:xfrm>
            <a:custGeom>
              <a:avLst/>
              <a:gdLst/>
              <a:ahLst/>
              <a:cxnLst/>
              <a:rect r="r" b="b" t="t" l="l"/>
              <a:pathLst>
                <a:path h="465455" w="11316335">
                  <a:moveTo>
                    <a:pt x="0" y="0"/>
                  </a:moveTo>
                  <a:lnTo>
                    <a:pt x="11316335" y="0"/>
                  </a:lnTo>
                  <a:lnTo>
                    <a:pt x="11316335" y="465455"/>
                  </a:lnTo>
                  <a:lnTo>
                    <a:pt x="0" y="465455"/>
                  </a:lnTo>
                  <a:close/>
                </a:path>
              </a:pathLst>
            </a:custGeom>
            <a:solidFill>
              <a:srgbClr val="0099FF"/>
            </a:solidFill>
          </p:spPr>
        </p:sp>
      </p:grpSp>
      <p:grpSp>
        <p:nvGrpSpPr>
          <p:cNvPr name="Group 6" id="6"/>
          <p:cNvGrpSpPr/>
          <p:nvPr/>
        </p:nvGrpSpPr>
        <p:grpSpPr>
          <a:xfrm rot="0">
            <a:off x="17631294" y="9937863"/>
            <a:ext cx="656704" cy="349137"/>
            <a:chOff x="0" y="0"/>
            <a:chExt cx="875606" cy="465516"/>
          </a:xfrm>
        </p:grpSpPr>
        <p:sp>
          <p:nvSpPr>
            <p:cNvPr name="Freeform 7" id="7"/>
            <p:cNvSpPr/>
            <p:nvPr/>
          </p:nvSpPr>
          <p:spPr>
            <a:xfrm flipH="false" flipV="false" rot="0">
              <a:off x="0" y="0"/>
              <a:ext cx="875665" cy="465455"/>
            </a:xfrm>
            <a:custGeom>
              <a:avLst/>
              <a:gdLst/>
              <a:ahLst/>
              <a:cxnLst/>
              <a:rect r="r" b="b" t="t" l="l"/>
              <a:pathLst>
                <a:path h="465455" w="875665">
                  <a:moveTo>
                    <a:pt x="0" y="0"/>
                  </a:moveTo>
                  <a:lnTo>
                    <a:pt x="875665" y="0"/>
                  </a:lnTo>
                  <a:lnTo>
                    <a:pt x="875665" y="465455"/>
                  </a:lnTo>
                  <a:lnTo>
                    <a:pt x="0" y="465455"/>
                  </a:lnTo>
                  <a:close/>
                </a:path>
              </a:pathLst>
            </a:custGeom>
            <a:solidFill>
              <a:srgbClr val="1971B6"/>
            </a:solidFill>
          </p:spPr>
        </p:sp>
      </p:grpSp>
      <p:grpSp>
        <p:nvGrpSpPr>
          <p:cNvPr name="Group 8" id="8"/>
          <p:cNvGrpSpPr/>
          <p:nvPr/>
        </p:nvGrpSpPr>
        <p:grpSpPr>
          <a:xfrm rot="0">
            <a:off x="-19050" y="-19050"/>
            <a:ext cx="18287998" cy="349138"/>
            <a:chOff x="0" y="0"/>
            <a:chExt cx="24383998" cy="465518"/>
          </a:xfrm>
        </p:grpSpPr>
        <p:sp>
          <p:nvSpPr>
            <p:cNvPr name="Freeform 9" id="9"/>
            <p:cNvSpPr/>
            <p:nvPr/>
          </p:nvSpPr>
          <p:spPr>
            <a:xfrm flipH="false" flipV="false" rot="0">
              <a:off x="0" y="0"/>
              <a:ext cx="24384000" cy="465455"/>
            </a:xfrm>
            <a:custGeom>
              <a:avLst/>
              <a:gdLst/>
              <a:ahLst/>
              <a:cxnLst/>
              <a:rect r="r" b="b" t="t" l="l"/>
              <a:pathLst>
                <a:path h="465455" w="24384000">
                  <a:moveTo>
                    <a:pt x="0" y="0"/>
                  </a:moveTo>
                  <a:lnTo>
                    <a:pt x="24384000" y="0"/>
                  </a:lnTo>
                  <a:lnTo>
                    <a:pt x="24384000" y="465455"/>
                  </a:lnTo>
                  <a:lnTo>
                    <a:pt x="0" y="465455"/>
                  </a:lnTo>
                  <a:close/>
                </a:path>
              </a:pathLst>
            </a:custGeom>
            <a:solidFill>
              <a:srgbClr val="002060"/>
            </a:solidFill>
          </p:spPr>
        </p:sp>
      </p:grpSp>
      <p:grpSp>
        <p:nvGrpSpPr>
          <p:cNvPr name="Group 10" id="10"/>
          <p:cNvGrpSpPr/>
          <p:nvPr/>
        </p:nvGrpSpPr>
        <p:grpSpPr>
          <a:xfrm rot="0">
            <a:off x="1070013" y="867231"/>
            <a:ext cx="16147976" cy="1296321"/>
            <a:chOff x="0" y="0"/>
            <a:chExt cx="21530634" cy="1728428"/>
          </a:xfrm>
        </p:grpSpPr>
        <p:sp>
          <p:nvSpPr>
            <p:cNvPr name="Freeform 11" id="11"/>
            <p:cNvSpPr/>
            <p:nvPr/>
          </p:nvSpPr>
          <p:spPr>
            <a:xfrm flipH="false" flipV="false" rot="0">
              <a:off x="6350" y="6350"/>
              <a:ext cx="21517992" cy="1715770"/>
            </a:xfrm>
            <a:custGeom>
              <a:avLst/>
              <a:gdLst/>
              <a:ahLst/>
              <a:cxnLst/>
              <a:rect r="r" b="b" t="t" l="l"/>
              <a:pathLst>
                <a:path h="1715770" w="21517992">
                  <a:moveTo>
                    <a:pt x="0" y="286004"/>
                  </a:moveTo>
                  <a:cubicBezTo>
                    <a:pt x="0" y="128016"/>
                    <a:pt x="128905" y="0"/>
                    <a:pt x="287909" y="0"/>
                  </a:cubicBezTo>
                  <a:lnTo>
                    <a:pt x="21230082" y="0"/>
                  </a:lnTo>
                  <a:cubicBezTo>
                    <a:pt x="21389087" y="0"/>
                    <a:pt x="21517992" y="128016"/>
                    <a:pt x="21517992" y="286004"/>
                  </a:cubicBezTo>
                  <a:lnTo>
                    <a:pt x="21517992" y="1429766"/>
                  </a:lnTo>
                  <a:cubicBezTo>
                    <a:pt x="21517992" y="1587754"/>
                    <a:pt x="21389087" y="1715770"/>
                    <a:pt x="21230082" y="1715770"/>
                  </a:cubicBezTo>
                  <a:lnTo>
                    <a:pt x="287909" y="1715770"/>
                  </a:lnTo>
                  <a:cubicBezTo>
                    <a:pt x="128905" y="1715770"/>
                    <a:pt x="0" y="1587754"/>
                    <a:pt x="0" y="1429766"/>
                  </a:cubicBezTo>
                  <a:close/>
                </a:path>
              </a:pathLst>
            </a:custGeom>
            <a:solidFill>
              <a:srgbClr val="002060"/>
            </a:solidFill>
          </p:spPr>
        </p:sp>
        <p:sp>
          <p:nvSpPr>
            <p:cNvPr name="TextBox 12" id="12"/>
            <p:cNvSpPr txBox="true"/>
            <p:nvPr/>
          </p:nvSpPr>
          <p:spPr>
            <a:xfrm>
              <a:off x="0" y="9525"/>
              <a:ext cx="21530634" cy="1718903"/>
            </a:xfrm>
            <a:prstGeom prst="rect">
              <a:avLst/>
            </a:prstGeom>
          </p:spPr>
          <p:txBody>
            <a:bodyPr anchor="ctr" rtlCol="false" tIns="50800" lIns="50800" bIns="50800" rIns="50800"/>
            <a:lstStyle/>
            <a:p>
              <a:pPr algn="ctr">
                <a:lnSpc>
                  <a:spcPts val="5759"/>
                </a:lnSpc>
              </a:pPr>
              <a:r>
                <a:rPr lang="en-US" sz="4800" spc="-191">
                  <a:solidFill>
                    <a:srgbClr val="FFFFFF"/>
                  </a:solidFill>
                  <a:latin typeface="Open Sans"/>
                  <a:ea typeface="Open Sans"/>
                  <a:cs typeface="Open Sans"/>
                  <a:sym typeface="Open Sans"/>
                </a:rPr>
                <a:t>Final Year Project - Topic Presentation</a:t>
              </a:r>
            </a:p>
          </p:txBody>
        </p:sp>
      </p:grpSp>
      <p:sp>
        <p:nvSpPr>
          <p:cNvPr name="TextBox 13" id="13"/>
          <p:cNvSpPr txBox="true"/>
          <p:nvPr/>
        </p:nvSpPr>
        <p:spPr>
          <a:xfrm rot="0">
            <a:off x="5297622" y="8046703"/>
            <a:ext cx="7561810" cy="1858358"/>
          </a:xfrm>
          <a:prstGeom prst="rect">
            <a:avLst/>
          </a:prstGeom>
        </p:spPr>
        <p:txBody>
          <a:bodyPr anchor="t" rtlCol="false" tIns="0" lIns="0" bIns="0" rIns="0">
            <a:spAutoFit/>
          </a:bodyPr>
          <a:lstStyle/>
          <a:p>
            <a:pPr algn="ctr">
              <a:lnSpc>
                <a:spcPts val="2912"/>
              </a:lnSpc>
            </a:pPr>
            <a:r>
              <a:rPr lang="en-US" sz="3371" b="true">
                <a:solidFill>
                  <a:srgbClr val="000000"/>
                </a:solidFill>
                <a:latin typeface="Times New Roman Bold"/>
                <a:ea typeface="Times New Roman Bold"/>
                <a:cs typeface="Times New Roman Bold"/>
                <a:sym typeface="Times New Roman Bold"/>
              </a:rPr>
              <a:t>Department of Information Technology</a:t>
            </a:r>
          </a:p>
          <a:p>
            <a:pPr algn="ctr">
              <a:lnSpc>
                <a:spcPts val="2912"/>
              </a:lnSpc>
            </a:pPr>
            <a:r>
              <a:rPr lang="en-US" sz="3371" b="true">
                <a:solidFill>
                  <a:srgbClr val="000000"/>
                </a:solidFill>
                <a:latin typeface="Times New Roman Bold"/>
                <a:ea typeface="Times New Roman Bold"/>
                <a:cs typeface="Times New Roman Bold"/>
                <a:sym typeface="Times New Roman Bold"/>
              </a:rPr>
              <a:t>DJSCE</a:t>
            </a:r>
          </a:p>
          <a:p>
            <a:pPr algn="ctr">
              <a:lnSpc>
                <a:spcPts val="2912"/>
              </a:lnSpc>
            </a:pPr>
            <a:r>
              <a:rPr lang="en-US" sz="3371" b="true">
                <a:solidFill>
                  <a:srgbClr val="000000"/>
                </a:solidFill>
                <a:latin typeface="Times New Roman Bold"/>
                <a:ea typeface="Times New Roman Bold"/>
                <a:cs typeface="Times New Roman Bold"/>
                <a:sym typeface="Times New Roman Bold"/>
              </a:rPr>
              <a:t>Mumbai University</a:t>
            </a:r>
          </a:p>
          <a:p>
            <a:pPr algn="ctr">
              <a:lnSpc>
                <a:spcPts val="2410"/>
              </a:lnSpc>
            </a:pPr>
            <a:r>
              <a:rPr lang="en-US" sz="2790" b="true">
                <a:solidFill>
                  <a:srgbClr val="1F4E79"/>
                </a:solidFill>
                <a:latin typeface="Times New Roman Bold"/>
                <a:ea typeface="Times New Roman Bold"/>
                <a:cs typeface="Times New Roman Bold"/>
                <a:sym typeface="Times New Roman Bold"/>
              </a:rPr>
              <a:t>2024-25</a:t>
            </a:r>
          </a:p>
          <a:p>
            <a:pPr algn="ctr">
              <a:lnSpc>
                <a:spcPts val="2912"/>
              </a:lnSpc>
            </a:pPr>
          </a:p>
        </p:txBody>
      </p:sp>
      <p:sp>
        <p:nvSpPr>
          <p:cNvPr name="Freeform 14" id="14"/>
          <p:cNvSpPr/>
          <p:nvPr/>
        </p:nvSpPr>
        <p:spPr>
          <a:xfrm flipH="false" flipV="false" rot="0">
            <a:off x="7926811" y="5676957"/>
            <a:ext cx="2434377" cy="2130081"/>
          </a:xfrm>
          <a:custGeom>
            <a:avLst/>
            <a:gdLst/>
            <a:ahLst/>
            <a:cxnLst/>
            <a:rect r="r" b="b" t="t" l="l"/>
            <a:pathLst>
              <a:path h="2130081" w="2434377">
                <a:moveTo>
                  <a:pt x="0" y="0"/>
                </a:moveTo>
                <a:lnTo>
                  <a:pt x="2434377" y="0"/>
                </a:lnTo>
                <a:lnTo>
                  <a:pt x="2434377" y="2130081"/>
                </a:lnTo>
                <a:lnTo>
                  <a:pt x="0" y="2130081"/>
                </a:lnTo>
                <a:lnTo>
                  <a:pt x="0" y="0"/>
                </a:lnTo>
                <a:close/>
              </a:path>
            </a:pathLst>
          </a:custGeom>
          <a:blipFill>
            <a:blip r:embed="rId2"/>
            <a:stretch>
              <a:fillRect l="0" t="0" r="0" b="0"/>
            </a:stretch>
          </a:blipFill>
        </p:spPr>
      </p:sp>
      <p:sp>
        <p:nvSpPr>
          <p:cNvPr name="TextBox 15" id="15"/>
          <p:cNvSpPr txBox="true"/>
          <p:nvPr/>
        </p:nvSpPr>
        <p:spPr>
          <a:xfrm rot="0">
            <a:off x="3404811" y="2865661"/>
            <a:ext cx="3931920" cy="828675"/>
          </a:xfrm>
          <a:prstGeom prst="rect">
            <a:avLst/>
          </a:prstGeom>
        </p:spPr>
        <p:txBody>
          <a:bodyPr anchor="t" rtlCol="false" tIns="0" lIns="0" bIns="0" rIns="0">
            <a:spAutoFit/>
          </a:bodyPr>
          <a:lstStyle/>
          <a:p>
            <a:pPr algn="ctr">
              <a:lnSpc>
                <a:spcPts val="3960"/>
              </a:lnSpc>
            </a:pPr>
            <a:r>
              <a:rPr lang="en-US" sz="3300" b="true">
                <a:solidFill>
                  <a:srgbClr val="000000"/>
                </a:solidFill>
                <a:latin typeface="Times New Roman Bold"/>
                <a:ea typeface="Times New Roman Bold"/>
                <a:cs typeface="Times New Roman Bold"/>
                <a:sym typeface="Times New Roman Bold"/>
              </a:rPr>
              <a:t>Atharva Rajmane</a:t>
            </a:r>
          </a:p>
          <a:p>
            <a:pPr algn="ctr">
              <a:lnSpc>
                <a:spcPts val="2160"/>
              </a:lnSpc>
            </a:pPr>
            <a:r>
              <a:rPr lang="en-US" sz="1800">
                <a:solidFill>
                  <a:srgbClr val="000000"/>
                </a:solidFill>
                <a:latin typeface="Times New Roman"/>
                <a:ea typeface="Times New Roman"/>
                <a:cs typeface="Times New Roman"/>
                <a:sym typeface="Times New Roman"/>
              </a:rPr>
              <a:t>60003210086</a:t>
            </a:r>
          </a:p>
        </p:txBody>
      </p:sp>
      <p:sp>
        <p:nvSpPr>
          <p:cNvPr name="TextBox 16" id="16"/>
          <p:cNvSpPr txBox="true"/>
          <p:nvPr/>
        </p:nvSpPr>
        <p:spPr>
          <a:xfrm rot="0">
            <a:off x="7336731" y="2865661"/>
            <a:ext cx="3931920" cy="828675"/>
          </a:xfrm>
          <a:prstGeom prst="rect">
            <a:avLst/>
          </a:prstGeom>
        </p:spPr>
        <p:txBody>
          <a:bodyPr anchor="t" rtlCol="false" tIns="0" lIns="0" bIns="0" rIns="0">
            <a:spAutoFit/>
          </a:bodyPr>
          <a:lstStyle/>
          <a:p>
            <a:pPr algn="ctr">
              <a:lnSpc>
                <a:spcPts val="3960"/>
              </a:lnSpc>
            </a:pPr>
            <a:r>
              <a:rPr lang="en-US" sz="3300" b="true">
                <a:solidFill>
                  <a:srgbClr val="000000"/>
                </a:solidFill>
                <a:latin typeface="Times New Roman Bold"/>
                <a:ea typeface="Times New Roman Bold"/>
                <a:cs typeface="Times New Roman Bold"/>
                <a:sym typeface="Times New Roman Bold"/>
              </a:rPr>
              <a:t>Vedant Kesharia</a:t>
            </a:r>
          </a:p>
          <a:p>
            <a:pPr algn="ctr">
              <a:lnSpc>
                <a:spcPts val="2160"/>
              </a:lnSpc>
            </a:pPr>
            <a:r>
              <a:rPr lang="en-US" sz="1800">
                <a:solidFill>
                  <a:srgbClr val="000000"/>
                </a:solidFill>
                <a:latin typeface="Times New Roman"/>
                <a:ea typeface="Times New Roman"/>
                <a:cs typeface="Times New Roman"/>
                <a:sym typeface="Times New Roman"/>
              </a:rPr>
              <a:t>60003210085</a:t>
            </a:r>
          </a:p>
        </p:txBody>
      </p:sp>
      <p:sp>
        <p:nvSpPr>
          <p:cNvPr name="TextBox 17" id="17"/>
          <p:cNvSpPr txBox="true"/>
          <p:nvPr/>
        </p:nvSpPr>
        <p:spPr>
          <a:xfrm rot="0">
            <a:off x="11268651" y="2865661"/>
            <a:ext cx="3931920" cy="828675"/>
          </a:xfrm>
          <a:prstGeom prst="rect">
            <a:avLst/>
          </a:prstGeom>
        </p:spPr>
        <p:txBody>
          <a:bodyPr anchor="t" rtlCol="false" tIns="0" lIns="0" bIns="0" rIns="0">
            <a:spAutoFit/>
          </a:bodyPr>
          <a:lstStyle/>
          <a:p>
            <a:pPr algn="ctr">
              <a:lnSpc>
                <a:spcPts val="3960"/>
              </a:lnSpc>
            </a:pPr>
            <a:r>
              <a:rPr lang="en-US" sz="3300" b="true">
                <a:solidFill>
                  <a:srgbClr val="000000"/>
                </a:solidFill>
                <a:latin typeface="Times New Roman Bold"/>
                <a:ea typeface="Times New Roman Bold"/>
                <a:cs typeface="Times New Roman Bold"/>
                <a:sym typeface="Times New Roman Bold"/>
              </a:rPr>
              <a:t>Smit Shah</a:t>
            </a:r>
          </a:p>
          <a:p>
            <a:pPr algn="ctr">
              <a:lnSpc>
                <a:spcPts val="2160"/>
              </a:lnSpc>
            </a:pPr>
            <a:r>
              <a:rPr lang="en-US" sz="1800">
                <a:solidFill>
                  <a:srgbClr val="000000"/>
                </a:solidFill>
                <a:latin typeface="Times New Roman"/>
                <a:ea typeface="Times New Roman"/>
                <a:cs typeface="Times New Roman"/>
                <a:sym typeface="Times New Roman"/>
              </a:rPr>
              <a:t>60003210180</a:t>
            </a:r>
          </a:p>
        </p:txBody>
      </p:sp>
      <p:sp>
        <p:nvSpPr>
          <p:cNvPr name="TextBox 18" id="18"/>
          <p:cNvSpPr txBox="true"/>
          <p:nvPr/>
        </p:nvSpPr>
        <p:spPr>
          <a:xfrm rot="0">
            <a:off x="5665461" y="3918437"/>
            <a:ext cx="6826131" cy="1219200"/>
          </a:xfrm>
          <a:prstGeom prst="rect">
            <a:avLst/>
          </a:prstGeom>
        </p:spPr>
        <p:txBody>
          <a:bodyPr anchor="t" rtlCol="false" tIns="0" lIns="0" bIns="0" rIns="0">
            <a:spAutoFit/>
          </a:bodyPr>
          <a:lstStyle/>
          <a:p>
            <a:pPr algn="ctr">
              <a:lnSpc>
                <a:spcPts val="2520"/>
              </a:lnSpc>
            </a:pPr>
            <a:r>
              <a:rPr lang="en-US" sz="2100" i="true">
                <a:solidFill>
                  <a:srgbClr val="000000"/>
                </a:solidFill>
                <a:latin typeface="Times New Roman Italics"/>
                <a:ea typeface="Times New Roman Italics"/>
                <a:cs typeface="Times New Roman Italics"/>
                <a:sym typeface="Times New Roman Italics"/>
              </a:rPr>
              <a:t>Under the guidance of</a:t>
            </a:r>
          </a:p>
          <a:p>
            <a:pPr algn="ctr">
              <a:lnSpc>
                <a:spcPts val="4320"/>
              </a:lnSpc>
            </a:pPr>
            <a:r>
              <a:rPr lang="en-US" sz="3600" b="true">
                <a:solidFill>
                  <a:srgbClr val="000000"/>
                </a:solidFill>
                <a:latin typeface="Times New Roman Bold"/>
                <a:ea typeface="Times New Roman Bold"/>
                <a:cs typeface="Times New Roman Bold"/>
                <a:sym typeface="Times New Roman Bold"/>
              </a:rPr>
              <a:t>Dr.Vin</a:t>
            </a:r>
            <a:r>
              <a:rPr lang="en-US" sz="3600" b="true">
                <a:solidFill>
                  <a:srgbClr val="000000"/>
                </a:solidFill>
                <a:latin typeface="Times New Roman Bold"/>
                <a:ea typeface="Times New Roman Bold"/>
                <a:cs typeface="Times New Roman Bold"/>
                <a:sym typeface="Times New Roman Bold"/>
              </a:rPr>
              <a:t>aya Sawant </a:t>
            </a:r>
          </a:p>
          <a:p>
            <a:pPr algn="ctr">
              <a:lnSpc>
                <a:spcPts val="2520"/>
              </a:lnSpc>
            </a:pPr>
            <a:r>
              <a:rPr lang="en-US" sz="2100">
                <a:solidFill>
                  <a:srgbClr val="000000"/>
                </a:solidFill>
                <a:latin typeface="Times New Roman"/>
                <a:ea typeface="Times New Roman"/>
                <a:cs typeface="Times New Roman"/>
                <a:sym typeface="Times New Roman"/>
              </a:rPr>
              <a:t>Project Guide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7862"/>
            <a:ext cx="9144000" cy="349137"/>
            <a:chOff x="0" y="0"/>
            <a:chExt cx="12192000" cy="465516"/>
          </a:xfrm>
        </p:grpSpPr>
        <p:sp>
          <p:nvSpPr>
            <p:cNvPr name="Freeform 3" id="3"/>
            <p:cNvSpPr/>
            <p:nvPr/>
          </p:nvSpPr>
          <p:spPr>
            <a:xfrm flipH="false" flipV="false" rot="0">
              <a:off x="0" y="0"/>
              <a:ext cx="12192000" cy="465455"/>
            </a:xfrm>
            <a:custGeom>
              <a:avLst/>
              <a:gdLst/>
              <a:ahLst/>
              <a:cxnLst/>
              <a:rect r="r" b="b" t="t" l="l"/>
              <a:pathLst>
                <a:path h="465455" w="12192000">
                  <a:moveTo>
                    <a:pt x="0" y="0"/>
                  </a:moveTo>
                  <a:lnTo>
                    <a:pt x="12192000" y="0"/>
                  </a:lnTo>
                  <a:lnTo>
                    <a:pt x="12192000" y="465455"/>
                  </a:lnTo>
                  <a:lnTo>
                    <a:pt x="0" y="465455"/>
                  </a:lnTo>
                  <a:close/>
                </a:path>
              </a:pathLst>
            </a:custGeom>
            <a:solidFill>
              <a:srgbClr val="114B79"/>
            </a:solidFill>
          </p:spPr>
        </p:sp>
        <p:sp>
          <p:nvSpPr>
            <p:cNvPr name="TextBox 4" id="4"/>
            <p:cNvSpPr txBox="true"/>
            <p:nvPr/>
          </p:nvSpPr>
          <p:spPr>
            <a:xfrm>
              <a:off x="0" y="-47625"/>
              <a:ext cx="1219200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Dept. of Information Technology</a:t>
              </a:r>
            </a:p>
          </p:txBody>
        </p:sp>
      </p:grpSp>
      <p:grpSp>
        <p:nvGrpSpPr>
          <p:cNvPr name="Group 5" id="5"/>
          <p:cNvGrpSpPr/>
          <p:nvPr/>
        </p:nvGrpSpPr>
        <p:grpSpPr>
          <a:xfrm rot="0">
            <a:off x="9144000" y="9937862"/>
            <a:ext cx="8487292" cy="349137"/>
            <a:chOff x="0" y="0"/>
            <a:chExt cx="11316390" cy="465516"/>
          </a:xfrm>
        </p:grpSpPr>
        <p:sp>
          <p:nvSpPr>
            <p:cNvPr name="Freeform 6" id="6"/>
            <p:cNvSpPr/>
            <p:nvPr/>
          </p:nvSpPr>
          <p:spPr>
            <a:xfrm flipH="false" flipV="false" rot="0">
              <a:off x="0" y="0"/>
              <a:ext cx="11316335" cy="465455"/>
            </a:xfrm>
            <a:custGeom>
              <a:avLst/>
              <a:gdLst/>
              <a:ahLst/>
              <a:cxnLst/>
              <a:rect r="r" b="b" t="t" l="l"/>
              <a:pathLst>
                <a:path h="465455" w="11316335">
                  <a:moveTo>
                    <a:pt x="0" y="0"/>
                  </a:moveTo>
                  <a:lnTo>
                    <a:pt x="11316335" y="0"/>
                  </a:lnTo>
                  <a:lnTo>
                    <a:pt x="11316335" y="465455"/>
                  </a:lnTo>
                  <a:lnTo>
                    <a:pt x="0" y="465455"/>
                  </a:lnTo>
                  <a:close/>
                </a:path>
              </a:pathLst>
            </a:custGeom>
            <a:solidFill>
              <a:srgbClr val="2196F3"/>
            </a:solidFill>
          </p:spPr>
        </p:sp>
        <p:sp>
          <p:nvSpPr>
            <p:cNvPr name="TextBox 7" id="7"/>
            <p:cNvSpPr txBox="true"/>
            <p:nvPr/>
          </p:nvSpPr>
          <p:spPr>
            <a:xfrm>
              <a:off x="0" y="-47625"/>
              <a:ext cx="1131639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D.J.Sanghvi College of Engineering</a:t>
              </a:r>
            </a:p>
          </p:txBody>
        </p:sp>
      </p:grpSp>
      <p:grpSp>
        <p:nvGrpSpPr>
          <p:cNvPr name="Group 8" id="8"/>
          <p:cNvGrpSpPr/>
          <p:nvPr/>
        </p:nvGrpSpPr>
        <p:grpSpPr>
          <a:xfrm rot="0">
            <a:off x="17631294" y="9937863"/>
            <a:ext cx="656704" cy="349135"/>
            <a:chOff x="0" y="0"/>
            <a:chExt cx="875606" cy="465514"/>
          </a:xfrm>
        </p:grpSpPr>
        <p:sp>
          <p:nvSpPr>
            <p:cNvPr name="Freeform 9" id="9"/>
            <p:cNvSpPr/>
            <p:nvPr/>
          </p:nvSpPr>
          <p:spPr>
            <a:xfrm flipH="false" flipV="false" rot="0">
              <a:off x="0" y="0"/>
              <a:ext cx="875665" cy="465455"/>
            </a:xfrm>
            <a:custGeom>
              <a:avLst/>
              <a:gdLst/>
              <a:ahLst/>
              <a:cxnLst/>
              <a:rect r="r" b="b" t="t" l="l"/>
              <a:pathLst>
                <a:path h="465455" w="875665">
                  <a:moveTo>
                    <a:pt x="0" y="0"/>
                  </a:moveTo>
                  <a:lnTo>
                    <a:pt x="875665" y="0"/>
                  </a:lnTo>
                  <a:lnTo>
                    <a:pt x="875665" y="465455"/>
                  </a:lnTo>
                  <a:lnTo>
                    <a:pt x="0" y="465455"/>
                  </a:lnTo>
                  <a:close/>
                </a:path>
              </a:pathLst>
            </a:custGeom>
            <a:solidFill>
              <a:srgbClr val="1971B6"/>
            </a:solidFill>
          </p:spPr>
        </p:sp>
        <p:sp>
          <p:nvSpPr>
            <p:cNvPr name="TextBox 10" id="10"/>
            <p:cNvSpPr txBox="true"/>
            <p:nvPr/>
          </p:nvSpPr>
          <p:spPr>
            <a:xfrm>
              <a:off x="0" y="-47625"/>
              <a:ext cx="875606" cy="513139"/>
            </a:xfrm>
            <a:prstGeom prst="rect">
              <a:avLst/>
            </a:prstGeom>
          </p:spPr>
          <p:txBody>
            <a:bodyPr anchor="ctr" rtlCol="false" tIns="50800" lIns="50800" bIns="50800" rIns="50800"/>
            <a:lstStyle/>
            <a:p>
              <a:pPr algn="ctr">
                <a:lnSpc>
                  <a:spcPts val="2879"/>
                </a:lnSpc>
              </a:pPr>
              <a:r>
                <a:rPr lang="en-US" sz="2400" b="true">
                  <a:solidFill>
                    <a:srgbClr val="FFFFFF"/>
                  </a:solidFill>
                  <a:latin typeface="Times New Roman Bold"/>
                  <a:ea typeface="Times New Roman Bold"/>
                  <a:cs typeface="Times New Roman Bold"/>
                  <a:sym typeface="Times New Roman Bold"/>
                </a:rPr>
                <a:t>‹#›</a:t>
              </a:r>
            </a:p>
          </p:txBody>
        </p:sp>
      </p:grpSp>
      <p:grpSp>
        <p:nvGrpSpPr>
          <p:cNvPr name="Group 11" id="11"/>
          <p:cNvGrpSpPr/>
          <p:nvPr/>
        </p:nvGrpSpPr>
        <p:grpSpPr>
          <a:xfrm rot="0">
            <a:off x="-19050" y="-19050"/>
            <a:ext cx="18287998" cy="349138"/>
            <a:chOff x="0" y="0"/>
            <a:chExt cx="24383998" cy="465518"/>
          </a:xfrm>
        </p:grpSpPr>
        <p:sp>
          <p:nvSpPr>
            <p:cNvPr name="Freeform 12" id="12"/>
            <p:cNvSpPr/>
            <p:nvPr/>
          </p:nvSpPr>
          <p:spPr>
            <a:xfrm flipH="false" flipV="false" rot="0">
              <a:off x="0" y="0"/>
              <a:ext cx="24384000" cy="465455"/>
            </a:xfrm>
            <a:custGeom>
              <a:avLst/>
              <a:gdLst/>
              <a:ahLst/>
              <a:cxnLst/>
              <a:rect r="r" b="b" t="t" l="l"/>
              <a:pathLst>
                <a:path h="465455" w="24384000">
                  <a:moveTo>
                    <a:pt x="0" y="0"/>
                  </a:moveTo>
                  <a:lnTo>
                    <a:pt x="24384000" y="0"/>
                  </a:lnTo>
                  <a:lnTo>
                    <a:pt x="24384000" y="465455"/>
                  </a:lnTo>
                  <a:lnTo>
                    <a:pt x="0" y="465455"/>
                  </a:lnTo>
                  <a:close/>
                </a:path>
              </a:pathLst>
            </a:custGeom>
            <a:solidFill>
              <a:srgbClr val="002060"/>
            </a:solidFill>
          </p:spPr>
        </p:sp>
        <p:sp>
          <p:nvSpPr>
            <p:cNvPr name="TextBox 13" id="13"/>
            <p:cNvSpPr txBox="true"/>
            <p:nvPr/>
          </p:nvSpPr>
          <p:spPr>
            <a:xfrm>
              <a:off x="0" y="-47625"/>
              <a:ext cx="24383998" cy="513143"/>
            </a:xfrm>
            <a:prstGeom prst="rect">
              <a:avLst/>
            </a:prstGeom>
          </p:spPr>
          <p:txBody>
            <a:bodyPr anchor="ctr" rtlCol="false" tIns="50800" lIns="50800" bIns="50800" rIns="50800"/>
            <a:lstStyle/>
            <a:p>
              <a:pPr algn="ctr">
                <a:lnSpc>
                  <a:spcPts val="2700"/>
                </a:lnSpc>
              </a:pPr>
              <a:r>
                <a:rPr lang="en-US" b="true" sz="2250" i="true">
                  <a:solidFill>
                    <a:srgbClr val="FFFFFF"/>
                  </a:solidFill>
                  <a:latin typeface="Times New Roman Bold Italics"/>
                  <a:ea typeface="Times New Roman Bold Italics"/>
                  <a:cs typeface="Times New Roman Bold Italics"/>
                  <a:sym typeface="Times New Roman Bold Italics"/>
                </a:rPr>
                <a:t>Name of the project/Thesis</a:t>
              </a:r>
            </a:p>
          </p:txBody>
        </p:sp>
      </p:grpSp>
      <p:sp>
        <p:nvSpPr>
          <p:cNvPr name="Freeform 14" id="14"/>
          <p:cNvSpPr/>
          <p:nvPr/>
        </p:nvSpPr>
        <p:spPr>
          <a:xfrm flipH="false" flipV="false" rot="0">
            <a:off x="16916400" y="8813324"/>
            <a:ext cx="972325" cy="850783"/>
          </a:xfrm>
          <a:custGeom>
            <a:avLst/>
            <a:gdLst/>
            <a:ahLst/>
            <a:cxnLst/>
            <a:rect r="r" b="b" t="t" l="l"/>
            <a:pathLst>
              <a:path h="850783" w="972325">
                <a:moveTo>
                  <a:pt x="0" y="0"/>
                </a:moveTo>
                <a:lnTo>
                  <a:pt x="972326" y="0"/>
                </a:lnTo>
                <a:lnTo>
                  <a:pt x="972326" y="850783"/>
                </a:lnTo>
                <a:lnTo>
                  <a:pt x="0" y="850783"/>
                </a:lnTo>
                <a:lnTo>
                  <a:pt x="0" y="0"/>
                </a:lnTo>
                <a:close/>
              </a:path>
            </a:pathLst>
          </a:custGeom>
          <a:blipFill>
            <a:blip r:embed="rId2"/>
            <a:stretch>
              <a:fillRect l="0" t="0" r="0" b="0"/>
            </a:stretch>
          </a:blipFill>
        </p:spPr>
      </p:sp>
      <p:grpSp>
        <p:nvGrpSpPr>
          <p:cNvPr name="Group 15" id="15"/>
          <p:cNvGrpSpPr/>
          <p:nvPr/>
        </p:nvGrpSpPr>
        <p:grpSpPr>
          <a:xfrm rot="0">
            <a:off x="-3" y="349138"/>
            <a:ext cx="18288000" cy="890397"/>
            <a:chOff x="0" y="0"/>
            <a:chExt cx="24384000" cy="1187196"/>
          </a:xfrm>
        </p:grpSpPr>
        <p:sp>
          <p:nvSpPr>
            <p:cNvPr name="Freeform 16" id="16"/>
            <p:cNvSpPr/>
            <p:nvPr/>
          </p:nvSpPr>
          <p:spPr>
            <a:xfrm flipH="false" flipV="false" rot="0">
              <a:off x="0" y="0"/>
              <a:ext cx="24384000" cy="1187133"/>
            </a:xfrm>
            <a:custGeom>
              <a:avLst/>
              <a:gdLst/>
              <a:ahLst/>
              <a:cxnLst/>
              <a:rect r="r" b="b" t="t" l="l"/>
              <a:pathLst>
                <a:path h="1187133" w="24384000">
                  <a:moveTo>
                    <a:pt x="0" y="0"/>
                  </a:moveTo>
                  <a:lnTo>
                    <a:pt x="24384000" y="0"/>
                  </a:lnTo>
                  <a:lnTo>
                    <a:pt x="24384000" y="1187133"/>
                  </a:lnTo>
                  <a:lnTo>
                    <a:pt x="0" y="1187133"/>
                  </a:lnTo>
                  <a:close/>
                </a:path>
              </a:pathLst>
            </a:custGeom>
            <a:solidFill>
              <a:srgbClr val="F2F2F2"/>
            </a:solidFill>
          </p:spPr>
        </p:sp>
        <p:sp>
          <p:nvSpPr>
            <p:cNvPr name="TextBox 17" id="17"/>
            <p:cNvSpPr txBox="true"/>
            <p:nvPr/>
          </p:nvSpPr>
          <p:spPr>
            <a:xfrm>
              <a:off x="0" y="-38100"/>
              <a:ext cx="24384000" cy="1225296"/>
            </a:xfrm>
            <a:prstGeom prst="rect">
              <a:avLst/>
            </a:prstGeom>
          </p:spPr>
          <p:txBody>
            <a:bodyPr anchor="t" rtlCol="false" tIns="50800" lIns="50800" bIns="50800" rIns="50800"/>
            <a:lstStyle/>
            <a:p>
              <a:pPr algn="ctr">
                <a:lnSpc>
                  <a:spcPts val="4536"/>
                </a:lnSpc>
              </a:pPr>
              <a:r>
                <a:rPr lang="en-US" sz="4200" b="true">
                  <a:solidFill>
                    <a:srgbClr val="114B79"/>
                  </a:solidFill>
                  <a:latin typeface="Times New Roman Bold"/>
                  <a:ea typeface="Times New Roman Bold"/>
                  <a:cs typeface="Times New Roman Bold"/>
                  <a:sym typeface="Times New Roman Bold"/>
                </a:rPr>
                <a:t>Literature Survey(Existing Algorithm)</a:t>
              </a:r>
            </a:p>
          </p:txBody>
        </p:sp>
      </p:grpSp>
      <p:sp>
        <p:nvSpPr>
          <p:cNvPr name="TextBox 18" id="18"/>
          <p:cNvSpPr txBox="true"/>
          <p:nvPr/>
        </p:nvSpPr>
        <p:spPr>
          <a:xfrm rot="0">
            <a:off x="163363" y="1592288"/>
            <a:ext cx="17961275" cy="7954721"/>
          </a:xfrm>
          <a:prstGeom prst="rect">
            <a:avLst/>
          </a:prstGeom>
        </p:spPr>
        <p:txBody>
          <a:bodyPr anchor="t" rtlCol="false" tIns="0" lIns="0" bIns="0" rIns="0">
            <a:spAutoFit/>
          </a:bodyPr>
          <a:lstStyle/>
          <a:p>
            <a:pPr algn="just">
              <a:lnSpc>
                <a:spcPts val="4145"/>
              </a:lnSpc>
            </a:pPr>
            <a:r>
              <a:rPr lang="en-US" sz="3838">
                <a:solidFill>
                  <a:srgbClr val="000000"/>
                </a:solidFill>
                <a:latin typeface="Times New Roman"/>
                <a:ea typeface="Times New Roman"/>
                <a:cs typeface="Times New Roman"/>
                <a:sym typeface="Times New Roman"/>
              </a:rPr>
              <a:t>“Scheduling and resource allocation for real-time streaming services in cloud computing.”Vasilakos, A. V., &amp; Liu, M. (2016). </a:t>
            </a:r>
          </a:p>
          <a:p>
            <a:pPr algn="just" marL="828688" indent="-414344" lvl="1">
              <a:lnSpc>
                <a:spcPts val="4145"/>
              </a:lnSpc>
              <a:buFont typeface="Arial"/>
              <a:buChar char="•"/>
            </a:pPr>
            <a:r>
              <a:rPr lang="en-US" sz="3838">
                <a:solidFill>
                  <a:srgbClr val="000000"/>
                </a:solidFill>
                <a:latin typeface="Times New Roman"/>
                <a:ea typeface="Times New Roman"/>
                <a:cs typeface="Times New Roman"/>
                <a:sym typeface="Times New Roman"/>
              </a:rPr>
              <a:t>Summary: This paper focuses on the challenges of scheduling and resource allocation for real-time streaming services in cloud computing environments. The authors propose a comprehensive framework designed to meet the stringent requirements of real-time streaming applications. Key aspects include: </a:t>
            </a:r>
          </a:p>
          <a:p>
            <a:pPr algn="just" marL="1657377" indent="-552459" lvl="2">
              <a:lnSpc>
                <a:spcPts val="4145"/>
              </a:lnSpc>
              <a:buAutoNum type="alphaLcPeriod" startAt="1"/>
            </a:pPr>
            <a:r>
              <a:rPr lang="en-US" sz="3838">
                <a:solidFill>
                  <a:srgbClr val="000000"/>
                </a:solidFill>
                <a:latin typeface="Times New Roman"/>
                <a:ea typeface="Times New Roman"/>
                <a:cs typeface="Times New Roman"/>
                <a:sym typeface="Times New Roman"/>
              </a:rPr>
              <a:t>Real-Time Requirements: Addressing the specific needs of real-time streaming services, such as low latency and high availability, through optimized scheduling and resource allocation techniques. </a:t>
            </a:r>
          </a:p>
          <a:p>
            <a:pPr algn="just" marL="1657377" indent="-552459" lvl="2">
              <a:lnSpc>
                <a:spcPts val="4145"/>
              </a:lnSpc>
              <a:buAutoNum type="alphaLcPeriod" startAt="1"/>
            </a:pPr>
            <a:r>
              <a:rPr lang="en-US" sz="3838">
                <a:solidFill>
                  <a:srgbClr val="000000"/>
                </a:solidFill>
                <a:latin typeface="Times New Roman"/>
                <a:ea typeface="Times New Roman"/>
                <a:cs typeface="Times New Roman"/>
                <a:sym typeface="Times New Roman"/>
              </a:rPr>
              <a:t>Proposed Framework: Introducing a novel framework that combines both predictive and adaptive strategies to manage resources effectively, ensuring the timely processing and delivery of streaming data. </a:t>
            </a:r>
          </a:p>
          <a:p>
            <a:pPr algn="just" marL="1657377" indent="-552459" lvl="2">
              <a:lnSpc>
                <a:spcPts val="4145"/>
              </a:lnSpc>
              <a:buAutoNum type="alphaLcPeriod" startAt="1"/>
            </a:pPr>
            <a:r>
              <a:rPr lang="en-US" sz="3838">
                <a:solidFill>
                  <a:srgbClr val="000000"/>
                </a:solidFill>
                <a:latin typeface="Times New Roman"/>
                <a:ea typeface="Times New Roman"/>
                <a:cs typeface="Times New Roman"/>
                <a:sym typeface="Times New Roman"/>
              </a:rPr>
              <a:t>Algorithm Development: Developing algorithms that consider various factors, including network conditions, resource availability, and workload characteristics, to optimize the scheduling and allocation processes.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7862"/>
            <a:ext cx="9144000" cy="349137"/>
            <a:chOff x="0" y="0"/>
            <a:chExt cx="12192000" cy="465516"/>
          </a:xfrm>
        </p:grpSpPr>
        <p:sp>
          <p:nvSpPr>
            <p:cNvPr name="Freeform 3" id="3"/>
            <p:cNvSpPr/>
            <p:nvPr/>
          </p:nvSpPr>
          <p:spPr>
            <a:xfrm flipH="false" flipV="false" rot="0">
              <a:off x="0" y="0"/>
              <a:ext cx="12192000" cy="465455"/>
            </a:xfrm>
            <a:custGeom>
              <a:avLst/>
              <a:gdLst/>
              <a:ahLst/>
              <a:cxnLst/>
              <a:rect r="r" b="b" t="t" l="l"/>
              <a:pathLst>
                <a:path h="465455" w="12192000">
                  <a:moveTo>
                    <a:pt x="0" y="0"/>
                  </a:moveTo>
                  <a:lnTo>
                    <a:pt x="12192000" y="0"/>
                  </a:lnTo>
                  <a:lnTo>
                    <a:pt x="12192000" y="465455"/>
                  </a:lnTo>
                  <a:lnTo>
                    <a:pt x="0" y="465455"/>
                  </a:lnTo>
                  <a:close/>
                </a:path>
              </a:pathLst>
            </a:custGeom>
            <a:solidFill>
              <a:srgbClr val="114B79"/>
            </a:solidFill>
          </p:spPr>
        </p:sp>
        <p:sp>
          <p:nvSpPr>
            <p:cNvPr name="TextBox 4" id="4"/>
            <p:cNvSpPr txBox="true"/>
            <p:nvPr/>
          </p:nvSpPr>
          <p:spPr>
            <a:xfrm>
              <a:off x="0" y="-47625"/>
              <a:ext cx="1219200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Dept. of Information Technology</a:t>
              </a:r>
            </a:p>
          </p:txBody>
        </p:sp>
      </p:grpSp>
      <p:grpSp>
        <p:nvGrpSpPr>
          <p:cNvPr name="Group 5" id="5"/>
          <p:cNvGrpSpPr/>
          <p:nvPr/>
        </p:nvGrpSpPr>
        <p:grpSpPr>
          <a:xfrm rot="0">
            <a:off x="9144000" y="9937862"/>
            <a:ext cx="8487292" cy="349137"/>
            <a:chOff x="0" y="0"/>
            <a:chExt cx="11316390" cy="465516"/>
          </a:xfrm>
        </p:grpSpPr>
        <p:sp>
          <p:nvSpPr>
            <p:cNvPr name="Freeform 6" id="6"/>
            <p:cNvSpPr/>
            <p:nvPr/>
          </p:nvSpPr>
          <p:spPr>
            <a:xfrm flipH="false" flipV="false" rot="0">
              <a:off x="0" y="0"/>
              <a:ext cx="11316335" cy="465455"/>
            </a:xfrm>
            <a:custGeom>
              <a:avLst/>
              <a:gdLst/>
              <a:ahLst/>
              <a:cxnLst/>
              <a:rect r="r" b="b" t="t" l="l"/>
              <a:pathLst>
                <a:path h="465455" w="11316335">
                  <a:moveTo>
                    <a:pt x="0" y="0"/>
                  </a:moveTo>
                  <a:lnTo>
                    <a:pt x="11316335" y="0"/>
                  </a:lnTo>
                  <a:lnTo>
                    <a:pt x="11316335" y="465455"/>
                  </a:lnTo>
                  <a:lnTo>
                    <a:pt x="0" y="465455"/>
                  </a:lnTo>
                  <a:close/>
                </a:path>
              </a:pathLst>
            </a:custGeom>
            <a:solidFill>
              <a:srgbClr val="2196F3"/>
            </a:solidFill>
          </p:spPr>
        </p:sp>
        <p:sp>
          <p:nvSpPr>
            <p:cNvPr name="TextBox 7" id="7"/>
            <p:cNvSpPr txBox="true"/>
            <p:nvPr/>
          </p:nvSpPr>
          <p:spPr>
            <a:xfrm>
              <a:off x="0" y="-47625"/>
              <a:ext cx="1131639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D.J.Sanghvi College of Engineering</a:t>
              </a:r>
            </a:p>
          </p:txBody>
        </p:sp>
      </p:grpSp>
      <p:grpSp>
        <p:nvGrpSpPr>
          <p:cNvPr name="Group 8" id="8"/>
          <p:cNvGrpSpPr/>
          <p:nvPr/>
        </p:nvGrpSpPr>
        <p:grpSpPr>
          <a:xfrm rot="0">
            <a:off x="17631294" y="9937863"/>
            <a:ext cx="656704" cy="349135"/>
            <a:chOff x="0" y="0"/>
            <a:chExt cx="875606" cy="465514"/>
          </a:xfrm>
        </p:grpSpPr>
        <p:sp>
          <p:nvSpPr>
            <p:cNvPr name="Freeform 9" id="9"/>
            <p:cNvSpPr/>
            <p:nvPr/>
          </p:nvSpPr>
          <p:spPr>
            <a:xfrm flipH="false" flipV="false" rot="0">
              <a:off x="0" y="0"/>
              <a:ext cx="875665" cy="465455"/>
            </a:xfrm>
            <a:custGeom>
              <a:avLst/>
              <a:gdLst/>
              <a:ahLst/>
              <a:cxnLst/>
              <a:rect r="r" b="b" t="t" l="l"/>
              <a:pathLst>
                <a:path h="465455" w="875665">
                  <a:moveTo>
                    <a:pt x="0" y="0"/>
                  </a:moveTo>
                  <a:lnTo>
                    <a:pt x="875665" y="0"/>
                  </a:lnTo>
                  <a:lnTo>
                    <a:pt x="875665" y="465455"/>
                  </a:lnTo>
                  <a:lnTo>
                    <a:pt x="0" y="465455"/>
                  </a:lnTo>
                  <a:close/>
                </a:path>
              </a:pathLst>
            </a:custGeom>
            <a:solidFill>
              <a:srgbClr val="1971B6"/>
            </a:solidFill>
          </p:spPr>
        </p:sp>
        <p:sp>
          <p:nvSpPr>
            <p:cNvPr name="TextBox 10" id="10"/>
            <p:cNvSpPr txBox="true"/>
            <p:nvPr/>
          </p:nvSpPr>
          <p:spPr>
            <a:xfrm>
              <a:off x="0" y="-47625"/>
              <a:ext cx="875606" cy="513139"/>
            </a:xfrm>
            <a:prstGeom prst="rect">
              <a:avLst/>
            </a:prstGeom>
          </p:spPr>
          <p:txBody>
            <a:bodyPr anchor="ctr" rtlCol="false" tIns="50800" lIns="50800" bIns="50800" rIns="50800"/>
            <a:lstStyle/>
            <a:p>
              <a:pPr algn="ctr">
                <a:lnSpc>
                  <a:spcPts val="2879"/>
                </a:lnSpc>
              </a:pPr>
              <a:r>
                <a:rPr lang="en-US" sz="2400" b="true">
                  <a:solidFill>
                    <a:srgbClr val="FFFFFF"/>
                  </a:solidFill>
                  <a:latin typeface="Times New Roman Bold"/>
                  <a:ea typeface="Times New Roman Bold"/>
                  <a:cs typeface="Times New Roman Bold"/>
                  <a:sym typeface="Times New Roman Bold"/>
                </a:rPr>
                <a:t>‹#›</a:t>
              </a:r>
            </a:p>
          </p:txBody>
        </p:sp>
      </p:grpSp>
      <p:grpSp>
        <p:nvGrpSpPr>
          <p:cNvPr name="Group 11" id="11"/>
          <p:cNvGrpSpPr/>
          <p:nvPr/>
        </p:nvGrpSpPr>
        <p:grpSpPr>
          <a:xfrm rot="0">
            <a:off x="-19050" y="-19050"/>
            <a:ext cx="18287998" cy="349138"/>
            <a:chOff x="0" y="0"/>
            <a:chExt cx="24383998" cy="465518"/>
          </a:xfrm>
        </p:grpSpPr>
        <p:sp>
          <p:nvSpPr>
            <p:cNvPr name="Freeform 12" id="12"/>
            <p:cNvSpPr/>
            <p:nvPr/>
          </p:nvSpPr>
          <p:spPr>
            <a:xfrm flipH="false" flipV="false" rot="0">
              <a:off x="0" y="0"/>
              <a:ext cx="24384000" cy="465455"/>
            </a:xfrm>
            <a:custGeom>
              <a:avLst/>
              <a:gdLst/>
              <a:ahLst/>
              <a:cxnLst/>
              <a:rect r="r" b="b" t="t" l="l"/>
              <a:pathLst>
                <a:path h="465455" w="24384000">
                  <a:moveTo>
                    <a:pt x="0" y="0"/>
                  </a:moveTo>
                  <a:lnTo>
                    <a:pt x="24384000" y="0"/>
                  </a:lnTo>
                  <a:lnTo>
                    <a:pt x="24384000" y="465455"/>
                  </a:lnTo>
                  <a:lnTo>
                    <a:pt x="0" y="465455"/>
                  </a:lnTo>
                  <a:close/>
                </a:path>
              </a:pathLst>
            </a:custGeom>
            <a:solidFill>
              <a:srgbClr val="002060"/>
            </a:solidFill>
          </p:spPr>
        </p:sp>
        <p:sp>
          <p:nvSpPr>
            <p:cNvPr name="TextBox 13" id="13"/>
            <p:cNvSpPr txBox="true"/>
            <p:nvPr/>
          </p:nvSpPr>
          <p:spPr>
            <a:xfrm>
              <a:off x="0" y="-47625"/>
              <a:ext cx="24383998" cy="513143"/>
            </a:xfrm>
            <a:prstGeom prst="rect">
              <a:avLst/>
            </a:prstGeom>
          </p:spPr>
          <p:txBody>
            <a:bodyPr anchor="ctr" rtlCol="false" tIns="50800" lIns="50800" bIns="50800" rIns="50800"/>
            <a:lstStyle/>
            <a:p>
              <a:pPr algn="ctr">
                <a:lnSpc>
                  <a:spcPts val="2700"/>
                </a:lnSpc>
              </a:pPr>
              <a:r>
                <a:rPr lang="en-US" b="true" sz="2250" i="true">
                  <a:solidFill>
                    <a:srgbClr val="FFFFFF"/>
                  </a:solidFill>
                  <a:latin typeface="Times New Roman Bold Italics"/>
                  <a:ea typeface="Times New Roman Bold Italics"/>
                  <a:cs typeface="Times New Roman Bold Italics"/>
                  <a:sym typeface="Times New Roman Bold Italics"/>
                </a:rPr>
                <a:t>Name of the project/Thesis</a:t>
              </a:r>
            </a:p>
          </p:txBody>
        </p:sp>
      </p:grpSp>
      <p:sp>
        <p:nvSpPr>
          <p:cNvPr name="Freeform 14" id="14"/>
          <p:cNvSpPr/>
          <p:nvPr/>
        </p:nvSpPr>
        <p:spPr>
          <a:xfrm flipH="false" flipV="false" rot="0">
            <a:off x="16916400" y="8813324"/>
            <a:ext cx="972325" cy="850783"/>
          </a:xfrm>
          <a:custGeom>
            <a:avLst/>
            <a:gdLst/>
            <a:ahLst/>
            <a:cxnLst/>
            <a:rect r="r" b="b" t="t" l="l"/>
            <a:pathLst>
              <a:path h="850783" w="972325">
                <a:moveTo>
                  <a:pt x="0" y="0"/>
                </a:moveTo>
                <a:lnTo>
                  <a:pt x="972326" y="0"/>
                </a:lnTo>
                <a:lnTo>
                  <a:pt x="972326" y="850783"/>
                </a:lnTo>
                <a:lnTo>
                  <a:pt x="0" y="850783"/>
                </a:lnTo>
                <a:lnTo>
                  <a:pt x="0" y="0"/>
                </a:lnTo>
                <a:close/>
              </a:path>
            </a:pathLst>
          </a:custGeom>
          <a:blipFill>
            <a:blip r:embed="rId2"/>
            <a:stretch>
              <a:fillRect l="0" t="0" r="0" b="0"/>
            </a:stretch>
          </a:blipFill>
        </p:spPr>
      </p:sp>
      <p:grpSp>
        <p:nvGrpSpPr>
          <p:cNvPr name="Group 15" id="15"/>
          <p:cNvGrpSpPr/>
          <p:nvPr/>
        </p:nvGrpSpPr>
        <p:grpSpPr>
          <a:xfrm rot="0">
            <a:off x="-3" y="349138"/>
            <a:ext cx="18288000" cy="890397"/>
            <a:chOff x="0" y="0"/>
            <a:chExt cx="24384000" cy="1187196"/>
          </a:xfrm>
        </p:grpSpPr>
        <p:sp>
          <p:nvSpPr>
            <p:cNvPr name="Freeform 16" id="16"/>
            <p:cNvSpPr/>
            <p:nvPr/>
          </p:nvSpPr>
          <p:spPr>
            <a:xfrm flipH="false" flipV="false" rot="0">
              <a:off x="0" y="0"/>
              <a:ext cx="24384000" cy="1187133"/>
            </a:xfrm>
            <a:custGeom>
              <a:avLst/>
              <a:gdLst/>
              <a:ahLst/>
              <a:cxnLst/>
              <a:rect r="r" b="b" t="t" l="l"/>
              <a:pathLst>
                <a:path h="1187133" w="24384000">
                  <a:moveTo>
                    <a:pt x="0" y="0"/>
                  </a:moveTo>
                  <a:lnTo>
                    <a:pt x="24384000" y="0"/>
                  </a:lnTo>
                  <a:lnTo>
                    <a:pt x="24384000" y="1187133"/>
                  </a:lnTo>
                  <a:lnTo>
                    <a:pt x="0" y="1187133"/>
                  </a:lnTo>
                  <a:close/>
                </a:path>
              </a:pathLst>
            </a:custGeom>
            <a:solidFill>
              <a:srgbClr val="F2F2F2"/>
            </a:solidFill>
          </p:spPr>
        </p:sp>
        <p:sp>
          <p:nvSpPr>
            <p:cNvPr name="TextBox 17" id="17"/>
            <p:cNvSpPr txBox="true"/>
            <p:nvPr/>
          </p:nvSpPr>
          <p:spPr>
            <a:xfrm>
              <a:off x="0" y="-38100"/>
              <a:ext cx="24384000" cy="1225296"/>
            </a:xfrm>
            <a:prstGeom prst="rect">
              <a:avLst/>
            </a:prstGeom>
          </p:spPr>
          <p:txBody>
            <a:bodyPr anchor="t" rtlCol="false" tIns="50800" lIns="50800" bIns="50800" rIns="50800"/>
            <a:lstStyle/>
            <a:p>
              <a:pPr algn="ctr">
                <a:lnSpc>
                  <a:spcPts val="4536"/>
                </a:lnSpc>
              </a:pPr>
              <a:r>
                <a:rPr lang="en-US" sz="4200" b="true">
                  <a:solidFill>
                    <a:srgbClr val="114B79"/>
                  </a:solidFill>
                  <a:latin typeface="Times New Roman Bold"/>
                  <a:ea typeface="Times New Roman Bold"/>
                  <a:cs typeface="Times New Roman Bold"/>
                  <a:sym typeface="Times New Roman Bold"/>
                </a:rPr>
                <a:t>Literature Survey(Existing Algorithm)</a:t>
              </a:r>
            </a:p>
          </p:txBody>
        </p:sp>
      </p:grpSp>
      <p:sp>
        <p:nvSpPr>
          <p:cNvPr name="TextBox 18" id="18"/>
          <p:cNvSpPr txBox="true"/>
          <p:nvPr/>
        </p:nvSpPr>
        <p:spPr>
          <a:xfrm rot="0">
            <a:off x="63211" y="1230010"/>
            <a:ext cx="18123477" cy="8161977"/>
          </a:xfrm>
          <a:prstGeom prst="rect">
            <a:avLst/>
          </a:prstGeom>
        </p:spPr>
        <p:txBody>
          <a:bodyPr anchor="t" rtlCol="false" tIns="0" lIns="0" bIns="0" rIns="0">
            <a:spAutoFit/>
          </a:bodyPr>
          <a:lstStyle/>
          <a:p>
            <a:pPr algn="just">
              <a:lnSpc>
                <a:spcPts val="3982"/>
              </a:lnSpc>
            </a:pPr>
            <a:r>
              <a:rPr lang="en-US" sz="3687">
                <a:solidFill>
                  <a:srgbClr val="000000"/>
                </a:solidFill>
                <a:latin typeface="Times New Roman"/>
                <a:ea typeface="Times New Roman"/>
                <a:cs typeface="Times New Roman"/>
                <a:sym typeface="Times New Roman"/>
              </a:rPr>
              <a:t>“Deep Reinforcement Learning-based Methods for Resource Scheduling in Cloud Computing: A Review and Future Directions.”Guangyao Zhou, Wenhong Tian, Rajkumar Buyya (2021) . </a:t>
            </a:r>
          </a:p>
          <a:p>
            <a:pPr algn="just" marL="796200" indent="-398100" lvl="1">
              <a:lnSpc>
                <a:spcPts val="3982"/>
              </a:lnSpc>
              <a:buFont typeface="Arial"/>
              <a:buChar char="•"/>
            </a:pPr>
            <a:r>
              <a:rPr lang="en-US" sz="3687">
                <a:solidFill>
                  <a:srgbClr val="000000"/>
                </a:solidFill>
                <a:latin typeface="Times New Roman"/>
                <a:ea typeface="Times New Roman"/>
                <a:cs typeface="Times New Roman"/>
                <a:sym typeface="Times New Roman"/>
              </a:rPr>
              <a:t>The paper addresses the need for efficient resource scheduling in cloud computing environments, focusing on improving quality of service (QoS), reducing costs, and minimizing environmental impact. The authors highlight the challenges posed by the dynamic and complex nature of cloud systems.</a:t>
            </a:r>
          </a:p>
          <a:p>
            <a:pPr algn="just" marL="796200" indent="-398100" lvl="1">
              <a:lnSpc>
                <a:spcPts val="3982"/>
              </a:lnSpc>
              <a:buFont typeface="Arial"/>
              <a:buChar char="•"/>
            </a:pPr>
            <a:r>
              <a:rPr lang="en-US" sz="3687">
                <a:solidFill>
                  <a:srgbClr val="000000"/>
                </a:solidFill>
                <a:latin typeface="Times New Roman"/>
                <a:ea typeface="Times New Roman"/>
                <a:cs typeface="Times New Roman"/>
                <a:sym typeface="Times New Roman"/>
              </a:rPr>
              <a:t>The paper proposes a framework that leverages Deep Reinforcement Learning (DRL) to handle the complexities of resource scheduling. This framework combines deep learning and reinforcement learning to create a system capable of learning and adapting to changing conditions in real-time.</a:t>
            </a:r>
          </a:p>
          <a:p>
            <a:pPr algn="just" marL="796200" indent="-398100" lvl="1">
              <a:lnSpc>
                <a:spcPts val="3982"/>
              </a:lnSpc>
              <a:buFont typeface="Arial"/>
              <a:buChar char="•"/>
            </a:pPr>
            <a:r>
              <a:rPr lang="en-US" sz="3687">
                <a:solidFill>
                  <a:srgbClr val="000000"/>
                </a:solidFill>
                <a:latin typeface="Times New Roman"/>
                <a:ea typeface="Times New Roman"/>
                <a:cs typeface="Times New Roman"/>
                <a:sym typeface="Times New Roman"/>
              </a:rPr>
              <a:t>The paper develops algorithms that utilize DRL to optimize resource scheduling. These algorithms consider various factors such as network conditions, resource availability, and workload characteristics. </a:t>
            </a:r>
            <a:r>
              <a:rPr lang="en-US" sz="3687">
                <a:solidFill>
                  <a:srgbClr val="000000"/>
                </a:solidFill>
                <a:latin typeface="Times New Roman"/>
                <a:ea typeface="Times New Roman"/>
                <a:cs typeface="Times New Roman"/>
                <a:sym typeface="Times New Roman"/>
                <a:hlinkClick r:id="rId3" tooltip="https://link.springer.com/article/10.1007/s10462-024-10756-9"/>
              </a:rPr>
              <a:t>By continuously learning from the environment, the DRL-based algorithms aim to make optimal scheduling decisions that enhance performance and efficiency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7862"/>
            <a:ext cx="9144000" cy="349137"/>
            <a:chOff x="0" y="0"/>
            <a:chExt cx="12192000" cy="465516"/>
          </a:xfrm>
        </p:grpSpPr>
        <p:sp>
          <p:nvSpPr>
            <p:cNvPr name="Freeform 3" id="3"/>
            <p:cNvSpPr/>
            <p:nvPr/>
          </p:nvSpPr>
          <p:spPr>
            <a:xfrm flipH="false" flipV="false" rot="0">
              <a:off x="0" y="0"/>
              <a:ext cx="12192000" cy="465455"/>
            </a:xfrm>
            <a:custGeom>
              <a:avLst/>
              <a:gdLst/>
              <a:ahLst/>
              <a:cxnLst/>
              <a:rect r="r" b="b" t="t" l="l"/>
              <a:pathLst>
                <a:path h="465455" w="12192000">
                  <a:moveTo>
                    <a:pt x="0" y="0"/>
                  </a:moveTo>
                  <a:lnTo>
                    <a:pt x="12192000" y="0"/>
                  </a:lnTo>
                  <a:lnTo>
                    <a:pt x="12192000" y="465455"/>
                  </a:lnTo>
                  <a:lnTo>
                    <a:pt x="0" y="465455"/>
                  </a:lnTo>
                  <a:close/>
                </a:path>
              </a:pathLst>
            </a:custGeom>
            <a:solidFill>
              <a:srgbClr val="114B79"/>
            </a:solidFill>
          </p:spPr>
        </p:sp>
        <p:sp>
          <p:nvSpPr>
            <p:cNvPr name="TextBox 4" id="4"/>
            <p:cNvSpPr txBox="true"/>
            <p:nvPr/>
          </p:nvSpPr>
          <p:spPr>
            <a:xfrm>
              <a:off x="0" y="-47625"/>
              <a:ext cx="1219200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Dept. of Information Technology</a:t>
              </a:r>
            </a:p>
          </p:txBody>
        </p:sp>
      </p:grpSp>
      <p:grpSp>
        <p:nvGrpSpPr>
          <p:cNvPr name="Group 5" id="5"/>
          <p:cNvGrpSpPr/>
          <p:nvPr/>
        </p:nvGrpSpPr>
        <p:grpSpPr>
          <a:xfrm rot="0">
            <a:off x="9144000" y="9937862"/>
            <a:ext cx="8487292" cy="349137"/>
            <a:chOff x="0" y="0"/>
            <a:chExt cx="11316390" cy="465516"/>
          </a:xfrm>
        </p:grpSpPr>
        <p:sp>
          <p:nvSpPr>
            <p:cNvPr name="Freeform 6" id="6"/>
            <p:cNvSpPr/>
            <p:nvPr/>
          </p:nvSpPr>
          <p:spPr>
            <a:xfrm flipH="false" flipV="false" rot="0">
              <a:off x="0" y="0"/>
              <a:ext cx="11316335" cy="465455"/>
            </a:xfrm>
            <a:custGeom>
              <a:avLst/>
              <a:gdLst/>
              <a:ahLst/>
              <a:cxnLst/>
              <a:rect r="r" b="b" t="t" l="l"/>
              <a:pathLst>
                <a:path h="465455" w="11316335">
                  <a:moveTo>
                    <a:pt x="0" y="0"/>
                  </a:moveTo>
                  <a:lnTo>
                    <a:pt x="11316335" y="0"/>
                  </a:lnTo>
                  <a:lnTo>
                    <a:pt x="11316335" y="465455"/>
                  </a:lnTo>
                  <a:lnTo>
                    <a:pt x="0" y="465455"/>
                  </a:lnTo>
                  <a:close/>
                </a:path>
              </a:pathLst>
            </a:custGeom>
            <a:solidFill>
              <a:srgbClr val="2196F3"/>
            </a:solidFill>
          </p:spPr>
        </p:sp>
        <p:sp>
          <p:nvSpPr>
            <p:cNvPr name="TextBox 7" id="7"/>
            <p:cNvSpPr txBox="true"/>
            <p:nvPr/>
          </p:nvSpPr>
          <p:spPr>
            <a:xfrm>
              <a:off x="0" y="-47625"/>
              <a:ext cx="1131639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D.J.Sanghvi College of Engineering</a:t>
              </a:r>
            </a:p>
          </p:txBody>
        </p:sp>
      </p:grpSp>
      <p:grpSp>
        <p:nvGrpSpPr>
          <p:cNvPr name="Group 8" id="8"/>
          <p:cNvGrpSpPr/>
          <p:nvPr/>
        </p:nvGrpSpPr>
        <p:grpSpPr>
          <a:xfrm rot="0">
            <a:off x="17631294" y="9937863"/>
            <a:ext cx="656704" cy="349135"/>
            <a:chOff x="0" y="0"/>
            <a:chExt cx="875606" cy="465514"/>
          </a:xfrm>
        </p:grpSpPr>
        <p:sp>
          <p:nvSpPr>
            <p:cNvPr name="Freeform 9" id="9"/>
            <p:cNvSpPr/>
            <p:nvPr/>
          </p:nvSpPr>
          <p:spPr>
            <a:xfrm flipH="false" flipV="false" rot="0">
              <a:off x="0" y="0"/>
              <a:ext cx="875665" cy="465455"/>
            </a:xfrm>
            <a:custGeom>
              <a:avLst/>
              <a:gdLst/>
              <a:ahLst/>
              <a:cxnLst/>
              <a:rect r="r" b="b" t="t" l="l"/>
              <a:pathLst>
                <a:path h="465455" w="875665">
                  <a:moveTo>
                    <a:pt x="0" y="0"/>
                  </a:moveTo>
                  <a:lnTo>
                    <a:pt x="875665" y="0"/>
                  </a:lnTo>
                  <a:lnTo>
                    <a:pt x="875665" y="465455"/>
                  </a:lnTo>
                  <a:lnTo>
                    <a:pt x="0" y="465455"/>
                  </a:lnTo>
                  <a:close/>
                </a:path>
              </a:pathLst>
            </a:custGeom>
            <a:solidFill>
              <a:srgbClr val="1971B6"/>
            </a:solidFill>
          </p:spPr>
        </p:sp>
        <p:sp>
          <p:nvSpPr>
            <p:cNvPr name="TextBox 10" id="10"/>
            <p:cNvSpPr txBox="true"/>
            <p:nvPr/>
          </p:nvSpPr>
          <p:spPr>
            <a:xfrm>
              <a:off x="0" y="-47625"/>
              <a:ext cx="875606" cy="513139"/>
            </a:xfrm>
            <a:prstGeom prst="rect">
              <a:avLst/>
            </a:prstGeom>
          </p:spPr>
          <p:txBody>
            <a:bodyPr anchor="ctr" rtlCol="false" tIns="50800" lIns="50800" bIns="50800" rIns="50800"/>
            <a:lstStyle/>
            <a:p>
              <a:pPr algn="ctr">
                <a:lnSpc>
                  <a:spcPts val="2879"/>
                </a:lnSpc>
              </a:pPr>
              <a:r>
                <a:rPr lang="en-US" sz="2400" b="true">
                  <a:solidFill>
                    <a:srgbClr val="FFFFFF"/>
                  </a:solidFill>
                  <a:latin typeface="Times New Roman Bold"/>
                  <a:ea typeface="Times New Roman Bold"/>
                  <a:cs typeface="Times New Roman Bold"/>
                  <a:sym typeface="Times New Roman Bold"/>
                </a:rPr>
                <a:t>‹#›</a:t>
              </a:r>
            </a:p>
          </p:txBody>
        </p:sp>
      </p:grpSp>
      <p:grpSp>
        <p:nvGrpSpPr>
          <p:cNvPr name="Group 11" id="11"/>
          <p:cNvGrpSpPr/>
          <p:nvPr/>
        </p:nvGrpSpPr>
        <p:grpSpPr>
          <a:xfrm rot="0">
            <a:off x="-19050" y="-19050"/>
            <a:ext cx="18287998" cy="349138"/>
            <a:chOff x="0" y="0"/>
            <a:chExt cx="24383998" cy="465518"/>
          </a:xfrm>
        </p:grpSpPr>
        <p:sp>
          <p:nvSpPr>
            <p:cNvPr name="Freeform 12" id="12"/>
            <p:cNvSpPr/>
            <p:nvPr/>
          </p:nvSpPr>
          <p:spPr>
            <a:xfrm flipH="false" flipV="false" rot="0">
              <a:off x="0" y="0"/>
              <a:ext cx="24384000" cy="465455"/>
            </a:xfrm>
            <a:custGeom>
              <a:avLst/>
              <a:gdLst/>
              <a:ahLst/>
              <a:cxnLst/>
              <a:rect r="r" b="b" t="t" l="l"/>
              <a:pathLst>
                <a:path h="465455" w="24384000">
                  <a:moveTo>
                    <a:pt x="0" y="0"/>
                  </a:moveTo>
                  <a:lnTo>
                    <a:pt x="24384000" y="0"/>
                  </a:lnTo>
                  <a:lnTo>
                    <a:pt x="24384000" y="465455"/>
                  </a:lnTo>
                  <a:lnTo>
                    <a:pt x="0" y="465455"/>
                  </a:lnTo>
                  <a:close/>
                </a:path>
              </a:pathLst>
            </a:custGeom>
            <a:solidFill>
              <a:srgbClr val="002060"/>
            </a:solidFill>
          </p:spPr>
        </p:sp>
        <p:sp>
          <p:nvSpPr>
            <p:cNvPr name="TextBox 13" id="13"/>
            <p:cNvSpPr txBox="true"/>
            <p:nvPr/>
          </p:nvSpPr>
          <p:spPr>
            <a:xfrm>
              <a:off x="0" y="-47625"/>
              <a:ext cx="24383998" cy="513143"/>
            </a:xfrm>
            <a:prstGeom prst="rect">
              <a:avLst/>
            </a:prstGeom>
          </p:spPr>
          <p:txBody>
            <a:bodyPr anchor="ctr" rtlCol="false" tIns="50800" lIns="50800" bIns="50800" rIns="50800"/>
            <a:lstStyle/>
            <a:p>
              <a:pPr algn="ctr">
                <a:lnSpc>
                  <a:spcPts val="2700"/>
                </a:lnSpc>
              </a:pPr>
              <a:r>
                <a:rPr lang="en-US" b="true" sz="2250" i="true">
                  <a:solidFill>
                    <a:srgbClr val="FFFFFF"/>
                  </a:solidFill>
                  <a:latin typeface="Times New Roman Bold Italics"/>
                  <a:ea typeface="Times New Roman Bold Italics"/>
                  <a:cs typeface="Times New Roman Bold Italics"/>
                  <a:sym typeface="Times New Roman Bold Italics"/>
                </a:rPr>
                <a:t>Name of the project/Thesis</a:t>
              </a:r>
            </a:p>
          </p:txBody>
        </p:sp>
      </p:grpSp>
      <p:sp>
        <p:nvSpPr>
          <p:cNvPr name="Freeform 14" id="14"/>
          <p:cNvSpPr/>
          <p:nvPr/>
        </p:nvSpPr>
        <p:spPr>
          <a:xfrm flipH="false" flipV="false" rot="0">
            <a:off x="16916400" y="8813324"/>
            <a:ext cx="972325" cy="850783"/>
          </a:xfrm>
          <a:custGeom>
            <a:avLst/>
            <a:gdLst/>
            <a:ahLst/>
            <a:cxnLst/>
            <a:rect r="r" b="b" t="t" l="l"/>
            <a:pathLst>
              <a:path h="850783" w="972325">
                <a:moveTo>
                  <a:pt x="0" y="0"/>
                </a:moveTo>
                <a:lnTo>
                  <a:pt x="972326" y="0"/>
                </a:lnTo>
                <a:lnTo>
                  <a:pt x="972326" y="850783"/>
                </a:lnTo>
                <a:lnTo>
                  <a:pt x="0" y="850783"/>
                </a:lnTo>
                <a:lnTo>
                  <a:pt x="0" y="0"/>
                </a:lnTo>
                <a:close/>
              </a:path>
            </a:pathLst>
          </a:custGeom>
          <a:blipFill>
            <a:blip r:embed="rId2"/>
            <a:stretch>
              <a:fillRect l="0" t="0" r="0" b="0"/>
            </a:stretch>
          </a:blipFill>
        </p:spPr>
      </p:sp>
      <p:grpSp>
        <p:nvGrpSpPr>
          <p:cNvPr name="Group 15" id="15"/>
          <p:cNvGrpSpPr/>
          <p:nvPr/>
        </p:nvGrpSpPr>
        <p:grpSpPr>
          <a:xfrm rot="0">
            <a:off x="-3" y="349138"/>
            <a:ext cx="18288000" cy="890397"/>
            <a:chOff x="0" y="0"/>
            <a:chExt cx="24384000" cy="1187196"/>
          </a:xfrm>
        </p:grpSpPr>
        <p:sp>
          <p:nvSpPr>
            <p:cNvPr name="Freeform 16" id="16"/>
            <p:cNvSpPr/>
            <p:nvPr/>
          </p:nvSpPr>
          <p:spPr>
            <a:xfrm flipH="false" flipV="false" rot="0">
              <a:off x="0" y="0"/>
              <a:ext cx="24384000" cy="1187133"/>
            </a:xfrm>
            <a:custGeom>
              <a:avLst/>
              <a:gdLst/>
              <a:ahLst/>
              <a:cxnLst/>
              <a:rect r="r" b="b" t="t" l="l"/>
              <a:pathLst>
                <a:path h="1187133" w="24384000">
                  <a:moveTo>
                    <a:pt x="0" y="0"/>
                  </a:moveTo>
                  <a:lnTo>
                    <a:pt x="24384000" y="0"/>
                  </a:lnTo>
                  <a:lnTo>
                    <a:pt x="24384000" y="1187133"/>
                  </a:lnTo>
                  <a:lnTo>
                    <a:pt x="0" y="1187133"/>
                  </a:lnTo>
                  <a:close/>
                </a:path>
              </a:pathLst>
            </a:custGeom>
            <a:solidFill>
              <a:srgbClr val="F2F2F2"/>
            </a:solidFill>
          </p:spPr>
        </p:sp>
        <p:sp>
          <p:nvSpPr>
            <p:cNvPr name="TextBox 17" id="17"/>
            <p:cNvSpPr txBox="true"/>
            <p:nvPr/>
          </p:nvSpPr>
          <p:spPr>
            <a:xfrm>
              <a:off x="0" y="-38100"/>
              <a:ext cx="24384000" cy="1225296"/>
            </a:xfrm>
            <a:prstGeom prst="rect">
              <a:avLst/>
            </a:prstGeom>
          </p:spPr>
          <p:txBody>
            <a:bodyPr anchor="t" rtlCol="false" tIns="50800" lIns="50800" bIns="50800" rIns="50800"/>
            <a:lstStyle/>
            <a:p>
              <a:pPr algn="ctr">
                <a:lnSpc>
                  <a:spcPts val="4536"/>
                </a:lnSpc>
              </a:pPr>
              <a:r>
                <a:rPr lang="en-US" sz="4200" b="true">
                  <a:solidFill>
                    <a:srgbClr val="114B79"/>
                  </a:solidFill>
                  <a:latin typeface="Times New Roman Bold"/>
                  <a:ea typeface="Times New Roman Bold"/>
                  <a:cs typeface="Times New Roman Bold"/>
                  <a:sym typeface="Times New Roman Bold"/>
                </a:rPr>
                <a:t>Literature Survey(Existing Algorithm)</a:t>
              </a:r>
            </a:p>
          </p:txBody>
        </p:sp>
      </p:grpSp>
      <p:sp>
        <p:nvSpPr>
          <p:cNvPr name="TextBox 18" id="18"/>
          <p:cNvSpPr txBox="true"/>
          <p:nvPr/>
        </p:nvSpPr>
        <p:spPr>
          <a:xfrm rot="0">
            <a:off x="-3" y="1398303"/>
            <a:ext cx="18268948" cy="8352216"/>
          </a:xfrm>
          <a:prstGeom prst="rect">
            <a:avLst/>
          </a:prstGeom>
        </p:spPr>
        <p:txBody>
          <a:bodyPr anchor="t" rtlCol="false" tIns="0" lIns="0" bIns="0" rIns="0">
            <a:spAutoFit/>
          </a:bodyPr>
          <a:lstStyle/>
          <a:p>
            <a:pPr algn="just">
              <a:lnSpc>
                <a:spcPts val="3837"/>
              </a:lnSpc>
            </a:pPr>
            <a:r>
              <a:rPr lang="en-US" sz="3553">
                <a:solidFill>
                  <a:srgbClr val="000000"/>
                </a:solidFill>
                <a:latin typeface="Times New Roman"/>
                <a:ea typeface="Times New Roman"/>
                <a:cs typeface="Times New Roman"/>
                <a:sym typeface="Times New Roman"/>
              </a:rPr>
              <a:t>“StraightLine: An End-to-End Resource-Aware Scheduler for Machine Learning Application Requests” by Cheng-Wei Ching, Boyuan Guan, Hailu Xu, and Liting Hu.</a:t>
            </a:r>
          </a:p>
          <a:p>
            <a:pPr algn="just" marL="767204" indent="-383602" lvl="1">
              <a:lnSpc>
                <a:spcPts val="3837"/>
              </a:lnSpc>
              <a:buFont typeface="Arial"/>
              <a:buChar char="•"/>
            </a:pPr>
            <a:r>
              <a:rPr lang="en-US" sz="3553">
                <a:solidFill>
                  <a:srgbClr val="000000"/>
                </a:solidFill>
                <a:latin typeface="Times New Roman"/>
                <a:ea typeface="Times New Roman"/>
                <a:cs typeface="Times New Roman"/>
                <a:sym typeface="Times New Roman"/>
              </a:rPr>
              <a:t>The algorithm in the paper addresses the need for efficient resource scheduling in hybrid infrastructures, which include cloud data centers, local servers, containers, and serverless platforms. It aims to reduce response time and failure rates for ML application requests.</a:t>
            </a:r>
          </a:p>
          <a:p>
            <a:pPr algn="just" marL="767204" indent="-383602" lvl="1">
              <a:lnSpc>
                <a:spcPts val="3837"/>
              </a:lnSpc>
              <a:buFont typeface="Arial"/>
              <a:buChar char="•"/>
            </a:pPr>
            <a:r>
              <a:rPr lang="en-US" sz="3553">
                <a:solidFill>
                  <a:srgbClr val="000000"/>
                </a:solidFill>
                <a:latin typeface="Times New Roman"/>
                <a:ea typeface="Times New Roman"/>
                <a:cs typeface="Times New Roman"/>
                <a:sym typeface="Times New Roman"/>
              </a:rPr>
              <a:t>The paper proposes the framework, named StraightLine, an end-to-end resource-aware scheduler that dynamically places ML application requests based on their unique characteristics, such as request frequency, input data size, and data distribution. It intelligently selects the optimal resources (e.g., container, virtual machine, or serverless process) for each request. Key components include:</a:t>
            </a:r>
          </a:p>
          <a:p>
            <a:pPr algn="just" marL="1534408" indent="-511469" lvl="2">
              <a:lnSpc>
                <a:spcPts val="3837"/>
              </a:lnSpc>
              <a:buAutoNum type="alphaLcPeriod" startAt="1"/>
            </a:pPr>
            <a:r>
              <a:rPr lang="en-US" sz="3553">
                <a:solidFill>
                  <a:srgbClr val="000000"/>
                </a:solidFill>
                <a:latin typeface="Times New Roman"/>
                <a:ea typeface="Times New Roman"/>
                <a:cs typeface="Times New Roman"/>
                <a:sym typeface="Times New Roman"/>
              </a:rPr>
              <a:t>Empirical Dynamic Placing Algorithm: This algorithm places requests by considering their specific characteristics and the available resources in the hybrid infrastructure.</a:t>
            </a:r>
          </a:p>
          <a:p>
            <a:pPr algn="just" marL="1534408" indent="-511469" lvl="2">
              <a:lnSpc>
                <a:spcPts val="3837"/>
              </a:lnSpc>
              <a:buAutoNum type="alphaLcPeriod" startAt="1"/>
            </a:pPr>
            <a:r>
              <a:rPr lang="en-US" sz="3553">
                <a:solidFill>
                  <a:srgbClr val="000000"/>
                </a:solidFill>
                <a:latin typeface="Times New Roman"/>
                <a:ea typeface="Times New Roman"/>
                <a:cs typeface="Times New Roman"/>
                <a:sym typeface="Times New Roman"/>
              </a:rPr>
              <a:t>Resource Optimization: The scheduler optimizes resource utilization by selecting the most suitable type of resource for each request, ensuring efficient processing and deployment.</a:t>
            </a:r>
          </a:p>
          <a:p>
            <a:pPr algn="just" marL="1534408" indent="-511469" lvl="2">
              <a:lnSpc>
                <a:spcPts val="3837"/>
              </a:lnSpc>
              <a:buAutoNum type="alphaLcPeriod" startAt="1"/>
            </a:pPr>
            <a:r>
              <a:rPr lang="en-US" sz="3553">
                <a:solidFill>
                  <a:srgbClr val="000000"/>
                </a:solidFill>
                <a:latin typeface="Times New Roman"/>
                <a:ea typeface="Times New Roman"/>
                <a:cs typeface="Times New Roman"/>
                <a:sym typeface="Times New Roman"/>
              </a:rPr>
              <a:t>Hybrid Infrastructure Support: The framework supports various types of computing resources, making it adaptable to different real-world scenarios.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7862"/>
            <a:ext cx="9144000" cy="349137"/>
            <a:chOff x="0" y="0"/>
            <a:chExt cx="12192000" cy="465516"/>
          </a:xfrm>
        </p:grpSpPr>
        <p:sp>
          <p:nvSpPr>
            <p:cNvPr name="Freeform 3" id="3"/>
            <p:cNvSpPr/>
            <p:nvPr/>
          </p:nvSpPr>
          <p:spPr>
            <a:xfrm flipH="false" flipV="false" rot="0">
              <a:off x="0" y="0"/>
              <a:ext cx="12192000" cy="465455"/>
            </a:xfrm>
            <a:custGeom>
              <a:avLst/>
              <a:gdLst/>
              <a:ahLst/>
              <a:cxnLst/>
              <a:rect r="r" b="b" t="t" l="l"/>
              <a:pathLst>
                <a:path h="465455" w="12192000">
                  <a:moveTo>
                    <a:pt x="0" y="0"/>
                  </a:moveTo>
                  <a:lnTo>
                    <a:pt x="12192000" y="0"/>
                  </a:lnTo>
                  <a:lnTo>
                    <a:pt x="12192000" y="465455"/>
                  </a:lnTo>
                  <a:lnTo>
                    <a:pt x="0" y="465455"/>
                  </a:lnTo>
                  <a:close/>
                </a:path>
              </a:pathLst>
            </a:custGeom>
            <a:solidFill>
              <a:srgbClr val="114B79"/>
            </a:solidFill>
          </p:spPr>
        </p:sp>
        <p:sp>
          <p:nvSpPr>
            <p:cNvPr name="TextBox 4" id="4"/>
            <p:cNvSpPr txBox="true"/>
            <p:nvPr/>
          </p:nvSpPr>
          <p:spPr>
            <a:xfrm>
              <a:off x="0" y="-47625"/>
              <a:ext cx="1219200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Dept. of Information Technology</a:t>
              </a:r>
            </a:p>
          </p:txBody>
        </p:sp>
      </p:grpSp>
      <p:grpSp>
        <p:nvGrpSpPr>
          <p:cNvPr name="Group 5" id="5"/>
          <p:cNvGrpSpPr/>
          <p:nvPr/>
        </p:nvGrpSpPr>
        <p:grpSpPr>
          <a:xfrm rot="0">
            <a:off x="9144000" y="9937862"/>
            <a:ext cx="8487292" cy="349137"/>
            <a:chOff x="0" y="0"/>
            <a:chExt cx="11316390" cy="465516"/>
          </a:xfrm>
        </p:grpSpPr>
        <p:sp>
          <p:nvSpPr>
            <p:cNvPr name="Freeform 6" id="6"/>
            <p:cNvSpPr/>
            <p:nvPr/>
          </p:nvSpPr>
          <p:spPr>
            <a:xfrm flipH="false" flipV="false" rot="0">
              <a:off x="0" y="0"/>
              <a:ext cx="11316335" cy="465455"/>
            </a:xfrm>
            <a:custGeom>
              <a:avLst/>
              <a:gdLst/>
              <a:ahLst/>
              <a:cxnLst/>
              <a:rect r="r" b="b" t="t" l="l"/>
              <a:pathLst>
                <a:path h="465455" w="11316335">
                  <a:moveTo>
                    <a:pt x="0" y="0"/>
                  </a:moveTo>
                  <a:lnTo>
                    <a:pt x="11316335" y="0"/>
                  </a:lnTo>
                  <a:lnTo>
                    <a:pt x="11316335" y="465455"/>
                  </a:lnTo>
                  <a:lnTo>
                    <a:pt x="0" y="465455"/>
                  </a:lnTo>
                  <a:close/>
                </a:path>
              </a:pathLst>
            </a:custGeom>
            <a:solidFill>
              <a:srgbClr val="2196F3"/>
            </a:solidFill>
          </p:spPr>
        </p:sp>
        <p:sp>
          <p:nvSpPr>
            <p:cNvPr name="TextBox 7" id="7"/>
            <p:cNvSpPr txBox="true"/>
            <p:nvPr/>
          </p:nvSpPr>
          <p:spPr>
            <a:xfrm>
              <a:off x="0" y="-47625"/>
              <a:ext cx="1131639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D.J.Sanghvi College of Engineering</a:t>
              </a:r>
            </a:p>
          </p:txBody>
        </p:sp>
      </p:grpSp>
      <p:grpSp>
        <p:nvGrpSpPr>
          <p:cNvPr name="Group 8" id="8"/>
          <p:cNvGrpSpPr/>
          <p:nvPr/>
        </p:nvGrpSpPr>
        <p:grpSpPr>
          <a:xfrm rot="0">
            <a:off x="17631294" y="9937863"/>
            <a:ext cx="656704" cy="349135"/>
            <a:chOff x="0" y="0"/>
            <a:chExt cx="875606" cy="465514"/>
          </a:xfrm>
        </p:grpSpPr>
        <p:sp>
          <p:nvSpPr>
            <p:cNvPr name="Freeform 9" id="9"/>
            <p:cNvSpPr/>
            <p:nvPr/>
          </p:nvSpPr>
          <p:spPr>
            <a:xfrm flipH="false" flipV="false" rot="0">
              <a:off x="0" y="0"/>
              <a:ext cx="875665" cy="465455"/>
            </a:xfrm>
            <a:custGeom>
              <a:avLst/>
              <a:gdLst/>
              <a:ahLst/>
              <a:cxnLst/>
              <a:rect r="r" b="b" t="t" l="l"/>
              <a:pathLst>
                <a:path h="465455" w="875665">
                  <a:moveTo>
                    <a:pt x="0" y="0"/>
                  </a:moveTo>
                  <a:lnTo>
                    <a:pt x="875665" y="0"/>
                  </a:lnTo>
                  <a:lnTo>
                    <a:pt x="875665" y="465455"/>
                  </a:lnTo>
                  <a:lnTo>
                    <a:pt x="0" y="465455"/>
                  </a:lnTo>
                  <a:close/>
                </a:path>
              </a:pathLst>
            </a:custGeom>
            <a:solidFill>
              <a:srgbClr val="1971B6"/>
            </a:solidFill>
          </p:spPr>
        </p:sp>
        <p:sp>
          <p:nvSpPr>
            <p:cNvPr name="TextBox 10" id="10"/>
            <p:cNvSpPr txBox="true"/>
            <p:nvPr/>
          </p:nvSpPr>
          <p:spPr>
            <a:xfrm>
              <a:off x="0" y="-47625"/>
              <a:ext cx="875606" cy="513139"/>
            </a:xfrm>
            <a:prstGeom prst="rect">
              <a:avLst/>
            </a:prstGeom>
          </p:spPr>
          <p:txBody>
            <a:bodyPr anchor="ctr" rtlCol="false" tIns="50800" lIns="50800" bIns="50800" rIns="50800"/>
            <a:lstStyle/>
            <a:p>
              <a:pPr algn="ctr">
                <a:lnSpc>
                  <a:spcPts val="2879"/>
                </a:lnSpc>
              </a:pPr>
              <a:r>
                <a:rPr lang="en-US" sz="2400" b="true">
                  <a:solidFill>
                    <a:srgbClr val="FFFFFF"/>
                  </a:solidFill>
                  <a:latin typeface="Times New Roman Bold"/>
                  <a:ea typeface="Times New Roman Bold"/>
                  <a:cs typeface="Times New Roman Bold"/>
                  <a:sym typeface="Times New Roman Bold"/>
                </a:rPr>
                <a:t>‹#›</a:t>
              </a:r>
            </a:p>
          </p:txBody>
        </p:sp>
      </p:grpSp>
      <p:grpSp>
        <p:nvGrpSpPr>
          <p:cNvPr name="Group 11" id="11"/>
          <p:cNvGrpSpPr/>
          <p:nvPr/>
        </p:nvGrpSpPr>
        <p:grpSpPr>
          <a:xfrm rot="0">
            <a:off x="-19050" y="-19050"/>
            <a:ext cx="18287998" cy="349138"/>
            <a:chOff x="0" y="0"/>
            <a:chExt cx="24383998" cy="465518"/>
          </a:xfrm>
        </p:grpSpPr>
        <p:sp>
          <p:nvSpPr>
            <p:cNvPr name="Freeform 12" id="12"/>
            <p:cNvSpPr/>
            <p:nvPr/>
          </p:nvSpPr>
          <p:spPr>
            <a:xfrm flipH="false" flipV="false" rot="0">
              <a:off x="0" y="0"/>
              <a:ext cx="24384000" cy="465455"/>
            </a:xfrm>
            <a:custGeom>
              <a:avLst/>
              <a:gdLst/>
              <a:ahLst/>
              <a:cxnLst/>
              <a:rect r="r" b="b" t="t" l="l"/>
              <a:pathLst>
                <a:path h="465455" w="24384000">
                  <a:moveTo>
                    <a:pt x="0" y="0"/>
                  </a:moveTo>
                  <a:lnTo>
                    <a:pt x="24384000" y="0"/>
                  </a:lnTo>
                  <a:lnTo>
                    <a:pt x="24384000" y="465455"/>
                  </a:lnTo>
                  <a:lnTo>
                    <a:pt x="0" y="465455"/>
                  </a:lnTo>
                  <a:close/>
                </a:path>
              </a:pathLst>
            </a:custGeom>
            <a:solidFill>
              <a:srgbClr val="002060"/>
            </a:solidFill>
          </p:spPr>
        </p:sp>
        <p:sp>
          <p:nvSpPr>
            <p:cNvPr name="TextBox 13" id="13"/>
            <p:cNvSpPr txBox="true"/>
            <p:nvPr/>
          </p:nvSpPr>
          <p:spPr>
            <a:xfrm>
              <a:off x="0" y="-47625"/>
              <a:ext cx="24383998" cy="513143"/>
            </a:xfrm>
            <a:prstGeom prst="rect">
              <a:avLst/>
            </a:prstGeom>
          </p:spPr>
          <p:txBody>
            <a:bodyPr anchor="ctr" rtlCol="false" tIns="50800" lIns="50800" bIns="50800" rIns="50800"/>
            <a:lstStyle/>
            <a:p>
              <a:pPr algn="ctr">
                <a:lnSpc>
                  <a:spcPts val="2700"/>
                </a:lnSpc>
              </a:pPr>
              <a:r>
                <a:rPr lang="en-US" b="true" sz="2250" i="true">
                  <a:solidFill>
                    <a:srgbClr val="FFFFFF"/>
                  </a:solidFill>
                  <a:latin typeface="Times New Roman Bold Italics"/>
                  <a:ea typeface="Times New Roman Bold Italics"/>
                  <a:cs typeface="Times New Roman Bold Italics"/>
                  <a:sym typeface="Times New Roman Bold Italics"/>
                </a:rPr>
                <a:t>Name of the project/Thesis</a:t>
              </a:r>
            </a:p>
          </p:txBody>
        </p:sp>
      </p:grpSp>
      <p:sp>
        <p:nvSpPr>
          <p:cNvPr name="Freeform 14" id="14"/>
          <p:cNvSpPr/>
          <p:nvPr/>
        </p:nvSpPr>
        <p:spPr>
          <a:xfrm flipH="false" flipV="false" rot="0">
            <a:off x="16916400" y="8813324"/>
            <a:ext cx="972325" cy="850783"/>
          </a:xfrm>
          <a:custGeom>
            <a:avLst/>
            <a:gdLst/>
            <a:ahLst/>
            <a:cxnLst/>
            <a:rect r="r" b="b" t="t" l="l"/>
            <a:pathLst>
              <a:path h="850783" w="972325">
                <a:moveTo>
                  <a:pt x="0" y="0"/>
                </a:moveTo>
                <a:lnTo>
                  <a:pt x="972326" y="0"/>
                </a:lnTo>
                <a:lnTo>
                  <a:pt x="972326" y="850783"/>
                </a:lnTo>
                <a:lnTo>
                  <a:pt x="0" y="850783"/>
                </a:lnTo>
                <a:lnTo>
                  <a:pt x="0" y="0"/>
                </a:lnTo>
                <a:close/>
              </a:path>
            </a:pathLst>
          </a:custGeom>
          <a:blipFill>
            <a:blip r:embed="rId2"/>
            <a:stretch>
              <a:fillRect l="0" t="0" r="0" b="0"/>
            </a:stretch>
          </a:blipFill>
        </p:spPr>
      </p:sp>
      <p:grpSp>
        <p:nvGrpSpPr>
          <p:cNvPr name="Group 15" id="15"/>
          <p:cNvGrpSpPr/>
          <p:nvPr/>
        </p:nvGrpSpPr>
        <p:grpSpPr>
          <a:xfrm rot="0">
            <a:off x="-3" y="349138"/>
            <a:ext cx="18288000" cy="890397"/>
            <a:chOff x="0" y="0"/>
            <a:chExt cx="24384000" cy="1187196"/>
          </a:xfrm>
        </p:grpSpPr>
        <p:sp>
          <p:nvSpPr>
            <p:cNvPr name="Freeform 16" id="16"/>
            <p:cNvSpPr/>
            <p:nvPr/>
          </p:nvSpPr>
          <p:spPr>
            <a:xfrm flipH="false" flipV="false" rot="0">
              <a:off x="0" y="0"/>
              <a:ext cx="24384000" cy="1187133"/>
            </a:xfrm>
            <a:custGeom>
              <a:avLst/>
              <a:gdLst/>
              <a:ahLst/>
              <a:cxnLst/>
              <a:rect r="r" b="b" t="t" l="l"/>
              <a:pathLst>
                <a:path h="1187133" w="24384000">
                  <a:moveTo>
                    <a:pt x="0" y="0"/>
                  </a:moveTo>
                  <a:lnTo>
                    <a:pt x="24384000" y="0"/>
                  </a:lnTo>
                  <a:lnTo>
                    <a:pt x="24384000" y="1187133"/>
                  </a:lnTo>
                  <a:lnTo>
                    <a:pt x="0" y="1187133"/>
                  </a:lnTo>
                  <a:close/>
                </a:path>
              </a:pathLst>
            </a:custGeom>
            <a:solidFill>
              <a:srgbClr val="F2F2F2"/>
            </a:solidFill>
          </p:spPr>
        </p:sp>
        <p:sp>
          <p:nvSpPr>
            <p:cNvPr name="TextBox 17" id="17"/>
            <p:cNvSpPr txBox="true"/>
            <p:nvPr/>
          </p:nvSpPr>
          <p:spPr>
            <a:xfrm>
              <a:off x="0" y="-38100"/>
              <a:ext cx="24384000" cy="1225296"/>
            </a:xfrm>
            <a:prstGeom prst="rect">
              <a:avLst/>
            </a:prstGeom>
          </p:spPr>
          <p:txBody>
            <a:bodyPr anchor="t" rtlCol="false" tIns="50800" lIns="50800" bIns="50800" rIns="50800"/>
            <a:lstStyle/>
            <a:p>
              <a:pPr algn="ctr">
                <a:lnSpc>
                  <a:spcPts val="4536"/>
                </a:lnSpc>
              </a:pPr>
              <a:r>
                <a:rPr lang="en-US" sz="4200" b="true">
                  <a:solidFill>
                    <a:srgbClr val="114B79"/>
                  </a:solidFill>
                  <a:latin typeface="Times New Roman Bold"/>
                  <a:ea typeface="Times New Roman Bold"/>
                  <a:cs typeface="Times New Roman Bold"/>
                  <a:sym typeface="Times New Roman Bold"/>
                </a:rPr>
                <a:t>Literature Survey(Existing Algorithm)</a:t>
              </a:r>
            </a:p>
          </p:txBody>
        </p:sp>
      </p:grpSp>
      <p:sp>
        <p:nvSpPr>
          <p:cNvPr name="TextBox 18" id="18"/>
          <p:cNvSpPr txBox="true"/>
          <p:nvPr/>
        </p:nvSpPr>
        <p:spPr>
          <a:xfrm rot="0">
            <a:off x="-19050" y="1417476"/>
            <a:ext cx="18268948" cy="8246631"/>
          </a:xfrm>
          <a:prstGeom prst="rect">
            <a:avLst/>
          </a:prstGeom>
        </p:spPr>
        <p:txBody>
          <a:bodyPr anchor="t" rtlCol="false" tIns="0" lIns="0" bIns="0" rIns="0">
            <a:spAutoFit/>
          </a:bodyPr>
          <a:lstStyle/>
          <a:p>
            <a:pPr algn="just">
              <a:lnSpc>
                <a:spcPts val="3789"/>
              </a:lnSpc>
            </a:pPr>
            <a:r>
              <a:rPr lang="en-US" sz="3508">
                <a:solidFill>
                  <a:srgbClr val="000000"/>
                </a:solidFill>
                <a:latin typeface="Times New Roman"/>
                <a:ea typeface="Times New Roman"/>
                <a:cs typeface="Times New Roman"/>
                <a:sym typeface="Times New Roman"/>
              </a:rPr>
              <a:t>“Distributed ML Training on Android Devices.” Tanmai Kamat , Sarang Kadakia , Ayush Kapadia (Blackbook)</a:t>
            </a:r>
          </a:p>
          <a:p>
            <a:pPr algn="just" marL="757472" indent="-378736" lvl="1">
              <a:lnSpc>
                <a:spcPts val="3789"/>
              </a:lnSpc>
              <a:buFont typeface="Arial"/>
              <a:buChar char="•"/>
            </a:pPr>
            <a:r>
              <a:rPr lang="en-US" sz="3508">
                <a:solidFill>
                  <a:srgbClr val="000000"/>
                </a:solidFill>
                <a:latin typeface="Times New Roman"/>
                <a:ea typeface="Times New Roman"/>
                <a:cs typeface="Times New Roman"/>
                <a:sym typeface="Times New Roman"/>
              </a:rPr>
              <a:t>The algorithm is designed to leverage the computational power of smartphones for local ML training, reducing reliance on external servers and enhancing privacy. It addresses the need for efficient, decentralized processing and data sharing among devices.</a:t>
            </a:r>
          </a:p>
          <a:p>
            <a:pPr algn="just" marL="757472" indent="-378736" lvl="1">
              <a:lnSpc>
                <a:spcPts val="3789"/>
              </a:lnSpc>
              <a:buFont typeface="Arial"/>
              <a:buChar char="•"/>
            </a:pPr>
            <a:r>
              <a:rPr lang="en-US" sz="3508">
                <a:solidFill>
                  <a:srgbClr val="000000"/>
                </a:solidFill>
                <a:latin typeface="Times New Roman"/>
                <a:ea typeface="Times New Roman"/>
                <a:cs typeface="Times New Roman"/>
                <a:sym typeface="Times New Roman"/>
              </a:rPr>
              <a:t>The framework utilizes a Wi-Fi neighborhood sharing algorithm to distribute data across multiple Android devices. Each device trains a portion of the dataset using the MobileNet model, a convolutional neural network (CNN) optimized for mobile devices. This collaborative approach improves model accuracy by learning from diverse datasets.Key components include:</a:t>
            </a:r>
          </a:p>
          <a:p>
            <a:pPr algn="just" marL="1514944" indent="-504981" lvl="2">
              <a:lnSpc>
                <a:spcPts val="3789"/>
              </a:lnSpc>
              <a:buAutoNum type="alphaLcPeriod" startAt="1"/>
            </a:pPr>
            <a:r>
              <a:rPr lang="en-US" sz="3508">
                <a:solidFill>
                  <a:srgbClr val="000000"/>
                </a:solidFill>
                <a:latin typeface="Times New Roman"/>
                <a:ea typeface="Times New Roman"/>
                <a:cs typeface="Times New Roman"/>
                <a:sym typeface="Times New Roman"/>
              </a:rPr>
              <a:t>Distributed Training: Data is distributed across devices, each training a part of the dataset.</a:t>
            </a:r>
          </a:p>
          <a:p>
            <a:pPr algn="just" marL="1514944" indent="-504981" lvl="2">
              <a:lnSpc>
                <a:spcPts val="3789"/>
              </a:lnSpc>
              <a:buAutoNum type="alphaLcPeriod" startAt="1"/>
            </a:pPr>
            <a:r>
              <a:rPr lang="en-US" sz="3508">
                <a:solidFill>
                  <a:srgbClr val="000000"/>
                </a:solidFill>
                <a:latin typeface="Times New Roman"/>
                <a:ea typeface="Times New Roman"/>
                <a:cs typeface="Times New Roman"/>
                <a:sym typeface="Times New Roman"/>
              </a:rPr>
              <a:t>Wi-Fi Direct for Communication: Devices communicate in a peer-to-peer (P2P) network using the Wi-Fi Direct API, enabling direct data sharing without internet connectivity.</a:t>
            </a:r>
          </a:p>
          <a:p>
            <a:pPr algn="just" marL="1514944" indent="-504981" lvl="2">
              <a:lnSpc>
                <a:spcPts val="3789"/>
              </a:lnSpc>
              <a:buAutoNum type="alphaLcPeriod" startAt="1"/>
            </a:pPr>
            <a:r>
              <a:rPr lang="en-US" sz="3508">
                <a:solidFill>
                  <a:srgbClr val="000000"/>
                </a:solidFill>
                <a:latin typeface="Times New Roman"/>
                <a:ea typeface="Times New Roman"/>
                <a:cs typeface="Times New Roman"/>
                <a:sym typeface="Times New Roman"/>
              </a:rPr>
              <a:t>MobileNet for Image Classification: MobileNet architecture is used for efficient image classification on resource-constrained devices.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7862"/>
            <a:ext cx="9144000" cy="349137"/>
            <a:chOff x="0" y="0"/>
            <a:chExt cx="12192000" cy="465516"/>
          </a:xfrm>
        </p:grpSpPr>
        <p:sp>
          <p:nvSpPr>
            <p:cNvPr name="Freeform 3" id="3"/>
            <p:cNvSpPr/>
            <p:nvPr/>
          </p:nvSpPr>
          <p:spPr>
            <a:xfrm flipH="false" flipV="false" rot="0">
              <a:off x="0" y="0"/>
              <a:ext cx="12192000" cy="465455"/>
            </a:xfrm>
            <a:custGeom>
              <a:avLst/>
              <a:gdLst/>
              <a:ahLst/>
              <a:cxnLst/>
              <a:rect r="r" b="b" t="t" l="l"/>
              <a:pathLst>
                <a:path h="465455" w="12192000">
                  <a:moveTo>
                    <a:pt x="0" y="0"/>
                  </a:moveTo>
                  <a:lnTo>
                    <a:pt x="12192000" y="0"/>
                  </a:lnTo>
                  <a:lnTo>
                    <a:pt x="12192000" y="465455"/>
                  </a:lnTo>
                  <a:lnTo>
                    <a:pt x="0" y="465455"/>
                  </a:lnTo>
                  <a:close/>
                </a:path>
              </a:pathLst>
            </a:custGeom>
            <a:solidFill>
              <a:srgbClr val="114B79"/>
            </a:solidFill>
          </p:spPr>
        </p:sp>
        <p:sp>
          <p:nvSpPr>
            <p:cNvPr name="TextBox 4" id="4"/>
            <p:cNvSpPr txBox="true"/>
            <p:nvPr/>
          </p:nvSpPr>
          <p:spPr>
            <a:xfrm>
              <a:off x="0" y="-47625"/>
              <a:ext cx="1219200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Dept. of Information Technology</a:t>
              </a:r>
            </a:p>
          </p:txBody>
        </p:sp>
      </p:grpSp>
      <p:grpSp>
        <p:nvGrpSpPr>
          <p:cNvPr name="Group 5" id="5"/>
          <p:cNvGrpSpPr/>
          <p:nvPr/>
        </p:nvGrpSpPr>
        <p:grpSpPr>
          <a:xfrm rot="0">
            <a:off x="9144000" y="9937862"/>
            <a:ext cx="8487292" cy="349137"/>
            <a:chOff x="0" y="0"/>
            <a:chExt cx="11316390" cy="465516"/>
          </a:xfrm>
        </p:grpSpPr>
        <p:sp>
          <p:nvSpPr>
            <p:cNvPr name="Freeform 6" id="6"/>
            <p:cNvSpPr/>
            <p:nvPr/>
          </p:nvSpPr>
          <p:spPr>
            <a:xfrm flipH="false" flipV="false" rot="0">
              <a:off x="0" y="0"/>
              <a:ext cx="11316335" cy="465455"/>
            </a:xfrm>
            <a:custGeom>
              <a:avLst/>
              <a:gdLst/>
              <a:ahLst/>
              <a:cxnLst/>
              <a:rect r="r" b="b" t="t" l="l"/>
              <a:pathLst>
                <a:path h="465455" w="11316335">
                  <a:moveTo>
                    <a:pt x="0" y="0"/>
                  </a:moveTo>
                  <a:lnTo>
                    <a:pt x="11316335" y="0"/>
                  </a:lnTo>
                  <a:lnTo>
                    <a:pt x="11316335" y="465455"/>
                  </a:lnTo>
                  <a:lnTo>
                    <a:pt x="0" y="465455"/>
                  </a:lnTo>
                  <a:close/>
                </a:path>
              </a:pathLst>
            </a:custGeom>
            <a:solidFill>
              <a:srgbClr val="2196F3"/>
            </a:solidFill>
          </p:spPr>
        </p:sp>
        <p:sp>
          <p:nvSpPr>
            <p:cNvPr name="TextBox 7" id="7"/>
            <p:cNvSpPr txBox="true"/>
            <p:nvPr/>
          </p:nvSpPr>
          <p:spPr>
            <a:xfrm>
              <a:off x="0" y="-47625"/>
              <a:ext cx="1131639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D.J.Sanghvi College of Engineering</a:t>
              </a:r>
            </a:p>
          </p:txBody>
        </p:sp>
      </p:grpSp>
      <p:grpSp>
        <p:nvGrpSpPr>
          <p:cNvPr name="Group 8" id="8"/>
          <p:cNvGrpSpPr/>
          <p:nvPr/>
        </p:nvGrpSpPr>
        <p:grpSpPr>
          <a:xfrm rot="0">
            <a:off x="17631294" y="9937863"/>
            <a:ext cx="656704" cy="349135"/>
            <a:chOff x="0" y="0"/>
            <a:chExt cx="875606" cy="465514"/>
          </a:xfrm>
        </p:grpSpPr>
        <p:sp>
          <p:nvSpPr>
            <p:cNvPr name="Freeform 9" id="9"/>
            <p:cNvSpPr/>
            <p:nvPr/>
          </p:nvSpPr>
          <p:spPr>
            <a:xfrm flipH="false" flipV="false" rot="0">
              <a:off x="0" y="0"/>
              <a:ext cx="875665" cy="465455"/>
            </a:xfrm>
            <a:custGeom>
              <a:avLst/>
              <a:gdLst/>
              <a:ahLst/>
              <a:cxnLst/>
              <a:rect r="r" b="b" t="t" l="l"/>
              <a:pathLst>
                <a:path h="465455" w="875665">
                  <a:moveTo>
                    <a:pt x="0" y="0"/>
                  </a:moveTo>
                  <a:lnTo>
                    <a:pt x="875665" y="0"/>
                  </a:lnTo>
                  <a:lnTo>
                    <a:pt x="875665" y="465455"/>
                  </a:lnTo>
                  <a:lnTo>
                    <a:pt x="0" y="465455"/>
                  </a:lnTo>
                  <a:close/>
                </a:path>
              </a:pathLst>
            </a:custGeom>
            <a:solidFill>
              <a:srgbClr val="1971B6"/>
            </a:solidFill>
          </p:spPr>
        </p:sp>
        <p:sp>
          <p:nvSpPr>
            <p:cNvPr name="TextBox 10" id="10"/>
            <p:cNvSpPr txBox="true"/>
            <p:nvPr/>
          </p:nvSpPr>
          <p:spPr>
            <a:xfrm>
              <a:off x="0" y="-47625"/>
              <a:ext cx="875606" cy="513139"/>
            </a:xfrm>
            <a:prstGeom prst="rect">
              <a:avLst/>
            </a:prstGeom>
          </p:spPr>
          <p:txBody>
            <a:bodyPr anchor="ctr" rtlCol="false" tIns="50800" lIns="50800" bIns="50800" rIns="50800"/>
            <a:lstStyle/>
            <a:p>
              <a:pPr algn="ctr">
                <a:lnSpc>
                  <a:spcPts val="2879"/>
                </a:lnSpc>
              </a:pPr>
              <a:r>
                <a:rPr lang="en-US" sz="2400" b="true">
                  <a:solidFill>
                    <a:srgbClr val="FFFFFF"/>
                  </a:solidFill>
                  <a:latin typeface="Times New Roman Bold"/>
                  <a:ea typeface="Times New Roman Bold"/>
                  <a:cs typeface="Times New Roman Bold"/>
                  <a:sym typeface="Times New Roman Bold"/>
                </a:rPr>
                <a:t>‹#›</a:t>
              </a:r>
            </a:p>
          </p:txBody>
        </p:sp>
      </p:grpSp>
      <p:grpSp>
        <p:nvGrpSpPr>
          <p:cNvPr name="Group 11" id="11"/>
          <p:cNvGrpSpPr/>
          <p:nvPr/>
        </p:nvGrpSpPr>
        <p:grpSpPr>
          <a:xfrm rot="0">
            <a:off x="-19050" y="-19050"/>
            <a:ext cx="18287998" cy="349138"/>
            <a:chOff x="0" y="0"/>
            <a:chExt cx="24383998" cy="465518"/>
          </a:xfrm>
        </p:grpSpPr>
        <p:sp>
          <p:nvSpPr>
            <p:cNvPr name="Freeform 12" id="12"/>
            <p:cNvSpPr/>
            <p:nvPr/>
          </p:nvSpPr>
          <p:spPr>
            <a:xfrm flipH="false" flipV="false" rot="0">
              <a:off x="0" y="0"/>
              <a:ext cx="24384000" cy="465455"/>
            </a:xfrm>
            <a:custGeom>
              <a:avLst/>
              <a:gdLst/>
              <a:ahLst/>
              <a:cxnLst/>
              <a:rect r="r" b="b" t="t" l="l"/>
              <a:pathLst>
                <a:path h="465455" w="24384000">
                  <a:moveTo>
                    <a:pt x="0" y="0"/>
                  </a:moveTo>
                  <a:lnTo>
                    <a:pt x="24384000" y="0"/>
                  </a:lnTo>
                  <a:lnTo>
                    <a:pt x="24384000" y="465455"/>
                  </a:lnTo>
                  <a:lnTo>
                    <a:pt x="0" y="465455"/>
                  </a:lnTo>
                  <a:close/>
                </a:path>
              </a:pathLst>
            </a:custGeom>
            <a:solidFill>
              <a:srgbClr val="002060"/>
            </a:solidFill>
          </p:spPr>
        </p:sp>
        <p:sp>
          <p:nvSpPr>
            <p:cNvPr name="TextBox 13" id="13"/>
            <p:cNvSpPr txBox="true"/>
            <p:nvPr/>
          </p:nvSpPr>
          <p:spPr>
            <a:xfrm>
              <a:off x="0" y="-47625"/>
              <a:ext cx="24383998" cy="513143"/>
            </a:xfrm>
            <a:prstGeom prst="rect">
              <a:avLst/>
            </a:prstGeom>
          </p:spPr>
          <p:txBody>
            <a:bodyPr anchor="ctr" rtlCol="false" tIns="50800" lIns="50800" bIns="50800" rIns="50800"/>
            <a:lstStyle/>
            <a:p>
              <a:pPr algn="ctr">
                <a:lnSpc>
                  <a:spcPts val="2700"/>
                </a:lnSpc>
              </a:pPr>
              <a:r>
                <a:rPr lang="en-US" b="true" sz="2250" i="true">
                  <a:solidFill>
                    <a:srgbClr val="FFFFFF"/>
                  </a:solidFill>
                  <a:latin typeface="Times New Roman Bold Italics"/>
                  <a:ea typeface="Times New Roman Bold Italics"/>
                  <a:cs typeface="Times New Roman Bold Italics"/>
                  <a:sym typeface="Times New Roman Bold Italics"/>
                </a:rPr>
                <a:t>Name of the project/Thesis</a:t>
              </a:r>
            </a:p>
          </p:txBody>
        </p:sp>
      </p:grpSp>
      <p:sp>
        <p:nvSpPr>
          <p:cNvPr name="Freeform 14" id="14"/>
          <p:cNvSpPr/>
          <p:nvPr/>
        </p:nvSpPr>
        <p:spPr>
          <a:xfrm flipH="false" flipV="false" rot="0">
            <a:off x="16916400" y="8813324"/>
            <a:ext cx="972325" cy="850783"/>
          </a:xfrm>
          <a:custGeom>
            <a:avLst/>
            <a:gdLst/>
            <a:ahLst/>
            <a:cxnLst/>
            <a:rect r="r" b="b" t="t" l="l"/>
            <a:pathLst>
              <a:path h="850783" w="972325">
                <a:moveTo>
                  <a:pt x="0" y="0"/>
                </a:moveTo>
                <a:lnTo>
                  <a:pt x="972326" y="0"/>
                </a:lnTo>
                <a:lnTo>
                  <a:pt x="972326" y="850783"/>
                </a:lnTo>
                <a:lnTo>
                  <a:pt x="0" y="850783"/>
                </a:lnTo>
                <a:lnTo>
                  <a:pt x="0" y="0"/>
                </a:lnTo>
                <a:close/>
              </a:path>
            </a:pathLst>
          </a:custGeom>
          <a:blipFill>
            <a:blip r:embed="rId2"/>
            <a:stretch>
              <a:fillRect l="0" t="0" r="0" b="0"/>
            </a:stretch>
          </a:blipFill>
        </p:spPr>
      </p:sp>
      <p:grpSp>
        <p:nvGrpSpPr>
          <p:cNvPr name="Group 15" id="15"/>
          <p:cNvGrpSpPr/>
          <p:nvPr/>
        </p:nvGrpSpPr>
        <p:grpSpPr>
          <a:xfrm rot="0">
            <a:off x="-3" y="349138"/>
            <a:ext cx="18288000" cy="745371"/>
            <a:chOff x="0" y="0"/>
            <a:chExt cx="24384000" cy="993828"/>
          </a:xfrm>
        </p:grpSpPr>
        <p:sp>
          <p:nvSpPr>
            <p:cNvPr name="Freeform 16" id="16"/>
            <p:cNvSpPr/>
            <p:nvPr/>
          </p:nvSpPr>
          <p:spPr>
            <a:xfrm flipH="false" flipV="false" rot="0">
              <a:off x="0" y="0"/>
              <a:ext cx="24384000" cy="993775"/>
            </a:xfrm>
            <a:custGeom>
              <a:avLst/>
              <a:gdLst/>
              <a:ahLst/>
              <a:cxnLst/>
              <a:rect r="r" b="b" t="t" l="l"/>
              <a:pathLst>
                <a:path h="993775" w="24384000">
                  <a:moveTo>
                    <a:pt x="0" y="0"/>
                  </a:moveTo>
                  <a:lnTo>
                    <a:pt x="24384000" y="0"/>
                  </a:lnTo>
                  <a:lnTo>
                    <a:pt x="24384000" y="993775"/>
                  </a:lnTo>
                  <a:lnTo>
                    <a:pt x="0" y="993775"/>
                  </a:lnTo>
                  <a:close/>
                </a:path>
              </a:pathLst>
            </a:custGeom>
            <a:solidFill>
              <a:srgbClr val="F2F2F2"/>
            </a:solidFill>
          </p:spPr>
        </p:sp>
        <p:sp>
          <p:nvSpPr>
            <p:cNvPr name="TextBox 17" id="17"/>
            <p:cNvSpPr txBox="true"/>
            <p:nvPr/>
          </p:nvSpPr>
          <p:spPr>
            <a:xfrm>
              <a:off x="0" y="-38100"/>
              <a:ext cx="24384000" cy="1031928"/>
            </a:xfrm>
            <a:prstGeom prst="rect">
              <a:avLst/>
            </a:prstGeom>
          </p:spPr>
          <p:txBody>
            <a:bodyPr anchor="t" rtlCol="false" tIns="50800" lIns="50800" bIns="50800" rIns="50800"/>
            <a:lstStyle/>
            <a:p>
              <a:pPr algn="ctr">
                <a:lnSpc>
                  <a:spcPts val="4536"/>
                </a:lnSpc>
              </a:pPr>
              <a:r>
                <a:rPr lang="en-US" sz="4200" b="true">
                  <a:solidFill>
                    <a:srgbClr val="114B79"/>
                  </a:solidFill>
                  <a:latin typeface="Times New Roman Bold"/>
                  <a:ea typeface="Times New Roman Bold"/>
                  <a:cs typeface="Times New Roman Bold"/>
                  <a:sym typeface="Times New Roman Bold"/>
                </a:rPr>
                <a:t>   Literature Review(Observation and Conclusion)</a:t>
              </a:r>
            </a:p>
          </p:txBody>
        </p:sp>
      </p:grpSp>
      <p:graphicFrame>
        <p:nvGraphicFramePr>
          <p:cNvPr name="Table 18" id="18"/>
          <p:cNvGraphicFramePr>
            <a:graphicFrameLocks noGrp="true"/>
          </p:cNvGraphicFramePr>
          <p:nvPr/>
        </p:nvGraphicFramePr>
        <p:xfrm>
          <a:off x="0" y="1027932"/>
          <a:ext cx="18268948" cy="8906198"/>
        </p:xfrm>
        <a:graphic>
          <a:graphicData uri="http://schemas.openxmlformats.org/drawingml/2006/table">
            <a:tbl>
              <a:tblPr/>
              <a:tblGrid>
                <a:gridCol w="9124947"/>
                <a:gridCol w="9144002"/>
              </a:tblGrid>
              <a:tr h="749144">
                <a:tc>
                  <a:txBody>
                    <a:bodyPr anchor="t" rtlCol="false"/>
                    <a:lstStyle/>
                    <a:p>
                      <a:pPr algn="ctr">
                        <a:lnSpc>
                          <a:spcPts val="3240"/>
                        </a:lnSpc>
                        <a:defRPr/>
                      </a:pPr>
                      <a:r>
                        <a:rPr lang="en-US" sz="2700" spc="-107">
                          <a:solidFill>
                            <a:srgbClr val="000000"/>
                          </a:solidFill>
                          <a:latin typeface="Times New Roman"/>
                          <a:ea typeface="Times New Roman"/>
                          <a:cs typeface="Times New Roman"/>
                          <a:sym typeface="Times New Roman"/>
                        </a:rPr>
                        <a:t>Research Paper Title</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ctr">
                        <a:lnSpc>
                          <a:spcPts val="3240"/>
                        </a:lnSpc>
                        <a:defRPr/>
                      </a:pPr>
                      <a:r>
                        <a:rPr lang="en-US" sz="2700" spc="-107">
                          <a:solidFill>
                            <a:srgbClr val="000000"/>
                          </a:solidFill>
                          <a:latin typeface="Times New Roman"/>
                          <a:ea typeface="Times New Roman"/>
                          <a:cs typeface="Times New Roman"/>
                          <a:sym typeface="Times New Roman"/>
                        </a:rPr>
                        <a:t>Observation and Conclusion</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r>
              <a:tr h="3718826">
                <a:tc>
                  <a:txBody>
                    <a:bodyPr anchor="t" rtlCol="false"/>
                    <a:lstStyle/>
                    <a:p>
                      <a:pPr algn="l">
                        <a:lnSpc>
                          <a:spcPts val="3599"/>
                        </a:lnSpc>
                        <a:defRPr/>
                      </a:pPr>
                      <a:r>
                        <a:rPr lang="en-US" b="true" sz="2999" spc="-119">
                          <a:solidFill>
                            <a:srgbClr val="000000"/>
                          </a:solidFill>
                          <a:latin typeface="Times New Roman Bold"/>
                          <a:ea typeface="Times New Roman Bold"/>
                          <a:cs typeface="Times New Roman Bold"/>
                          <a:sym typeface="Times New Roman Bold"/>
                        </a:rPr>
                        <a:t>1.“Learning scheduling algorithms for data processing clusters.” Mao, H., Schwarzkopf, M., Venkatakrishnan, S. B., Meng, Z., &amp; Alizadeh, M. (2019).</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2DEEF"/>
                    </a:solidFill>
                  </a:tcPr>
                </a:tc>
                <a:tc>
                  <a:txBody>
                    <a:bodyPr anchor="t" rtlCol="false"/>
                    <a:lstStyle/>
                    <a:p>
                      <a:pPr algn="l">
                        <a:lnSpc>
                          <a:spcPts val="3240"/>
                        </a:lnSpc>
                        <a:defRPr/>
                      </a:pPr>
                      <a:r>
                        <a:rPr lang="en-US" sz="2700" spc="-107">
                          <a:solidFill>
                            <a:srgbClr val="000000"/>
                          </a:solidFill>
                          <a:latin typeface="Times New Roman"/>
                          <a:ea typeface="Times New Roman"/>
                          <a:cs typeface="Times New Roman"/>
                          <a:sym typeface="Times New Roman"/>
                        </a:rPr>
                        <a:t>traditional scheduling heuristics for data clusters are inefficient in handling complex, dynamic workloads with task dependencies. Decima, leveraging reinforcement learning (RL) and graph neural networks (GNNs), adapts to job-specific characteristics, resulting in better resource allocation and significantly reduced job completion times. In testing, Decima outperformed hand-tuned heuristics, reducing job latency by up to 2x during high-load periods.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2DEEF"/>
                    </a:solidFill>
                  </a:tcPr>
                </a:tc>
              </a:tr>
              <a:tr h="4438228">
                <a:tc>
                  <a:txBody>
                    <a:bodyPr anchor="t" rtlCol="false"/>
                    <a:lstStyle/>
                    <a:p>
                      <a:pPr algn="l">
                        <a:lnSpc>
                          <a:spcPts val="3599"/>
                        </a:lnSpc>
                        <a:defRPr/>
                      </a:pPr>
                      <a:r>
                        <a:rPr lang="en-US" b="true" sz="2999" spc="-119">
                          <a:solidFill>
                            <a:srgbClr val="000000"/>
                          </a:solidFill>
                          <a:latin typeface="Times New Roman Bold"/>
                          <a:ea typeface="Times New Roman Bold"/>
                          <a:cs typeface="Times New Roman Bold"/>
                          <a:sym typeface="Times New Roman Bold"/>
                        </a:rPr>
                        <a:t>2.“Dynamic resource allocation in cloud computing using a distributed scheduler.” Das D., Tiwari, A., &amp; Agrawal, D. (2020). </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AEFF7"/>
                    </a:solidFill>
                  </a:tcPr>
                </a:tc>
                <a:tc>
                  <a:txBody>
                    <a:bodyPr anchor="t" rtlCol="false"/>
                    <a:lstStyle/>
                    <a:p>
                      <a:pPr algn="l">
                        <a:lnSpc>
                          <a:spcPts val="3779"/>
                        </a:lnSpc>
                        <a:defRPr/>
                      </a:pPr>
                      <a:r>
                        <a:rPr lang="en-US" sz="2699">
                          <a:solidFill>
                            <a:srgbClr val="000000"/>
                          </a:solidFill>
                          <a:latin typeface="Times New Roman"/>
                          <a:ea typeface="Times New Roman"/>
                          <a:cs typeface="Times New Roman"/>
                          <a:sym typeface="Times New Roman"/>
                        </a:rPr>
                        <a:t>The algorithm in the paper dynamically allocates cloud resources using a distributed scheduler, ensuring efficient load balancing and real-time adjustments based on resource usage. It aims to minimize task completion time and operational costs while maintaining fault tolerance. Overall, this approach enhances cloud performance and cost-efficiency, making it robust against varying workloads and potential node failures.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AEFF7"/>
                    </a:solidFill>
                  </a:tcPr>
                </a:tc>
              </a:tr>
            </a:tbl>
          </a:graphicData>
        </a:graphic>
      </p:graphicFrame>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7862"/>
            <a:ext cx="9144000" cy="349137"/>
            <a:chOff x="0" y="0"/>
            <a:chExt cx="12192000" cy="465516"/>
          </a:xfrm>
        </p:grpSpPr>
        <p:sp>
          <p:nvSpPr>
            <p:cNvPr name="Freeform 3" id="3"/>
            <p:cNvSpPr/>
            <p:nvPr/>
          </p:nvSpPr>
          <p:spPr>
            <a:xfrm flipH="false" flipV="false" rot="0">
              <a:off x="0" y="0"/>
              <a:ext cx="12192000" cy="465455"/>
            </a:xfrm>
            <a:custGeom>
              <a:avLst/>
              <a:gdLst/>
              <a:ahLst/>
              <a:cxnLst/>
              <a:rect r="r" b="b" t="t" l="l"/>
              <a:pathLst>
                <a:path h="465455" w="12192000">
                  <a:moveTo>
                    <a:pt x="0" y="0"/>
                  </a:moveTo>
                  <a:lnTo>
                    <a:pt x="12192000" y="0"/>
                  </a:lnTo>
                  <a:lnTo>
                    <a:pt x="12192000" y="465455"/>
                  </a:lnTo>
                  <a:lnTo>
                    <a:pt x="0" y="465455"/>
                  </a:lnTo>
                  <a:close/>
                </a:path>
              </a:pathLst>
            </a:custGeom>
            <a:solidFill>
              <a:srgbClr val="114B79"/>
            </a:solidFill>
          </p:spPr>
        </p:sp>
        <p:sp>
          <p:nvSpPr>
            <p:cNvPr name="TextBox 4" id="4"/>
            <p:cNvSpPr txBox="true"/>
            <p:nvPr/>
          </p:nvSpPr>
          <p:spPr>
            <a:xfrm>
              <a:off x="0" y="-47625"/>
              <a:ext cx="1219200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Dept. of Information Technology</a:t>
              </a:r>
            </a:p>
          </p:txBody>
        </p:sp>
      </p:grpSp>
      <p:grpSp>
        <p:nvGrpSpPr>
          <p:cNvPr name="Group 5" id="5"/>
          <p:cNvGrpSpPr/>
          <p:nvPr/>
        </p:nvGrpSpPr>
        <p:grpSpPr>
          <a:xfrm rot="0">
            <a:off x="9144000" y="9937862"/>
            <a:ext cx="8487292" cy="349137"/>
            <a:chOff x="0" y="0"/>
            <a:chExt cx="11316390" cy="465516"/>
          </a:xfrm>
        </p:grpSpPr>
        <p:sp>
          <p:nvSpPr>
            <p:cNvPr name="Freeform 6" id="6"/>
            <p:cNvSpPr/>
            <p:nvPr/>
          </p:nvSpPr>
          <p:spPr>
            <a:xfrm flipH="false" flipV="false" rot="0">
              <a:off x="0" y="0"/>
              <a:ext cx="11316335" cy="465455"/>
            </a:xfrm>
            <a:custGeom>
              <a:avLst/>
              <a:gdLst/>
              <a:ahLst/>
              <a:cxnLst/>
              <a:rect r="r" b="b" t="t" l="l"/>
              <a:pathLst>
                <a:path h="465455" w="11316335">
                  <a:moveTo>
                    <a:pt x="0" y="0"/>
                  </a:moveTo>
                  <a:lnTo>
                    <a:pt x="11316335" y="0"/>
                  </a:lnTo>
                  <a:lnTo>
                    <a:pt x="11316335" y="465455"/>
                  </a:lnTo>
                  <a:lnTo>
                    <a:pt x="0" y="465455"/>
                  </a:lnTo>
                  <a:close/>
                </a:path>
              </a:pathLst>
            </a:custGeom>
            <a:solidFill>
              <a:srgbClr val="2196F3"/>
            </a:solidFill>
          </p:spPr>
        </p:sp>
        <p:sp>
          <p:nvSpPr>
            <p:cNvPr name="TextBox 7" id="7"/>
            <p:cNvSpPr txBox="true"/>
            <p:nvPr/>
          </p:nvSpPr>
          <p:spPr>
            <a:xfrm>
              <a:off x="0" y="-47625"/>
              <a:ext cx="1131639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D.J.Sanghvi College of Engineering</a:t>
              </a:r>
            </a:p>
          </p:txBody>
        </p:sp>
      </p:grpSp>
      <p:grpSp>
        <p:nvGrpSpPr>
          <p:cNvPr name="Group 8" id="8"/>
          <p:cNvGrpSpPr/>
          <p:nvPr/>
        </p:nvGrpSpPr>
        <p:grpSpPr>
          <a:xfrm rot="0">
            <a:off x="17631294" y="9937863"/>
            <a:ext cx="656704" cy="349135"/>
            <a:chOff x="0" y="0"/>
            <a:chExt cx="875606" cy="465514"/>
          </a:xfrm>
        </p:grpSpPr>
        <p:sp>
          <p:nvSpPr>
            <p:cNvPr name="Freeform 9" id="9"/>
            <p:cNvSpPr/>
            <p:nvPr/>
          </p:nvSpPr>
          <p:spPr>
            <a:xfrm flipH="false" flipV="false" rot="0">
              <a:off x="0" y="0"/>
              <a:ext cx="875665" cy="465455"/>
            </a:xfrm>
            <a:custGeom>
              <a:avLst/>
              <a:gdLst/>
              <a:ahLst/>
              <a:cxnLst/>
              <a:rect r="r" b="b" t="t" l="l"/>
              <a:pathLst>
                <a:path h="465455" w="875665">
                  <a:moveTo>
                    <a:pt x="0" y="0"/>
                  </a:moveTo>
                  <a:lnTo>
                    <a:pt x="875665" y="0"/>
                  </a:lnTo>
                  <a:lnTo>
                    <a:pt x="875665" y="465455"/>
                  </a:lnTo>
                  <a:lnTo>
                    <a:pt x="0" y="465455"/>
                  </a:lnTo>
                  <a:close/>
                </a:path>
              </a:pathLst>
            </a:custGeom>
            <a:solidFill>
              <a:srgbClr val="1971B6"/>
            </a:solidFill>
          </p:spPr>
        </p:sp>
        <p:sp>
          <p:nvSpPr>
            <p:cNvPr name="TextBox 10" id="10"/>
            <p:cNvSpPr txBox="true"/>
            <p:nvPr/>
          </p:nvSpPr>
          <p:spPr>
            <a:xfrm>
              <a:off x="0" y="-47625"/>
              <a:ext cx="875606" cy="513139"/>
            </a:xfrm>
            <a:prstGeom prst="rect">
              <a:avLst/>
            </a:prstGeom>
          </p:spPr>
          <p:txBody>
            <a:bodyPr anchor="ctr" rtlCol="false" tIns="50800" lIns="50800" bIns="50800" rIns="50800"/>
            <a:lstStyle/>
            <a:p>
              <a:pPr algn="ctr">
                <a:lnSpc>
                  <a:spcPts val="2879"/>
                </a:lnSpc>
              </a:pPr>
              <a:r>
                <a:rPr lang="en-US" sz="2400" b="true">
                  <a:solidFill>
                    <a:srgbClr val="FFFFFF"/>
                  </a:solidFill>
                  <a:latin typeface="Times New Roman Bold"/>
                  <a:ea typeface="Times New Roman Bold"/>
                  <a:cs typeface="Times New Roman Bold"/>
                  <a:sym typeface="Times New Roman Bold"/>
                </a:rPr>
                <a:t>‹#›</a:t>
              </a:r>
            </a:p>
          </p:txBody>
        </p:sp>
      </p:grpSp>
      <p:grpSp>
        <p:nvGrpSpPr>
          <p:cNvPr name="Group 11" id="11"/>
          <p:cNvGrpSpPr/>
          <p:nvPr/>
        </p:nvGrpSpPr>
        <p:grpSpPr>
          <a:xfrm rot="0">
            <a:off x="-19050" y="-19050"/>
            <a:ext cx="18287998" cy="349138"/>
            <a:chOff x="0" y="0"/>
            <a:chExt cx="24383998" cy="465518"/>
          </a:xfrm>
        </p:grpSpPr>
        <p:sp>
          <p:nvSpPr>
            <p:cNvPr name="Freeform 12" id="12"/>
            <p:cNvSpPr/>
            <p:nvPr/>
          </p:nvSpPr>
          <p:spPr>
            <a:xfrm flipH="false" flipV="false" rot="0">
              <a:off x="0" y="0"/>
              <a:ext cx="24384000" cy="465455"/>
            </a:xfrm>
            <a:custGeom>
              <a:avLst/>
              <a:gdLst/>
              <a:ahLst/>
              <a:cxnLst/>
              <a:rect r="r" b="b" t="t" l="l"/>
              <a:pathLst>
                <a:path h="465455" w="24384000">
                  <a:moveTo>
                    <a:pt x="0" y="0"/>
                  </a:moveTo>
                  <a:lnTo>
                    <a:pt x="24384000" y="0"/>
                  </a:lnTo>
                  <a:lnTo>
                    <a:pt x="24384000" y="465455"/>
                  </a:lnTo>
                  <a:lnTo>
                    <a:pt x="0" y="465455"/>
                  </a:lnTo>
                  <a:close/>
                </a:path>
              </a:pathLst>
            </a:custGeom>
            <a:solidFill>
              <a:srgbClr val="002060"/>
            </a:solidFill>
          </p:spPr>
        </p:sp>
        <p:sp>
          <p:nvSpPr>
            <p:cNvPr name="TextBox 13" id="13"/>
            <p:cNvSpPr txBox="true"/>
            <p:nvPr/>
          </p:nvSpPr>
          <p:spPr>
            <a:xfrm>
              <a:off x="0" y="-47625"/>
              <a:ext cx="24383998" cy="513143"/>
            </a:xfrm>
            <a:prstGeom prst="rect">
              <a:avLst/>
            </a:prstGeom>
          </p:spPr>
          <p:txBody>
            <a:bodyPr anchor="ctr" rtlCol="false" tIns="50800" lIns="50800" bIns="50800" rIns="50800"/>
            <a:lstStyle/>
            <a:p>
              <a:pPr algn="ctr">
                <a:lnSpc>
                  <a:spcPts val="2700"/>
                </a:lnSpc>
              </a:pPr>
              <a:r>
                <a:rPr lang="en-US" b="true" sz="2250" i="true">
                  <a:solidFill>
                    <a:srgbClr val="FFFFFF"/>
                  </a:solidFill>
                  <a:latin typeface="Times New Roman Bold Italics"/>
                  <a:ea typeface="Times New Roman Bold Italics"/>
                  <a:cs typeface="Times New Roman Bold Italics"/>
                  <a:sym typeface="Times New Roman Bold Italics"/>
                </a:rPr>
                <a:t>Name of the project/Thesis</a:t>
              </a:r>
            </a:p>
          </p:txBody>
        </p:sp>
      </p:grpSp>
      <p:sp>
        <p:nvSpPr>
          <p:cNvPr name="Freeform 14" id="14"/>
          <p:cNvSpPr/>
          <p:nvPr/>
        </p:nvSpPr>
        <p:spPr>
          <a:xfrm flipH="false" flipV="false" rot="0">
            <a:off x="16916400" y="8813324"/>
            <a:ext cx="972325" cy="850783"/>
          </a:xfrm>
          <a:custGeom>
            <a:avLst/>
            <a:gdLst/>
            <a:ahLst/>
            <a:cxnLst/>
            <a:rect r="r" b="b" t="t" l="l"/>
            <a:pathLst>
              <a:path h="850783" w="972325">
                <a:moveTo>
                  <a:pt x="0" y="0"/>
                </a:moveTo>
                <a:lnTo>
                  <a:pt x="972326" y="0"/>
                </a:lnTo>
                <a:lnTo>
                  <a:pt x="972326" y="850783"/>
                </a:lnTo>
                <a:lnTo>
                  <a:pt x="0" y="850783"/>
                </a:lnTo>
                <a:lnTo>
                  <a:pt x="0" y="0"/>
                </a:lnTo>
                <a:close/>
              </a:path>
            </a:pathLst>
          </a:custGeom>
          <a:blipFill>
            <a:blip r:embed="rId2"/>
            <a:stretch>
              <a:fillRect l="0" t="0" r="0" b="0"/>
            </a:stretch>
          </a:blipFill>
        </p:spPr>
      </p:sp>
      <p:grpSp>
        <p:nvGrpSpPr>
          <p:cNvPr name="Group 15" id="15"/>
          <p:cNvGrpSpPr/>
          <p:nvPr/>
        </p:nvGrpSpPr>
        <p:grpSpPr>
          <a:xfrm rot="0">
            <a:off x="-3" y="349138"/>
            <a:ext cx="18288000" cy="745371"/>
            <a:chOff x="0" y="0"/>
            <a:chExt cx="24384000" cy="993828"/>
          </a:xfrm>
        </p:grpSpPr>
        <p:sp>
          <p:nvSpPr>
            <p:cNvPr name="Freeform 16" id="16"/>
            <p:cNvSpPr/>
            <p:nvPr/>
          </p:nvSpPr>
          <p:spPr>
            <a:xfrm flipH="false" flipV="false" rot="0">
              <a:off x="0" y="0"/>
              <a:ext cx="24384000" cy="993775"/>
            </a:xfrm>
            <a:custGeom>
              <a:avLst/>
              <a:gdLst/>
              <a:ahLst/>
              <a:cxnLst/>
              <a:rect r="r" b="b" t="t" l="l"/>
              <a:pathLst>
                <a:path h="993775" w="24384000">
                  <a:moveTo>
                    <a:pt x="0" y="0"/>
                  </a:moveTo>
                  <a:lnTo>
                    <a:pt x="24384000" y="0"/>
                  </a:lnTo>
                  <a:lnTo>
                    <a:pt x="24384000" y="993775"/>
                  </a:lnTo>
                  <a:lnTo>
                    <a:pt x="0" y="993775"/>
                  </a:lnTo>
                  <a:close/>
                </a:path>
              </a:pathLst>
            </a:custGeom>
            <a:solidFill>
              <a:srgbClr val="F2F2F2"/>
            </a:solidFill>
          </p:spPr>
        </p:sp>
        <p:sp>
          <p:nvSpPr>
            <p:cNvPr name="TextBox 17" id="17"/>
            <p:cNvSpPr txBox="true"/>
            <p:nvPr/>
          </p:nvSpPr>
          <p:spPr>
            <a:xfrm>
              <a:off x="0" y="-38100"/>
              <a:ext cx="24384000" cy="1031928"/>
            </a:xfrm>
            <a:prstGeom prst="rect">
              <a:avLst/>
            </a:prstGeom>
          </p:spPr>
          <p:txBody>
            <a:bodyPr anchor="t" rtlCol="false" tIns="50800" lIns="50800" bIns="50800" rIns="50800"/>
            <a:lstStyle/>
            <a:p>
              <a:pPr algn="ctr">
                <a:lnSpc>
                  <a:spcPts val="4536"/>
                </a:lnSpc>
              </a:pPr>
              <a:r>
                <a:rPr lang="en-US" sz="4200" b="true">
                  <a:solidFill>
                    <a:srgbClr val="114B79"/>
                  </a:solidFill>
                  <a:latin typeface="Times New Roman Bold"/>
                  <a:ea typeface="Times New Roman Bold"/>
                  <a:cs typeface="Times New Roman Bold"/>
                  <a:sym typeface="Times New Roman Bold"/>
                </a:rPr>
                <a:t>   Literature Review(Observation and Conclusion)</a:t>
              </a:r>
            </a:p>
          </p:txBody>
        </p:sp>
      </p:grpSp>
      <p:graphicFrame>
        <p:nvGraphicFramePr>
          <p:cNvPr name="Table 18" id="18"/>
          <p:cNvGraphicFramePr>
            <a:graphicFrameLocks noGrp="true"/>
          </p:cNvGraphicFramePr>
          <p:nvPr/>
        </p:nvGraphicFramePr>
        <p:xfrm>
          <a:off x="-19050" y="349138"/>
          <a:ext cx="18268948" cy="9584993"/>
        </p:xfrm>
        <a:graphic>
          <a:graphicData uri="http://schemas.openxmlformats.org/drawingml/2006/table">
            <a:tbl>
              <a:tblPr/>
              <a:tblGrid>
                <a:gridCol w="8970126"/>
                <a:gridCol w="9298823"/>
              </a:tblGrid>
              <a:tr h="749115">
                <a:tc>
                  <a:txBody>
                    <a:bodyPr anchor="t" rtlCol="false"/>
                    <a:lstStyle/>
                    <a:p>
                      <a:pPr algn="ctr">
                        <a:lnSpc>
                          <a:spcPts val="3240"/>
                        </a:lnSpc>
                        <a:defRPr/>
                      </a:pPr>
                      <a:r>
                        <a:rPr lang="en-US" sz="2700" spc="-107">
                          <a:solidFill>
                            <a:srgbClr val="000000"/>
                          </a:solidFill>
                          <a:latin typeface="Times New Roman"/>
                          <a:ea typeface="Times New Roman"/>
                          <a:cs typeface="Times New Roman"/>
                          <a:sym typeface="Times New Roman"/>
                        </a:rPr>
                        <a:t>Research Paper Title</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ctr">
                        <a:lnSpc>
                          <a:spcPts val="3240"/>
                        </a:lnSpc>
                        <a:defRPr/>
                      </a:pPr>
                      <a:r>
                        <a:rPr lang="en-US" sz="2700" spc="-107">
                          <a:solidFill>
                            <a:srgbClr val="000000"/>
                          </a:solidFill>
                          <a:latin typeface="Times New Roman"/>
                          <a:ea typeface="Times New Roman"/>
                          <a:cs typeface="Times New Roman"/>
                          <a:sym typeface="Times New Roman"/>
                        </a:rPr>
                        <a:t>Observation and Conclusion</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r>
              <a:tr h="4041513">
                <a:tc>
                  <a:txBody>
                    <a:bodyPr anchor="t" rtlCol="false"/>
                    <a:lstStyle/>
                    <a:p>
                      <a:pPr algn="l">
                        <a:lnSpc>
                          <a:spcPts val="3240"/>
                        </a:lnSpc>
                        <a:defRPr/>
                      </a:pPr>
                      <a:r>
                        <a:rPr lang="en-US" b="true" sz="2700" spc="-107">
                          <a:solidFill>
                            <a:srgbClr val="000000"/>
                          </a:solidFill>
                          <a:latin typeface="Times New Roman Bold"/>
                          <a:ea typeface="Times New Roman Bold"/>
                          <a:cs typeface="Times New Roman Bold"/>
                          <a:sym typeface="Times New Roman Bold"/>
                        </a:rPr>
                        <a:t>3.“Scheduling and resource allocation for real-time streaming services in cloud computing.”Vasilakos, A. V., &amp; Liu, M. (2016).</a:t>
                      </a:r>
                      <a:r>
                        <a:rPr lang="en-US" b="true" sz="2700" spc="-107">
                          <a:solidFill>
                            <a:srgbClr val="000000"/>
                          </a:solidFill>
                          <a:latin typeface="Times New Roman Bold"/>
                          <a:ea typeface="Times New Roman Bold"/>
                          <a:cs typeface="Times New Roman Bold"/>
                          <a:sym typeface="Times New Roman Bold"/>
                        </a:rPr>
                        <a:t> </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2DEEF"/>
                    </a:solidFill>
                  </a:tcPr>
                </a:tc>
                <a:tc>
                  <a:txBody>
                    <a:bodyPr anchor="t" rtlCol="false"/>
                    <a:lstStyle/>
                    <a:p>
                      <a:pPr algn="l">
                        <a:lnSpc>
                          <a:spcPts val="3000"/>
                        </a:lnSpc>
                        <a:defRPr/>
                      </a:pPr>
                      <a:r>
                        <a:rPr lang="en-US" sz="2500" spc="-99">
                          <a:solidFill>
                            <a:srgbClr val="000000"/>
                          </a:solidFill>
                          <a:latin typeface="Times New Roman"/>
                          <a:ea typeface="Times New Roman"/>
                          <a:cs typeface="Times New Roman"/>
                          <a:sym typeface="Times New Roman"/>
                        </a:rPr>
                        <a:t>This paper address the challenges of scheduling and resource allocation for real-time streaming services in cloud computing. They observe that issues like latency, resource heterogeneity, and dynamic workload variations significantly impact performance. To tackle these, they propose a novel scheduling algorithm that enhances resource utilization and reduces latency. Their findings demonstrate that adaptive resource management strategies can improve the quality of service for real-time applications, making cloud environments more efficient and reliable.</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2DEEF"/>
                    </a:solidFill>
                  </a:tcPr>
                </a:tc>
              </a:tr>
              <a:tr h="4794364">
                <a:tc>
                  <a:txBody>
                    <a:bodyPr anchor="t" rtlCol="false"/>
                    <a:lstStyle/>
                    <a:p>
                      <a:pPr algn="l">
                        <a:lnSpc>
                          <a:spcPts val="3240"/>
                        </a:lnSpc>
                        <a:defRPr/>
                      </a:pPr>
                      <a:r>
                        <a:rPr lang="en-US" b="true" sz="2700" spc="-107">
                          <a:solidFill>
                            <a:srgbClr val="000000"/>
                          </a:solidFill>
                          <a:latin typeface="Times New Roman Bold"/>
                          <a:ea typeface="Times New Roman Bold"/>
                          <a:cs typeface="Times New Roman Bold"/>
                          <a:sym typeface="Times New Roman Bold"/>
                        </a:rPr>
                        <a:t>4.“Deep Reinforcement Learning-based Methods for Resource Scheduling in Cloud Computing: A Review and Future Directions.”Guangyao Zhou, Wenhong Tian, Rajkumar Buyya (2021) . </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AEFF7"/>
                    </a:solidFill>
                  </a:tcPr>
                </a:tc>
                <a:tc>
                  <a:txBody>
                    <a:bodyPr anchor="t" rtlCol="false"/>
                    <a:lstStyle/>
                    <a:p>
                      <a:pPr algn="l">
                        <a:lnSpc>
                          <a:spcPts val="3499"/>
                        </a:lnSpc>
                        <a:defRPr/>
                      </a:pPr>
                      <a:r>
                        <a:rPr lang="en-US" sz="2499">
                          <a:solidFill>
                            <a:srgbClr val="000000"/>
                          </a:solidFill>
                          <a:latin typeface="Times New Roman"/>
                          <a:ea typeface="Times New Roman"/>
                          <a:cs typeface="Times New Roman"/>
                          <a:sym typeface="Times New Roman"/>
                        </a:rPr>
                        <a:t>The author address the use of deep reinforcement learning (DRL) for resource scheduling in cloud computing. They observe that traditional methods struggle with the complexity and dynamic nature of cloud environments, while DRL shows significant promise in improving resource allocation and system performance. The authors conclude that DRL-based methods can effectively enhance the efficiency and adaptability of resource scheduling, highlighting the potential for future research to refine these methods and address existing challenges, leading to more robust and scalable cloud systems.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AEFF7"/>
                    </a:solidFill>
                  </a:tcPr>
                </a:tc>
              </a:tr>
            </a:tbl>
          </a:graphicData>
        </a:graphic>
      </p:graphicFrame>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7862"/>
            <a:ext cx="9144000" cy="349137"/>
            <a:chOff x="0" y="0"/>
            <a:chExt cx="12192000" cy="465516"/>
          </a:xfrm>
        </p:grpSpPr>
        <p:sp>
          <p:nvSpPr>
            <p:cNvPr name="Freeform 3" id="3"/>
            <p:cNvSpPr/>
            <p:nvPr/>
          </p:nvSpPr>
          <p:spPr>
            <a:xfrm flipH="false" flipV="false" rot="0">
              <a:off x="0" y="0"/>
              <a:ext cx="12192000" cy="465455"/>
            </a:xfrm>
            <a:custGeom>
              <a:avLst/>
              <a:gdLst/>
              <a:ahLst/>
              <a:cxnLst/>
              <a:rect r="r" b="b" t="t" l="l"/>
              <a:pathLst>
                <a:path h="465455" w="12192000">
                  <a:moveTo>
                    <a:pt x="0" y="0"/>
                  </a:moveTo>
                  <a:lnTo>
                    <a:pt x="12192000" y="0"/>
                  </a:lnTo>
                  <a:lnTo>
                    <a:pt x="12192000" y="465455"/>
                  </a:lnTo>
                  <a:lnTo>
                    <a:pt x="0" y="465455"/>
                  </a:lnTo>
                  <a:close/>
                </a:path>
              </a:pathLst>
            </a:custGeom>
            <a:solidFill>
              <a:srgbClr val="114B79"/>
            </a:solidFill>
          </p:spPr>
        </p:sp>
        <p:sp>
          <p:nvSpPr>
            <p:cNvPr name="TextBox 4" id="4"/>
            <p:cNvSpPr txBox="true"/>
            <p:nvPr/>
          </p:nvSpPr>
          <p:spPr>
            <a:xfrm>
              <a:off x="0" y="-47625"/>
              <a:ext cx="1219200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Dept. of Information Technology</a:t>
              </a:r>
            </a:p>
          </p:txBody>
        </p:sp>
      </p:grpSp>
      <p:grpSp>
        <p:nvGrpSpPr>
          <p:cNvPr name="Group 5" id="5"/>
          <p:cNvGrpSpPr/>
          <p:nvPr/>
        </p:nvGrpSpPr>
        <p:grpSpPr>
          <a:xfrm rot="0">
            <a:off x="9144000" y="9937862"/>
            <a:ext cx="8487292" cy="349137"/>
            <a:chOff x="0" y="0"/>
            <a:chExt cx="11316390" cy="465516"/>
          </a:xfrm>
        </p:grpSpPr>
        <p:sp>
          <p:nvSpPr>
            <p:cNvPr name="Freeform 6" id="6"/>
            <p:cNvSpPr/>
            <p:nvPr/>
          </p:nvSpPr>
          <p:spPr>
            <a:xfrm flipH="false" flipV="false" rot="0">
              <a:off x="0" y="0"/>
              <a:ext cx="11316335" cy="465455"/>
            </a:xfrm>
            <a:custGeom>
              <a:avLst/>
              <a:gdLst/>
              <a:ahLst/>
              <a:cxnLst/>
              <a:rect r="r" b="b" t="t" l="l"/>
              <a:pathLst>
                <a:path h="465455" w="11316335">
                  <a:moveTo>
                    <a:pt x="0" y="0"/>
                  </a:moveTo>
                  <a:lnTo>
                    <a:pt x="11316335" y="0"/>
                  </a:lnTo>
                  <a:lnTo>
                    <a:pt x="11316335" y="465455"/>
                  </a:lnTo>
                  <a:lnTo>
                    <a:pt x="0" y="465455"/>
                  </a:lnTo>
                  <a:close/>
                </a:path>
              </a:pathLst>
            </a:custGeom>
            <a:solidFill>
              <a:srgbClr val="2196F3"/>
            </a:solidFill>
          </p:spPr>
        </p:sp>
        <p:sp>
          <p:nvSpPr>
            <p:cNvPr name="TextBox 7" id="7"/>
            <p:cNvSpPr txBox="true"/>
            <p:nvPr/>
          </p:nvSpPr>
          <p:spPr>
            <a:xfrm>
              <a:off x="0" y="-47625"/>
              <a:ext cx="1131639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D.J.Sanghvi College of Engineering</a:t>
              </a:r>
            </a:p>
          </p:txBody>
        </p:sp>
      </p:grpSp>
      <p:grpSp>
        <p:nvGrpSpPr>
          <p:cNvPr name="Group 8" id="8"/>
          <p:cNvGrpSpPr/>
          <p:nvPr/>
        </p:nvGrpSpPr>
        <p:grpSpPr>
          <a:xfrm rot="0">
            <a:off x="17631294" y="9937863"/>
            <a:ext cx="656704" cy="349135"/>
            <a:chOff x="0" y="0"/>
            <a:chExt cx="875606" cy="465514"/>
          </a:xfrm>
        </p:grpSpPr>
        <p:sp>
          <p:nvSpPr>
            <p:cNvPr name="Freeform 9" id="9"/>
            <p:cNvSpPr/>
            <p:nvPr/>
          </p:nvSpPr>
          <p:spPr>
            <a:xfrm flipH="false" flipV="false" rot="0">
              <a:off x="0" y="0"/>
              <a:ext cx="875665" cy="465455"/>
            </a:xfrm>
            <a:custGeom>
              <a:avLst/>
              <a:gdLst/>
              <a:ahLst/>
              <a:cxnLst/>
              <a:rect r="r" b="b" t="t" l="l"/>
              <a:pathLst>
                <a:path h="465455" w="875665">
                  <a:moveTo>
                    <a:pt x="0" y="0"/>
                  </a:moveTo>
                  <a:lnTo>
                    <a:pt x="875665" y="0"/>
                  </a:lnTo>
                  <a:lnTo>
                    <a:pt x="875665" y="465455"/>
                  </a:lnTo>
                  <a:lnTo>
                    <a:pt x="0" y="465455"/>
                  </a:lnTo>
                  <a:close/>
                </a:path>
              </a:pathLst>
            </a:custGeom>
            <a:solidFill>
              <a:srgbClr val="1971B6"/>
            </a:solidFill>
          </p:spPr>
        </p:sp>
        <p:sp>
          <p:nvSpPr>
            <p:cNvPr name="TextBox 10" id="10"/>
            <p:cNvSpPr txBox="true"/>
            <p:nvPr/>
          </p:nvSpPr>
          <p:spPr>
            <a:xfrm>
              <a:off x="0" y="-47625"/>
              <a:ext cx="875606" cy="513139"/>
            </a:xfrm>
            <a:prstGeom prst="rect">
              <a:avLst/>
            </a:prstGeom>
          </p:spPr>
          <p:txBody>
            <a:bodyPr anchor="ctr" rtlCol="false" tIns="50800" lIns="50800" bIns="50800" rIns="50800"/>
            <a:lstStyle/>
            <a:p>
              <a:pPr algn="ctr">
                <a:lnSpc>
                  <a:spcPts val="2879"/>
                </a:lnSpc>
              </a:pPr>
              <a:r>
                <a:rPr lang="en-US" sz="2400" b="true">
                  <a:solidFill>
                    <a:srgbClr val="FFFFFF"/>
                  </a:solidFill>
                  <a:latin typeface="Times New Roman Bold"/>
                  <a:ea typeface="Times New Roman Bold"/>
                  <a:cs typeface="Times New Roman Bold"/>
                  <a:sym typeface="Times New Roman Bold"/>
                </a:rPr>
                <a:t>‹#›</a:t>
              </a:r>
            </a:p>
          </p:txBody>
        </p:sp>
      </p:grpSp>
      <p:grpSp>
        <p:nvGrpSpPr>
          <p:cNvPr name="Group 11" id="11"/>
          <p:cNvGrpSpPr/>
          <p:nvPr/>
        </p:nvGrpSpPr>
        <p:grpSpPr>
          <a:xfrm rot="0">
            <a:off x="-19050" y="-19050"/>
            <a:ext cx="18287998" cy="349138"/>
            <a:chOff x="0" y="0"/>
            <a:chExt cx="24383998" cy="465518"/>
          </a:xfrm>
        </p:grpSpPr>
        <p:sp>
          <p:nvSpPr>
            <p:cNvPr name="Freeform 12" id="12"/>
            <p:cNvSpPr/>
            <p:nvPr/>
          </p:nvSpPr>
          <p:spPr>
            <a:xfrm flipH="false" flipV="false" rot="0">
              <a:off x="0" y="0"/>
              <a:ext cx="24384000" cy="465455"/>
            </a:xfrm>
            <a:custGeom>
              <a:avLst/>
              <a:gdLst/>
              <a:ahLst/>
              <a:cxnLst/>
              <a:rect r="r" b="b" t="t" l="l"/>
              <a:pathLst>
                <a:path h="465455" w="24384000">
                  <a:moveTo>
                    <a:pt x="0" y="0"/>
                  </a:moveTo>
                  <a:lnTo>
                    <a:pt x="24384000" y="0"/>
                  </a:lnTo>
                  <a:lnTo>
                    <a:pt x="24384000" y="465455"/>
                  </a:lnTo>
                  <a:lnTo>
                    <a:pt x="0" y="465455"/>
                  </a:lnTo>
                  <a:close/>
                </a:path>
              </a:pathLst>
            </a:custGeom>
            <a:solidFill>
              <a:srgbClr val="002060"/>
            </a:solidFill>
          </p:spPr>
        </p:sp>
        <p:sp>
          <p:nvSpPr>
            <p:cNvPr name="TextBox 13" id="13"/>
            <p:cNvSpPr txBox="true"/>
            <p:nvPr/>
          </p:nvSpPr>
          <p:spPr>
            <a:xfrm>
              <a:off x="0" y="-47625"/>
              <a:ext cx="24383998" cy="513143"/>
            </a:xfrm>
            <a:prstGeom prst="rect">
              <a:avLst/>
            </a:prstGeom>
          </p:spPr>
          <p:txBody>
            <a:bodyPr anchor="ctr" rtlCol="false" tIns="50800" lIns="50800" bIns="50800" rIns="50800"/>
            <a:lstStyle/>
            <a:p>
              <a:pPr algn="ctr">
                <a:lnSpc>
                  <a:spcPts val="2700"/>
                </a:lnSpc>
              </a:pPr>
              <a:r>
                <a:rPr lang="en-US" b="true" sz="2250" i="true">
                  <a:solidFill>
                    <a:srgbClr val="FFFFFF"/>
                  </a:solidFill>
                  <a:latin typeface="Times New Roman Bold Italics"/>
                  <a:ea typeface="Times New Roman Bold Italics"/>
                  <a:cs typeface="Times New Roman Bold Italics"/>
                  <a:sym typeface="Times New Roman Bold Italics"/>
                </a:rPr>
                <a:t>Name of the project/Thesis</a:t>
              </a:r>
            </a:p>
          </p:txBody>
        </p:sp>
      </p:grpSp>
      <p:sp>
        <p:nvSpPr>
          <p:cNvPr name="Freeform 14" id="14"/>
          <p:cNvSpPr/>
          <p:nvPr/>
        </p:nvSpPr>
        <p:spPr>
          <a:xfrm flipH="false" flipV="false" rot="0">
            <a:off x="16916400" y="8813324"/>
            <a:ext cx="972325" cy="850783"/>
          </a:xfrm>
          <a:custGeom>
            <a:avLst/>
            <a:gdLst/>
            <a:ahLst/>
            <a:cxnLst/>
            <a:rect r="r" b="b" t="t" l="l"/>
            <a:pathLst>
              <a:path h="850783" w="972325">
                <a:moveTo>
                  <a:pt x="0" y="0"/>
                </a:moveTo>
                <a:lnTo>
                  <a:pt x="972326" y="0"/>
                </a:lnTo>
                <a:lnTo>
                  <a:pt x="972326" y="850783"/>
                </a:lnTo>
                <a:lnTo>
                  <a:pt x="0" y="850783"/>
                </a:lnTo>
                <a:lnTo>
                  <a:pt x="0" y="0"/>
                </a:lnTo>
                <a:close/>
              </a:path>
            </a:pathLst>
          </a:custGeom>
          <a:blipFill>
            <a:blip r:embed="rId2"/>
            <a:stretch>
              <a:fillRect l="0" t="0" r="0" b="0"/>
            </a:stretch>
          </a:blipFill>
        </p:spPr>
      </p:sp>
      <p:grpSp>
        <p:nvGrpSpPr>
          <p:cNvPr name="Group 15" id="15"/>
          <p:cNvGrpSpPr/>
          <p:nvPr/>
        </p:nvGrpSpPr>
        <p:grpSpPr>
          <a:xfrm rot="0">
            <a:off x="-3" y="349138"/>
            <a:ext cx="18288000" cy="745371"/>
            <a:chOff x="0" y="0"/>
            <a:chExt cx="24384000" cy="993828"/>
          </a:xfrm>
        </p:grpSpPr>
        <p:sp>
          <p:nvSpPr>
            <p:cNvPr name="Freeform 16" id="16"/>
            <p:cNvSpPr/>
            <p:nvPr/>
          </p:nvSpPr>
          <p:spPr>
            <a:xfrm flipH="false" flipV="false" rot="0">
              <a:off x="0" y="0"/>
              <a:ext cx="24384000" cy="993775"/>
            </a:xfrm>
            <a:custGeom>
              <a:avLst/>
              <a:gdLst/>
              <a:ahLst/>
              <a:cxnLst/>
              <a:rect r="r" b="b" t="t" l="l"/>
              <a:pathLst>
                <a:path h="993775" w="24384000">
                  <a:moveTo>
                    <a:pt x="0" y="0"/>
                  </a:moveTo>
                  <a:lnTo>
                    <a:pt x="24384000" y="0"/>
                  </a:lnTo>
                  <a:lnTo>
                    <a:pt x="24384000" y="993775"/>
                  </a:lnTo>
                  <a:lnTo>
                    <a:pt x="0" y="993775"/>
                  </a:lnTo>
                  <a:close/>
                </a:path>
              </a:pathLst>
            </a:custGeom>
            <a:solidFill>
              <a:srgbClr val="F2F2F2"/>
            </a:solidFill>
          </p:spPr>
        </p:sp>
        <p:sp>
          <p:nvSpPr>
            <p:cNvPr name="TextBox 17" id="17"/>
            <p:cNvSpPr txBox="true"/>
            <p:nvPr/>
          </p:nvSpPr>
          <p:spPr>
            <a:xfrm>
              <a:off x="0" y="-38100"/>
              <a:ext cx="24384000" cy="1031928"/>
            </a:xfrm>
            <a:prstGeom prst="rect">
              <a:avLst/>
            </a:prstGeom>
          </p:spPr>
          <p:txBody>
            <a:bodyPr anchor="t" rtlCol="false" tIns="50800" lIns="50800" bIns="50800" rIns="50800"/>
            <a:lstStyle/>
            <a:p>
              <a:pPr algn="ctr">
                <a:lnSpc>
                  <a:spcPts val="4536"/>
                </a:lnSpc>
              </a:pPr>
              <a:r>
                <a:rPr lang="en-US" sz="4200" b="true">
                  <a:solidFill>
                    <a:srgbClr val="114B79"/>
                  </a:solidFill>
                  <a:latin typeface="Times New Roman Bold"/>
                  <a:ea typeface="Times New Roman Bold"/>
                  <a:cs typeface="Times New Roman Bold"/>
                  <a:sym typeface="Times New Roman Bold"/>
                </a:rPr>
                <a:t>   Literature Review(Observation and Conclusion)</a:t>
              </a:r>
            </a:p>
          </p:txBody>
        </p:sp>
      </p:grpSp>
      <p:graphicFrame>
        <p:nvGraphicFramePr>
          <p:cNvPr name="Table 18" id="18"/>
          <p:cNvGraphicFramePr>
            <a:graphicFrameLocks noGrp="true"/>
          </p:cNvGraphicFramePr>
          <p:nvPr/>
        </p:nvGraphicFramePr>
        <p:xfrm>
          <a:off x="-19050" y="349138"/>
          <a:ext cx="18268948" cy="10292668"/>
        </p:xfrm>
        <a:graphic>
          <a:graphicData uri="http://schemas.openxmlformats.org/drawingml/2006/table">
            <a:tbl>
              <a:tblPr/>
              <a:tblGrid>
                <a:gridCol w="8970126"/>
                <a:gridCol w="9298823"/>
              </a:tblGrid>
              <a:tr h="749090">
                <a:tc>
                  <a:txBody>
                    <a:bodyPr anchor="t" rtlCol="false"/>
                    <a:lstStyle/>
                    <a:p>
                      <a:pPr algn="ctr">
                        <a:lnSpc>
                          <a:spcPts val="3240"/>
                        </a:lnSpc>
                        <a:defRPr/>
                      </a:pPr>
                      <a:r>
                        <a:rPr lang="en-US" sz="2700" spc="-107">
                          <a:solidFill>
                            <a:srgbClr val="000000"/>
                          </a:solidFill>
                          <a:latin typeface="Times New Roman"/>
                          <a:ea typeface="Times New Roman"/>
                          <a:cs typeface="Times New Roman"/>
                          <a:sym typeface="Times New Roman"/>
                        </a:rPr>
                        <a:t>Research Paper Title</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c>
                  <a:txBody>
                    <a:bodyPr anchor="t" rtlCol="false"/>
                    <a:lstStyle/>
                    <a:p>
                      <a:pPr algn="ctr">
                        <a:lnSpc>
                          <a:spcPts val="3240"/>
                        </a:lnSpc>
                        <a:defRPr/>
                      </a:pPr>
                      <a:r>
                        <a:rPr lang="en-US" sz="2700" spc="-107">
                          <a:solidFill>
                            <a:srgbClr val="000000"/>
                          </a:solidFill>
                          <a:latin typeface="Times New Roman"/>
                          <a:ea typeface="Times New Roman"/>
                          <a:cs typeface="Times New Roman"/>
                          <a:sym typeface="Times New Roman"/>
                        </a:rPr>
                        <a:t>Observation and Conclusion</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5B9BD5"/>
                    </a:solidFill>
                  </a:tcPr>
                </a:tc>
              </a:tr>
              <a:tr h="3636160">
                <a:tc>
                  <a:txBody>
                    <a:bodyPr anchor="t" rtlCol="false"/>
                    <a:lstStyle/>
                    <a:p>
                      <a:pPr algn="l">
                        <a:lnSpc>
                          <a:spcPts val="3240"/>
                        </a:lnSpc>
                        <a:defRPr/>
                      </a:pPr>
                      <a:r>
                        <a:rPr lang="en-US" b="true" sz="2700" spc="-107">
                          <a:solidFill>
                            <a:srgbClr val="000000"/>
                          </a:solidFill>
                          <a:latin typeface="Times New Roman Bold"/>
                          <a:ea typeface="Times New Roman Bold"/>
                          <a:cs typeface="Times New Roman Bold"/>
                          <a:sym typeface="Times New Roman Bold"/>
                        </a:rPr>
                        <a:t>5.“Scheduling and resource allocation for real-time streaming services in cloud computing.”Vasilakos, A. V., &amp; Liu, M. (2016).</a:t>
                      </a:r>
                      <a:r>
                        <a:rPr lang="en-US" b="true" sz="2700" spc="-107">
                          <a:solidFill>
                            <a:srgbClr val="000000"/>
                          </a:solidFill>
                          <a:latin typeface="Times New Roman Bold"/>
                          <a:ea typeface="Times New Roman Bold"/>
                          <a:cs typeface="Times New Roman Bold"/>
                          <a:sym typeface="Times New Roman Bold"/>
                        </a:rPr>
                        <a:t> </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2DEEF"/>
                    </a:solidFill>
                  </a:tcPr>
                </a:tc>
                <a:tc>
                  <a:txBody>
                    <a:bodyPr anchor="t" rtlCol="false"/>
                    <a:lstStyle/>
                    <a:p>
                      <a:pPr algn="l">
                        <a:lnSpc>
                          <a:spcPts val="3000"/>
                        </a:lnSpc>
                        <a:defRPr/>
                      </a:pPr>
                      <a:r>
                        <a:rPr lang="en-US" sz="2500" spc="-99">
                          <a:solidFill>
                            <a:srgbClr val="000000"/>
                          </a:solidFill>
                          <a:latin typeface="Times New Roman"/>
                          <a:ea typeface="Times New Roman"/>
                          <a:cs typeface="Times New Roman"/>
                          <a:sym typeface="Times New Roman"/>
                        </a:rPr>
                        <a:t>This paper address the challenges of scheduling and resource allocation for real-time streaming services in cloud computing. They observe that latency, resource heterogeneity, and dynamic workload variations significantly affect performance. To address these issues, they propose a novel scheduling algorithm that enhances resource utilization and reduces latency. Their findings suggest that adaptive resource management strategies can improve the efficiency and reliability of real-time applications in cloud environments.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D2DEEF"/>
                    </a:solidFill>
                  </a:tcPr>
                </a:tc>
              </a:tr>
              <a:tr h="5907418">
                <a:tc>
                  <a:txBody>
                    <a:bodyPr anchor="t" rtlCol="false"/>
                    <a:lstStyle/>
                    <a:p>
                      <a:pPr algn="l">
                        <a:lnSpc>
                          <a:spcPts val="3240"/>
                        </a:lnSpc>
                        <a:defRPr/>
                      </a:pPr>
                      <a:r>
                        <a:rPr lang="en-US" b="true" sz="2700" spc="-107">
                          <a:solidFill>
                            <a:srgbClr val="000000"/>
                          </a:solidFill>
                          <a:latin typeface="Times New Roman Bold"/>
                          <a:ea typeface="Times New Roman Bold"/>
                          <a:cs typeface="Times New Roman Bold"/>
                          <a:sym typeface="Times New Roman Bold"/>
                        </a:rPr>
                        <a:t>6.“Distributed ML Training on Android Devices.” Tanmai Kamat , Sarang Kadakia , Ayush Kapadia (2023) (Blackbook)</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AEFF7"/>
                    </a:solidFill>
                  </a:tcPr>
                </a:tc>
                <a:tc>
                  <a:txBody>
                    <a:bodyPr anchor="t" rtlCol="false"/>
                    <a:lstStyle/>
                    <a:p>
                      <a:pPr algn="l">
                        <a:lnSpc>
                          <a:spcPts val="3499"/>
                        </a:lnSpc>
                        <a:defRPr/>
                      </a:pPr>
                      <a:r>
                        <a:rPr lang="en-US" sz="2499">
                          <a:solidFill>
                            <a:srgbClr val="000000"/>
                          </a:solidFill>
                          <a:latin typeface="Times New Roman"/>
                          <a:ea typeface="Times New Roman"/>
                          <a:cs typeface="Times New Roman"/>
                          <a:sym typeface="Times New Roman"/>
                        </a:rPr>
                        <a:t>The author address the burgeoning demand for adaptable AI solutions in everyday life. By harnessing the latent power of Android devices, this decentralized approach not only bridges the gap between evolving AI needs and daily requirements but also enhances accessibility, privacy, and user experience. The multifaceted methodology, powered by cutting-edge tech stacks, not only enables on-device ML training but also optimizes resources for model refinement without relying on external servers or cloud platforms. This transformative solution stands as a beacon for revolutionizing AI accessibility and efficiency, emphasizing its profound impact on reshaping the landscape of AI integration into our lives.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AEFF7"/>
                    </a:solidFill>
                  </a:tcPr>
                </a:tc>
              </a:tr>
            </a:tbl>
          </a:graphicData>
        </a:graphic>
      </p:graphicFrame>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7862"/>
            <a:ext cx="9144000" cy="349137"/>
            <a:chOff x="0" y="0"/>
            <a:chExt cx="12192000" cy="465516"/>
          </a:xfrm>
        </p:grpSpPr>
        <p:sp>
          <p:nvSpPr>
            <p:cNvPr name="Freeform 3" id="3"/>
            <p:cNvSpPr/>
            <p:nvPr/>
          </p:nvSpPr>
          <p:spPr>
            <a:xfrm flipH="false" flipV="false" rot="0">
              <a:off x="0" y="0"/>
              <a:ext cx="12192000" cy="465455"/>
            </a:xfrm>
            <a:custGeom>
              <a:avLst/>
              <a:gdLst/>
              <a:ahLst/>
              <a:cxnLst/>
              <a:rect r="r" b="b" t="t" l="l"/>
              <a:pathLst>
                <a:path h="465455" w="12192000">
                  <a:moveTo>
                    <a:pt x="0" y="0"/>
                  </a:moveTo>
                  <a:lnTo>
                    <a:pt x="12192000" y="0"/>
                  </a:lnTo>
                  <a:lnTo>
                    <a:pt x="12192000" y="465455"/>
                  </a:lnTo>
                  <a:lnTo>
                    <a:pt x="0" y="465455"/>
                  </a:lnTo>
                  <a:close/>
                </a:path>
              </a:pathLst>
            </a:custGeom>
            <a:solidFill>
              <a:srgbClr val="114B79"/>
            </a:solidFill>
          </p:spPr>
        </p:sp>
        <p:sp>
          <p:nvSpPr>
            <p:cNvPr name="TextBox 4" id="4"/>
            <p:cNvSpPr txBox="true"/>
            <p:nvPr/>
          </p:nvSpPr>
          <p:spPr>
            <a:xfrm>
              <a:off x="0" y="-47625"/>
              <a:ext cx="1219200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Dept. of Information Technology</a:t>
              </a:r>
            </a:p>
          </p:txBody>
        </p:sp>
      </p:grpSp>
      <p:grpSp>
        <p:nvGrpSpPr>
          <p:cNvPr name="Group 5" id="5"/>
          <p:cNvGrpSpPr/>
          <p:nvPr/>
        </p:nvGrpSpPr>
        <p:grpSpPr>
          <a:xfrm rot="0">
            <a:off x="9144000" y="9937862"/>
            <a:ext cx="8487292" cy="349137"/>
            <a:chOff x="0" y="0"/>
            <a:chExt cx="11316390" cy="465516"/>
          </a:xfrm>
        </p:grpSpPr>
        <p:sp>
          <p:nvSpPr>
            <p:cNvPr name="Freeform 6" id="6"/>
            <p:cNvSpPr/>
            <p:nvPr/>
          </p:nvSpPr>
          <p:spPr>
            <a:xfrm flipH="false" flipV="false" rot="0">
              <a:off x="0" y="0"/>
              <a:ext cx="11316335" cy="465455"/>
            </a:xfrm>
            <a:custGeom>
              <a:avLst/>
              <a:gdLst/>
              <a:ahLst/>
              <a:cxnLst/>
              <a:rect r="r" b="b" t="t" l="l"/>
              <a:pathLst>
                <a:path h="465455" w="11316335">
                  <a:moveTo>
                    <a:pt x="0" y="0"/>
                  </a:moveTo>
                  <a:lnTo>
                    <a:pt x="11316335" y="0"/>
                  </a:lnTo>
                  <a:lnTo>
                    <a:pt x="11316335" y="465455"/>
                  </a:lnTo>
                  <a:lnTo>
                    <a:pt x="0" y="465455"/>
                  </a:lnTo>
                  <a:close/>
                </a:path>
              </a:pathLst>
            </a:custGeom>
            <a:solidFill>
              <a:srgbClr val="2196F3"/>
            </a:solidFill>
          </p:spPr>
        </p:sp>
        <p:sp>
          <p:nvSpPr>
            <p:cNvPr name="TextBox 7" id="7"/>
            <p:cNvSpPr txBox="true"/>
            <p:nvPr/>
          </p:nvSpPr>
          <p:spPr>
            <a:xfrm>
              <a:off x="0" y="-47625"/>
              <a:ext cx="1131639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D.J.Sanghvi College of Engineering</a:t>
              </a:r>
            </a:p>
          </p:txBody>
        </p:sp>
      </p:grpSp>
      <p:grpSp>
        <p:nvGrpSpPr>
          <p:cNvPr name="Group 8" id="8"/>
          <p:cNvGrpSpPr/>
          <p:nvPr/>
        </p:nvGrpSpPr>
        <p:grpSpPr>
          <a:xfrm rot="0">
            <a:off x="17631294" y="9937863"/>
            <a:ext cx="656704" cy="349135"/>
            <a:chOff x="0" y="0"/>
            <a:chExt cx="875606" cy="465514"/>
          </a:xfrm>
        </p:grpSpPr>
        <p:sp>
          <p:nvSpPr>
            <p:cNvPr name="Freeform 9" id="9"/>
            <p:cNvSpPr/>
            <p:nvPr/>
          </p:nvSpPr>
          <p:spPr>
            <a:xfrm flipH="false" flipV="false" rot="0">
              <a:off x="0" y="0"/>
              <a:ext cx="875665" cy="465455"/>
            </a:xfrm>
            <a:custGeom>
              <a:avLst/>
              <a:gdLst/>
              <a:ahLst/>
              <a:cxnLst/>
              <a:rect r="r" b="b" t="t" l="l"/>
              <a:pathLst>
                <a:path h="465455" w="875665">
                  <a:moveTo>
                    <a:pt x="0" y="0"/>
                  </a:moveTo>
                  <a:lnTo>
                    <a:pt x="875665" y="0"/>
                  </a:lnTo>
                  <a:lnTo>
                    <a:pt x="875665" y="465455"/>
                  </a:lnTo>
                  <a:lnTo>
                    <a:pt x="0" y="465455"/>
                  </a:lnTo>
                  <a:close/>
                </a:path>
              </a:pathLst>
            </a:custGeom>
            <a:solidFill>
              <a:srgbClr val="1971B6"/>
            </a:solidFill>
          </p:spPr>
        </p:sp>
        <p:sp>
          <p:nvSpPr>
            <p:cNvPr name="TextBox 10" id="10"/>
            <p:cNvSpPr txBox="true"/>
            <p:nvPr/>
          </p:nvSpPr>
          <p:spPr>
            <a:xfrm>
              <a:off x="0" y="-47625"/>
              <a:ext cx="875606" cy="513139"/>
            </a:xfrm>
            <a:prstGeom prst="rect">
              <a:avLst/>
            </a:prstGeom>
          </p:spPr>
          <p:txBody>
            <a:bodyPr anchor="ctr" rtlCol="false" tIns="50800" lIns="50800" bIns="50800" rIns="50800"/>
            <a:lstStyle/>
            <a:p>
              <a:pPr algn="ctr">
                <a:lnSpc>
                  <a:spcPts val="2879"/>
                </a:lnSpc>
              </a:pPr>
              <a:r>
                <a:rPr lang="en-US" sz="2400" b="true">
                  <a:solidFill>
                    <a:srgbClr val="FFFFFF"/>
                  </a:solidFill>
                  <a:latin typeface="Times New Roman Bold"/>
                  <a:ea typeface="Times New Roman Bold"/>
                  <a:cs typeface="Times New Roman Bold"/>
                  <a:sym typeface="Times New Roman Bold"/>
                </a:rPr>
                <a:t>‹#›</a:t>
              </a:r>
            </a:p>
          </p:txBody>
        </p:sp>
      </p:grpSp>
      <p:grpSp>
        <p:nvGrpSpPr>
          <p:cNvPr name="Group 11" id="11"/>
          <p:cNvGrpSpPr/>
          <p:nvPr/>
        </p:nvGrpSpPr>
        <p:grpSpPr>
          <a:xfrm rot="0">
            <a:off x="-19050" y="-19050"/>
            <a:ext cx="18287998" cy="349138"/>
            <a:chOff x="0" y="0"/>
            <a:chExt cx="24383998" cy="465518"/>
          </a:xfrm>
        </p:grpSpPr>
        <p:sp>
          <p:nvSpPr>
            <p:cNvPr name="Freeform 12" id="12"/>
            <p:cNvSpPr/>
            <p:nvPr/>
          </p:nvSpPr>
          <p:spPr>
            <a:xfrm flipH="false" flipV="false" rot="0">
              <a:off x="0" y="0"/>
              <a:ext cx="24384000" cy="465455"/>
            </a:xfrm>
            <a:custGeom>
              <a:avLst/>
              <a:gdLst/>
              <a:ahLst/>
              <a:cxnLst/>
              <a:rect r="r" b="b" t="t" l="l"/>
              <a:pathLst>
                <a:path h="465455" w="24384000">
                  <a:moveTo>
                    <a:pt x="0" y="0"/>
                  </a:moveTo>
                  <a:lnTo>
                    <a:pt x="24384000" y="0"/>
                  </a:lnTo>
                  <a:lnTo>
                    <a:pt x="24384000" y="465455"/>
                  </a:lnTo>
                  <a:lnTo>
                    <a:pt x="0" y="465455"/>
                  </a:lnTo>
                  <a:close/>
                </a:path>
              </a:pathLst>
            </a:custGeom>
            <a:solidFill>
              <a:srgbClr val="002060"/>
            </a:solidFill>
          </p:spPr>
        </p:sp>
        <p:sp>
          <p:nvSpPr>
            <p:cNvPr name="TextBox 13" id="13"/>
            <p:cNvSpPr txBox="true"/>
            <p:nvPr/>
          </p:nvSpPr>
          <p:spPr>
            <a:xfrm>
              <a:off x="0" y="-47625"/>
              <a:ext cx="24383998" cy="513143"/>
            </a:xfrm>
            <a:prstGeom prst="rect">
              <a:avLst/>
            </a:prstGeom>
          </p:spPr>
          <p:txBody>
            <a:bodyPr anchor="ctr" rtlCol="false" tIns="50800" lIns="50800" bIns="50800" rIns="50800"/>
            <a:lstStyle/>
            <a:p>
              <a:pPr algn="ctr">
                <a:lnSpc>
                  <a:spcPts val="2700"/>
                </a:lnSpc>
              </a:pPr>
              <a:r>
                <a:rPr lang="en-US" b="true" sz="2250" i="true">
                  <a:solidFill>
                    <a:srgbClr val="FFFFFF"/>
                  </a:solidFill>
                  <a:latin typeface="Times New Roman Bold Italics"/>
                  <a:ea typeface="Times New Roman Bold Italics"/>
                  <a:cs typeface="Times New Roman Bold Italics"/>
                  <a:sym typeface="Times New Roman Bold Italics"/>
                </a:rPr>
                <a:t>Name of the project/Thesis</a:t>
              </a:r>
            </a:p>
          </p:txBody>
        </p:sp>
      </p:grpSp>
      <p:sp>
        <p:nvSpPr>
          <p:cNvPr name="Freeform 14" id="14"/>
          <p:cNvSpPr/>
          <p:nvPr/>
        </p:nvSpPr>
        <p:spPr>
          <a:xfrm flipH="false" flipV="false" rot="0">
            <a:off x="16916400" y="8813324"/>
            <a:ext cx="972325" cy="850783"/>
          </a:xfrm>
          <a:custGeom>
            <a:avLst/>
            <a:gdLst/>
            <a:ahLst/>
            <a:cxnLst/>
            <a:rect r="r" b="b" t="t" l="l"/>
            <a:pathLst>
              <a:path h="850783" w="972325">
                <a:moveTo>
                  <a:pt x="0" y="0"/>
                </a:moveTo>
                <a:lnTo>
                  <a:pt x="972326" y="0"/>
                </a:lnTo>
                <a:lnTo>
                  <a:pt x="972326" y="850783"/>
                </a:lnTo>
                <a:lnTo>
                  <a:pt x="0" y="850783"/>
                </a:lnTo>
                <a:lnTo>
                  <a:pt x="0" y="0"/>
                </a:lnTo>
                <a:close/>
              </a:path>
            </a:pathLst>
          </a:custGeom>
          <a:blipFill>
            <a:blip r:embed="rId2"/>
            <a:stretch>
              <a:fillRect l="0" t="0" r="0" b="0"/>
            </a:stretch>
          </a:blipFill>
        </p:spPr>
      </p:sp>
      <p:grpSp>
        <p:nvGrpSpPr>
          <p:cNvPr name="Group 15" id="15"/>
          <p:cNvGrpSpPr/>
          <p:nvPr/>
        </p:nvGrpSpPr>
        <p:grpSpPr>
          <a:xfrm rot="0">
            <a:off x="-3" y="349138"/>
            <a:ext cx="18288000" cy="890397"/>
            <a:chOff x="0" y="0"/>
            <a:chExt cx="24384000" cy="1187196"/>
          </a:xfrm>
        </p:grpSpPr>
        <p:sp>
          <p:nvSpPr>
            <p:cNvPr name="Freeform 16" id="16"/>
            <p:cNvSpPr/>
            <p:nvPr/>
          </p:nvSpPr>
          <p:spPr>
            <a:xfrm flipH="false" flipV="false" rot="0">
              <a:off x="0" y="0"/>
              <a:ext cx="24384000" cy="1187133"/>
            </a:xfrm>
            <a:custGeom>
              <a:avLst/>
              <a:gdLst/>
              <a:ahLst/>
              <a:cxnLst/>
              <a:rect r="r" b="b" t="t" l="l"/>
              <a:pathLst>
                <a:path h="1187133" w="24384000">
                  <a:moveTo>
                    <a:pt x="0" y="0"/>
                  </a:moveTo>
                  <a:lnTo>
                    <a:pt x="24384000" y="0"/>
                  </a:lnTo>
                  <a:lnTo>
                    <a:pt x="24384000" y="1187133"/>
                  </a:lnTo>
                  <a:lnTo>
                    <a:pt x="0" y="1187133"/>
                  </a:lnTo>
                  <a:close/>
                </a:path>
              </a:pathLst>
            </a:custGeom>
            <a:solidFill>
              <a:srgbClr val="F2F2F2"/>
            </a:solidFill>
          </p:spPr>
        </p:sp>
        <p:sp>
          <p:nvSpPr>
            <p:cNvPr name="TextBox 17" id="17"/>
            <p:cNvSpPr txBox="true"/>
            <p:nvPr/>
          </p:nvSpPr>
          <p:spPr>
            <a:xfrm>
              <a:off x="0" y="-38100"/>
              <a:ext cx="24384000" cy="1225296"/>
            </a:xfrm>
            <a:prstGeom prst="rect">
              <a:avLst/>
            </a:prstGeom>
          </p:spPr>
          <p:txBody>
            <a:bodyPr anchor="t" rtlCol="false" tIns="50800" lIns="50800" bIns="50800" rIns="50800"/>
            <a:lstStyle/>
            <a:p>
              <a:pPr algn="ctr">
                <a:lnSpc>
                  <a:spcPts val="4536"/>
                </a:lnSpc>
              </a:pPr>
              <a:r>
                <a:rPr lang="en-US" sz="4200" b="true">
                  <a:solidFill>
                    <a:srgbClr val="114B79"/>
                  </a:solidFill>
                  <a:latin typeface="Times New Roman Bold"/>
                  <a:ea typeface="Times New Roman Bold"/>
                  <a:cs typeface="Times New Roman Bold"/>
                  <a:sym typeface="Times New Roman Bold"/>
                </a:rPr>
                <a:t>References</a:t>
              </a:r>
            </a:p>
          </p:txBody>
        </p:sp>
      </p:grpSp>
      <p:sp>
        <p:nvSpPr>
          <p:cNvPr name="TextBox 18" id="18"/>
          <p:cNvSpPr txBox="true"/>
          <p:nvPr/>
        </p:nvSpPr>
        <p:spPr>
          <a:xfrm rot="0">
            <a:off x="-182879" y="1733167"/>
            <a:ext cx="18142525" cy="5450967"/>
          </a:xfrm>
          <a:prstGeom prst="rect">
            <a:avLst/>
          </a:prstGeom>
        </p:spPr>
        <p:txBody>
          <a:bodyPr anchor="t" rtlCol="false" tIns="0" lIns="0" bIns="0" rIns="0">
            <a:spAutoFit/>
          </a:bodyPr>
          <a:lstStyle/>
          <a:p>
            <a:pPr algn="just" marL="712475" indent="-356237" lvl="1">
              <a:lnSpc>
                <a:spcPts val="3564"/>
              </a:lnSpc>
              <a:buAutoNum type="arabicPeriod" startAt="1"/>
            </a:pPr>
            <a:r>
              <a:rPr lang="en-US" sz="3300">
                <a:solidFill>
                  <a:srgbClr val="000000"/>
                </a:solidFill>
                <a:latin typeface="Times New Roman"/>
                <a:ea typeface="Times New Roman"/>
                <a:cs typeface="Times New Roman"/>
                <a:sym typeface="Times New Roman"/>
              </a:rPr>
              <a:t>“Learning scheduling algorithms for data processing clusters.” Mao, H., Schwarzkopf, M., Venkatakrishnan, S. B., Meng, Z., &amp; Alizadeh, M. (2019).</a:t>
            </a:r>
          </a:p>
          <a:p>
            <a:pPr algn="just" marL="712475" indent="-356237" lvl="1">
              <a:lnSpc>
                <a:spcPts val="3564"/>
              </a:lnSpc>
              <a:buAutoNum type="arabicPeriod" startAt="1"/>
            </a:pPr>
            <a:r>
              <a:rPr lang="en-US" sz="3300">
                <a:solidFill>
                  <a:srgbClr val="000000"/>
                </a:solidFill>
                <a:latin typeface="Times New Roman"/>
                <a:ea typeface="Times New Roman"/>
                <a:cs typeface="Times New Roman"/>
                <a:sym typeface="Times New Roman"/>
              </a:rPr>
              <a:t>“Dynamic resource allocation in cloud computing using a distributed scheduler.” Das D., Tiwari, A., &amp; Agrawal, D. (2020). </a:t>
            </a:r>
          </a:p>
          <a:p>
            <a:pPr algn="just" marL="712475" indent="-356237" lvl="1">
              <a:lnSpc>
                <a:spcPts val="3564"/>
              </a:lnSpc>
              <a:buAutoNum type="arabicPeriod" startAt="1"/>
            </a:pPr>
            <a:r>
              <a:rPr lang="en-US" sz="3300">
                <a:solidFill>
                  <a:srgbClr val="000000"/>
                </a:solidFill>
                <a:latin typeface="Times New Roman"/>
                <a:ea typeface="Times New Roman"/>
                <a:cs typeface="Times New Roman"/>
                <a:sym typeface="Times New Roman"/>
              </a:rPr>
              <a:t>“Scheduling and resource allocation for real-time streaming services in cloud computing.”Vasilakos, A. V., &amp; Liu, M. (2016). </a:t>
            </a:r>
          </a:p>
          <a:p>
            <a:pPr algn="just" marL="712475" indent="-356237" lvl="1">
              <a:lnSpc>
                <a:spcPts val="3564"/>
              </a:lnSpc>
              <a:buAutoNum type="arabicPeriod" startAt="1"/>
            </a:pPr>
            <a:r>
              <a:rPr lang="en-US" sz="3300">
                <a:solidFill>
                  <a:srgbClr val="000000"/>
                </a:solidFill>
                <a:latin typeface="Times New Roman"/>
                <a:ea typeface="Times New Roman"/>
                <a:cs typeface="Times New Roman"/>
                <a:sym typeface="Times New Roman"/>
              </a:rPr>
              <a:t>“Deep Reinforcement Learning-based Methods for Resource Scheduling in Cloud Computing: A Review and Future Directions.”Guangyao Zhou, Wenhong Tian, Rajkumar Buyya (2021) . </a:t>
            </a:r>
          </a:p>
          <a:p>
            <a:pPr algn="just" marL="712475" indent="-356237" lvl="1">
              <a:lnSpc>
                <a:spcPts val="3564"/>
              </a:lnSpc>
              <a:buAutoNum type="arabicPeriod" startAt="1"/>
            </a:pPr>
            <a:r>
              <a:rPr lang="en-US" sz="3300">
                <a:solidFill>
                  <a:srgbClr val="000000"/>
                </a:solidFill>
                <a:latin typeface="Times New Roman"/>
                <a:ea typeface="Times New Roman"/>
                <a:cs typeface="Times New Roman"/>
                <a:sym typeface="Times New Roman"/>
              </a:rPr>
              <a:t>“Scheduling and resource allocation for real-time streaming services in cloud computing.”Vasilakos, A. V., &amp; Liu, M. (2016). </a:t>
            </a:r>
          </a:p>
          <a:p>
            <a:pPr algn="just" marL="712475" indent="-356237" lvl="1">
              <a:lnSpc>
                <a:spcPts val="3564"/>
              </a:lnSpc>
              <a:buAutoNum type="arabicPeriod" startAt="1"/>
            </a:pPr>
            <a:r>
              <a:rPr lang="en-US" sz="3300">
                <a:solidFill>
                  <a:srgbClr val="000000"/>
                </a:solidFill>
                <a:latin typeface="Times New Roman"/>
                <a:ea typeface="Times New Roman"/>
                <a:cs typeface="Times New Roman"/>
                <a:sym typeface="Times New Roman"/>
              </a:rPr>
              <a:t>“Distributed ML Training on Android Devices.” Tanmai Kamat , Sarang Kadakia , Ayush Kapadia (2023) (Blackbook)</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7862"/>
            <a:ext cx="9144000" cy="349137"/>
            <a:chOff x="0" y="0"/>
            <a:chExt cx="12192000" cy="465516"/>
          </a:xfrm>
        </p:grpSpPr>
        <p:sp>
          <p:nvSpPr>
            <p:cNvPr name="Freeform 3" id="3"/>
            <p:cNvSpPr/>
            <p:nvPr/>
          </p:nvSpPr>
          <p:spPr>
            <a:xfrm flipH="false" flipV="false" rot="0">
              <a:off x="0" y="0"/>
              <a:ext cx="12192000" cy="465455"/>
            </a:xfrm>
            <a:custGeom>
              <a:avLst/>
              <a:gdLst/>
              <a:ahLst/>
              <a:cxnLst/>
              <a:rect r="r" b="b" t="t" l="l"/>
              <a:pathLst>
                <a:path h="465455" w="12192000">
                  <a:moveTo>
                    <a:pt x="0" y="0"/>
                  </a:moveTo>
                  <a:lnTo>
                    <a:pt x="12192000" y="0"/>
                  </a:lnTo>
                  <a:lnTo>
                    <a:pt x="12192000" y="465455"/>
                  </a:lnTo>
                  <a:lnTo>
                    <a:pt x="0" y="465455"/>
                  </a:lnTo>
                  <a:close/>
                </a:path>
              </a:pathLst>
            </a:custGeom>
            <a:solidFill>
              <a:srgbClr val="114B79"/>
            </a:solidFill>
          </p:spPr>
        </p:sp>
        <p:sp>
          <p:nvSpPr>
            <p:cNvPr name="TextBox 4" id="4"/>
            <p:cNvSpPr txBox="true"/>
            <p:nvPr/>
          </p:nvSpPr>
          <p:spPr>
            <a:xfrm>
              <a:off x="0" y="-47625"/>
              <a:ext cx="1219200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Dept. of Information Technology</a:t>
              </a:r>
            </a:p>
          </p:txBody>
        </p:sp>
      </p:grpSp>
      <p:grpSp>
        <p:nvGrpSpPr>
          <p:cNvPr name="Group 5" id="5"/>
          <p:cNvGrpSpPr/>
          <p:nvPr/>
        </p:nvGrpSpPr>
        <p:grpSpPr>
          <a:xfrm rot="0">
            <a:off x="9144000" y="9937862"/>
            <a:ext cx="8487292" cy="349137"/>
            <a:chOff x="0" y="0"/>
            <a:chExt cx="11316390" cy="465516"/>
          </a:xfrm>
        </p:grpSpPr>
        <p:sp>
          <p:nvSpPr>
            <p:cNvPr name="Freeform 6" id="6"/>
            <p:cNvSpPr/>
            <p:nvPr/>
          </p:nvSpPr>
          <p:spPr>
            <a:xfrm flipH="false" flipV="false" rot="0">
              <a:off x="0" y="0"/>
              <a:ext cx="11316335" cy="465455"/>
            </a:xfrm>
            <a:custGeom>
              <a:avLst/>
              <a:gdLst/>
              <a:ahLst/>
              <a:cxnLst/>
              <a:rect r="r" b="b" t="t" l="l"/>
              <a:pathLst>
                <a:path h="465455" w="11316335">
                  <a:moveTo>
                    <a:pt x="0" y="0"/>
                  </a:moveTo>
                  <a:lnTo>
                    <a:pt x="11316335" y="0"/>
                  </a:lnTo>
                  <a:lnTo>
                    <a:pt x="11316335" y="465455"/>
                  </a:lnTo>
                  <a:lnTo>
                    <a:pt x="0" y="465455"/>
                  </a:lnTo>
                  <a:close/>
                </a:path>
              </a:pathLst>
            </a:custGeom>
            <a:solidFill>
              <a:srgbClr val="2196F3"/>
            </a:solidFill>
          </p:spPr>
        </p:sp>
        <p:sp>
          <p:nvSpPr>
            <p:cNvPr name="TextBox 7" id="7"/>
            <p:cNvSpPr txBox="true"/>
            <p:nvPr/>
          </p:nvSpPr>
          <p:spPr>
            <a:xfrm>
              <a:off x="0" y="-47625"/>
              <a:ext cx="1131639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D.J.Sanghvi College of Engineering</a:t>
              </a:r>
            </a:p>
          </p:txBody>
        </p:sp>
      </p:grpSp>
      <p:grpSp>
        <p:nvGrpSpPr>
          <p:cNvPr name="Group 8" id="8"/>
          <p:cNvGrpSpPr/>
          <p:nvPr/>
        </p:nvGrpSpPr>
        <p:grpSpPr>
          <a:xfrm rot="0">
            <a:off x="17631294" y="9937863"/>
            <a:ext cx="656704" cy="349135"/>
            <a:chOff x="0" y="0"/>
            <a:chExt cx="875606" cy="465514"/>
          </a:xfrm>
        </p:grpSpPr>
        <p:sp>
          <p:nvSpPr>
            <p:cNvPr name="Freeform 9" id="9"/>
            <p:cNvSpPr/>
            <p:nvPr/>
          </p:nvSpPr>
          <p:spPr>
            <a:xfrm flipH="false" flipV="false" rot="0">
              <a:off x="0" y="0"/>
              <a:ext cx="875665" cy="465455"/>
            </a:xfrm>
            <a:custGeom>
              <a:avLst/>
              <a:gdLst/>
              <a:ahLst/>
              <a:cxnLst/>
              <a:rect r="r" b="b" t="t" l="l"/>
              <a:pathLst>
                <a:path h="465455" w="875665">
                  <a:moveTo>
                    <a:pt x="0" y="0"/>
                  </a:moveTo>
                  <a:lnTo>
                    <a:pt x="875665" y="0"/>
                  </a:lnTo>
                  <a:lnTo>
                    <a:pt x="875665" y="465455"/>
                  </a:lnTo>
                  <a:lnTo>
                    <a:pt x="0" y="465455"/>
                  </a:lnTo>
                  <a:close/>
                </a:path>
              </a:pathLst>
            </a:custGeom>
            <a:solidFill>
              <a:srgbClr val="1971B6"/>
            </a:solidFill>
          </p:spPr>
        </p:sp>
        <p:sp>
          <p:nvSpPr>
            <p:cNvPr name="TextBox 10" id="10"/>
            <p:cNvSpPr txBox="true"/>
            <p:nvPr/>
          </p:nvSpPr>
          <p:spPr>
            <a:xfrm>
              <a:off x="0" y="-47625"/>
              <a:ext cx="875606" cy="513139"/>
            </a:xfrm>
            <a:prstGeom prst="rect">
              <a:avLst/>
            </a:prstGeom>
          </p:spPr>
          <p:txBody>
            <a:bodyPr anchor="ctr" rtlCol="false" tIns="50800" lIns="50800" bIns="50800" rIns="50800"/>
            <a:lstStyle/>
            <a:p>
              <a:pPr algn="ctr">
                <a:lnSpc>
                  <a:spcPts val="2879"/>
                </a:lnSpc>
              </a:pPr>
              <a:r>
                <a:rPr lang="en-US" sz="2400" b="true">
                  <a:solidFill>
                    <a:srgbClr val="FFFFFF"/>
                  </a:solidFill>
                  <a:latin typeface="Times New Roman Bold"/>
                  <a:ea typeface="Times New Roman Bold"/>
                  <a:cs typeface="Times New Roman Bold"/>
                  <a:sym typeface="Times New Roman Bold"/>
                </a:rPr>
                <a:t>‹#›</a:t>
              </a:r>
            </a:p>
          </p:txBody>
        </p:sp>
      </p:grpSp>
      <p:grpSp>
        <p:nvGrpSpPr>
          <p:cNvPr name="Group 11" id="11"/>
          <p:cNvGrpSpPr/>
          <p:nvPr/>
        </p:nvGrpSpPr>
        <p:grpSpPr>
          <a:xfrm rot="0">
            <a:off x="-19050" y="-19050"/>
            <a:ext cx="18287998" cy="349138"/>
            <a:chOff x="0" y="0"/>
            <a:chExt cx="24383998" cy="465518"/>
          </a:xfrm>
        </p:grpSpPr>
        <p:sp>
          <p:nvSpPr>
            <p:cNvPr name="Freeform 12" id="12"/>
            <p:cNvSpPr/>
            <p:nvPr/>
          </p:nvSpPr>
          <p:spPr>
            <a:xfrm flipH="false" flipV="false" rot="0">
              <a:off x="0" y="0"/>
              <a:ext cx="24384000" cy="465455"/>
            </a:xfrm>
            <a:custGeom>
              <a:avLst/>
              <a:gdLst/>
              <a:ahLst/>
              <a:cxnLst/>
              <a:rect r="r" b="b" t="t" l="l"/>
              <a:pathLst>
                <a:path h="465455" w="24384000">
                  <a:moveTo>
                    <a:pt x="0" y="0"/>
                  </a:moveTo>
                  <a:lnTo>
                    <a:pt x="24384000" y="0"/>
                  </a:lnTo>
                  <a:lnTo>
                    <a:pt x="24384000" y="465455"/>
                  </a:lnTo>
                  <a:lnTo>
                    <a:pt x="0" y="465455"/>
                  </a:lnTo>
                  <a:close/>
                </a:path>
              </a:pathLst>
            </a:custGeom>
            <a:solidFill>
              <a:srgbClr val="002060"/>
            </a:solidFill>
          </p:spPr>
        </p:sp>
        <p:sp>
          <p:nvSpPr>
            <p:cNvPr name="TextBox 13" id="13"/>
            <p:cNvSpPr txBox="true"/>
            <p:nvPr/>
          </p:nvSpPr>
          <p:spPr>
            <a:xfrm>
              <a:off x="0" y="-47625"/>
              <a:ext cx="24383998" cy="513143"/>
            </a:xfrm>
            <a:prstGeom prst="rect">
              <a:avLst/>
            </a:prstGeom>
          </p:spPr>
          <p:txBody>
            <a:bodyPr anchor="ctr" rtlCol="false" tIns="50800" lIns="50800" bIns="50800" rIns="50800"/>
            <a:lstStyle/>
            <a:p>
              <a:pPr algn="ctr">
                <a:lnSpc>
                  <a:spcPts val="2700"/>
                </a:lnSpc>
              </a:pPr>
              <a:r>
                <a:rPr lang="en-US" b="true" sz="2250" i="true">
                  <a:solidFill>
                    <a:srgbClr val="FFFFFF"/>
                  </a:solidFill>
                  <a:latin typeface="Times New Roman Bold Italics"/>
                  <a:ea typeface="Times New Roman Bold Italics"/>
                  <a:cs typeface="Times New Roman Bold Italics"/>
                  <a:sym typeface="Times New Roman Bold Italics"/>
                </a:rPr>
                <a:t>Name of the project/Thesis</a:t>
              </a:r>
            </a:p>
          </p:txBody>
        </p:sp>
      </p:grpSp>
      <p:sp>
        <p:nvSpPr>
          <p:cNvPr name="Freeform 14" id="14"/>
          <p:cNvSpPr/>
          <p:nvPr/>
        </p:nvSpPr>
        <p:spPr>
          <a:xfrm flipH="false" flipV="false" rot="0">
            <a:off x="16916400" y="8813324"/>
            <a:ext cx="972325" cy="850783"/>
          </a:xfrm>
          <a:custGeom>
            <a:avLst/>
            <a:gdLst/>
            <a:ahLst/>
            <a:cxnLst/>
            <a:rect r="r" b="b" t="t" l="l"/>
            <a:pathLst>
              <a:path h="850783" w="972325">
                <a:moveTo>
                  <a:pt x="0" y="0"/>
                </a:moveTo>
                <a:lnTo>
                  <a:pt x="972326" y="0"/>
                </a:lnTo>
                <a:lnTo>
                  <a:pt x="972326" y="850783"/>
                </a:lnTo>
                <a:lnTo>
                  <a:pt x="0" y="850783"/>
                </a:lnTo>
                <a:lnTo>
                  <a:pt x="0" y="0"/>
                </a:lnTo>
                <a:close/>
              </a:path>
            </a:pathLst>
          </a:custGeom>
          <a:blipFill>
            <a:blip r:embed="rId2"/>
            <a:stretch>
              <a:fillRect l="0" t="0" r="0" b="0"/>
            </a:stretch>
          </a:blipFill>
        </p:spPr>
      </p:sp>
      <p:sp>
        <p:nvSpPr>
          <p:cNvPr name="TextBox 15" id="15"/>
          <p:cNvSpPr txBox="true"/>
          <p:nvPr/>
        </p:nvSpPr>
        <p:spPr>
          <a:xfrm rot="0">
            <a:off x="4221860" y="3218700"/>
            <a:ext cx="9722909" cy="2691760"/>
          </a:xfrm>
          <a:prstGeom prst="rect">
            <a:avLst/>
          </a:prstGeom>
        </p:spPr>
        <p:txBody>
          <a:bodyPr anchor="t" rtlCol="false" tIns="0" lIns="0" bIns="0" rIns="0">
            <a:spAutoFit/>
          </a:bodyPr>
          <a:lstStyle/>
          <a:p>
            <a:pPr algn="l">
              <a:lnSpc>
                <a:spcPts val="18489"/>
              </a:lnSpc>
            </a:pPr>
            <a:r>
              <a:rPr lang="en-US" sz="14400" i="true">
                <a:solidFill>
                  <a:srgbClr val="002060"/>
                </a:solidFill>
                <a:latin typeface="Times New Roman Italics"/>
                <a:ea typeface="Times New Roman Italics"/>
                <a:cs typeface="Times New Roman Italics"/>
                <a:sym typeface="Times New Roman Italics"/>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7862"/>
            <a:ext cx="9144000" cy="349137"/>
            <a:chOff x="0" y="0"/>
            <a:chExt cx="12192000" cy="465516"/>
          </a:xfrm>
        </p:grpSpPr>
        <p:sp>
          <p:nvSpPr>
            <p:cNvPr name="Freeform 3" id="3"/>
            <p:cNvSpPr/>
            <p:nvPr/>
          </p:nvSpPr>
          <p:spPr>
            <a:xfrm flipH="false" flipV="false" rot="0">
              <a:off x="0" y="0"/>
              <a:ext cx="12192000" cy="465455"/>
            </a:xfrm>
            <a:custGeom>
              <a:avLst/>
              <a:gdLst/>
              <a:ahLst/>
              <a:cxnLst/>
              <a:rect r="r" b="b" t="t" l="l"/>
              <a:pathLst>
                <a:path h="465455" w="12192000">
                  <a:moveTo>
                    <a:pt x="0" y="0"/>
                  </a:moveTo>
                  <a:lnTo>
                    <a:pt x="12192000" y="0"/>
                  </a:lnTo>
                  <a:lnTo>
                    <a:pt x="12192000" y="465455"/>
                  </a:lnTo>
                  <a:lnTo>
                    <a:pt x="0" y="465455"/>
                  </a:lnTo>
                  <a:close/>
                </a:path>
              </a:pathLst>
            </a:custGeom>
            <a:solidFill>
              <a:srgbClr val="114B79"/>
            </a:solidFill>
          </p:spPr>
        </p:sp>
        <p:sp>
          <p:nvSpPr>
            <p:cNvPr name="TextBox 4" id="4"/>
            <p:cNvSpPr txBox="true"/>
            <p:nvPr/>
          </p:nvSpPr>
          <p:spPr>
            <a:xfrm>
              <a:off x="0" y="-47625"/>
              <a:ext cx="1219200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Dept. of Information Technology</a:t>
              </a:r>
            </a:p>
          </p:txBody>
        </p:sp>
      </p:grpSp>
      <p:grpSp>
        <p:nvGrpSpPr>
          <p:cNvPr name="Group 5" id="5"/>
          <p:cNvGrpSpPr/>
          <p:nvPr/>
        </p:nvGrpSpPr>
        <p:grpSpPr>
          <a:xfrm rot="0">
            <a:off x="9144000" y="9937862"/>
            <a:ext cx="8487292" cy="349137"/>
            <a:chOff x="0" y="0"/>
            <a:chExt cx="11316390" cy="465516"/>
          </a:xfrm>
        </p:grpSpPr>
        <p:sp>
          <p:nvSpPr>
            <p:cNvPr name="Freeform 6" id="6"/>
            <p:cNvSpPr/>
            <p:nvPr/>
          </p:nvSpPr>
          <p:spPr>
            <a:xfrm flipH="false" flipV="false" rot="0">
              <a:off x="0" y="0"/>
              <a:ext cx="11316335" cy="465455"/>
            </a:xfrm>
            <a:custGeom>
              <a:avLst/>
              <a:gdLst/>
              <a:ahLst/>
              <a:cxnLst/>
              <a:rect r="r" b="b" t="t" l="l"/>
              <a:pathLst>
                <a:path h="465455" w="11316335">
                  <a:moveTo>
                    <a:pt x="0" y="0"/>
                  </a:moveTo>
                  <a:lnTo>
                    <a:pt x="11316335" y="0"/>
                  </a:lnTo>
                  <a:lnTo>
                    <a:pt x="11316335" y="465455"/>
                  </a:lnTo>
                  <a:lnTo>
                    <a:pt x="0" y="465455"/>
                  </a:lnTo>
                  <a:close/>
                </a:path>
              </a:pathLst>
            </a:custGeom>
            <a:solidFill>
              <a:srgbClr val="2196F3"/>
            </a:solidFill>
          </p:spPr>
        </p:sp>
        <p:sp>
          <p:nvSpPr>
            <p:cNvPr name="TextBox 7" id="7"/>
            <p:cNvSpPr txBox="true"/>
            <p:nvPr/>
          </p:nvSpPr>
          <p:spPr>
            <a:xfrm>
              <a:off x="0" y="-47625"/>
              <a:ext cx="1131639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D.J.Sanghvi College of Engineering</a:t>
              </a:r>
            </a:p>
          </p:txBody>
        </p:sp>
      </p:grpSp>
      <p:grpSp>
        <p:nvGrpSpPr>
          <p:cNvPr name="Group 8" id="8"/>
          <p:cNvGrpSpPr/>
          <p:nvPr/>
        </p:nvGrpSpPr>
        <p:grpSpPr>
          <a:xfrm rot="0">
            <a:off x="17631294" y="9937863"/>
            <a:ext cx="656704" cy="349135"/>
            <a:chOff x="0" y="0"/>
            <a:chExt cx="875606" cy="465514"/>
          </a:xfrm>
        </p:grpSpPr>
        <p:sp>
          <p:nvSpPr>
            <p:cNvPr name="Freeform 9" id="9"/>
            <p:cNvSpPr/>
            <p:nvPr/>
          </p:nvSpPr>
          <p:spPr>
            <a:xfrm flipH="false" flipV="false" rot="0">
              <a:off x="0" y="0"/>
              <a:ext cx="875665" cy="465455"/>
            </a:xfrm>
            <a:custGeom>
              <a:avLst/>
              <a:gdLst/>
              <a:ahLst/>
              <a:cxnLst/>
              <a:rect r="r" b="b" t="t" l="l"/>
              <a:pathLst>
                <a:path h="465455" w="875665">
                  <a:moveTo>
                    <a:pt x="0" y="0"/>
                  </a:moveTo>
                  <a:lnTo>
                    <a:pt x="875665" y="0"/>
                  </a:lnTo>
                  <a:lnTo>
                    <a:pt x="875665" y="465455"/>
                  </a:lnTo>
                  <a:lnTo>
                    <a:pt x="0" y="465455"/>
                  </a:lnTo>
                  <a:close/>
                </a:path>
              </a:pathLst>
            </a:custGeom>
            <a:solidFill>
              <a:srgbClr val="1971B6"/>
            </a:solidFill>
          </p:spPr>
        </p:sp>
        <p:sp>
          <p:nvSpPr>
            <p:cNvPr name="TextBox 10" id="10"/>
            <p:cNvSpPr txBox="true"/>
            <p:nvPr/>
          </p:nvSpPr>
          <p:spPr>
            <a:xfrm>
              <a:off x="0" y="-47625"/>
              <a:ext cx="875606" cy="513139"/>
            </a:xfrm>
            <a:prstGeom prst="rect">
              <a:avLst/>
            </a:prstGeom>
          </p:spPr>
          <p:txBody>
            <a:bodyPr anchor="ctr" rtlCol="false" tIns="50800" lIns="50800" bIns="50800" rIns="50800"/>
            <a:lstStyle/>
            <a:p>
              <a:pPr algn="ctr">
                <a:lnSpc>
                  <a:spcPts val="2879"/>
                </a:lnSpc>
              </a:pPr>
              <a:r>
                <a:rPr lang="en-US" sz="2400" b="true">
                  <a:solidFill>
                    <a:srgbClr val="FFFFFF"/>
                  </a:solidFill>
                  <a:latin typeface="Times New Roman Bold"/>
                  <a:ea typeface="Times New Roman Bold"/>
                  <a:cs typeface="Times New Roman Bold"/>
                  <a:sym typeface="Times New Roman Bold"/>
                </a:rPr>
                <a:t>‹#›</a:t>
              </a:r>
            </a:p>
          </p:txBody>
        </p:sp>
      </p:grpSp>
      <p:grpSp>
        <p:nvGrpSpPr>
          <p:cNvPr name="Group 11" id="11"/>
          <p:cNvGrpSpPr/>
          <p:nvPr/>
        </p:nvGrpSpPr>
        <p:grpSpPr>
          <a:xfrm rot="0">
            <a:off x="-19050" y="-19050"/>
            <a:ext cx="18287998" cy="349138"/>
            <a:chOff x="0" y="0"/>
            <a:chExt cx="24383998" cy="465518"/>
          </a:xfrm>
        </p:grpSpPr>
        <p:sp>
          <p:nvSpPr>
            <p:cNvPr name="Freeform 12" id="12"/>
            <p:cNvSpPr/>
            <p:nvPr/>
          </p:nvSpPr>
          <p:spPr>
            <a:xfrm flipH="false" flipV="false" rot="0">
              <a:off x="0" y="0"/>
              <a:ext cx="24384000" cy="465455"/>
            </a:xfrm>
            <a:custGeom>
              <a:avLst/>
              <a:gdLst/>
              <a:ahLst/>
              <a:cxnLst/>
              <a:rect r="r" b="b" t="t" l="l"/>
              <a:pathLst>
                <a:path h="465455" w="24384000">
                  <a:moveTo>
                    <a:pt x="0" y="0"/>
                  </a:moveTo>
                  <a:lnTo>
                    <a:pt x="24384000" y="0"/>
                  </a:lnTo>
                  <a:lnTo>
                    <a:pt x="24384000" y="465455"/>
                  </a:lnTo>
                  <a:lnTo>
                    <a:pt x="0" y="465455"/>
                  </a:lnTo>
                  <a:close/>
                </a:path>
              </a:pathLst>
            </a:custGeom>
            <a:solidFill>
              <a:srgbClr val="002060"/>
            </a:solidFill>
          </p:spPr>
        </p:sp>
        <p:sp>
          <p:nvSpPr>
            <p:cNvPr name="TextBox 13" id="13"/>
            <p:cNvSpPr txBox="true"/>
            <p:nvPr/>
          </p:nvSpPr>
          <p:spPr>
            <a:xfrm>
              <a:off x="0" y="-47625"/>
              <a:ext cx="24383998" cy="513143"/>
            </a:xfrm>
            <a:prstGeom prst="rect">
              <a:avLst/>
            </a:prstGeom>
          </p:spPr>
          <p:txBody>
            <a:bodyPr anchor="ctr" rtlCol="false" tIns="50800" lIns="50800" bIns="50800" rIns="50800"/>
            <a:lstStyle/>
            <a:p>
              <a:pPr algn="ctr">
                <a:lnSpc>
                  <a:spcPts val="2700"/>
                </a:lnSpc>
              </a:pPr>
              <a:r>
                <a:rPr lang="en-US" b="true" sz="2250" i="true">
                  <a:solidFill>
                    <a:srgbClr val="FFFFFF"/>
                  </a:solidFill>
                  <a:latin typeface="Times New Roman Bold Italics"/>
                  <a:ea typeface="Times New Roman Bold Italics"/>
                  <a:cs typeface="Times New Roman Bold Italics"/>
                  <a:sym typeface="Times New Roman Bold Italics"/>
                </a:rPr>
                <a:t>Name of the project/Thesis</a:t>
              </a:r>
            </a:p>
          </p:txBody>
        </p:sp>
      </p:grpSp>
      <p:sp>
        <p:nvSpPr>
          <p:cNvPr name="Freeform 14" id="14"/>
          <p:cNvSpPr/>
          <p:nvPr/>
        </p:nvSpPr>
        <p:spPr>
          <a:xfrm flipH="false" flipV="false" rot="0">
            <a:off x="16916400" y="8813324"/>
            <a:ext cx="972325" cy="850783"/>
          </a:xfrm>
          <a:custGeom>
            <a:avLst/>
            <a:gdLst/>
            <a:ahLst/>
            <a:cxnLst/>
            <a:rect r="r" b="b" t="t" l="l"/>
            <a:pathLst>
              <a:path h="850783" w="972325">
                <a:moveTo>
                  <a:pt x="0" y="0"/>
                </a:moveTo>
                <a:lnTo>
                  <a:pt x="972326" y="0"/>
                </a:lnTo>
                <a:lnTo>
                  <a:pt x="972326" y="850783"/>
                </a:lnTo>
                <a:lnTo>
                  <a:pt x="0" y="850783"/>
                </a:lnTo>
                <a:lnTo>
                  <a:pt x="0" y="0"/>
                </a:lnTo>
                <a:close/>
              </a:path>
            </a:pathLst>
          </a:custGeom>
          <a:blipFill>
            <a:blip r:embed="rId2"/>
            <a:stretch>
              <a:fillRect l="0" t="0" r="0" b="0"/>
            </a:stretch>
          </a:blipFill>
        </p:spPr>
      </p:sp>
      <p:grpSp>
        <p:nvGrpSpPr>
          <p:cNvPr name="Group 15" id="15"/>
          <p:cNvGrpSpPr/>
          <p:nvPr/>
        </p:nvGrpSpPr>
        <p:grpSpPr>
          <a:xfrm rot="0">
            <a:off x="0" y="349139"/>
            <a:ext cx="18288000" cy="2088505"/>
            <a:chOff x="0" y="0"/>
            <a:chExt cx="24384000" cy="2784674"/>
          </a:xfrm>
        </p:grpSpPr>
        <p:sp>
          <p:nvSpPr>
            <p:cNvPr name="Freeform 16" id="16"/>
            <p:cNvSpPr/>
            <p:nvPr/>
          </p:nvSpPr>
          <p:spPr>
            <a:xfrm flipH="false" flipV="false" rot="0">
              <a:off x="0" y="0"/>
              <a:ext cx="24384000" cy="2784525"/>
            </a:xfrm>
            <a:custGeom>
              <a:avLst/>
              <a:gdLst/>
              <a:ahLst/>
              <a:cxnLst/>
              <a:rect r="r" b="b" t="t" l="l"/>
              <a:pathLst>
                <a:path h="2784525" w="24384000">
                  <a:moveTo>
                    <a:pt x="0" y="0"/>
                  </a:moveTo>
                  <a:lnTo>
                    <a:pt x="24384000" y="0"/>
                  </a:lnTo>
                  <a:lnTo>
                    <a:pt x="24384000" y="2784525"/>
                  </a:lnTo>
                  <a:lnTo>
                    <a:pt x="0" y="2784525"/>
                  </a:lnTo>
                  <a:close/>
                </a:path>
              </a:pathLst>
            </a:custGeom>
            <a:solidFill>
              <a:srgbClr val="F2F2F2"/>
            </a:solidFill>
          </p:spPr>
        </p:sp>
        <p:sp>
          <p:nvSpPr>
            <p:cNvPr name="TextBox 17" id="17"/>
            <p:cNvSpPr txBox="true"/>
            <p:nvPr/>
          </p:nvSpPr>
          <p:spPr>
            <a:xfrm>
              <a:off x="0" y="-38100"/>
              <a:ext cx="24384000" cy="2822774"/>
            </a:xfrm>
            <a:prstGeom prst="rect">
              <a:avLst/>
            </a:prstGeom>
          </p:spPr>
          <p:txBody>
            <a:bodyPr anchor="t" rtlCol="false" tIns="50800" lIns="50800" bIns="50800" rIns="50800"/>
            <a:lstStyle/>
            <a:p>
              <a:pPr algn="ctr">
                <a:lnSpc>
                  <a:spcPts val="4536"/>
                </a:lnSpc>
              </a:pPr>
              <a:r>
                <a:rPr lang="en-US" sz="4200" b="true">
                  <a:solidFill>
                    <a:srgbClr val="114B79"/>
                  </a:solidFill>
                  <a:latin typeface="Times New Roman Bold"/>
                  <a:ea typeface="Times New Roman Bold"/>
                  <a:cs typeface="Times New Roman Bold"/>
                  <a:sym typeface="Times New Roman Bold"/>
                </a:rPr>
                <a:t>   Resource-Aware Scheduling Algorithms For Distributed Machine Learning in Heterogeneous Environments</a:t>
              </a:r>
            </a:p>
            <a:p>
              <a:pPr algn="ctr">
                <a:lnSpc>
                  <a:spcPts val="4536"/>
                </a:lnSpc>
              </a:pPr>
            </a:p>
          </p:txBody>
        </p:sp>
      </p:grpSp>
      <p:sp>
        <p:nvSpPr>
          <p:cNvPr name="TextBox 18" id="18"/>
          <p:cNvSpPr txBox="true"/>
          <p:nvPr/>
        </p:nvSpPr>
        <p:spPr>
          <a:xfrm rot="0">
            <a:off x="145470" y="2685294"/>
            <a:ext cx="17485822" cy="2512314"/>
          </a:xfrm>
          <a:prstGeom prst="rect">
            <a:avLst/>
          </a:prstGeom>
        </p:spPr>
        <p:txBody>
          <a:bodyPr anchor="t" rtlCol="false" tIns="0" lIns="0" bIns="0" rIns="0">
            <a:spAutoFit/>
          </a:bodyPr>
          <a:lstStyle/>
          <a:p>
            <a:pPr algn="just" marL="651510" indent="-325755" lvl="1">
              <a:lnSpc>
                <a:spcPts val="3888"/>
              </a:lnSpc>
              <a:buFont typeface="Arial"/>
              <a:buChar char="•"/>
            </a:pPr>
            <a:r>
              <a:rPr lang="en-US" sz="3600">
                <a:solidFill>
                  <a:srgbClr val="000000"/>
                </a:solidFill>
                <a:latin typeface="Times New Roman"/>
                <a:ea typeface="Times New Roman"/>
                <a:cs typeface="Times New Roman"/>
                <a:sym typeface="Times New Roman"/>
              </a:rPr>
              <a:t>Problem Definition</a:t>
            </a:r>
          </a:p>
          <a:p>
            <a:pPr algn="just" marL="651510" indent="-325755" lvl="1">
              <a:lnSpc>
                <a:spcPts val="3888"/>
              </a:lnSpc>
              <a:buFont typeface="Arial"/>
              <a:buChar char="•"/>
            </a:pPr>
            <a:r>
              <a:rPr lang="en-US" sz="3600">
                <a:solidFill>
                  <a:srgbClr val="000000"/>
                </a:solidFill>
                <a:latin typeface="Times New Roman"/>
                <a:ea typeface="Times New Roman"/>
                <a:cs typeface="Times New Roman"/>
                <a:sym typeface="Times New Roman"/>
              </a:rPr>
              <a:t>Literature Review(Observation and Conclusion)</a:t>
            </a:r>
          </a:p>
          <a:p>
            <a:pPr algn="just" marL="651053" indent="-325526" lvl="1">
              <a:lnSpc>
                <a:spcPts val="3888"/>
              </a:lnSpc>
              <a:buFont typeface="Arial"/>
              <a:buChar char="•"/>
            </a:pPr>
            <a:r>
              <a:rPr lang="en-US" sz="3600">
                <a:solidFill>
                  <a:srgbClr val="000000"/>
                </a:solidFill>
                <a:latin typeface="Times New Roman"/>
                <a:ea typeface="Times New Roman"/>
                <a:cs typeface="Times New Roman"/>
                <a:sym typeface="Times New Roman"/>
              </a:rPr>
              <a:t>Observed Gaps in Existing Algorithm</a:t>
            </a:r>
          </a:p>
          <a:p>
            <a:pPr algn="just" marL="651053" indent="-325526" lvl="1">
              <a:lnSpc>
                <a:spcPts val="3888"/>
              </a:lnSpc>
              <a:buFont typeface="Arial"/>
              <a:buChar char="•"/>
            </a:pPr>
            <a:r>
              <a:rPr lang="en-US" sz="3600">
                <a:solidFill>
                  <a:srgbClr val="000000"/>
                </a:solidFill>
                <a:latin typeface="Times New Roman"/>
                <a:ea typeface="Times New Roman"/>
                <a:cs typeface="Times New Roman"/>
                <a:sym typeface="Times New Roman"/>
              </a:rPr>
              <a:t>Proposed Solutions</a:t>
            </a:r>
          </a:p>
          <a:p>
            <a:pPr algn="just" marL="651053" indent="-325526" lvl="1">
              <a:lnSpc>
                <a:spcPts val="3888"/>
              </a:lnSpc>
              <a:buFont typeface="Arial"/>
              <a:buChar char="•"/>
            </a:pPr>
            <a:r>
              <a:rPr lang="en-US" sz="3600">
                <a:solidFill>
                  <a:srgbClr val="000000"/>
                </a:solidFill>
                <a:latin typeface="Times New Roman"/>
                <a:ea typeface="Times New Roman"/>
                <a:cs typeface="Times New Roman"/>
                <a:sym typeface="Times New Roman"/>
              </a:rPr>
              <a:t>Expected Improvements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7862"/>
            <a:ext cx="9144000" cy="349137"/>
            <a:chOff x="0" y="0"/>
            <a:chExt cx="12192000" cy="465516"/>
          </a:xfrm>
        </p:grpSpPr>
        <p:sp>
          <p:nvSpPr>
            <p:cNvPr name="Freeform 3" id="3"/>
            <p:cNvSpPr/>
            <p:nvPr/>
          </p:nvSpPr>
          <p:spPr>
            <a:xfrm flipH="false" flipV="false" rot="0">
              <a:off x="0" y="0"/>
              <a:ext cx="12192000" cy="465455"/>
            </a:xfrm>
            <a:custGeom>
              <a:avLst/>
              <a:gdLst/>
              <a:ahLst/>
              <a:cxnLst/>
              <a:rect r="r" b="b" t="t" l="l"/>
              <a:pathLst>
                <a:path h="465455" w="12192000">
                  <a:moveTo>
                    <a:pt x="0" y="0"/>
                  </a:moveTo>
                  <a:lnTo>
                    <a:pt x="12192000" y="0"/>
                  </a:lnTo>
                  <a:lnTo>
                    <a:pt x="12192000" y="465455"/>
                  </a:lnTo>
                  <a:lnTo>
                    <a:pt x="0" y="465455"/>
                  </a:lnTo>
                  <a:close/>
                </a:path>
              </a:pathLst>
            </a:custGeom>
            <a:solidFill>
              <a:srgbClr val="114B79"/>
            </a:solidFill>
          </p:spPr>
        </p:sp>
        <p:sp>
          <p:nvSpPr>
            <p:cNvPr name="TextBox 4" id="4"/>
            <p:cNvSpPr txBox="true"/>
            <p:nvPr/>
          </p:nvSpPr>
          <p:spPr>
            <a:xfrm>
              <a:off x="0" y="-47625"/>
              <a:ext cx="1219200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Dept. of Information Technology</a:t>
              </a:r>
            </a:p>
          </p:txBody>
        </p:sp>
      </p:grpSp>
      <p:grpSp>
        <p:nvGrpSpPr>
          <p:cNvPr name="Group 5" id="5"/>
          <p:cNvGrpSpPr/>
          <p:nvPr/>
        </p:nvGrpSpPr>
        <p:grpSpPr>
          <a:xfrm rot="0">
            <a:off x="9144000" y="9937862"/>
            <a:ext cx="8487292" cy="349137"/>
            <a:chOff x="0" y="0"/>
            <a:chExt cx="11316390" cy="465516"/>
          </a:xfrm>
        </p:grpSpPr>
        <p:sp>
          <p:nvSpPr>
            <p:cNvPr name="Freeform 6" id="6"/>
            <p:cNvSpPr/>
            <p:nvPr/>
          </p:nvSpPr>
          <p:spPr>
            <a:xfrm flipH="false" flipV="false" rot="0">
              <a:off x="0" y="0"/>
              <a:ext cx="11316335" cy="465455"/>
            </a:xfrm>
            <a:custGeom>
              <a:avLst/>
              <a:gdLst/>
              <a:ahLst/>
              <a:cxnLst/>
              <a:rect r="r" b="b" t="t" l="l"/>
              <a:pathLst>
                <a:path h="465455" w="11316335">
                  <a:moveTo>
                    <a:pt x="0" y="0"/>
                  </a:moveTo>
                  <a:lnTo>
                    <a:pt x="11316335" y="0"/>
                  </a:lnTo>
                  <a:lnTo>
                    <a:pt x="11316335" y="465455"/>
                  </a:lnTo>
                  <a:lnTo>
                    <a:pt x="0" y="465455"/>
                  </a:lnTo>
                  <a:close/>
                </a:path>
              </a:pathLst>
            </a:custGeom>
            <a:solidFill>
              <a:srgbClr val="2196F3"/>
            </a:solidFill>
          </p:spPr>
        </p:sp>
        <p:sp>
          <p:nvSpPr>
            <p:cNvPr name="TextBox 7" id="7"/>
            <p:cNvSpPr txBox="true"/>
            <p:nvPr/>
          </p:nvSpPr>
          <p:spPr>
            <a:xfrm>
              <a:off x="0" y="-47625"/>
              <a:ext cx="1131639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D.J.Sanghvi College of Engineering</a:t>
              </a:r>
            </a:p>
          </p:txBody>
        </p:sp>
      </p:grpSp>
      <p:grpSp>
        <p:nvGrpSpPr>
          <p:cNvPr name="Group 8" id="8"/>
          <p:cNvGrpSpPr/>
          <p:nvPr/>
        </p:nvGrpSpPr>
        <p:grpSpPr>
          <a:xfrm rot="0">
            <a:off x="17631294" y="9937863"/>
            <a:ext cx="656704" cy="349135"/>
            <a:chOff x="0" y="0"/>
            <a:chExt cx="875606" cy="465514"/>
          </a:xfrm>
        </p:grpSpPr>
        <p:sp>
          <p:nvSpPr>
            <p:cNvPr name="Freeform 9" id="9"/>
            <p:cNvSpPr/>
            <p:nvPr/>
          </p:nvSpPr>
          <p:spPr>
            <a:xfrm flipH="false" flipV="false" rot="0">
              <a:off x="0" y="0"/>
              <a:ext cx="875665" cy="465455"/>
            </a:xfrm>
            <a:custGeom>
              <a:avLst/>
              <a:gdLst/>
              <a:ahLst/>
              <a:cxnLst/>
              <a:rect r="r" b="b" t="t" l="l"/>
              <a:pathLst>
                <a:path h="465455" w="875665">
                  <a:moveTo>
                    <a:pt x="0" y="0"/>
                  </a:moveTo>
                  <a:lnTo>
                    <a:pt x="875665" y="0"/>
                  </a:lnTo>
                  <a:lnTo>
                    <a:pt x="875665" y="465455"/>
                  </a:lnTo>
                  <a:lnTo>
                    <a:pt x="0" y="465455"/>
                  </a:lnTo>
                  <a:close/>
                </a:path>
              </a:pathLst>
            </a:custGeom>
            <a:solidFill>
              <a:srgbClr val="1971B6"/>
            </a:solidFill>
          </p:spPr>
        </p:sp>
        <p:sp>
          <p:nvSpPr>
            <p:cNvPr name="TextBox 10" id="10"/>
            <p:cNvSpPr txBox="true"/>
            <p:nvPr/>
          </p:nvSpPr>
          <p:spPr>
            <a:xfrm>
              <a:off x="0" y="-47625"/>
              <a:ext cx="875606" cy="513139"/>
            </a:xfrm>
            <a:prstGeom prst="rect">
              <a:avLst/>
            </a:prstGeom>
          </p:spPr>
          <p:txBody>
            <a:bodyPr anchor="ctr" rtlCol="false" tIns="50800" lIns="50800" bIns="50800" rIns="50800"/>
            <a:lstStyle/>
            <a:p>
              <a:pPr algn="ctr">
                <a:lnSpc>
                  <a:spcPts val="2879"/>
                </a:lnSpc>
              </a:pPr>
              <a:r>
                <a:rPr lang="en-US" sz="2400" b="true">
                  <a:solidFill>
                    <a:srgbClr val="FFFFFF"/>
                  </a:solidFill>
                  <a:latin typeface="Times New Roman Bold"/>
                  <a:ea typeface="Times New Roman Bold"/>
                  <a:cs typeface="Times New Roman Bold"/>
                  <a:sym typeface="Times New Roman Bold"/>
                </a:rPr>
                <a:t>‹#›</a:t>
              </a:r>
            </a:p>
          </p:txBody>
        </p:sp>
      </p:grpSp>
      <p:grpSp>
        <p:nvGrpSpPr>
          <p:cNvPr name="Group 11" id="11"/>
          <p:cNvGrpSpPr/>
          <p:nvPr/>
        </p:nvGrpSpPr>
        <p:grpSpPr>
          <a:xfrm rot="0">
            <a:off x="-19050" y="-19050"/>
            <a:ext cx="18287998" cy="349138"/>
            <a:chOff x="0" y="0"/>
            <a:chExt cx="24383998" cy="465518"/>
          </a:xfrm>
        </p:grpSpPr>
        <p:sp>
          <p:nvSpPr>
            <p:cNvPr name="Freeform 12" id="12"/>
            <p:cNvSpPr/>
            <p:nvPr/>
          </p:nvSpPr>
          <p:spPr>
            <a:xfrm flipH="false" flipV="false" rot="0">
              <a:off x="0" y="0"/>
              <a:ext cx="24384000" cy="465455"/>
            </a:xfrm>
            <a:custGeom>
              <a:avLst/>
              <a:gdLst/>
              <a:ahLst/>
              <a:cxnLst/>
              <a:rect r="r" b="b" t="t" l="l"/>
              <a:pathLst>
                <a:path h="465455" w="24384000">
                  <a:moveTo>
                    <a:pt x="0" y="0"/>
                  </a:moveTo>
                  <a:lnTo>
                    <a:pt x="24384000" y="0"/>
                  </a:lnTo>
                  <a:lnTo>
                    <a:pt x="24384000" y="465455"/>
                  </a:lnTo>
                  <a:lnTo>
                    <a:pt x="0" y="465455"/>
                  </a:lnTo>
                  <a:close/>
                </a:path>
              </a:pathLst>
            </a:custGeom>
            <a:solidFill>
              <a:srgbClr val="002060"/>
            </a:solidFill>
          </p:spPr>
        </p:sp>
        <p:sp>
          <p:nvSpPr>
            <p:cNvPr name="TextBox 13" id="13"/>
            <p:cNvSpPr txBox="true"/>
            <p:nvPr/>
          </p:nvSpPr>
          <p:spPr>
            <a:xfrm>
              <a:off x="0" y="-47625"/>
              <a:ext cx="24383998" cy="513143"/>
            </a:xfrm>
            <a:prstGeom prst="rect">
              <a:avLst/>
            </a:prstGeom>
          </p:spPr>
          <p:txBody>
            <a:bodyPr anchor="ctr" rtlCol="false" tIns="50800" lIns="50800" bIns="50800" rIns="50800"/>
            <a:lstStyle/>
            <a:p>
              <a:pPr algn="ctr">
                <a:lnSpc>
                  <a:spcPts val="2700"/>
                </a:lnSpc>
              </a:pPr>
              <a:r>
                <a:rPr lang="en-US" b="true" sz="2250" i="true">
                  <a:solidFill>
                    <a:srgbClr val="FFFFFF"/>
                  </a:solidFill>
                  <a:latin typeface="Times New Roman Bold Italics"/>
                  <a:ea typeface="Times New Roman Bold Italics"/>
                  <a:cs typeface="Times New Roman Bold Italics"/>
                  <a:sym typeface="Times New Roman Bold Italics"/>
                </a:rPr>
                <a:t>Name of the project/Thesis</a:t>
              </a:r>
            </a:p>
          </p:txBody>
        </p:sp>
      </p:grpSp>
      <p:sp>
        <p:nvSpPr>
          <p:cNvPr name="Freeform 14" id="14"/>
          <p:cNvSpPr/>
          <p:nvPr/>
        </p:nvSpPr>
        <p:spPr>
          <a:xfrm flipH="false" flipV="false" rot="0">
            <a:off x="16916400" y="8813324"/>
            <a:ext cx="972325" cy="850783"/>
          </a:xfrm>
          <a:custGeom>
            <a:avLst/>
            <a:gdLst/>
            <a:ahLst/>
            <a:cxnLst/>
            <a:rect r="r" b="b" t="t" l="l"/>
            <a:pathLst>
              <a:path h="850783" w="972325">
                <a:moveTo>
                  <a:pt x="0" y="0"/>
                </a:moveTo>
                <a:lnTo>
                  <a:pt x="972326" y="0"/>
                </a:lnTo>
                <a:lnTo>
                  <a:pt x="972326" y="850783"/>
                </a:lnTo>
                <a:lnTo>
                  <a:pt x="0" y="850783"/>
                </a:lnTo>
                <a:lnTo>
                  <a:pt x="0" y="0"/>
                </a:lnTo>
                <a:close/>
              </a:path>
            </a:pathLst>
          </a:custGeom>
          <a:blipFill>
            <a:blip r:embed="rId2"/>
            <a:stretch>
              <a:fillRect l="0" t="0" r="0" b="0"/>
            </a:stretch>
          </a:blipFill>
        </p:spPr>
      </p:sp>
      <p:grpSp>
        <p:nvGrpSpPr>
          <p:cNvPr name="Group 15" id="15"/>
          <p:cNvGrpSpPr/>
          <p:nvPr/>
        </p:nvGrpSpPr>
        <p:grpSpPr>
          <a:xfrm rot="0">
            <a:off x="-3" y="349138"/>
            <a:ext cx="18288000" cy="745371"/>
            <a:chOff x="0" y="0"/>
            <a:chExt cx="24384000" cy="993828"/>
          </a:xfrm>
        </p:grpSpPr>
        <p:sp>
          <p:nvSpPr>
            <p:cNvPr name="Freeform 16" id="16"/>
            <p:cNvSpPr/>
            <p:nvPr/>
          </p:nvSpPr>
          <p:spPr>
            <a:xfrm flipH="false" flipV="false" rot="0">
              <a:off x="0" y="0"/>
              <a:ext cx="24384000" cy="993775"/>
            </a:xfrm>
            <a:custGeom>
              <a:avLst/>
              <a:gdLst/>
              <a:ahLst/>
              <a:cxnLst/>
              <a:rect r="r" b="b" t="t" l="l"/>
              <a:pathLst>
                <a:path h="993775" w="24384000">
                  <a:moveTo>
                    <a:pt x="0" y="0"/>
                  </a:moveTo>
                  <a:lnTo>
                    <a:pt x="24384000" y="0"/>
                  </a:lnTo>
                  <a:lnTo>
                    <a:pt x="24384000" y="993775"/>
                  </a:lnTo>
                  <a:lnTo>
                    <a:pt x="0" y="993775"/>
                  </a:lnTo>
                  <a:close/>
                </a:path>
              </a:pathLst>
            </a:custGeom>
            <a:solidFill>
              <a:srgbClr val="F2F2F2"/>
            </a:solidFill>
          </p:spPr>
        </p:sp>
        <p:sp>
          <p:nvSpPr>
            <p:cNvPr name="TextBox 17" id="17"/>
            <p:cNvSpPr txBox="true"/>
            <p:nvPr/>
          </p:nvSpPr>
          <p:spPr>
            <a:xfrm>
              <a:off x="0" y="-38100"/>
              <a:ext cx="24384000" cy="1031928"/>
            </a:xfrm>
            <a:prstGeom prst="rect">
              <a:avLst/>
            </a:prstGeom>
          </p:spPr>
          <p:txBody>
            <a:bodyPr anchor="t" rtlCol="false" tIns="50800" lIns="50800" bIns="50800" rIns="50800"/>
            <a:lstStyle/>
            <a:p>
              <a:pPr algn="ctr">
                <a:lnSpc>
                  <a:spcPts val="4536"/>
                </a:lnSpc>
              </a:pPr>
              <a:r>
                <a:rPr lang="en-US" sz="4200" b="true">
                  <a:solidFill>
                    <a:srgbClr val="114B79"/>
                  </a:solidFill>
                  <a:latin typeface="Times New Roman Bold"/>
                  <a:ea typeface="Times New Roman Bold"/>
                  <a:cs typeface="Times New Roman Bold"/>
                  <a:sym typeface="Times New Roman Bold"/>
                </a:rPr>
                <a:t>   Problem Definition</a:t>
              </a:r>
            </a:p>
          </p:txBody>
        </p:sp>
      </p:grpSp>
      <p:sp>
        <p:nvSpPr>
          <p:cNvPr name="TextBox 18" id="18"/>
          <p:cNvSpPr txBox="true"/>
          <p:nvPr/>
        </p:nvSpPr>
        <p:spPr>
          <a:xfrm rot="0">
            <a:off x="145471" y="1769986"/>
            <a:ext cx="18142525" cy="2388108"/>
          </a:xfrm>
          <a:prstGeom prst="rect">
            <a:avLst/>
          </a:prstGeom>
        </p:spPr>
        <p:txBody>
          <a:bodyPr anchor="t" rtlCol="false" tIns="0" lIns="0" bIns="0" rIns="0">
            <a:spAutoFit/>
          </a:bodyPr>
          <a:lstStyle/>
          <a:p>
            <a:pPr algn="just">
              <a:lnSpc>
                <a:spcPts val="4536"/>
              </a:lnSpc>
            </a:pPr>
            <a:r>
              <a:rPr lang="en-US" sz="4200">
                <a:solidFill>
                  <a:srgbClr val="000000"/>
                </a:solidFill>
                <a:latin typeface="Times New Roman"/>
                <a:ea typeface="Times New Roman"/>
                <a:cs typeface="Times New Roman"/>
                <a:sym typeface="Times New Roman"/>
              </a:rPr>
              <a:t>In heterogeneous environments, resources such as CPUs, GPUs, and memory vary significantly in terms of their capabilities and performance. Efficiently utilizing these diverse resources is challenging because traditional scheduling algorithms are often designed for homogeneous environments.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7862"/>
            <a:ext cx="9144000" cy="349137"/>
            <a:chOff x="0" y="0"/>
            <a:chExt cx="12192000" cy="465516"/>
          </a:xfrm>
        </p:grpSpPr>
        <p:sp>
          <p:nvSpPr>
            <p:cNvPr name="Freeform 3" id="3"/>
            <p:cNvSpPr/>
            <p:nvPr/>
          </p:nvSpPr>
          <p:spPr>
            <a:xfrm flipH="false" flipV="false" rot="0">
              <a:off x="0" y="0"/>
              <a:ext cx="12192000" cy="465455"/>
            </a:xfrm>
            <a:custGeom>
              <a:avLst/>
              <a:gdLst/>
              <a:ahLst/>
              <a:cxnLst/>
              <a:rect r="r" b="b" t="t" l="l"/>
              <a:pathLst>
                <a:path h="465455" w="12192000">
                  <a:moveTo>
                    <a:pt x="0" y="0"/>
                  </a:moveTo>
                  <a:lnTo>
                    <a:pt x="12192000" y="0"/>
                  </a:lnTo>
                  <a:lnTo>
                    <a:pt x="12192000" y="465455"/>
                  </a:lnTo>
                  <a:lnTo>
                    <a:pt x="0" y="465455"/>
                  </a:lnTo>
                  <a:close/>
                </a:path>
              </a:pathLst>
            </a:custGeom>
            <a:solidFill>
              <a:srgbClr val="114B79"/>
            </a:solidFill>
          </p:spPr>
        </p:sp>
        <p:sp>
          <p:nvSpPr>
            <p:cNvPr name="TextBox 4" id="4"/>
            <p:cNvSpPr txBox="true"/>
            <p:nvPr/>
          </p:nvSpPr>
          <p:spPr>
            <a:xfrm>
              <a:off x="0" y="-47625"/>
              <a:ext cx="1219200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Dept. of Information Technology</a:t>
              </a:r>
            </a:p>
          </p:txBody>
        </p:sp>
      </p:grpSp>
      <p:grpSp>
        <p:nvGrpSpPr>
          <p:cNvPr name="Group 5" id="5"/>
          <p:cNvGrpSpPr/>
          <p:nvPr/>
        </p:nvGrpSpPr>
        <p:grpSpPr>
          <a:xfrm rot="0">
            <a:off x="9144000" y="9937862"/>
            <a:ext cx="8487292" cy="349137"/>
            <a:chOff x="0" y="0"/>
            <a:chExt cx="11316390" cy="465516"/>
          </a:xfrm>
        </p:grpSpPr>
        <p:sp>
          <p:nvSpPr>
            <p:cNvPr name="Freeform 6" id="6"/>
            <p:cNvSpPr/>
            <p:nvPr/>
          </p:nvSpPr>
          <p:spPr>
            <a:xfrm flipH="false" flipV="false" rot="0">
              <a:off x="0" y="0"/>
              <a:ext cx="11316335" cy="465455"/>
            </a:xfrm>
            <a:custGeom>
              <a:avLst/>
              <a:gdLst/>
              <a:ahLst/>
              <a:cxnLst/>
              <a:rect r="r" b="b" t="t" l="l"/>
              <a:pathLst>
                <a:path h="465455" w="11316335">
                  <a:moveTo>
                    <a:pt x="0" y="0"/>
                  </a:moveTo>
                  <a:lnTo>
                    <a:pt x="11316335" y="0"/>
                  </a:lnTo>
                  <a:lnTo>
                    <a:pt x="11316335" y="465455"/>
                  </a:lnTo>
                  <a:lnTo>
                    <a:pt x="0" y="465455"/>
                  </a:lnTo>
                  <a:close/>
                </a:path>
              </a:pathLst>
            </a:custGeom>
            <a:solidFill>
              <a:srgbClr val="2196F3"/>
            </a:solidFill>
          </p:spPr>
        </p:sp>
        <p:sp>
          <p:nvSpPr>
            <p:cNvPr name="TextBox 7" id="7"/>
            <p:cNvSpPr txBox="true"/>
            <p:nvPr/>
          </p:nvSpPr>
          <p:spPr>
            <a:xfrm>
              <a:off x="0" y="-47625"/>
              <a:ext cx="1131639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D.J.Sanghvi College of Engineering</a:t>
              </a:r>
            </a:p>
          </p:txBody>
        </p:sp>
      </p:grpSp>
      <p:grpSp>
        <p:nvGrpSpPr>
          <p:cNvPr name="Group 8" id="8"/>
          <p:cNvGrpSpPr/>
          <p:nvPr/>
        </p:nvGrpSpPr>
        <p:grpSpPr>
          <a:xfrm rot="0">
            <a:off x="17631294" y="9937863"/>
            <a:ext cx="656704" cy="349135"/>
            <a:chOff x="0" y="0"/>
            <a:chExt cx="875606" cy="465514"/>
          </a:xfrm>
        </p:grpSpPr>
        <p:sp>
          <p:nvSpPr>
            <p:cNvPr name="Freeform 9" id="9"/>
            <p:cNvSpPr/>
            <p:nvPr/>
          </p:nvSpPr>
          <p:spPr>
            <a:xfrm flipH="false" flipV="false" rot="0">
              <a:off x="0" y="0"/>
              <a:ext cx="875665" cy="465455"/>
            </a:xfrm>
            <a:custGeom>
              <a:avLst/>
              <a:gdLst/>
              <a:ahLst/>
              <a:cxnLst/>
              <a:rect r="r" b="b" t="t" l="l"/>
              <a:pathLst>
                <a:path h="465455" w="875665">
                  <a:moveTo>
                    <a:pt x="0" y="0"/>
                  </a:moveTo>
                  <a:lnTo>
                    <a:pt x="875665" y="0"/>
                  </a:lnTo>
                  <a:lnTo>
                    <a:pt x="875665" y="465455"/>
                  </a:lnTo>
                  <a:lnTo>
                    <a:pt x="0" y="465455"/>
                  </a:lnTo>
                  <a:close/>
                </a:path>
              </a:pathLst>
            </a:custGeom>
            <a:solidFill>
              <a:srgbClr val="1971B6"/>
            </a:solidFill>
          </p:spPr>
        </p:sp>
        <p:sp>
          <p:nvSpPr>
            <p:cNvPr name="TextBox 10" id="10"/>
            <p:cNvSpPr txBox="true"/>
            <p:nvPr/>
          </p:nvSpPr>
          <p:spPr>
            <a:xfrm>
              <a:off x="0" y="-47625"/>
              <a:ext cx="875606" cy="513139"/>
            </a:xfrm>
            <a:prstGeom prst="rect">
              <a:avLst/>
            </a:prstGeom>
          </p:spPr>
          <p:txBody>
            <a:bodyPr anchor="ctr" rtlCol="false" tIns="50800" lIns="50800" bIns="50800" rIns="50800"/>
            <a:lstStyle/>
            <a:p>
              <a:pPr algn="ctr">
                <a:lnSpc>
                  <a:spcPts val="2879"/>
                </a:lnSpc>
              </a:pPr>
              <a:r>
                <a:rPr lang="en-US" sz="2400" b="true">
                  <a:solidFill>
                    <a:srgbClr val="FFFFFF"/>
                  </a:solidFill>
                  <a:latin typeface="Times New Roman Bold"/>
                  <a:ea typeface="Times New Roman Bold"/>
                  <a:cs typeface="Times New Roman Bold"/>
                  <a:sym typeface="Times New Roman Bold"/>
                </a:rPr>
                <a:t>‹#›</a:t>
              </a:r>
            </a:p>
          </p:txBody>
        </p:sp>
      </p:grpSp>
      <p:grpSp>
        <p:nvGrpSpPr>
          <p:cNvPr name="Group 11" id="11"/>
          <p:cNvGrpSpPr/>
          <p:nvPr/>
        </p:nvGrpSpPr>
        <p:grpSpPr>
          <a:xfrm rot="0">
            <a:off x="-19050" y="-19050"/>
            <a:ext cx="18287998" cy="349138"/>
            <a:chOff x="0" y="0"/>
            <a:chExt cx="24383998" cy="465518"/>
          </a:xfrm>
        </p:grpSpPr>
        <p:sp>
          <p:nvSpPr>
            <p:cNvPr name="Freeform 12" id="12"/>
            <p:cNvSpPr/>
            <p:nvPr/>
          </p:nvSpPr>
          <p:spPr>
            <a:xfrm flipH="false" flipV="false" rot="0">
              <a:off x="0" y="0"/>
              <a:ext cx="24384000" cy="465455"/>
            </a:xfrm>
            <a:custGeom>
              <a:avLst/>
              <a:gdLst/>
              <a:ahLst/>
              <a:cxnLst/>
              <a:rect r="r" b="b" t="t" l="l"/>
              <a:pathLst>
                <a:path h="465455" w="24384000">
                  <a:moveTo>
                    <a:pt x="0" y="0"/>
                  </a:moveTo>
                  <a:lnTo>
                    <a:pt x="24384000" y="0"/>
                  </a:lnTo>
                  <a:lnTo>
                    <a:pt x="24384000" y="465455"/>
                  </a:lnTo>
                  <a:lnTo>
                    <a:pt x="0" y="465455"/>
                  </a:lnTo>
                  <a:close/>
                </a:path>
              </a:pathLst>
            </a:custGeom>
            <a:solidFill>
              <a:srgbClr val="002060"/>
            </a:solidFill>
          </p:spPr>
        </p:sp>
        <p:sp>
          <p:nvSpPr>
            <p:cNvPr name="TextBox 13" id="13"/>
            <p:cNvSpPr txBox="true"/>
            <p:nvPr/>
          </p:nvSpPr>
          <p:spPr>
            <a:xfrm>
              <a:off x="0" y="-47625"/>
              <a:ext cx="24383998" cy="513143"/>
            </a:xfrm>
            <a:prstGeom prst="rect">
              <a:avLst/>
            </a:prstGeom>
          </p:spPr>
          <p:txBody>
            <a:bodyPr anchor="ctr" rtlCol="false" tIns="50800" lIns="50800" bIns="50800" rIns="50800"/>
            <a:lstStyle/>
            <a:p>
              <a:pPr algn="ctr">
                <a:lnSpc>
                  <a:spcPts val="2700"/>
                </a:lnSpc>
              </a:pPr>
              <a:r>
                <a:rPr lang="en-US" b="true" sz="2250" i="true">
                  <a:solidFill>
                    <a:srgbClr val="FFFFFF"/>
                  </a:solidFill>
                  <a:latin typeface="Times New Roman Bold Italics"/>
                  <a:ea typeface="Times New Roman Bold Italics"/>
                  <a:cs typeface="Times New Roman Bold Italics"/>
                  <a:sym typeface="Times New Roman Bold Italics"/>
                </a:rPr>
                <a:t>Name of the project/Thesis</a:t>
              </a:r>
            </a:p>
          </p:txBody>
        </p:sp>
      </p:grpSp>
      <p:sp>
        <p:nvSpPr>
          <p:cNvPr name="Freeform 14" id="14"/>
          <p:cNvSpPr/>
          <p:nvPr/>
        </p:nvSpPr>
        <p:spPr>
          <a:xfrm flipH="false" flipV="false" rot="0">
            <a:off x="16916400" y="8813324"/>
            <a:ext cx="972325" cy="850783"/>
          </a:xfrm>
          <a:custGeom>
            <a:avLst/>
            <a:gdLst/>
            <a:ahLst/>
            <a:cxnLst/>
            <a:rect r="r" b="b" t="t" l="l"/>
            <a:pathLst>
              <a:path h="850783" w="972325">
                <a:moveTo>
                  <a:pt x="0" y="0"/>
                </a:moveTo>
                <a:lnTo>
                  <a:pt x="972326" y="0"/>
                </a:lnTo>
                <a:lnTo>
                  <a:pt x="972326" y="850783"/>
                </a:lnTo>
                <a:lnTo>
                  <a:pt x="0" y="850783"/>
                </a:lnTo>
                <a:lnTo>
                  <a:pt x="0" y="0"/>
                </a:lnTo>
                <a:close/>
              </a:path>
            </a:pathLst>
          </a:custGeom>
          <a:blipFill>
            <a:blip r:embed="rId2"/>
            <a:stretch>
              <a:fillRect l="0" t="0" r="0" b="0"/>
            </a:stretch>
          </a:blipFill>
        </p:spPr>
      </p:sp>
      <p:grpSp>
        <p:nvGrpSpPr>
          <p:cNvPr name="Group 15" id="15"/>
          <p:cNvGrpSpPr/>
          <p:nvPr/>
        </p:nvGrpSpPr>
        <p:grpSpPr>
          <a:xfrm rot="0">
            <a:off x="-3" y="349138"/>
            <a:ext cx="18288000" cy="745371"/>
            <a:chOff x="0" y="0"/>
            <a:chExt cx="24384000" cy="993828"/>
          </a:xfrm>
        </p:grpSpPr>
        <p:sp>
          <p:nvSpPr>
            <p:cNvPr name="Freeform 16" id="16"/>
            <p:cNvSpPr/>
            <p:nvPr/>
          </p:nvSpPr>
          <p:spPr>
            <a:xfrm flipH="false" flipV="false" rot="0">
              <a:off x="0" y="0"/>
              <a:ext cx="24384000" cy="993775"/>
            </a:xfrm>
            <a:custGeom>
              <a:avLst/>
              <a:gdLst/>
              <a:ahLst/>
              <a:cxnLst/>
              <a:rect r="r" b="b" t="t" l="l"/>
              <a:pathLst>
                <a:path h="993775" w="24384000">
                  <a:moveTo>
                    <a:pt x="0" y="0"/>
                  </a:moveTo>
                  <a:lnTo>
                    <a:pt x="24384000" y="0"/>
                  </a:lnTo>
                  <a:lnTo>
                    <a:pt x="24384000" y="993775"/>
                  </a:lnTo>
                  <a:lnTo>
                    <a:pt x="0" y="993775"/>
                  </a:lnTo>
                  <a:close/>
                </a:path>
              </a:pathLst>
            </a:custGeom>
            <a:solidFill>
              <a:srgbClr val="F2F2F2"/>
            </a:solidFill>
          </p:spPr>
        </p:sp>
        <p:sp>
          <p:nvSpPr>
            <p:cNvPr name="TextBox 17" id="17"/>
            <p:cNvSpPr txBox="true"/>
            <p:nvPr/>
          </p:nvSpPr>
          <p:spPr>
            <a:xfrm>
              <a:off x="0" y="-38100"/>
              <a:ext cx="24384000" cy="1031928"/>
            </a:xfrm>
            <a:prstGeom prst="rect">
              <a:avLst/>
            </a:prstGeom>
          </p:spPr>
          <p:txBody>
            <a:bodyPr anchor="t" rtlCol="false" tIns="50800" lIns="50800" bIns="50800" rIns="50800"/>
            <a:lstStyle/>
            <a:p>
              <a:pPr algn="ctr">
                <a:lnSpc>
                  <a:spcPts val="4536"/>
                </a:lnSpc>
              </a:pPr>
              <a:r>
                <a:rPr lang="en-US" sz="4200" b="true">
                  <a:solidFill>
                    <a:srgbClr val="114B79"/>
                  </a:solidFill>
                  <a:latin typeface="Times New Roman Bold"/>
                  <a:ea typeface="Times New Roman Bold"/>
                  <a:cs typeface="Times New Roman Bold"/>
                  <a:sym typeface="Times New Roman Bold"/>
                </a:rPr>
                <a:t>   Problem Definition</a:t>
              </a:r>
            </a:p>
          </p:txBody>
        </p:sp>
      </p:grpSp>
      <p:sp>
        <p:nvSpPr>
          <p:cNvPr name="TextBox 18" id="18"/>
          <p:cNvSpPr txBox="true"/>
          <p:nvPr/>
        </p:nvSpPr>
        <p:spPr>
          <a:xfrm rot="0">
            <a:off x="496404" y="1647431"/>
            <a:ext cx="17257091" cy="7165892"/>
          </a:xfrm>
          <a:prstGeom prst="rect">
            <a:avLst/>
          </a:prstGeom>
        </p:spPr>
        <p:txBody>
          <a:bodyPr anchor="t" rtlCol="false" tIns="0" lIns="0" bIns="0" rIns="0">
            <a:spAutoFit/>
          </a:bodyPr>
          <a:lstStyle/>
          <a:p>
            <a:pPr algn="just">
              <a:lnSpc>
                <a:spcPts val="4314"/>
              </a:lnSpc>
            </a:pPr>
            <a:r>
              <a:rPr lang="en-US" sz="3995">
                <a:solidFill>
                  <a:srgbClr val="000000"/>
                </a:solidFill>
                <a:latin typeface="Times New Roman"/>
                <a:ea typeface="Times New Roman"/>
                <a:cs typeface="Times New Roman"/>
                <a:sym typeface="Times New Roman"/>
              </a:rPr>
              <a:t>This project aims to enhance the efficiency and effectiveness of distributed machine learning by developing resource-aware scheduling algorithms. Our objective is to address the limitations of existing algorithms that often overlook the diverse capabilities and constraints of heterogeneous systems.Current scheduling algorithms lead to suboptimal performance and resource wastage due to their inability to adapt to the varying characteristics of different hardware and software environments. This project investigates these inefficiencies and proposes innovative scheduling strategies designed specifically for heterogeneous settings.The proposed algorithms will be evaluated on their ability to dynamically adjust to resource availability, reduce computational overhead, and improve overall system performance. Key features include adaptive resource allocation, real-time performance monitoring, and scalability across various machine learning frameworks and hardware configurations.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7862"/>
            <a:ext cx="9144000" cy="349137"/>
            <a:chOff x="0" y="0"/>
            <a:chExt cx="12192000" cy="465516"/>
          </a:xfrm>
        </p:grpSpPr>
        <p:sp>
          <p:nvSpPr>
            <p:cNvPr name="Freeform 3" id="3"/>
            <p:cNvSpPr/>
            <p:nvPr/>
          </p:nvSpPr>
          <p:spPr>
            <a:xfrm flipH="false" flipV="false" rot="0">
              <a:off x="0" y="0"/>
              <a:ext cx="12192000" cy="465455"/>
            </a:xfrm>
            <a:custGeom>
              <a:avLst/>
              <a:gdLst/>
              <a:ahLst/>
              <a:cxnLst/>
              <a:rect r="r" b="b" t="t" l="l"/>
              <a:pathLst>
                <a:path h="465455" w="12192000">
                  <a:moveTo>
                    <a:pt x="0" y="0"/>
                  </a:moveTo>
                  <a:lnTo>
                    <a:pt x="12192000" y="0"/>
                  </a:lnTo>
                  <a:lnTo>
                    <a:pt x="12192000" y="465455"/>
                  </a:lnTo>
                  <a:lnTo>
                    <a:pt x="0" y="465455"/>
                  </a:lnTo>
                  <a:close/>
                </a:path>
              </a:pathLst>
            </a:custGeom>
            <a:solidFill>
              <a:srgbClr val="114B79"/>
            </a:solidFill>
          </p:spPr>
        </p:sp>
        <p:sp>
          <p:nvSpPr>
            <p:cNvPr name="TextBox 4" id="4"/>
            <p:cNvSpPr txBox="true"/>
            <p:nvPr/>
          </p:nvSpPr>
          <p:spPr>
            <a:xfrm>
              <a:off x="0" y="-47625"/>
              <a:ext cx="1219200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Dept. of Information Technology</a:t>
              </a:r>
            </a:p>
          </p:txBody>
        </p:sp>
      </p:grpSp>
      <p:grpSp>
        <p:nvGrpSpPr>
          <p:cNvPr name="Group 5" id="5"/>
          <p:cNvGrpSpPr/>
          <p:nvPr/>
        </p:nvGrpSpPr>
        <p:grpSpPr>
          <a:xfrm rot="0">
            <a:off x="9144000" y="9937862"/>
            <a:ext cx="8487292" cy="349137"/>
            <a:chOff x="0" y="0"/>
            <a:chExt cx="11316390" cy="465516"/>
          </a:xfrm>
        </p:grpSpPr>
        <p:sp>
          <p:nvSpPr>
            <p:cNvPr name="Freeform 6" id="6"/>
            <p:cNvSpPr/>
            <p:nvPr/>
          </p:nvSpPr>
          <p:spPr>
            <a:xfrm flipH="false" flipV="false" rot="0">
              <a:off x="0" y="0"/>
              <a:ext cx="11316335" cy="465455"/>
            </a:xfrm>
            <a:custGeom>
              <a:avLst/>
              <a:gdLst/>
              <a:ahLst/>
              <a:cxnLst/>
              <a:rect r="r" b="b" t="t" l="l"/>
              <a:pathLst>
                <a:path h="465455" w="11316335">
                  <a:moveTo>
                    <a:pt x="0" y="0"/>
                  </a:moveTo>
                  <a:lnTo>
                    <a:pt x="11316335" y="0"/>
                  </a:lnTo>
                  <a:lnTo>
                    <a:pt x="11316335" y="465455"/>
                  </a:lnTo>
                  <a:lnTo>
                    <a:pt x="0" y="465455"/>
                  </a:lnTo>
                  <a:close/>
                </a:path>
              </a:pathLst>
            </a:custGeom>
            <a:solidFill>
              <a:srgbClr val="2196F3"/>
            </a:solidFill>
          </p:spPr>
        </p:sp>
        <p:sp>
          <p:nvSpPr>
            <p:cNvPr name="TextBox 7" id="7"/>
            <p:cNvSpPr txBox="true"/>
            <p:nvPr/>
          </p:nvSpPr>
          <p:spPr>
            <a:xfrm>
              <a:off x="0" y="-47625"/>
              <a:ext cx="1131639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D.J.Sanghvi College of Engineering</a:t>
              </a:r>
            </a:p>
          </p:txBody>
        </p:sp>
      </p:grpSp>
      <p:grpSp>
        <p:nvGrpSpPr>
          <p:cNvPr name="Group 8" id="8"/>
          <p:cNvGrpSpPr/>
          <p:nvPr/>
        </p:nvGrpSpPr>
        <p:grpSpPr>
          <a:xfrm rot="0">
            <a:off x="17631294" y="9937863"/>
            <a:ext cx="656704" cy="349135"/>
            <a:chOff x="0" y="0"/>
            <a:chExt cx="875606" cy="465514"/>
          </a:xfrm>
        </p:grpSpPr>
        <p:sp>
          <p:nvSpPr>
            <p:cNvPr name="Freeform 9" id="9"/>
            <p:cNvSpPr/>
            <p:nvPr/>
          </p:nvSpPr>
          <p:spPr>
            <a:xfrm flipH="false" flipV="false" rot="0">
              <a:off x="0" y="0"/>
              <a:ext cx="875665" cy="465455"/>
            </a:xfrm>
            <a:custGeom>
              <a:avLst/>
              <a:gdLst/>
              <a:ahLst/>
              <a:cxnLst/>
              <a:rect r="r" b="b" t="t" l="l"/>
              <a:pathLst>
                <a:path h="465455" w="875665">
                  <a:moveTo>
                    <a:pt x="0" y="0"/>
                  </a:moveTo>
                  <a:lnTo>
                    <a:pt x="875665" y="0"/>
                  </a:lnTo>
                  <a:lnTo>
                    <a:pt x="875665" y="465455"/>
                  </a:lnTo>
                  <a:lnTo>
                    <a:pt x="0" y="465455"/>
                  </a:lnTo>
                  <a:close/>
                </a:path>
              </a:pathLst>
            </a:custGeom>
            <a:solidFill>
              <a:srgbClr val="1971B6"/>
            </a:solidFill>
          </p:spPr>
        </p:sp>
        <p:sp>
          <p:nvSpPr>
            <p:cNvPr name="TextBox 10" id="10"/>
            <p:cNvSpPr txBox="true"/>
            <p:nvPr/>
          </p:nvSpPr>
          <p:spPr>
            <a:xfrm>
              <a:off x="0" y="-47625"/>
              <a:ext cx="875606" cy="513139"/>
            </a:xfrm>
            <a:prstGeom prst="rect">
              <a:avLst/>
            </a:prstGeom>
          </p:spPr>
          <p:txBody>
            <a:bodyPr anchor="ctr" rtlCol="false" tIns="50800" lIns="50800" bIns="50800" rIns="50800"/>
            <a:lstStyle/>
            <a:p>
              <a:pPr algn="ctr">
                <a:lnSpc>
                  <a:spcPts val="2879"/>
                </a:lnSpc>
              </a:pPr>
              <a:r>
                <a:rPr lang="en-US" sz="2400" b="true">
                  <a:solidFill>
                    <a:srgbClr val="FFFFFF"/>
                  </a:solidFill>
                  <a:latin typeface="Times New Roman Bold"/>
                  <a:ea typeface="Times New Roman Bold"/>
                  <a:cs typeface="Times New Roman Bold"/>
                  <a:sym typeface="Times New Roman Bold"/>
                </a:rPr>
                <a:t>‹#›</a:t>
              </a:r>
            </a:p>
          </p:txBody>
        </p:sp>
      </p:grpSp>
      <p:grpSp>
        <p:nvGrpSpPr>
          <p:cNvPr name="Group 11" id="11"/>
          <p:cNvGrpSpPr/>
          <p:nvPr/>
        </p:nvGrpSpPr>
        <p:grpSpPr>
          <a:xfrm rot="0">
            <a:off x="-19050" y="-19050"/>
            <a:ext cx="18287998" cy="349138"/>
            <a:chOff x="0" y="0"/>
            <a:chExt cx="24383998" cy="465518"/>
          </a:xfrm>
        </p:grpSpPr>
        <p:sp>
          <p:nvSpPr>
            <p:cNvPr name="Freeform 12" id="12"/>
            <p:cNvSpPr/>
            <p:nvPr/>
          </p:nvSpPr>
          <p:spPr>
            <a:xfrm flipH="false" flipV="false" rot="0">
              <a:off x="0" y="0"/>
              <a:ext cx="24384000" cy="465455"/>
            </a:xfrm>
            <a:custGeom>
              <a:avLst/>
              <a:gdLst/>
              <a:ahLst/>
              <a:cxnLst/>
              <a:rect r="r" b="b" t="t" l="l"/>
              <a:pathLst>
                <a:path h="465455" w="24384000">
                  <a:moveTo>
                    <a:pt x="0" y="0"/>
                  </a:moveTo>
                  <a:lnTo>
                    <a:pt x="24384000" y="0"/>
                  </a:lnTo>
                  <a:lnTo>
                    <a:pt x="24384000" y="465455"/>
                  </a:lnTo>
                  <a:lnTo>
                    <a:pt x="0" y="465455"/>
                  </a:lnTo>
                  <a:close/>
                </a:path>
              </a:pathLst>
            </a:custGeom>
            <a:solidFill>
              <a:srgbClr val="002060"/>
            </a:solidFill>
          </p:spPr>
        </p:sp>
        <p:sp>
          <p:nvSpPr>
            <p:cNvPr name="TextBox 13" id="13"/>
            <p:cNvSpPr txBox="true"/>
            <p:nvPr/>
          </p:nvSpPr>
          <p:spPr>
            <a:xfrm>
              <a:off x="0" y="-47625"/>
              <a:ext cx="24383998" cy="513143"/>
            </a:xfrm>
            <a:prstGeom prst="rect">
              <a:avLst/>
            </a:prstGeom>
          </p:spPr>
          <p:txBody>
            <a:bodyPr anchor="ctr" rtlCol="false" tIns="50800" lIns="50800" bIns="50800" rIns="50800"/>
            <a:lstStyle/>
            <a:p>
              <a:pPr algn="ctr">
                <a:lnSpc>
                  <a:spcPts val="2700"/>
                </a:lnSpc>
              </a:pPr>
              <a:r>
                <a:rPr lang="en-US" b="true" sz="2250" i="true">
                  <a:solidFill>
                    <a:srgbClr val="FFFFFF"/>
                  </a:solidFill>
                  <a:latin typeface="Times New Roman Bold Italics"/>
                  <a:ea typeface="Times New Roman Bold Italics"/>
                  <a:cs typeface="Times New Roman Bold Italics"/>
                  <a:sym typeface="Times New Roman Bold Italics"/>
                </a:rPr>
                <a:t>Name of the project/Thesis</a:t>
              </a:r>
            </a:p>
          </p:txBody>
        </p:sp>
      </p:grpSp>
      <p:sp>
        <p:nvSpPr>
          <p:cNvPr name="Freeform 14" id="14"/>
          <p:cNvSpPr/>
          <p:nvPr/>
        </p:nvSpPr>
        <p:spPr>
          <a:xfrm flipH="false" flipV="false" rot="0">
            <a:off x="16916400" y="8813324"/>
            <a:ext cx="972325" cy="850783"/>
          </a:xfrm>
          <a:custGeom>
            <a:avLst/>
            <a:gdLst/>
            <a:ahLst/>
            <a:cxnLst/>
            <a:rect r="r" b="b" t="t" l="l"/>
            <a:pathLst>
              <a:path h="850783" w="972325">
                <a:moveTo>
                  <a:pt x="0" y="0"/>
                </a:moveTo>
                <a:lnTo>
                  <a:pt x="972326" y="0"/>
                </a:lnTo>
                <a:lnTo>
                  <a:pt x="972326" y="850783"/>
                </a:lnTo>
                <a:lnTo>
                  <a:pt x="0" y="850783"/>
                </a:lnTo>
                <a:lnTo>
                  <a:pt x="0" y="0"/>
                </a:lnTo>
                <a:close/>
              </a:path>
            </a:pathLst>
          </a:custGeom>
          <a:blipFill>
            <a:blip r:embed="rId2"/>
            <a:stretch>
              <a:fillRect l="0" t="0" r="0" b="0"/>
            </a:stretch>
          </a:blipFill>
        </p:spPr>
      </p:sp>
      <p:grpSp>
        <p:nvGrpSpPr>
          <p:cNvPr name="Group 15" id="15"/>
          <p:cNvGrpSpPr/>
          <p:nvPr/>
        </p:nvGrpSpPr>
        <p:grpSpPr>
          <a:xfrm rot="0">
            <a:off x="-3" y="349138"/>
            <a:ext cx="18288000" cy="890397"/>
            <a:chOff x="0" y="0"/>
            <a:chExt cx="24384000" cy="1187196"/>
          </a:xfrm>
        </p:grpSpPr>
        <p:sp>
          <p:nvSpPr>
            <p:cNvPr name="Freeform 16" id="16"/>
            <p:cNvSpPr/>
            <p:nvPr/>
          </p:nvSpPr>
          <p:spPr>
            <a:xfrm flipH="false" flipV="false" rot="0">
              <a:off x="0" y="0"/>
              <a:ext cx="24384000" cy="1187133"/>
            </a:xfrm>
            <a:custGeom>
              <a:avLst/>
              <a:gdLst/>
              <a:ahLst/>
              <a:cxnLst/>
              <a:rect r="r" b="b" t="t" l="l"/>
              <a:pathLst>
                <a:path h="1187133" w="24384000">
                  <a:moveTo>
                    <a:pt x="0" y="0"/>
                  </a:moveTo>
                  <a:lnTo>
                    <a:pt x="24384000" y="0"/>
                  </a:lnTo>
                  <a:lnTo>
                    <a:pt x="24384000" y="1187133"/>
                  </a:lnTo>
                  <a:lnTo>
                    <a:pt x="0" y="1187133"/>
                  </a:lnTo>
                  <a:close/>
                </a:path>
              </a:pathLst>
            </a:custGeom>
            <a:solidFill>
              <a:srgbClr val="F2F2F2"/>
            </a:solidFill>
          </p:spPr>
        </p:sp>
        <p:sp>
          <p:nvSpPr>
            <p:cNvPr name="TextBox 17" id="17"/>
            <p:cNvSpPr txBox="true"/>
            <p:nvPr/>
          </p:nvSpPr>
          <p:spPr>
            <a:xfrm>
              <a:off x="0" y="-38100"/>
              <a:ext cx="24384000" cy="1225296"/>
            </a:xfrm>
            <a:prstGeom prst="rect">
              <a:avLst/>
            </a:prstGeom>
          </p:spPr>
          <p:txBody>
            <a:bodyPr anchor="t" rtlCol="false" tIns="50800" lIns="50800" bIns="50800" rIns="50800"/>
            <a:lstStyle/>
            <a:p>
              <a:pPr algn="ctr">
                <a:lnSpc>
                  <a:spcPts val="4536"/>
                </a:lnSpc>
              </a:pPr>
              <a:r>
                <a:rPr lang="en-US" sz="4200" b="true">
                  <a:solidFill>
                    <a:srgbClr val="114B79"/>
                  </a:solidFill>
                  <a:latin typeface="Times New Roman Bold"/>
                  <a:ea typeface="Times New Roman Bold"/>
                  <a:cs typeface="Times New Roman Bold"/>
                  <a:sym typeface="Times New Roman Bold"/>
                </a:rPr>
                <a:t>Definition of Heterogenous Environment</a:t>
              </a:r>
            </a:p>
          </p:txBody>
        </p:sp>
      </p:grpSp>
      <p:sp>
        <p:nvSpPr>
          <p:cNvPr name="TextBox 18" id="18"/>
          <p:cNvSpPr txBox="true"/>
          <p:nvPr/>
        </p:nvSpPr>
        <p:spPr>
          <a:xfrm rot="0">
            <a:off x="0" y="4352925"/>
            <a:ext cx="18288000" cy="2638425"/>
          </a:xfrm>
          <a:prstGeom prst="rect">
            <a:avLst/>
          </a:prstGeom>
        </p:spPr>
        <p:txBody>
          <a:bodyPr anchor="t" rtlCol="false" tIns="0" lIns="0" bIns="0" rIns="0">
            <a:spAutoFit/>
          </a:bodyPr>
          <a:lstStyle/>
          <a:p>
            <a:pPr algn="ctr">
              <a:lnSpc>
                <a:spcPts val="4079"/>
              </a:lnSpc>
              <a:spcBef>
                <a:spcPct val="0"/>
              </a:spcBef>
            </a:pPr>
            <a:r>
              <a:rPr lang="en-US" sz="3399">
                <a:solidFill>
                  <a:srgbClr val="000000"/>
                </a:solidFill>
                <a:latin typeface="Times New Roman"/>
                <a:ea typeface="Times New Roman"/>
                <a:cs typeface="Times New Roman"/>
                <a:sym typeface="Times New Roman"/>
              </a:rPr>
              <a:t>A heterogeneous environment in distributed machine learning refers to a network of interconnected nodes participating in a load-sharing architecture, where each node possesses a distinct combination of fixed and optional resources (such as CPUs, GPUs, and memory). These resources may vary significantly between nodes, leading to differing computational capabilities, which need to be accounted for in task scheduling and resource allocation.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7862"/>
            <a:ext cx="9144000" cy="349137"/>
            <a:chOff x="0" y="0"/>
            <a:chExt cx="12192000" cy="465516"/>
          </a:xfrm>
        </p:grpSpPr>
        <p:sp>
          <p:nvSpPr>
            <p:cNvPr name="Freeform 3" id="3"/>
            <p:cNvSpPr/>
            <p:nvPr/>
          </p:nvSpPr>
          <p:spPr>
            <a:xfrm flipH="false" flipV="false" rot="0">
              <a:off x="0" y="0"/>
              <a:ext cx="12192000" cy="465455"/>
            </a:xfrm>
            <a:custGeom>
              <a:avLst/>
              <a:gdLst/>
              <a:ahLst/>
              <a:cxnLst/>
              <a:rect r="r" b="b" t="t" l="l"/>
              <a:pathLst>
                <a:path h="465455" w="12192000">
                  <a:moveTo>
                    <a:pt x="0" y="0"/>
                  </a:moveTo>
                  <a:lnTo>
                    <a:pt x="12192000" y="0"/>
                  </a:lnTo>
                  <a:lnTo>
                    <a:pt x="12192000" y="465455"/>
                  </a:lnTo>
                  <a:lnTo>
                    <a:pt x="0" y="465455"/>
                  </a:lnTo>
                  <a:close/>
                </a:path>
              </a:pathLst>
            </a:custGeom>
            <a:solidFill>
              <a:srgbClr val="114B79"/>
            </a:solidFill>
          </p:spPr>
        </p:sp>
        <p:sp>
          <p:nvSpPr>
            <p:cNvPr name="TextBox 4" id="4"/>
            <p:cNvSpPr txBox="true"/>
            <p:nvPr/>
          </p:nvSpPr>
          <p:spPr>
            <a:xfrm>
              <a:off x="0" y="-47625"/>
              <a:ext cx="1219200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Dept. of Information Technology</a:t>
              </a:r>
            </a:p>
          </p:txBody>
        </p:sp>
      </p:grpSp>
      <p:grpSp>
        <p:nvGrpSpPr>
          <p:cNvPr name="Group 5" id="5"/>
          <p:cNvGrpSpPr/>
          <p:nvPr/>
        </p:nvGrpSpPr>
        <p:grpSpPr>
          <a:xfrm rot="0">
            <a:off x="9144000" y="9937862"/>
            <a:ext cx="8487292" cy="349137"/>
            <a:chOff x="0" y="0"/>
            <a:chExt cx="11316390" cy="465516"/>
          </a:xfrm>
        </p:grpSpPr>
        <p:sp>
          <p:nvSpPr>
            <p:cNvPr name="Freeform 6" id="6"/>
            <p:cNvSpPr/>
            <p:nvPr/>
          </p:nvSpPr>
          <p:spPr>
            <a:xfrm flipH="false" flipV="false" rot="0">
              <a:off x="0" y="0"/>
              <a:ext cx="11316335" cy="465455"/>
            </a:xfrm>
            <a:custGeom>
              <a:avLst/>
              <a:gdLst/>
              <a:ahLst/>
              <a:cxnLst/>
              <a:rect r="r" b="b" t="t" l="l"/>
              <a:pathLst>
                <a:path h="465455" w="11316335">
                  <a:moveTo>
                    <a:pt x="0" y="0"/>
                  </a:moveTo>
                  <a:lnTo>
                    <a:pt x="11316335" y="0"/>
                  </a:lnTo>
                  <a:lnTo>
                    <a:pt x="11316335" y="465455"/>
                  </a:lnTo>
                  <a:lnTo>
                    <a:pt x="0" y="465455"/>
                  </a:lnTo>
                  <a:close/>
                </a:path>
              </a:pathLst>
            </a:custGeom>
            <a:solidFill>
              <a:srgbClr val="2196F3"/>
            </a:solidFill>
          </p:spPr>
        </p:sp>
        <p:sp>
          <p:nvSpPr>
            <p:cNvPr name="TextBox 7" id="7"/>
            <p:cNvSpPr txBox="true"/>
            <p:nvPr/>
          </p:nvSpPr>
          <p:spPr>
            <a:xfrm>
              <a:off x="0" y="-47625"/>
              <a:ext cx="1131639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D.J.Sanghvi College of Engineering</a:t>
              </a:r>
            </a:p>
          </p:txBody>
        </p:sp>
      </p:grpSp>
      <p:grpSp>
        <p:nvGrpSpPr>
          <p:cNvPr name="Group 8" id="8"/>
          <p:cNvGrpSpPr/>
          <p:nvPr/>
        </p:nvGrpSpPr>
        <p:grpSpPr>
          <a:xfrm rot="0">
            <a:off x="17631294" y="9937863"/>
            <a:ext cx="656704" cy="349135"/>
            <a:chOff x="0" y="0"/>
            <a:chExt cx="875606" cy="465514"/>
          </a:xfrm>
        </p:grpSpPr>
        <p:sp>
          <p:nvSpPr>
            <p:cNvPr name="Freeform 9" id="9"/>
            <p:cNvSpPr/>
            <p:nvPr/>
          </p:nvSpPr>
          <p:spPr>
            <a:xfrm flipH="false" flipV="false" rot="0">
              <a:off x="0" y="0"/>
              <a:ext cx="875665" cy="465455"/>
            </a:xfrm>
            <a:custGeom>
              <a:avLst/>
              <a:gdLst/>
              <a:ahLst/>
              <a:cxnLst/>
              <a:rect r="r" b="b" t="t" l="l"/>
              <a:pathLst>
                <a:path h="465455" w="875665">
                  <a:moveTo>
                    <a:pt x="0" y="0"/>
                  </a:moveTo>
                  <a:lnTo>
                    <a:pt x="875665" y="0"/>
                  </a:lnTo>
                  <a:lnTo>
                    <a:pt x="875665" y="465455"/>
                  </a:lnTo>
                  <a:lnTo>
                    <a:pt x="0" y="465455"/>
                  </a:lnTo>
                  <a:close/>
                </a:path>
              </a:pathLst>
            </a:custGeom>
            <a:solidFill>
              <a:srgbClr val="1971B6"/>
            </a:solidFill>
          </p:spPr>
        </p:sp>
        <p:sp>
          <p:nvSpPr>
            <p:cNvPr name="TextBox 10" id="10"/>
            <p:cNvSpPr txBox="true"/>
            <p:nvPr/>
          </p:nvSpPr>
          <p:spPr>
            <a:xfrm>
              <a:off x="0" y="-47625"/>
              <a:ext cx="875606" cy="513139"/>
            </a:xfrm>
            <a:prstGeom prst="rect">
              <a:avLst/>
            </a:prstGeom>
          </p:spPr>
          <p:txBody>
            <a:bodyPr anchor="ctr" rtlCol="false" tIns="50800" lIns="50800" bIns="50800" rIns="50800"/>
            <a:lstStyle/>
            <a:p>
              <a:pPr algn="ctr">
                <a:lnSpc>
                  <a:spcPts val="2879"/>
                </a:lnSpc>
              </a:pPr>
              <a:r>
                <a:rPr lang="en-US" sz="2400" b="true">
                  <a:solidFill>
                    <a:srgbClr val="FFFFFF"/>
                  </a:solidFill>
                  <a:latin typeface="Times New Roman Bold"/>
                  <a:ea typeface="Times New Roman Bold"/>
                  <a:cs typeface="Times New Roman Bold"/>
                  <a:sym typeface="Times New Roman Bold"/>
                </a:rPr>
                <a:t>‹#›</a:t>
              </a:r>
            </a:p>
          </p:txBody>
        </p:sp>
      </p:grpSp>
      <p:grpSp>
        <p:nvGrpSpPr>
          <p:cNvPr name="Group 11" id="11"/>
          <p:cNvGrpSpPr/>
          <p:nvPr/>
        </p:nvGrpSpPr>
        <p:grpSpPr>
          <a:xfrm rot="0">
            <a:off x="-19050" y="-19050"/>
            <a:ext cx="18287998" cy="349138"/>
            <a:chOff x="0" y="0"/>
            <a:chExt cx="24383998" cy="465518"/>
          </a:xfrm>
        </p:grpSpPr>
        <p:sp>
          <p:nvSpPr>
            <p:cNvPr name="Freeform 12" id="12"/>
            <p:cNvSpPr/>
            <p:nvPr/>
          </p:nvSpPr>
          <p:spPr>
            <a:xfrm flipH="false" flipV="false" rot="0">
              <a:off x="0" y="0"/>
              <a:ext cx="24384000" cy="465455"/>
            </a:xfrm>
            <a:custGeom>
              <a:avLst/>
              <a:gdLst/>
              <a:ahLst/>
              <a:cxnLst/>
              <a:rect r="r" b="b" t="t" l="l"/>
              <a:pathLst>
                <a:path h="465455" w="24384000">
                  <a:moveTo>
                    <a:pt x="0" y="0"/>
                  </a:moveTo>
                  <a:lnTo>
                    <a:pt x="24384000" y="0"/>
                  </a:lnTo>
                  <a:lnTo>
                    <a:pt x="24384000" y="465455"/>
                  </a:lnTo>
                  <a:lnTo>
                    <a:pt x="0" y="465455"/>
                  </a:lnTo>
                  <a:close/>
                </a:path>
              </a:pathLst>
            </a:custGeom>
            <a:solidFill>
              <a:srgbClr val="002060"/>
            </a:solidFill>
          </p:spPr>
        </p:sp>
        <p:sp>
          <p:nvSpPr>
            <p:cNvPr name="TextBox 13" id="13"/>
            <p:cNvSpPr txBox="true"/>
            <p:nvPr/>
          </p:nvSpPr>
          <p:spPr>
            <a:xfrm>
              <a:off x="0" y="-47625"/>
              <a:ext cx="24383998" cy="513143"/>
            </a:xfrm>
            <a:prstGeom prst="rect">
              <a:avLst/>
            </a:prstGeom>
          </p:spPr>
          <p:txBody>
            <a:bodyPr anchor="ctr" rtlCol="false" tIns="50800" lIns="50800" bIns="50800" rIns="50800"/>
            <a:lstStyle/>
            <a:p>
              <a:pPr algn="ctr">
                <a:lnSpc>
                  <a:spcPts val="2700"/>
                </a:lnSpc>
              </a:pPr>
              <a:r>
                <a:rPr lang="en-US" b="true" sz="2250" i="true">
                  <a:solidFill>
                    <a:srgbClr val="FFFFFF"/>
                  </a:solidFill>
                  <a:latin typeface="Times New Roman Bold Italics"/>
                  <a:ea typeface="Times New Roman Bold Italics"/>
                  <a:cs typeface="Times New Roman Bold Italics"/>
                  <a:sym typeface="Times New Roman Bold Italics"/>
                </a:rPr>
                <a:t>Name of the project/Thesis</a:t>
              </a:r>
            </a:p>
          </p:txBody>
        </p:sp>
      </p:grpSp>
      <p:sp>
        <p:nvSpPr>
          <p:cNvPr name="Freeform 14" id="14"/>
          <p:cNvSpPr/>
          <p:nvPr/>
        </p:nvSpPr>
        <p:spPr>
          <a:xfrm flipH="false" flipV="false" rot="0">
            <a:off x="16916400" y="8813324"/>
            <a:ext cx="972325" cy="850783"/>
          </a:xfrm>
          <a:custGeom>
            <a:avLst/>
            <a:gdLst/>
            <a:ahLst/>
            <a:cxnLst/>
            <a:rect r="r" b="b" t="t" l="l"/>
            <a:pathLst>
              <a:path h="850783" w="972325">
                <a:moveTo>
                  <a:pt x="0" y="0"/>
                </a:moveTo>
                <a:lnTo>
                  <a:pt x="972326" y="0"/>
                </a:lnTo>
                <a:lnTo>
                  <a:pt x="972326" y="850783"/>
                </a:lnTo>
                <a:lnTo>
                  <a:pt x="0" y="850783"/>
                </a:lnTo>
                <a:lnTo>
                  <a:pt x="0" y="0"/>
                </a:lnTo>
                <a:close/>
              </a:path>
            </a:pathLst>
          </a:custGeom>
          <a:blipFill>
            <a:blip r:embed="rId2"/>
            <a:stretch>
              <a:fillRect l="0" t="0" r="0" b="0"/>
            </a:stretch>
          </a:blipFill>
        </p:spPr>
      </p:sp>
      <p:grpSp>
        <p:nvGrpSpPr>
          <p:cNvPr name="Group 15" id="15"/>
          <p:cNvGrpSpPr/>
          <p:nvPr/>
        </p:nvGrpSpPr>
        <p:grpSpPr>
          <a:xfrm rot="0">
            <a:off x="-3" y="349138"/>
            <a:ext cx="18288000" cy="890397"/>
            <a:chOff x="0" y="0"/>
            <a:chExt cx="24384000" cy="1187196"/>
          </a:xfrm>
        </p:grpSpPr>
        <p:sp>
          <p:nvSpPr>
            <p:cNvPr name="Freeform 16" id="16"/>
            <p:cNvSpPr/>
            <p:nvPr/>
          </p:nvSpPr>
          <p:spPr>
            <a:xfrm flipH="false" flipV="false" rot="0">
              <a:off x="0" y="0"/>
              <a:ext cx="24384000" cy="1187133"/>
            </a:xfrm>
            <a:custGeom>
              <a:avLst/>
              <a:gdLst/>
              <a:ahLst/>
              <a:cxnLst/>
              <a:rect r="r" b="b" t="t" l="l"/>
              <a:pathLst>
                <a:path h="1187133" w="24384000">
                  <a:moveTo>
                    <a:pt x="0" y="0"/>
                  </a:moveTo>
                  <a:lnTo>
                    <a:pt x="24384000" y="0"/>
                  </a:lnTo>
                  <a:lnTo>
                    <a:pt x="24384000" y="1187133"/>
                  </a:lnTo>
                  <a:lnTo>
                    <a:pt x="0" y="1187133"/>
                  </a:lnTo>
                  <a:close/>
                </a:path>
              </a:pathLst>
            </a:custGeom>
            <a:solidFill>
              <a:srgbClr val="F2F2F2"/>
            </a:solidFill>
          </p:spPr>
        </p:sp>
        <p:sp>
          <p:nvSpPr>
            <p:cNvPr name="TextBox 17" id="17"/>
            <p:cNvSpPr txBox="true"/>
            <p:nvPr/>
          </p:nvSpPr>
          <p:spPr>
            <a:xfrm>
              <a:off x="0" y="-38100"/>
              <a:ext cx="24384000" cy="1225296"/>
            </a:xfrm>
            <a:prstGeom prst="rect">
              <a:avLst/>
            </a:prstGeom>
          </p:spPr>
          <p:txBody>
            <a:bodyPr anchor="t" rtlCol="false" tIns="50800" lIns="50800" bIns="50800" rIns="50800"/>
            <a:lstStyle/>
            <a:p>
              <a:pPr algn="ctr">
                <a:lnSpc>
                  <a:spcPts val="4536"/>
                </a:lnSpc>
              </a:pPr>
              <a:r>
                <a:rPr lang="en-US" sz="4200" b="true">
                  <a:solidFill>
                    <a:srgbClr val="114B79"/>
                  </a:solidFill>
                  <a:latin typeface="Times New Roman Bold"/>
                  <a:ea typeface="Times New Roman Bold"/>
                  <a:cs typeface="Times New Roman Bold"/>
                  <a:sym typeface="Times New Roman Bold"/>
                </a:rPr>
                <a:t>Node Structure</a:t>
              </a:r>
            </a:p>
          </p:txBody>
        </p:sp>
      </p:grpSp>
      <p:sp>
        <p:nvSpPr>
          <p:cNvPr name="TextBox 18" id="18"/>
          <p:cNvSpPr txBox="true"/>
          <p:nvPr/>
        </p:nvSpPr>
        <p:spPr>
          <a:xfrm rot="0">
            <a:off x="-19051" y="2013699"/>
            <a:ext cx="18288000" cy="4695825"/>
          </a:xfrm>
          <a:prstGeom prst="rect">
            <a:avLst/>
          </a:prstGeom>
        </p:spPr>
        <p:txBody>
          <a:bodyPr anchor="t" rtlCol="false" tIns="0" lIns="0" bIns="0" rIns="0">
            <a:spAutoFit/>
          </a:bodyPr>
          <a:lstStyle/>
          <a:p>
            <a:pPr algn="l">
              <a:lnSpc>
                <a:spcPts val="4079"/>
              </a:lnSpc>
            </a:pPr>
            <a:r>
              <a:rPr lang="en-US" sz="3399">
                <a:solidFill>
                  <a:srgbClr val="000000"/>
                </a:solidFill>
                <a:latin typeface="Times New Roman"/>
                <a:ea typeface="Times New Roman"/>
                <a:cs typeface="Times New Roman"/>
                <a:sym typeface="Times New Roman"/>
              </a:rPr>
              <a:t>Each node will be described with the following attributes:</a:t>
            </a:r>
          </a:p>
          <a:p>
            <a:pPr algn="l" marL="734055" indent="-367027" lvl="1">
              <a:lnSpc>
                <a:spcPts val="4079"/>
              </a:lnSpc>
              <a:buFont typeface="Arial"/>
              <a:buChar char="•"/>
            </a:pPr>
            <a:r>
              <a:rPr lang="en-US" sz="3399">
                <a:solidFill>
                  <a:srgbClr val="000000"/>
                </a:solidFill>
                <a:latin typeface="Times New Roman"/>
                <a:ea typeface="Times New Roman"/>
                <a:cs typeface="Times New Roman"/>
                <a:sym typeface="Times New Roman"/>
              </a:rPr>
              <a:t>node_id: Unique identifier for each node.</a:t>
            </a:r>
          </a:p>
          <a:p>
            <a:pPr algn="l" marL="734055" indent="-367027" lvl="1">
              <a:lnSpc>
                <a:spcPts val="4079"/>
              </a:lnSpc>
              <a:buFont typeface="Arial"/>
              <a:buChar char="•"/>
            </a:pPr>
            <a:r>
              <a:rPr lang="en-US" sz="3399">
                <a:solidFill>
                  <a:srgbClr val="000000"/>
                </a:solidFill>
                <a:latin typeface="Times New Roman"/>
                <a:ea typeface="Times New Roman"/>
                <a:cs typeface="Times New Roman"/>
                <a:sym typeface="Times New Roman"/>
              </a:rPr>
              <a:t>resources: Fixed resources for each node, including:</a:t>
            </a:r>
          </a:p>
          <a:p>
            <a:pPr algn="l" marL="734055" indent="-367027" lvl="1">
              <a:lnSpc>
                <a:spcPts val="4079"/>
              </a:lnSpc>
              <a:buFont typeface="Arial"/>
              <a:buChar char="•"/>
            </a:pPr>
            <a:r>
              <a:rPr lang="en-US" sz="3399">
                <a:solidFill>
                  <a:srgbClr val="000000"/>
                </a:solidFill>
                <a:latin typeface="Times New Roman"/>
                <a:ea typeface="Times New Roman"/>
                <a:cs typeface="Times New Roman"/>
                <a:sym typeface="Times New Roman"/>
              </a:rPr>
              <a:t>CPU: The type, number of cores, and clock speed.</a:t>
            </a:r>
          </a:p>
          <a:p>
            <a:pPr algn="l" marL="734055" indent="-367027" lvl="1">
              <a:lnSpc>
                <a:spcPts val="4079"/>
              </a:lnSpc>
              <a:buFont typeface="Arial"/>
              <a:buChar char="•"/>
            </a:pPr>
            <a:r>
              <a:rPr lang="en-US" sz="3399">
                <a:solidFill>
                  <a:srgbClr val="000000"/>
                </a:solidFill>
                <a:latin typeface="Times New Roman"/>
                <a:ea typeface="Times New Roman"/>
                <a:cs typeface="Times New Roman"/>
                <a:sym typeface="Times New Roman"/>
              </a:rPr>
              <a:t>GPU: Optional; includes type, memory size, and number of GPUs.</a:t>
            </a:r>
          </a:p>
          <a:p>
            <a:pPr algn="l" marL="734055" indent="-367027" lvl="1">
              <a:lnSpc>
                <a:spcPts val="4079"/>
              </a:lnSpc>
              <a:buFont typeface="Arial"/>
              <a:buChar char="•"/>
            </a:pPr>
            <a:r>
              <a:rPr lang="en-US" sz="3399">
                <a:solidFill>
                  <a:srgbClr val="000000"/>
                </a:solidFill>
                <a:latin typeface="Times New Roman"/>
                <a:ea typeface="Times New Roman"/>
                <a:cs typeface="Times New Roman"/>
                <a:sym typeface="Times New Roman"/>
              </a:rPr>
              <a:t>RAM_GB: Total RAM.</a:t>
            </a:r>
          </a:p>
          <a:p>
            <a:pPr algn="l" marL="734055" indent="-367027" lvl="1">
              <a:lnSpc>
                <a:spcPts val="4079"/>
              </a:lnSpc>
              <a:buFont typeface="Arial"/>
              <a:buChar char="•"/>
            </a:pPr>
            <a:r>
              <a:rPr lang="en-US" sz="3399">
                <a:solidFill>
                  <a:srgbClr val="000000"/>
                </a:solidFill>
                <a:latin typeface="Times New Roman"/>
                <a:ea typeface="Times New Roman"/>
                <a:cs typeface="Times New Roman"/>
                <a:sym typeface="Times New Roman"/>
              </a:rPr>
              <a:t>Storage: Type (SSD/HDD) and capacity.</a:t>
            </a:r>
          </a:p>
          <a:p>
            <a:pPr algn="l" marL="734055" indent="-367027" lvl="1">
              <a:lnSpc>
                <a:spcPts val="4079"/>
              </a:lnSpc>
              <a:buFont typeface="Arial"/>
              <a:buChar char="•"/>
            </a:pPr>
            <a:r>
              <a:rPr lang="en-US" sz="3399">
                <a:solidFill>
                  <a:srgbClr val="000000"/>
                </a:solidFill>
                <a:latin typeface="Times New Roman"/>
                <a:ea typeface="Times New Roman"/>
                <a:cs typeface="Times New Roman"/>
                <a:sym typeface="Times New Roman"/>
              </a:rPr>
              <a:t>optional_resources: Includes resources that may not be present in all nodes, like network bandwidth or TPUs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7862"/>
            <a:ext cx="9144000" cy="349137"/>
            <a:chOff x="0" y="0"/>
            <a:chExt cx="12192000" cy="465516"/>
          </a:xfrm>
        </p:grpSpPr>
        <p:sp>
          <p:nvSpPr>
            <p:cNvPr name="Freeform 3" id="3"/>
            <p:cNvSpPr/>
            <p:nvPr/>
          </p:nvSpPr>
          <p:spPr>
            <a:xfrm flipH="false" flipV="false" rot="0">
              <a:off x="0" y="0"/>
              <a:ext cx="12192000" cy="465455"/>
            </a:xfrm>
            <a:custGeom>
              <a:avLst/>
              <a:gdLst/>
              <a:ahLst/>
              <a:cxnLst/>
              <a:rect r="r" b="b" t="t" l="l"/>
              <a:pathLst>
                <a:path h="465455" w="12192000">
                  <a:moveTo>
                    <a:pt x="0" y="0"/>
                  </a:moveTo>
                  <a:lnTo>
                    <a:pt x="12192000" y="0"/>
                  </a:lnTo>
                  <a:lnTo>
                    <a:pt x="12192000" y="465455"/>
                  </a:lnTo>
                  <a:lnTo>
                    <a:pt x="0" y="465455"/>
                  </a:lnTo>
                  <a:close/>
                </a:path>
              </a:pathLst>
            </a:custGeom>
            <a:solidFill>
              <a:srgbClr val="114B79"/>
            </a:solidFill>
          </p:spPr>
        </p:sp>
        <p:sp>
          <p:nvSpPr>
            <p:cNvPr name="TextBox 4" id="4"/>
            <p:cNvSpPr txBox="true"/>
            <p:nvPr/>
          </p:nvSpPr>
          <p:spPr>
            <a:xfrm>
              <a:off x="0" y="-47625"/>
              <a:ext cx="1219200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Dept. of Information Technology</a:t>
              </a:r>
            </a:p>
          </p:txBody>
        </p:sp>
      </p:grpSp>
      <p:grpSp>
        <p:nvGrpSpPr>
          <p:cNvPr name="Group 5" id="5"/>
          <p:cNvGrpSpPr/>
          <p:nvPr/>
        </p:nvGrpSpPr>
        <p:grpSpPr>
          <a:xfrm rot="0">
            <a:off x="9144000" y="9937862"/>
            <a:ext cx="8487292" cy="349137"/>
            <a:chOff x="0" y="0"/>
            <a:chExt cx="11316390" cy="465516"/>
          </a:xfrm>
        </p:grpSpPr>
        <p:sp>
          <p:nvSpPr>
            <p:cNvPr name="Freeform 6" id="6"/>
            <p:cNvSpPr/>
            <p:nvPr/>
          </p:nvSpPr>
          <p:spPr>
            <a:xfrm flipH="false" flipV="false" rot="0">
              <a:off x="0" y="0"/>
              <a:ext cx="11316335" cy="465455"/>
            </a:xfrm>
            <a:custGeom>
              <a:avLst/>
              <a:gdLst/>
              <a:ahLst/>
              <a:cxnLst/>
              <a:rect r="r" b="b" t="t" l="l"/>
              <a:pathLst>
                <a:path h="465455" w="11316335">
                  <a:moveTo>
                    <a:pt x="0" y="0"/>
                  </a:moveTo>
                  <a:lnTo>
                    <a:pt x="11316335" y="0"/>
                  </a:lnTo>
                  <a:lnTo>
                    <a:pt x="11316335" y="465455"/>
                  </a:lnTo>
                  <a:lnTo>
                    <a:pt x="0" y="465455"/>
                  </a:lnTo>
                  <a:close/>
                </a:path>
              </a:pathLst>
            </a:custGeom>
            <a:solidFill>
              <a:srgbClr val="2196F3"/>
            </a:solidFill>
          </p:spPr>
        </p:sp>
        <p:sp>
          <p:nvSpPr>
            <p:cNvPr name="TextBox 7" id="7"/>
            <p:cNvSpPr txBox="true"/>
            <p:nvPr/>
          </p:nvSpPr>
          <p:spPr>
            <a:xfrm>
              <a:off x="0" y="-47625"/>
              <a:ext cx="1131639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D.J.Sanghvi College of Engineering</a:t>
              </a:r>
            </a:p>
          </p:txBody>
        </p:sp>
      </p:grpSp>
      <p:grpSp>
        <p:nvGrpSpPr>
          <p:cNvPr name="Group 8" id="8"/>
          <p:cNvGrpSpPr/>
          <p:nvPr/>
        </p:nvGrpSpPr>
        <p:grpSpPr>
          <a:xfrm rot="0">
            <a:off x="17631294" y="9937863"/>
            <a:ext cx="656704" cy="349135"/>
            <a:chOff x="0" y="0"/>
            <a:chExt cx="875606" cy="465514"/>
          </a:xfrm>
        </p:grpSpPr>
        <p:sp>
          <p:nvSpPr>
            <p:cNvPr name="Freeform 9" id="9"/>
            <p:cNvSpPr/>
            <p:nvPr/>
          </p:nvSpPr>
          <p:spPr>
            <a:xfrm flipH="false" flipV="false" rot="0">
              <a:off x="0" y="0"/>
              <a:ext cx="875665" cy="465455"/>
            </a:xfrm>
            <a:custGeom>
              <a:avLst/>
              <a:gdLst/>
              <a:ahLst/>
              <a:cxnLst/>
              <a:rect r="r" b="b" t="t" l="l"/>
              <a:pathLst>
                <a:path h="465455" w="875665">
                  <a:moveTo>
                    <a:pt x="0" y="0"/>
                  </a:moveTo>
                  <a:lnTo>
                    <a:pt x="875665" y="0"/>
                  </a:lnTo>
                  <a:lnTo>
                    <a:pt x="875665" y="465455"/>
                  </a:lnTo>
                  <a:lnTo>
                    <a:pt x="0" y="465455"/>
                  </a:lnTo>
                  <a:close/>
                </a:path>
              </a:pathLst>
            </a:custGeom>
            <a:solidFill>
              <a:srgbClr val="1971B6"/>
            </a:solidFill>
          </p:spPr>
        </p:sp>
        <p:sp>
          <p:nvSpPr>
            <p:cNvPr name="TextBox 10" id="10"/>
            <p:cNvSpPr txBox="true"/>
            <p:nvPr/>
          </p:nvSpPr>
          <p:spPr>
            <a:xfrm>
              <a:off x="0" y="-47625"/>
              <a:ext cx="875606" cy="513139"/>
            </a:xfrm>
            <a:prstGeom prst="rect">
              <a:avLst/>
            </a:prstGeom>
          </p:spPr>
          <p:txBody>
            <a:bodyPr anchor="ctr" rtlCol="false" tIns="50800" lIns="50800" bIns="50800" rIns="50800"/>
            <a:lstStyle/>
            <a:p>
              <a:pPr algn="ctr">
                <a:lnSpc>
                  <a:spcPts val="2879"/>
                </a:lnSpc>
              </a:pPr>
              <a:r>
                <a:rPr lang="en-US" sz="2400" b="true">
                  <a:solidFill>
                    <a:srgbClr val="FFFFFF"/>
                  </a:solidFill>
                  <a:latin typeface="Times New Roman Bold"/>
                  <a:ea typeface="Times New Roman Bold"/>
                  <a:cs typeface="Times New Roman Bold"/>
                  <a:sym typeface="Times New Roman Bold"/>
                </a:rPr>
                <a:t>‹#›</a:t>
              </a:r>
            </a:p>
          </p:txBody>
        </p:sp>
      </p:grpSp>
      <p:grpSp>
        <p:nvGrpSpPr>
          <p:cNvPr name="Group 11" id="11"/>
          <p:cNvGrpSpPr/>
          <p:nvPr/>
        </p:nvGrpSpPr>
        <p:grpSpPr>
          <a:xfrm rot="0">
            <a:off x="-19050" y="-19050"/>
            <a:ext cx="18287998" cy="349138"/>
            <a:chOff x="0" y="0"/>
            <a:chExt cx="24383998" cy="465518"/>
          </a:xfrm>
        </p:grpSpPr>
        <p:sp>
          <p:nvSpPr>
            <p:cNvPr name="Freeform 12" id="12"/>
            <p:cNvSpPr/>
            <p:nvPr/>
          </p:nvSpPr>
          <p:spPr>
            <a:xfrm flipH="false" flipV="false" rot="0">
              <a:off x="0" y="0"/>
              <a:ext cx="24384000" cy="465455"/>
            </a:xfrm>
            <a:custGeom>
              <a:avLst/>
              <a:gdLst/>
              <a:ahLst/>
              <a:cxnLst/>
              <a:rect r="r" b="b" t="t" l="l"/>
              <a:pathLst>
                <a:path h="465455" w="24384000">
                  <a:moveTo>
                    <a:pt x="0" y="0"/>
                  </a:moveTo>
                  <a:lnTo>
                    <a:pt x="24384000" y="0"/>
                  </a:lnTo>
                  <a:lnTo>
                    <a:pt x="24384000" y="465455"/>
                  </a:lnTo>
                  <a:lnTo>
                    <a:pt x="0" y="465455"/>
                  </a:lnTo>
                  <a:close/>
                </a:path>
              </a:pathLst>
            </a:custGeom>
            <a:solidFill>
              <a:srgbClr val="002060"/>
            </a:solidFill>
          </p:spPr>
        </p:sp>
        <p:sp>
          <p:nvSpPr>
            <p:cNvPr name="TextBox 13" id="13"/>
            <p:cNvSpPr txBox="true"/>
            <p:nvPr/>
          </p:nvSpPr>
          <p:spPr>
            <a:xfrm>
              <a:off x="0" y="-47625"/>
              <a:ext cx="24383998" cy="513143"/>
            </a:xfrm>
            <a:prstGeom prst="rect">
              <a:avLst/>
            </a:prstGeom>
          </p:spPr>
          <p:txBody>
            <a:bodyPr anchor="ctr" rtlCol="false" tIns="50800" lIns="50800" bIns="50800" rIns="50800"/>
            <a:lstStyle/>
            <a:p>
              <a:pPr algn="ctr">
                <a:lnSpc>
                  <a:spcPts val="2700"/>
                </a:lnSpc>
              </a:pPr>
              <a:r>
                <a:rPr lang="en-US" b="true" sz="2250" i="true">
                  <a:solidFill>
                    <a:srgbClr val="FFFFFF"/>
                  </a:solidFill>
                  <a:latin typeface="Times New Roman Bold Italics"/>
                  <a:ea typeface="Times New Roman Bold Italics"/>
                  <a:cs typeface="Times New Roman Bold Italics"/>
                  <a:sym typeface="Times New Roman Bold Italics"/>
                </a:rPr>
                <a:t>Name of the project/Thesis</a:t>
              </a:r>
            </a:p>
          </p:txBody>
        </p:sp>
      </p:grpSp>
      <p:sp>
        <p:nvSpPr>
          <p:cNvPr name="Freeform 14" id="14"/>
          <p:cNvSpPr/>
          <p:nvPr/>
        </p:nvSpPr>
        <p:spPr>
          <a:xfrm flipH="false" flipV="false" rot="0">
            <a:off x="16916400" y="8813324"/>
            <a:ext cx="972325" cy="850783"/>
          </a:xfrm>
          <a:custGeom>
            <a:avLst/>
            <a:gdLst/>
            <a:ahLst/>
            <a:cxnLst/>
            <a:rect r="r" b="b" t="t" l="l"/>
            <a:pathLst>
              <a:path h="850783" w="972325">
                <a:moveTo>
                  <a:pt x="0" y="0"/>
                </a:moveTo>
                <a:lnTo>
                  <a:pt x="972326" y="0"/>
                </a:lnTo>
                <a:lnTo>
                  <a:pt x="972326" y="850783"/>
                </a:lnTo>
                <a:lnTo>
                  <a:pt x="0" y="850783"/>
                </a:lnTo>
                <a:lnTo>
                  <a:pt x="0" y="0"/>
                </a:lnTo>
                <a:close/>
              </a:path>
            </a:pathLst>
          </a:custGeom>
          <a:blipFill>
            <a:blip r:embed="rId2"/>
            <a:stretch>
              <a:fillRect l="0" t="0" r="0" b="0"/>
            </a:stretch>
          </a:blipFill>
        </p:spPr>
      </p:sp>
      <p:grpSp>
        <p:nvGrpSpPr>
          <p:cNvPr name="Group 15" id="15"/>
          <p:cNvGrpSpPr/>
          <p:nvPr/>
        </p:nvGrpSpPr>
        <p:grpSpPr>
          <a:xfrm rot="0">
            <a:off x="-3" y="349138"/>
            <a:ext cx="18288000" cy="890397"/>
            <a:chOff x="0" y="0"/>
            <a:chExt cx="24384000" cy="1187196"/>
          </a:xfrm>
        </p:grpSpPr>
        <p:sp>
          <p:nvSpPr>
            <p:cNvPr name="Freeform 16" id="16"/>
            <p:cNvSpPr/>
            <p:nvPr/>
          </p:nvSpPr>
          <p:spPr>
            <a:xfrm flipH="false" flipV="false" rot="0">
              <a:off x="0" y="0"/>
              <a:ext cx="24384000" cy="1187133"/>
            </a:xfrm>
            <a:custGeom>
              <a:avLst/>
              <a:gdLst/>
              <a:ahLst/>
              <a:cxnLst/>
              <a:rect r="r" b="b" t="t" l="l"/>
              <a:pathLst>
                <a:path h="1187133" w="24384000">
                  <a:moveTo>
                    <a:pt x="0" y="0"/>
                  </a:moveTo>
                  <a:lnTo>
                    <a:pt x="24384000" y="0"/>
                  </a:lnTo>
                  <a:lnTo>
                    <a:pt x="24384000" y="1187133"/>
                  </a:lnTo>
                  <a:lnTo>
                    <a:pt x="0" y="1187133"/>
                  </a:lnTo>
                  <a:close/>
                </a:path>
              </a:pathLst>
            </a:custGeom>
            <a:solidFill>
              <a:srgbClr val="F2F2F2"/>
            </a:solidFill>
          </p:spPr>
        </p:sp>
        <p:sp>
          <p:nvSpPr>
            <p:cNvPr name="TextBox 17" id="17"/>
            <p:cNvSpPr txBox="true"/>
            <p:nvPr/>
          </p:nvSpPr>
          <p:spPr>
            <a:xfrm>
              <a:off x="0" y="-38100"/>
              <a:ext cx="24384000" cy="1225296"/>
            </a:xfrm>
            <a:prstGeom prst="rect">
              <a:avLst/>
            </a:prstGeom>
          </p:spPr>
          <p:txBody>
            <a:bodyPr anchor="t" rtlCol="false" tIns="50800" lIns="50800" bIns="50800" rIns="50800"/>
            <a:lstStyle/>
            <a:p>
              <a:pPr algn="ctr">
                <a:lnSpc>
                  <a:spcPts val="4536"/>
                </a:lnSpc>
              </a:pPr>
              <a:r>
                <a:rPr lang="en-US" sz="4200" b="true">
                  <a:solidFill>
                    <a:srgbClr val="114B79"/>
                  </a:solidFill>
                  <a:latin typeface="Times New Roman Bold"/>
                  <a:ea typeface="Times New Roman Bold"/>
                  <a:cs typeface="Times New Roman Bold"/>
                  <a:sym typeface="Times New Roman Bold"/>
                </a:rPr>
                <a:t>Examples</a:t>
              </a:r>
            </a:p>
          </p:txBody>
        </p:sp>
      </p:grpSp>
      <p:grpSp>
        <p:nvGrpSpPr>
          <p:cNvPr name="Group 18" id="18"/>
          <p:cNvGrpSpPr/>
          <p:nvPr/>
        </p:nvGrpSpPr>
        <p:grpSpPr>
          <a:xfrm rot="0">
            <a:off x="1535631" y="2173090"/>
            <a:ext cx="15216737" cy="5921770"/>
            <a:chOff x="0" y="0"/>
            <a:chExt cx="20288983" cy="7895693"/>
          </a:xfrm>
        </p:grpSpPr>
        <p:sp>
          <p:nvSpPr>
            <p:cNvPr name="Freeform 19" id="19"/>
            <p:cNvSpPr/>
            <p:nvPr/>
          </p:nvSpPr>
          <p:spPr>
            <a:xfrm flipH="false" flipV="false" rot="0">
              <a:off x="0" y="0"/>
              <a:ext cx="4146265" cy="7895693"/>
            </a:xfrm>
            <a:custGeom>
              <a:avLst/>
              <a:gdLst/>
              <a:ahLst/>
              <a:cxnLst/>
              <a:rect r="r" b="b" t="t" l="l"/>
              <a:pathLst>
                <a:path h="7895693" w="4146265">
                  <a:moveTo>
                    <a:pt x="0" y="0"/>
                  </a:moveTo>
                  <a:lnTo>
                    <a:pt x="4146265" y="0"/>
                  </a:lnTo>
                  <a:lnTo>
                    <a:pt x="4146265" y="7895693"/>
                  </a:lnTo>
                  <a:lnTo>
                    <a:pt x="0" y="7895693"/>
                  </a:lnTo>
                  <a:lnTo>
                    <a:pt x="0" y="0"/>
                  </a:lnTo>
                  <a:close/>
                </a:path>
              </a:pathLst>
            </a:custGeom>
            <a:blipFill>
              <a:blip r:embed="rId3"/>
              <a:stretch>
                <a:fillRect l="0" t="0" r="0" b="0"/>
              </a:stretch>
            </a:blipFill>
          </p:spPr>
        </p:sp>
        <p:sp>
          <p:nvSpPr>
            <p:cNvPr name="Freeform 20" id="20"/>
            <p:cNvSpPr/>
            <p:nvPr/>
          </p:nvSpPr>
          <p:spPr>
            <a:xfrm flipH="false" flipV="false" rot="0">
              <a:off x="5212720" y="2865"/>
              <a:ext cx="4014928" cy="7892828"/>
            </a:xfrm>
            <a:custGeom>
              <a:avLst/>
              <a:gdLst/>
              <a:ahLst/>
              <a:cxnLst/>
              <a:rect r="r" b="b" t="t" l="l"/>
              <a:pathLst>
                <a:path h="7892828" w="4014928">
                  <a:moveTo>
                    <a:pt x="0" y="0"/>
                  </a:moveTo>
                  <a:lnTo>
                    <a:pt x="4014929" y="0"/>
                  </a:lnTo>
                  <a:lnTo>
                    <a:pt x="4014929" y="7892828"/>
                  </a:lnTo>
                  <a:lnTo>
                    <a:pt x="0" y="7892828"/>
                  </a:lnTo>
                  <a:lnTo>
                    <a:pt x="0" y="0"/>
                  </a:lnTo>
                  <a:close/>
                </a:path>
              </a:pathLst>
            </a:custGeom>
            <a:blipFill>
              <a:blip r:embed="rId4"/>
              <a:stretch>
                <a:fillRect l="0" t="0" r="0" b="0"/>
              </a:stretch>
            </a:blipFill>
          </p:spPr>
        </p:sp>
        <p:sp>
          <p:nvSpPr>
            <p:cNvPr name="Freeform 21" id="21"/>
            <p:cNvSpPr/>
            <p:nvPr/>
          </p:nvSpPr>
          <p:spPr>
            <a:xfrm flipH="false" flipV="false" rot="0">
              <a:off x="10294449" y="0"/>
              <a:ext cx="4720966" cy="7895693"/>
            </a:xfrm>
            <a:custGeom>
              <a:avLst/>
              <a:gdLst/>
              <a:ahLst/>
              <a:cxnLst/>
              <a:rect r="r" b="b" t="t" l="l"/>
              <a:pathLst>
                <a:path h="7895693" w="4720966">
                  <a:moveTo>
                    <a:pt x="0" y="0"/>
                  </a:moveTo>
                  <a:lnTo>
                    <a:pt x="4720966" y="0"/>
                  </a:lnTo>
                  <a:lnTo>
                    <a:pt x="4720966" y="7895693"/>
                  </a:lnTo>
                  <a:lnTo>
                    <a:pt x="0" y="7895693"/>
                  </a:lnTo>
                  <a:lnTo>
                    <a:pt x="0" y="0"/>
                  </a:lnTo>
                  <a:close/>
                </a:path>
              </a:pathLst>
            </a:custGeom>
            <a:blipFill>
              <a:blip r:embed="rId5"/>
              <a:stretch>
                <a:fillRect l="0" t="0" r="0" b="0"/>
              </a:stretch>
            </a:blipFill>
          </p:spPr>
        </p:sp>
        <p:sp>
          <p:nvSpPr>
            <p:cNvPr name="Freeform 22" id="22"/>
            <p:cNvSpPr/>
            <p:nvPr/>
          </p:nvSpPr>
          <p:spPr>
            <a:xfrm flipH="false" flipV="false" rot="0">
              <a:off x="16082215" y="2865"/>
              <a:ext cx="4206768" cy="7892828"/>
            </a:xfrm>
            <a:custGeom>
              <a:avLst/>
              <a:gdLst/>
              <a:ahLst/>
              <a:cxnLst/>
              <a:rect r="r" b="b" t="t" l="l"/>
              <a:pathLst>
                <a:path h="7892828" w="4206768">
                  <a:moveTo>
                    <a:pt x="0" y="0"/>
                  </a:moveTo>
                  <a:lnTo>
                    <a:pt x="4206768" y="0"/>
                  </a:lnTo>
                  <a:lnTo>
                    <a:pt x="4206768" y="7892828"/>
                  </a:lnTo>
                  <a:lnTo>
                    <a:pt x="0" y="7892828"/>
                  </a:lnTo>
                  <a:lnTo>
                    <a:pt x="0" y="0"/>
                  </a:lnTo>
                  <a:close/>
                </a:path>
              </a:pathLst>
            </a:custGeom>
            <a:blipFill>
              <a:blip r:embed="rId6"/>
              <a:stretch>
                <a:fillRect l="0" t="0" r="0" b="0"/>
              </a:stretch>
            </a:blip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7862"/>
            <a:ext cx="9144000" cy="349137"/>
            <a:chOff x="0" y="0"/>
            <a:chExt cx="12192000" cy="465516"/>
          </a:xfrm>
        </p:grpSpPr>
        <p:sp>
          <p:nvSpPr>
            <p:cNvPr name="Freeform 3" id="3"/>
            <p:cNvSpPr/>
            <p:nvPr/>
          </p:nvSpPr>
          <p:spPr>
            <a:xfrm flipH="false" flipV="false" rot="0">
              <a:off x="0" y="0"/>
              <a:ext cx="12192000" cy="465455"/>
            </a:xfrm>
            <a:custGeom>
              <a:avLst/>
              <a:gdLst/>
              <a:ahLst/>
              <a:cxnLst/>
              <a:rect r="r" b="b" t="t" l="l"/>
              <a:pathLst>
                <a:path h="465455" w="12192000">
                  <a:moveTo>
                    <a:pt x="0" y="0"/>
                  </a:moveTo>
                  <a:lnTo>
                    <a:pt x="12192000" y="0"/>
                  </a:lnTo>
                  <a:lnTo>
                    <a:pt x="12192000" y="465455"/>
                  </a:lnTo>
                  <a:lnTo>
                    <a:pt x="0" y="465455"/>
                  </a:lnTo>
                  <a:close/>
                </a:path>
              </a:pathLst>
            </a:custGeom>
            <a:solidFill>
              <a:srgbClr val="114B79"/>
            </a:solidFill>
          </p:spPr>
        </p:sp>
        <p:sp>
          <p:nvSpPr>
            <p:cNvPr name="TextBox 4" id="4"/>
            <p:cNvSpPr txBox="true"/>
            <p:nvPr/>
          </p:nvSpPr>
          <p:spPr>
            <a:xfrm>
              <a:off x="0" y="-47625"/>
              <a:ext cx="1219200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Dept. of Information Technology</a:t>
              </a:r>
            </a:p>
          </p:txBody>
        </p:sp>
      </p:grpSp>
      <p:grpSp>
        <p:nvGrpSpPr>
          <p:cNvPr name="Group 5" id="5"/>
          <p:cNvGrpSpPr/>
          <p:nvPr/>
        </p:nvGrpSpPr>
        <p:grpSpPr>
          <a:xfrm rot="0">
            <a:off x="9144000" y="9937862"/>
            <a:ext cx="8487292" cy="349137"/>
            <a:chOff x="0" y="0"/>
            <a:chExt cx="11316390" cy="465516"/>
          </a:xfrm>
        </p:grpSpPr>
        <p:sp>
          <p:nvSpPr>
            <p:cNvPr name="Freeform 6" id="6"/>
            <p:cNvSpPr/>
            <p:nvPr/>
          </p:nvSpPr>
          <p:spPr>
            <a:xfrm flipH="false" flipV="false" rot="0">
              <a:off x="0" y="0"/>
              <a:ext cx="11316335" cy="465455"/>
            </a:xfrm>
            <a:custGeom>
              <a:avLst/>
              <a:gdLst/>
              <a:ahLst/>
              <a:cxnLst/>
              <a:rect r="r" b="b" t="t" l="l"/>
              <a:pathLst>
                <a:path h="465455" w="11316335">
                  <a:moveTo>
                    <a:pt x="0" y="0"/>
                  </a:moveTo>
                  <a:lnTo>
                    <a:pt x="11316335" y="0"/>
                  </a:lnTo>
                  <a:lnTo>
                    <a:pt x="11316335" y="465455"/>
                  </a:lnTo>
                  <a:lnTo>
                    <a:pt x="0" y="465455"/>
                  </a:lnTo>
                  <a:close/>
                </a:path>
              </a:pathLst>
            </a:custGeom>
            <a:solidFill>
              <a:srgbClr val="2196F3"/>
            </a:solidFill>
          </p:spPr>
        </p:sp>
        <p:sp>
          <p:nvSpPr>
            <p:cNvPr name="TextBox 7" id="7"/>
            <p:cNvSpPr txBox="true"/>
            <p:nvPr/>
          </p:nvSpPr>
          <p:spPr>
            <a:xfrm>
              <a:off x="0" y="-47625"/>
              <a:ext cx="1131639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D.J.Sanghvi College of Engineering</a:t>
              </a:r>
            </a:p>
          </p:txBody>
        </p:sp>
      </p:grpSp>
      <p:grpSp>
        <p:nvGrpSpPr>
          <p:cNvPr name="Group 8" id="8"/>
          <p:cNvGrpSpPr/>
          <p:nvPr/>
        </p:nvGrpSpPr>
        <p:grpSpPr>
          <a:xfrm rot="0">
            <a:off x="17631294" y="9937863"/>
            <a:ext cx="656704" cy="349135"/>
            <a:chOff x="0" y="0"/>
            <a:chExt cx="875606" cy="465514"/>
          </a:xfrm>
        </p:grpSpPr>
        <p:sp>
          <p:nvSpPr>
            <p:cNvPr name="Freeform 9" id="9"/>
            <p:cNvSpPr/>
            <p:nvPr/>
          </p:nvSpPr>
          <p:spPr>
            <a:xfrm flipH="false" flipV="false" rot="0">
              <a:off x="0" y="0"/>
              <a:ext cx="875665" cy="465455"/>
            </a:xfrm>
            <a:custGeom>
              <a:avLst/>
              <a:gdLst/>
              <a:ahLst/>
              <a:cxnLst/>
              <a:rect r="r" b="b" t="t" l="l"/>
              <a:pathLst>
                <a:path h="465455" w="875665">
                  <a:moveTo>
                    <a:pt x="0" y="0"/>
                  </a:moveTo>
                  <a:lnTo>
                    <a:pt x="875665" y="0"/>
                  </a:lnTo>
                  <a:lnTo>
                    <a:pt x="875665" y="465455"/>
                  </a:lnTo>
                  <a:lnTo>
                    <a:pt x="0" y="465455"/>
                  </a:lnTo>
                  <a:close/>
                </a:path>
              </a:pathLst>
            </a:custGeom>
            <a:solidFill>
              <a:srgbClr val="1971B6"/>
            </a:solidFill>
          </p:spPr>
        </p:sp>
        <p:sp>
          <p:nvSpPr>
            <p:cNvPr name="TextBox 10" id="10"/>
            <p:cNvSpPr txBox="true"/>
            <p:nvPr/>
          </p:nvSpPr>
          <p:spPr>
            <a:xfrm>
              <a:off x="0" y="-47625"/>
              <a:ext cx="875606" cy="513139"/>
            </a:xfrm>
            <a:prstGeom prst="rect">
              <a:avLst/>
            </a:prstGeom>
          </p:spPr>
          <p:txBody>
            <a:bodyPr anchor="ctr" rtlCol="false" tIns="50800" lIns="50800" bIns="50800" rIns="50800"/>
            <a:lstStyle/>
            <a:p>
              <a:pPr algn="ctr">
                <a:lnSpc>
                  <a:spcPts val="2879"/>
                </a:lnSpc>
              </a:pPr>
              <a:r>
                <a:rPr lang="en-US" sz="2400" b="true">
                  <a:solidFill>
                    <a:srgbClr val="FFFFFF"/>
                  </a:solidFill>
                  <a:latin typeface="Times New Roman Bold"/>
                  <a:ea typeface="Times New Roman Bold"/>
                  <a:cs typeface="Times New Roman Bold"/>
                  <a:sym typeface="Times New Roman Bold"/>
                </a:rPr>
                <a:t>‹#›</a:t>
              </a:r>
            </a:p>
          </p:txBody>
        </p:sp>
      </p:grpSp>
      <p:grpSp>
        <p:nvGrpSpPr>
          <p:cNvPr name="Group 11" id="11"/>
          <p:cNvGrpSpPr/>
          <p:nvPr/>
        </p:nvGrpSpPr>
        <p:grpSpPr>
          <a:xfrm rot="0">
            <a:off x="-19050" y="-19050"/>
            <a:ext cx="18287998" cy="349138"/>
            <a:chOff x="0" y="0"/>
            <a:chExt cx="24383998" cy="465518"/>
          </a:xfrm>
        </p:grpSpPr>
        <p:sp>
          <p:nvSpPr>
            <p:cNvPr name="Freeform 12" id="12"/>
            <p:cNvSpPr/>
            <p:nvPr/>
          </p:nvSpPr>
          <p:spPr>
            <a:xfrm flipH="false" flipV="false" rot="0">
              <a:off x="0" y="0"/>
              <a:ext cx="24384000" cy="465455"/>
            </a:xfrm>
            <a:custGeom>
              <a:avLst/>
              <a:gdLst/>
              <a:ahLst/>
              <a:cxnLst/>
              <a:rect r="r" b="b" t="t" l="l"/>
              <a:pathLst>
                <a:path h="465455" w="24384000">
                  <a:moveTo>
                    <a:pt x="0" y="0"/>
                  </a:moveTo>
                  <a:lnTo>
                    <a:pt x="24384000" y="0"/>
                  </a:lnTo>
                  <a:lnTo>
                    <a:pt x="24384000" y="465455"/>
                  </a:lnTo>
                  <a:lnTo>
                    <a:pt x="0" y="465455"/>
                  </a:lnTo>
                  <a:close/>
                </a:path>
              </a:pathLst>
            </a:custGeom>
            <a:solidFill>
              <a:srgbClr val="002060"/>
            </a:solidFill>
          </p:spPr>
        </p:sp>
        <p:sp>
          <p:nvSpPr>
            <p:cNvPr name="TextBox 13" id="13"/>
            <p:cNvSpPr txBox="true"/>
            <p:nvPr/>
          </p:nvSpPr>
          <p:spPr>
            <a:xfrm>
              <a:off x="0" y="-47625"/>
              <a:ext cx="24383998" cy="513143"/>
            </a:xfrm>
            <a:prstGeom prst="rect">
              <a:avLst/>
            </a:prstGeom>
          </p:spPr>
          <p:txBody>
            <a:bodyPr anchor="ctr" rtlCol="false" tIns="50800" lIns="50800" bIns="50800" rIns="50800"/>
            <a:lstStyle/>
            <a:p>
              <a:pPr algn="ctr">
                <a:lnSpc>
                  <a:spcPts val="2700"/>
                </a:lnSpc>
              </a:pPr>
              <a:r>
                <a:rPr lang="en-US" b="true" sz="2250" i="true">
                  <a:solidFill>
                    <a:srgbClr val="FFFFFF"/>
                  </a:solidFill>
                  <a:latin typeface="Times New Roman Bold Italics"/>
                  <a:ea typeface="Times New Roman Bold Italics"/>
                  <a:cs typeface="Times New Roman Bold Italics"/>
                  <a:sym typeface="Times New Roman Bold Italics"/>
                </a:rPr>
                <a:t>Name of the project/Thesis</a:t>
              </a:r>
            </a:p>
          </p:txBody>
        </p:sp>
      </p:grpSp>
      <p:sp>
        <p:nvSpPr>
          <p:cNvPr name="Freeform 14" id="14"/>
          <p:cNvSpPr/>
          <p:nvPr/>
        </p:nvSpPr>
        <p:spPr>
          <a:xfrm flipH="false" flipV="false" rot="0">
            <a:off x="16916400" y="8813324"/>
            <a:ext cx="972325" cy="850783"/>
          </a:xfrm>
          <a:custGeom>
            <a:avLst/>
            <a:gdLst/>
            <a:ahLst/>
            <a:cxnLst/>
            <a:rect r="r" b="b" t="t" l="l"/>
            <a:pathLst>
              <a:path h="850783" w="972325">
                <a:moveTo>
                  <a:pt x="0" y="0"/>
                </a:moveTo>
                <a:lnTo>
                  <a:pt x="972326" y="0"/>
                </a:lnTo>
                <a:lnTo>
                  <a:pt x="972326" y="850783"/>
                </a:lnTo>
                <a:lnTo>
                  <a:pt x="0" y="850783"/>
                </a:lnTo>
                <a:lnTo>
                  <a:pt x="0" y="0"/>
                </a:lnTo>
                <a:close/>
              </a:path>
            </a:pathLst>
          </a:custGeom>
          <a:blipFill>
            <a:blip r:embed="rId2"/>
            <a:stretch>
              <a:fillRect l="0" t="0" r="0" b="0"/>
            </a:stretch>
          </a:blipFill>
        </p:spPr>
      </p:sp>
      <p:grpSp>
        <p:nvGrpSpPr>
          <p:cNvPr name="Group 15" id="15"/>
          <p:cNvGrpSpPr/>
          <p:nvPr/>
        </p:nvGrpSpPr>
        <p:grpSpPr>
          <a:xfrm rot="0">
            <a:off x="-3" y="349138"/>
            <a:ext cx="18288000" cy="890397"/>
            <a:chOff x="0" y="0"/>
            <a:chExt cx="24384000" cy="1187196"/>
          </a:xfrm>
        </p:grpSpPr>
        <p:sp>
          <p:nvSpPr>
            <p:cNvPr name="Freeform 16" id="16"/>
            <p:cNvSpPr/>
            <p:nvPr/>
          </p:nvSpPr>
          <p:spPr>
            <a:xfrm flipH="false" flipV="false" rot="0">
              <a:off x="0" y="0"/>
              <a:ext cx="24384000" cy="1187133"/>
            </a:xfrm>
            <a:custGeom>
              <a:avLst/>
              <a:gdLst/>
              <a:ahLst/>
              <a:cxnLst/>
              <a:rect r="r" b="b" t="t" l="l"/>
              <a:pathLst>
                <a:path h="1187133" w="24384000">
                  <a:moveTo>
                    <a:pt x="0" y="0"/>
                  </a:moveTo>
                  <a:lnTo>
                    <a:pt x="24384000" y="0"/>
                  </a:lnTo>
                  <a:lnTo>
                    <a:pt x="24384000" y="1187133"/>
                  </a:lnTo>
                  <a:lnTo>
                    <a:pt x="0" y="1187133"/>
                  </a:lnTo>
                  <a:close/>
                </a:path>
              </a:pathLst>
            </a:custGeom>
            <a:solidFill>
              <a:srgbClr val="F2F2F2"/>
            </a:solidFill>
          </p:spPr>
        </p:sp>
        <p:sp>
          <p:nvSpPr>
            <p:cNvPr name="TextBox 17" id="17"/>
            <p:cNvSpPr txBox="true"/>
            <p:nvPr/>
          </p:nvSpPr>
          <p:spPr>
            <a:xfrm>
              <a:off x="0" y="-38100"/>
              <a:ext cx="24384000" cy="1225296"/>
            </a:xfrm>
            <a:prstGeom prst="rect">
              <a:avLst/>
            </a:prstGeom>
          </p:spPr>
          <p:txBody>
            <a:bodyPr anchor="t" rtlCol="false" tIns="50800" lIns="50800" bIns="50800" rIns="50800"/>
            <a:lstStyle/>
            <a:p>
              <a:pPr algn="ctr">
                <a:lnSpc>
                  <a:spcPts val="4536"/>
                </a:lnSpc>
              </a:pPr>
              <a:r>
                <a:rPr lang="en-US" sz="4200" b="true">
                  <a:solidFill>
                    <a:srgbClr val="114B79"/>
                  </a:solidFill>
                  <a:latin typeface="Times New Roman Bold"/>
                  <a:ea typeface="Times New Roman Bold"/>
                  <a:cs typeface="Times New Roman Bold"/>
                  <a:sym typeface="Times New Roman Bold"/>
                </a:rPr>
                <a:t>Literature Survey(Existing Algorithm)</a:t>
              </a:r>
            </a:p>
          </p:txBody>
        </p:sp>
      </p:grpSp>
      <p:sp>
        <p:nvSpPr>
          <p:cNvPr name="TextBox 18" id="18"/>
          <p:cNvSpPr txBox="true"/>
          <p:nvPr/>
        </p:nvSpPr>
        <p:spPr>
          <a:xfrm rot="0">
            <a:off x="0" y="1201436"/>
            <a:ext cx="18268948" cy="8623623"/>
          </a:xfrm>
          <a:prstGeom prst="rect">
            <a:avLst/>
          </a:prstGeom>
        </p:spPr>
        <p:txBody>
          <a:bodyPr anchor="t" rtlCol="false" tIns="0" lIns="0" bIns="0" rIns="0">
            <a:spAutoFit/>
          </a:bodyPr>
          <a:lstStyle/>
          <a:p>
            <a:pPr algn="just">
              <a:lnSpc>
                <a:spcPts val="3750"/>
              </a:lnSpc>
            </a:pPr>
            <a:r>
              <a:rPr lang="en-US" sz="3473">
                <a:solidFill>
                  <a:srgbClr val="000000"/>
                </a:solidFill>
                <a:latin typeface="Times New Roman"/>
                <a:ea typeface="Times New Roman"/>
                <a:cs typeface="Times New Roman"/>
                <a:sym typeface="Times New Roman"/>
              </a:rPr>
              <a:t> “Learning scheduling algorithms for data processing clusters.” Mao, H., Schwarzkopf, M., Venkatakrishnan, S. B., Meng, Z., &amp; Alizadeh, M. (2019).</a:t>
            </a:r>
          </a:p>
          <a:p>
            <a:pPr algn="just" marL="749846" indent="-374923" lvl="1">
              <a:lnSpc>
                <a:spcPts val="3750"/>
              </a:lnSpc>
              <a:buFont typeface="Arial"/>
              <a:buChar char="•"/>
            </a:pPr>
            <a:r>
              <a:rPr lang="en-US" sz="3473">
                <a:solidFill>
                  <a:srgbClr val="000000"/>
                </a:solidFill>
                <a:latin typeface="Times New Roman"/>
                <a:ea typeface="Times New Roman"/>
                <a:cs typeface="Times New Roman"/>
                <a:sym typeface="Times New Roman"/>
              </a:rPr>
              <a:t>Summary: This paper explores the use of machine learning to design scheduling algorithms for data processing clusters. The authors present a system called Decima, which uses reinforcement learning (RL) to learn and optimize scheduling policies automatically. Key contributions include: </a:t>
            </a:r>
          </a:p>
          <a:p>
            <a:pPr algn="just" marL="1499692" indent="-499897" lvl="2">
              <a:lnSpc>
                <a:spcPts val="3750"/>
              </a:lnSpc>
              <a:buAutoNum type="alphaLcPeriod" startAt="1"/>
            </a:pPr>
            <a:r>
              <a:rPr lang="en-US" sz="3473">
                <a:solidFill>
                  <a:srgbClr val="000000"/>
                </a:solidFill>
                <a:latin typeface="Times New Roman"/>
                <a:ea typeface="Times New Roman"/>
                <a:cs typeface="Times New Roman"/>
                <a:sym typeface="Times New Roman"/>
              </a:rPr>
              <a:t>Reinforcement Learning for Scheduling: Decima uses RL to autonomously learn the best way to allocate resources for jobs represented as directed acyclic graphs (DAGs). Each node in a DAG represents a task, and edges capture dependencies between tasks. The system optimizes the scheduling by learning from feedback (job completion times), rather than relying on static heuristics.</a:t>
            </a:r>
          </a:p>
          <a:p>
            <a:pPr algn="just" marL="1499692" indent="-499897" lvl="2">
              <a:lnSpc>
                <a:spcPts val="3750"/>
              </a:lnSpc>
              <a:buAutoNum type="alphaLcPeriod" startAt="1"/>
            </a:pPr>
            <a:r>
              <a:rPr lang="en-US" sz="3473">
                <a:solidFill>
                  <a:srgbClr val="000000"/>
                </a:solidFill>
                <a:latin typeface="Times New Roman"/>
                <a:ea typeface="Times New Roman"/>
                <a:cs typeface="Times New Roman"/>
                <a:sym typeface="Times New Roman"/>
              </a:rPr>
              <a:t>Scalable GNN Models: Decima employs GNNs to handle the complexity of the job's DAGs, enabling the scheduler to make decisions based on the structure of tasks and their dependencies, making it scalable to various job sizes and workflows.</a:t>
            </a:r>
          </a:p>
          <a:p>
            <a:pPr algn="just" marL="1499692" indent="-499897" lvl="2">
              <a:lnSpc>
                <a:spcPts val="3750"/>
              </a:lnSpc>
              <a:buAutoNum type="alphaLcPeriod" startAt="1"/>
            </a:pPr>
            <a:r>
              <a:rPr lang="en-US" sz="3473">
                <a:solidFill>
                  <a:srgbClr val="000000"/>
                </a:solidFill>
                <a:latin typeface="Times New Roman"/>
                <a:ea typeface="Times New Roman"/>
                <a:cs typeface="Times New Roman"/>
                <a:sym typeface="Times New Roman"/>
              </a:rPr>
              <a:t>Dealing with Stochastic Job Arrivals: A challenge for off-the-shelf RL techniques is handling the randomness in job arrivals. Decima integrates curriculum learning and variance reduction techniques to improve RL training and ensure the system is responsive to continuous job inflow, without requiring manual adjustments.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37862"/>
            <a:ext cx="9144000" cy="349137"/>
            <a:chOff x="0" y="0"/>
            <a:chExt cx="12192000" cy="465516"/>
          </a:xfrm>
        </p:grpSpPr>
        <p:sp>
          <p:nvSpPr>
            <p:cNvPr name="Freeform 3" id="3"/>
            <p:cNvSpPr/>
            <p:nvPr/>
          </p:nvSpPr>
          <p:spPr>
            <a:xfrm flipH="false" flipV="false" rot="0">
              <a:off x="0" y="0"/>
              <a:ext cx="12192000" cy="465455"/>
            </a:xfrm>
            <a:custGeom>
              <a:avLst/>
              <a:gdLst/>
              <a:ahLst/>
              <a:cxnLst/>
              <a:rect r="r" b="b" t="t" l="l"/>
              <a:pathLst>
                <a:path h="465455" w="12192000">
                  <a:moveTo>
                    <a:pt x="0" y="0"/>
                  </a:moveTo>
                  <a:lnTo>
                    <a:pt x="12192000" y="0"/>
                  </a:lnTo>
                  <a:lnTo>
                    <a:pt x="12192000" y="465455"/>
                  </a:lnTo>
                  <a:lnTo>
                    <a:pt x="0" y="465455"/>
                  </a:lnTo>
                  <a:close/>
                </a:path>
              </a:pathLst>
            </a:custGeom>
            <a:solidFill>
              <a:srgbClr val="114B79"/>
            </a:solidFill>
          </p:spPr>
        </p:sp>
        <p:sp>
          <p:nvSpPr>
            <p:cNvPr name="TextBox 4" id="4"/>
            <p:cNvSpPr txBox="true"/>
            <p:nvPr/>
          </p:nvSpPr>
          <p:spPr>
            <a:xfrm>
              <a:off x="0" y="-47625"/>
              <a:ext cx="1219200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Dept. of Information Technology</a:t>
              </a:r>
            </a:p>
          </p:txBody>
        </p:sp>
      </p:grpSp>
      <p:grpSp>
        <p:nvGrpSpPr>
          <p:cNvPr name="Group 5" id="5"/>
          <p:cNvGrpSpPr/>
          <p:nvPr/>
        </p:nvGrpSpPr>
        <p:grpSpPr>
          <a:xfrm rot="0">
            <a:off x="9144000" y="9937862"/>
            <a:ext cx="8487292" cy="349137"/>
            <a:chOff x="0" y="0"/>
            <a:chExt cx="11316390" cy="465516"/>
          </a:xfrm>
        </p:grpSpPr>
        <p:sp>
          <p:nvSpPr>
            <p:cNvPr name="Freeform 6" id="6"/>
            <p:cNvSpPr/>
            <p:nvPr/>
          </p:nvSpPr>
          <p:spPr>
            <a:xfrm flipH="false" flipV="false" rot="0">
              <a:off x="0" y="0"/>
              <a:ext cx="11316335" cy="465455"/>
            </a:xfrm>
            <a:custGeom>
              <a:avLst/>
              <a:gdLst/>
              <a:ahLst/>
              <a:cxnLst/>
              <a:rect r="r" b="b" t="t" l="l"/>
              <a:pathLst>
                <a:path h="465455" w="11316335">
                  <a:moveTo>
                    <a:pt x="0" y="0"/>
                  </a:moveTo>
                  <a:lnTo>
                    <a:pt x="11316335" y="0"/>
                  </a:lnTo>
                  <a:lnTo>
                    <a:pt x="11316335" y="465455"/>
                  </a:lnTo>
                  <a:lnTo>
                    <a:pt x="0" y="465455"/>
                  </a:lnTo>
                  <a:close/>
                </a:path>
              </a:pathLst>
            </a:custGeom>
            <a:solidFill>
              <a:srgbClr val="2196F3"/>
            </a:solidFill>
          </p:spPr>
        </p:sp>
        <p:sp>
          <p:nvSpPr>
            <p:cNvPr name="TextBox 7" id="7"/>
            <p:cNvSpPr txBox="true"/>
            <p:nvPr/>
          </p:nvSpPr>
          <p:spPr>
            <a:xfrm>
              <a:off x="0" y="-47625"/>
              <a:ext cx="11316390" cy="513141"/>
            </a:xfrm>
            <a:prstGeom prst="rect">
              <a:avLst/>
            </a:prstGeom>
          </p:spPr>
          <p:txBody>
            <a:bodyPr anchor="ctr" rtlCol="false" tIns="50800" lIns="50800" bIns="50800" rIns="50800"/>
            <a:lstStyle/>
            <a:p>
              <a:pPr algn="ctr">
                <a:lnSpc>
                  <a:spcPts val="2879"/>
                </a:lnSpc>
              </a:pPr>
              <a:r>
                <a:rPr lang="en-US" sz="2400">
                  <a:solidFill>
                    <a:srgbClr val="FFFFFF"/>
                  </a:solidFill>
                  <a:latin typeface="Times New Roman"/>
                  <a:ea typeface="Times New Roman"/>
                  <a:cs typeface="Times New Roman"/>
                  <a:sym typeface="Times New Roman"/>
                </a:rPr>
                <a:t>D.J.Sanghvi College of Engineering</a:t>
              </a:r>
            </a:p>
          </p:txBody>
        </p:sp>
      </p:grpSp>
      <p:grpSp>
        <p:nvGrpSpPr>
          <p:cNvPr name="Group 8" id="8"/>
          <p:cNvGrpSpPr/>
          <p:nvPr/>
        </p:nvGrpSpPr>
        <p:grpSpPr>
          <a:xfrm rot="0">
            <a:off x="17631294" y="9937863"/>
            <a:ext cx="656704" cy="349135"/>
            <a:chOff x="0" y="0"/>
            <a:chExt cx="875606" cy="465514"/>
          </a:xfrm>
        </p:grpSpPr>
        <p:sp>
          <p:nvSpPr>
            <p:cNvPr name="Freeform 9" id="9"/>
            <p:cNvSpPr/>
            <p:nvPr/>
          </p:nvSpPr>
          <p:spPr>
            <a:xfrm flipH="false" flipV="false" rot="0">
              <a:off x="0" y="0"/>
              <a:ext cx="875665" cy="465455"/>
            </a:xfrm>
            <a:custGeom>
              <a:avLst/>
              <a:gdLst/>
              <a:ahLst/>
              <a:cxnLst/>
              <a:rect r="r" b="b" t="t" l="l"/>
              <a:pathLst>
                <a:path h="465455" w="875665">
                  <a:moveTo>
                    <a:pt x="0" y="0"/>
                  </a:moveTo>
                  <a:lnTo>
                    <a:pt x="875665" y="0"/>
                  </a:lnTo>
                  <a:lnTo>
                    <a:pt x="875665" y="465455"/>
                  </a:lnTo>
                  <a:lnTo>
                    <a:pt x="0" y="465455"/>
                  </a:lnTo>
                  <a:close/>
                </a:path>
              </a:pathLst>
            </a:custGeom>
            <a:solidFill>
              <a:srgbClr val="1971B6"/>
            </a:solidFill>
          </p:spPr>
        </p:sp>
        <p:sp>
          <p:nvSpPr>
            <p:cNvPr name="TextBox 10" id="10"/>
            <p:cNvSpPr txBox="true"/>
            <p:nvPr/>
          </p:nvSpPr>
          <p:spPr>
            <a:xfrm>
              <a:off x="0" y="-47625"/>
              <a:ext cx="875606" cy="513139"/>
            </a:xfrm>
            <a:prstGeom prst="rect">
              <a:avLst/>
            </a:prstGeom>
          </p:spPr>
          <p:txBody>
            <a:bodyPr anchor="ctr" rtlCol="false" tIns="50800" lIns="50800" bIns="50800" rIns="50800"/>
            <a:lstStyle/>
            <a:p>
              <a:pPr algn="ctr">
                <a:lnSpc>
                  <a:spcPts val="2879"/>
                </a:lnSpc>
              </a:pPr>
              <a:r>
                <a:rPr lang="en-US" sz="2400" b="true">
                  <a:solidFill>
                    <a:srgbClr val="FFFFFF"/>
                  </a:solidFill>
                  <a:latin typeface="Times New Roman Bold"/>
                  <a:ea typeface="Times New Roman Bold"/>
                  <a:cs typeface="Times New Roman Bold"/>
                  <a:sym typeface="Times New Roman Bold"/>
                </a:rPr>
                <a:t>‹#›</a:t>
              </a:r>
            </a:p>
          </p:txBody>
        </p:sp>
      </p:grpSp>
      <p:grpSp>
        <p:nvGrpSpPr>
          <p:cNvPr name="Group 11" id="11"/>
          <p:cNvGrpSpPr/>
          <p:nvPr/>
        </p:nvGrpSpPr>
        <p:grpSpPr>
          <a:xfrm rot="0">
            <a:off x="-19050" y="-19050"/>
            <a:ext cx="18287998" cy="349138"/>
            <a:chOff x="0" y="0"/>
            <a:chExt cx="24383998" cy="465518"/>
          </a:xfrm>
        </p:grpSpPr>
        <p:sp>
          <p:nvSpPr>
            <p:cNvPr name="Freeform 12" id="12"/>
            <p:cNvSpPr/>
            <p:nvPr/>
          </p:nvSpPr>
          <p:spPr>
            <a:xfrm flipH="false" flipV="false" rot="0">
              <a:off x="0" y="0"/>
              <a:ext cx="24384000" cy="465455"/>
            </a:xfrm>
            <a:custGeom>
              <a:avLst/>
              <a:gdLst/>
              <a:ahLst/>
              <a:cxnLst/>
              <a:rect r="r" b="b" t="t" l="l"/>
              <a:pathLst>
                <a:path h="465455" w="24384000">
                  <a:moveTo>
                    <a:pt x="0" y="0"/>
                  </a:moveTo>
                  <a:lnTo>
                    <a:pt x="24384000" y="0"/>
                  </a:lnTo>
                  <a:lnTo>
                    <a:pt x="24384000" y="465455"/>
                  </a:lnTo>
                  <a:lnTo>
                    <a:pt x="0" y="465455"/>
                  </a:lnTo>
                  <a:close/>
                </a:path>
              </a:pathLst>
            </a:custGeom>
            <a:solidFill>
              <a:srgbClr val="002060"/>
            </a:solidFill>
          </p:spPr>
        </p:sp>
        <p:sp>
          <p:nvSpPr>
            <p:cNvPr name="TextBox 13" id="13"/>
            <p:cNvSpPr txBox="true"/>
            <p:nvPr/>
          </p:nvSpPr>
          <p:spPr>
            <a:xfrm>
              <a:off x="0" y="-47625"/>
              <a:ext cx="24383998" cy="513143"/>
            </a:xfrm>
            <a:prstGeom prst="rect">
              <a:avLst/>
            </a:prstGeom>
          </p:spPr>
          <p:txBody>
            <a:bodyPr anchor="ctr" rtlCol="false" tIns="50800" lIns="50800" bIns="50800" rIns="50800"/>
            <a:lstStyle/>
            <a:p>
              <a:pPr algn="ctr">
                <a:lnSpc>
                  <a:spcPts val="2700"/>
                </a:lnSpc>
              </a:pPr>
              <a:r>
                <a:rPr lang="en-US" b="true" sz="2250" i="true">
                  <a:solidFill>
                    <a:srgbClr val="FFFFFF"/>
                  </a:solidFill>
                  <a:latin typeface="Times New Roman Bold Italics"/>
                  <a:ea typeface="Times New Roman Bold Italics"/>
                  <a:cs typeface="Times New Roman Bold Italics"/>
                  <a:sym typeface="Times New Roman Bold Italics"/>
                </a:rPr>
                <a:t>Name of the project/Thesis</a:t>
              </a:r>
            </a:p>
          </p:txBody>
        </p:sp>
      </p:grpSp>
      <p:sp>
        <p:nvSpPr>
          <p:cNvPr name="Freeform 14" id="14"/>
          <p:cNvSpPr/>
          <p:nvPr/>
        </p:nvSpPr>
        <p:spPr>
          <a:xfrm flipH="false" flipV="false" rot="0">
            <a:off x="16916400" y="8813324"/>
            <a:ext cx="972325" cy="850783"/>
          </a:xfrm>
          <a:custGeom>
            <a:avLst/>
            <a:gdLst/>
            <a:ahLst/>
            <a:cxnLst/>
            <a:rect r="r" b="b" t="t" l="l"/>
            <a:pathLst>
              <a:path h="850783" w="972325">
                <a:moveTo>
                  <a:pt x="0" y="0"/>
                </a:moveTo>
                <a:lnTo>
                  <a:pt x="972326" y="0"/>
                </a:lnTo>
                <a:lnTo>
                  <a:pt x="972326" y="850783"/>
                </a:lnTo>
                <a:lnTo>
                  <a:pt x="0" y="850783"/>
                </a:lnTo>
                <a:lnTo>
                  <a:pt x="0" y="0"/>
                </a:lnTo>
                <a:close/>
              </a:path>
            </a:pathLst>
          </a:custGeom>
          <a:blipFill>
            <a:blip r:embed="rId2"/>
            <a:stretch>
              <a:fillRect l="0" t="0" r="0" b="0"/>
            </a:stretch>
          </a:blipFill>
        </p:spPr>
      </p:sp>
      <p:grpSp>
        <p:nvGrpSpPr>
          <p:cNvPr name="Group 15" id="15"/>
          <p:cNvGrpSpPr/>
          <p:nvPr/>
        </p:nvGrpSpPr>
        <p:grpSpPr>
          <a:xfrm rot="0">
            <a:off x="-3" y="349138"/>
            <a:ext cx="18288000" cy="890397"/>
            <a:chOff x="0" y="0"/>
            <a:chExt cx="24384000" cy="1187196"/>
          </a:xfrm>
        </p:grpSpPr>
        <p:sp>
          <p:nvSpPr>
            <p:cNvPr name="Freeform 16" id="16"/>
            <p:cNvSpPr/>
            <p:nvPr/>
          </p:nvSpPr>
          <p:spPr>
            <a:xfrm flipH="false" flipV="false" rot="0">
              <a:off x="0" y="0"/>
              <a:ext cx="24384000" cy="1187133"/>
            </a:xfrm>
            <a:custGeom>
              <a:avLst/>
              <a:gdLst/>
              <a:ahLst/>
              <a:cxnLst/>
              <a:rect r="r" b="b" t="t" l="l"/>
              <a:pathLst>
                <a:path h="1187133" w="24384000">
                  <a:moveTo>
                    <a:pt x="0" y="0"/>
                  </a:moveTo>
                  <a:lnTo>
                    <a:pt x="24384000" y="0"/>
                  </a:lnTo>
                  <a:lnTo>
                    <a:pt x="24384000" y="1187133"/>
                  </a:lnTo>
                  <a:lnTo>
                    <a:pt x="0" y="1187133"/>
                  </a:lnTo>
                  <a:close/>
                </a:path>
              </a:pathLst>
            </a:custGeom>
            <a:solidFill>
              <a:srgbClr val="F2F2F2"/>
            </a:solidFill>
          </p:spPr>
        </p:sp>
        <p:sp>
          <p:nvSpPr>
            <p:cNvPr name="TextBox 17" id="17"/>
            <p:cNvSpPr txBox="true"/>
            <p:nvPr/>
          </p:nvSpPr>
          <p:spPr>
            <a:xfrm>
              <a:off x="0" y="-38100"/>
              <a:ext cx="24384000" cy="1225296"/>
            </a:xfrm>
            <a:prstGeom prst="rect">
              <a:avLst/>
            </a:prstGeom>
          </p:spPr>
          <p:txBody>
            <a:bodyPr anchor="t" rtlCol="false" tIns="50800" lIns="50800" bIns="50800" rIns="50800"/>
            <a:lstStyle/>
            <a:p>
              <a:pPr algn="ctr">
                <a:lnSpc>
                  <a:spcPts val="4536"/>
                </a:lnSpc>
              </a:pPr>
              <a:r>
                <a:rPr lang="en-US" sz="4200" b="true">
                  <a:solidFill>
                    <a:srgbClr val="114B79"/>
                  </a:solidFill>
                  <a:latin typeface="Times New Roman Bold"/>
                  <a:ea typeface="Times New Roman Bold"/>
                  <a:cs typeface="Times New Roman Bold"/>
                  <a:sym typeface="Times New Roman Bold"/>
                </a:rPr>
                <a:t>Literature Survey(Existing Algorithm)</a:t>
              </a:r>
            </a:p>
          </p:txBody>
        </p:sp>
      </p:grpSp>
      <p:sp>
        <p:nvSpPr>
          <p:cNvPr name="TextBox 18" id="18"/>
          <p:cNvSpPr txBox="true"/>
          <p:nvPr/>
        </p:nvSpPr>
        <p:spPr>
          <a:xfrm rot="0">
            <a:off x="0" y="1592288"/>
            <a:ext cx="17961275" cy="7954721"/>
          </a:xfrm>
          <a:prstGeom prst="rect">
            <a:avLst/>
          </a:prstGeom>
        </p:spPr>
        <p:txBody>
          <a:bodyPr anchor="t" rtlCol="false" tIns="0" lIns="0" bIns="0" rIns="0">
            <a:spAutoFit/>
          </a:bodyPr>
          <a:lstStyle/>
          <a:p>
            <a:pPr algn="just">
              <a:lnSpc>
                <a:spcPts val="4145"/>
              </a:lnSpc>
            </a:pPr>
            <a:r>
              <a:rPr lang="en-US" sz="3838">
                <a:solidFill>
                  <a:srgbClr val="000000"/>
                </a:solidFill>
                <a:latin typeface="Times New Roman"/>
                <a:ea typeface="Times New Roman"/>
                <a:cs typeface="Times New Roman"/>
                <a:sym typeface="Times New Roman"/>
              </a:rPr>
              <a:t>“Dynamic resource allocation in cloud computing using a distributed scheduler.” Das D., Tiwari, A., &amp; Agrawal, D. (2020). </a:t>
            </a:r>
          </a:p>
          <a:p>
            <a:pPr algn="just" marL="828688" indent="-414344" lvl="1">
              <a:lnSpc>
                <a:spcPts val="4145"/>
              </a:lnSpc>
              <a:buFont typeface="Arial"/>
              <a:buChar char="•"/>
            </a:pPr>
            <a:r>
              <a:rPr lang="en-US" sz="3838">
                <a:solidFill>
                  <a:srgbClr val="000000"/>
                </a:solidFill>
                <a:latin typeface="Times New Roman"/>
                <a:ea typeface="Times New Roman"/>
                <a:cs typeface="Times New Roman"/>
                <a:sym typeface="Times New Roman"/>
              </a:rPr>
              <a:t>Summary: This paper addresses the challenge of dynamic resource allocation in cloud computing environments by proposing a distributed scheduling approach. Key contributions and features include: </a:t>
            </a:r>
          </a:p>
          <a:p>
            <a:pPr algn="just" marL="1657377" indent="-552459" lvl="2">
              <a:lnSpc>
                <a:spcPts val="4145"/>
              </a:lnSpc>
              <a:buAutoNum type="alphaLcPeriod" startAt="1"/>
            </a:pPr>
            <a:r>
              <a:rPr lang="en-US" sz="3838">
                <a:solidFill>
                  <a:srgbClr val="000000"/>
                </a:solidFill>
                <a:latin typeface="Times New Roman"/>
                <a:ea typeface="Times New Roman"/>
                <a:cs typeface="Times New Roman"/>
                <a:sym typeface="Times New Roman"/>
              </a:rPr>
              <a:t>Distributed Scheduler: Developing a distributed scheduler that can make resource allocation decisions in a decentralized manner, improving scalability and fault tolerance. </a:t>
            </a:r>
          </a:p>
          <a:p>
            <a:pPr algn="just" marL="1657377" indent="-552459" lvl="2">
              <a:lnSpc>
                <a:spcPts val="4145"/>
              </a:lnSpc>
              <a:buAutoNum type="alphaLcPeriod" startAt="1"/>
            </a:pPr>
            <a:r>
              <a:rPr lang="en-US" sz="3838">
                <a:solidFill>
                  <a:srgbClr val="000000"/>
                </a:solidFill>
                <a:latin typeface="Times New Roman"/>
                <a:ea typeface="Times New Roman"/>
                <a:cs typeface="Times New Roman"/>
                <a:sym typeface="Times New Roman"/>
              </a:rPr>
              <a:t>Dynamic Resource Allocation: Introducing algorithms that dynamically allocate resources based on current demand and workload characteristics, ensuring efficient utilization of cloud resources. </a:t>
            </a:r>
          </a:p>
          <a:p>
            <a:pPr algn="just" marL="1657377" indent="-552459" lvl="2">
              <a:lnSpc>
                <a:spcPts val="4145"/>
              </a:lnSpc>
              <a:buAutoNum type="alphaLcPeriod" startAt="1"/>
            </a:pPr>
            <a:r>
              <a:rPr lang="en-US" sz="3838">
                <a:solidFill>
                  <a:srgbClr val="000000"/>
                </a:solidFill>
                <a:latin typeface="Times New Roman"/>
                <a:ea typeface="Times New Roman"/>
                <a:cs typeface="Times New Roman"/>
                <a:sym typeface="Times New Roman"/>
              </a:rPr>
              <a:t>Performance Evaluation: Providing extensive performance evaluations that show the proposed scheduler's effectiveness in improving resource utilization, reducing job waiting times, and enhancing overall system performance compared to traditional centralized approaches.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DAGRjtNzqZU</dc:identifier>
  <dcterms:modified xsi:type="dcterms:W3CDTF">2011-08-01T06:04:30Z</dcterms:modified>
  <cp:revision>1</cp:revision>
  <dc:title>Final Year Project Presentation.pptx</dc:title>
</cp:coreProperties>
</file>