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333" r:id="rId3"/>
    <p:sldId id="334" r:id="rId4"/>
    <p:sldId id="335" r:id="rId5"/>
    <p:sldId id="336" r:id="rId6"/>
    <p:sldId id="370" r:id="rId7"/>
    <p:sldId id="337" r:id="rId8"/>
    <p:sldId id="338" r:id="rId9"/>
    <p:sldId id="339" r:id="rId10"/>
    <p:sldId id="340" r:id="rId11"/>
    <p:sldId id="342" r:id="rId12"/>
    <p:sldId id="343" r:id="rId13"/>
    <p:sldId id="369" r:id="rId14"/>
    <p:sldId id="344" r:id="rId15"/>
    <p:sldId id="345" r:id="rId16"/>
    <p:sldId id="350" r:id="rId17"/>
    <p:sldId id="349" r:id="rId18"/>
    <p:sldId id="348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微軟正黑體" panose="020B0604030504040204" pitchFamily="34" charset="-12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097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BD3A1-559D-48C1-800E-EB7E845D35E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82C1CCF3-6136-4940-99DB-99FE5ECF0B98}">
      <dgm:prSet phldrT="[Text]" phldr="1"/>
      <dgm:spPr/>
      <dgm:t>
        <a:bodyPr/>
        <a:lstStyle/>
        <a:p>
          <a:endParaRPr lang="en-US" dirty="0"/>
        </a:p>
      </dgm:t>
    </dgm:pt>
    <dgm:pt modelId="{EA3D16BD-F737-42C9-941A-26C4D0E0ED3B}" type="sibTrans" cxnId="{C8446382-23A0-4006-8DFC-9382025D01FD}">
      <dgm:prSet/>
      <dgm:spPr/>
      <dgm:t>
        <a:bodyPr/>
        <a:lstStyle/>
        <a:p>
          <a:endParaRPr lang="en-US"/>
        </a:p>
      </dgm:t>
    </dgm:pt>
    <dgm:pt modelId="{5777803F-A4C7-44B4-B2D5-E9D368CE7D42}" type="parTrans" cxnId="{C8446382-23A0-4006-8DFC-9382025D01FD}">
      <dgm:prSet/>
      <dgm:spPr/>
      <dgm:t>
        <a:bodyPr/>
        <a:lstStyle/>
        <a:p>
          <a:endParaRPr lang="en-US"/>
        </a:p>
      </dgm:t>
    </dgm:pt>
    <dgm:pt modelId="{F1E38FE8-F67F-405E-B274-48E3A275E0F7}">
      <dgm:prSet phldrT="[Text]" phldr="1"/>
      <dgm:spPr/>
      <dgm:t>
        <a:bodyPr/>
        <a:lstStyle/>
        <a:p>
          <a:endParaRPr lang="en-US" dirty="0"/>
        </a:p>
      </dgm:t>
    </dgm:pt>
    <dgm:pt modelId="{6781B5F2-6CEF-48EE-AC54-E13367CC28D6}" type="sibTrans" cxnId="{BBB5F823-DC44-436D-9FCC-D3B38331A888}">
      <dgm:prSet/>
      <dgm:spPr/>
      <dgm:t>
        <a:bodyPr/>
        <a:lstStyle/>
        <a:p>
          <a:endParaRPr lang="en-US"/>
        </a:p>
      </dgm:t>
    </dgm:pt>
    <dgm:pt modelId="{B348DE5F-2EA2-42BD-A926-DA5A255EA829}" type="parTrans" cxnId="{BBB5F823-DC44-436D-9FCC-D3B38331A888}">
      <dgm:prSet/>
      <dgm:spPr/>
      <dgm:t>
        <a:bodyPr/>
        <a:lstStyle/>
        <a:p>
          <a:endParaRPr lang="en-US"/>
        </a:p>
      </dgm:t>
    </dgm:pt>
    <dgm:pt modelId="{E3F6F77F-4C3A-4BCE-A92C-11AAFB616F54}">
      <dgm:prSet phldrT="[Text]" phldr="1"/>
      <dgm:spPr/>
      <dgm:t>
        <a:bodyPr/>
        <a:lstStyle/>
        <a:p>
          <a:endParaRPr lang="en-US" dirty="0"/>
        </a:p>
      </dgm:t>
    </dgm:pt>
    <dgm:pt modelId="{BB58F4F1-39A5-40DA-8DBA-8952E4340938}" type="sibTrans" cxnId="{39C2B0A3-4D9F-4E0D-B0FC-D94335465797}">
      <dgm:prSet/>
      <dgm:spPr/>
      <dgm:t>
        <a:bodyPr/>
        <a:lstStyle/>
        <a:p>
          <a:endParaRPr lang="en-US"/>
        </a:p>
      </dgm:t>
    </dgm:pt>
    <dgm:pt modelId="{98FB5B28-E863-4867-BBF0-23AA86A4039C}" type="parTrans" cxnId="{39C2B0A3-4D9F-4E0D-B0FC-D94335465797}">
      <dgm:prSet/>
      <dgm:spPr/>
      <dgm:t>
        <a:bodyPr/>
        <a:lstStyle/>
        <a:p>
          <a:endParaRPr lang="en-US"/>
        </a:p>
      </dgm:t>
    </dgm:pt>
    <dgm:pt modelId="{B57076BD-4EEC-4248-81B3-26B8E34420FF}" type="pres">
      <dgm:prSet presAssocID="{1C8BD3A1-559D-48C1-800E-EB7E845D35E7}" presName="arrowDiagram" presStyleCnt="0">
        <dgm:presLayoutVars>
          <dgm:chMax val="5"/>
          <dgm:dir/>
          <dgm:resizeHandles val="exact"/>
        </dgm:presLayoutVars>
      </dgm:prSet>
      <dgm:spPr/>
    </dgm:pt>
    <dgm:pt modelId="{6C3CFAFC-D06D-49E4-B808-766B52B67DA5}" type="pres">
      <dgm:prSet presAssocID="{1C8BD3A1-559D-48C1-800E-EB7E845D35E7}" presName="arrow" presStyleLbl="bgShp" presStyleIdx="0" presStyleCnt="1"/>
      <dgm:spPr/>
    </dgm:pt>
    <dgm:pt modelId="{A0B9D009-7C0C-43BC-8FAD-5A141C6C5FED}" type="pres">
      <dgm:prSet presAssocID="{1C8BD3A1-559D-48C1-800E-EB7E845D35E7}" presName="arrowDiagram3" presStyleCnt="0"/>
      <dgm:spPr/>
    </dgm:pt>
    <dgm:pt modelId="{463AF08E-D940-44F4-9F45-C60E8F15FC8B}" type="pres">
      <dgm:prSet presAssocID="{E3F6F77F-4C3A-4BCE-A92C-11AAFB616F54}" presName="bullet3a" presStyleLbl="node1" presStyleIdx="0" presStyleCnt="3"/>
      <dgm:spPr/>
    </dgm:pt>
    <dgm:pt modelId="{18BD4B09-D240-40D7-97F2-A4A4605E7FE2}" type="pres">
      <dgm:prSet presAssocID="{E3F6F77F-4C3A-4BCE-A92C-11AAFB616F54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3AE2ED-4EAE-47A3-A287-82C201E52E2D}" type="pres">
      <dgm:prSet presAssocID="{F1E38FE8-F67F-405E-B274-48E3A275E0F7}" presName="bullet3b" presStyleLbl="node1" presStyleIdx="1" presStyleCnt="3"/>
      <dgm:spPr/>
    </dgm:pt>
    <dgm:pt modelId="{DC8186D8-75C0-4A95-BBED-34DE63BB9A6B}" type="pres">
      <dgm:prSet presAssocID="{F1E38FE8-F67F-405E-B274-48E3A275E0F7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8D6A-B667-4A3F-BBEE-7EA7C1B3C852}" type="pres">
      <dgm:prSet presAssocID="{82C1CCF3-6136-4940-99DB-99FE5ECF0B98}" presName="bullet3c" presStyleLbl="node1" presStyleIdx="2" presStyleCnt="3"/>
      <dgm:spPr/>
    </dgm:pt>
    <dgm:pt modelId="{AA74D6DA-016F-46FE-8A8A-6B7B7161081D}" type="pres">
      <dgm:prSet presAssocID="{82C1CCF3-6136-4940-99DB-99FE5ECF0B98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C2B0A3-4D9F-4E0D-B0FC-D94335465797}" srcId="{1C8BD3A1-559D-48C1-800E-EB7E845D35E7}" destId="{E3F6F77F-4C3A-4BCE-A92C-11AAFB616F54}" srcOrd="0" destOrd="0" parTransId="{98FB5B28-E863-4867-BBF0-23AA86A4039C}" sibTransId="{BB58F4F1-39A5-40DA-8DBA-8952E4340938}"/>
    <dgm:cxn modelId="{82C654FC-079B-4566-B0DD-33E43D5C1AF0}" type="presOf" srcId="{1C8BD3A1-559D-48C1-800E-EB7E845D35E7}" destId="{B57076BD-4EEC-4248-81B3-26B8E34420FF}" srcOrd="0" destOrd="0" presId="urn:microsoft.com/office/officeart/2005/8/layout/arrow2"/>
    <dgm:cxn modelId="{BBB5F823-DC44-436D-9FCC-D3B38331A888}" srcId="{1C8BD3A1-559D-48C1-800E-EB7E845D35E7}" destId="{F1E38FE8-F67F-405E-B274-48E3A275E0F7}" srcOrd="1" destOrd="0" parTransId="{B348DE5F-2EA2-42BD-A926-DA5A255EA829}" sibTransId="{6781B5F2-6CEF-48EE-AC54-E13367CC28D6}"/>
    <dgm:cxn modelId="{C8446382-23A0-4006-8DFC-9382025D01FD}" srcId="{1C8BD3A1-559D-48C1-800E-EB7E845D35E7}" destId="{82C1CCF3-6136-4940-99DB-99FE5ECF0B98}" srcOrd="2" destOrd="0" parTransId="{5777803F-A4C7-44B4-B2D5-E9D368CE7D42}" sibTransId="{EA3D16BD-F737-42C9-941A-26C4D0E0ED3B}"/>
    <dgm:cxn modelId="{789515AF-0B1B-4E81-B6CC-E9F6B0290227}" type="presOf" srcId="{E3F6F77F-4C3A-4BCE-A92C-11AAFB616F54}" destId="{18BD4B09-D240-40D7-97F2-A4A4605E7FE2}" srcOrd="0" destOrd="0" presId="urn:microsoft.com/office/officeart/2005/8/layout/arrow2"/>
    <dgm:cxn modelId="{B0C80789-BCC5-41C1-A663-EF8416312B85}" type="presOf" srcId="{82C1CCF3-6136-4940-99DB-99FE5ECF0B98}" destId="{AA74D6DA-016F-46FE-8A8A-6B7B7161081D}" srcOrd="0" destOrd="0" presId="urn:microsoft.com/office/officeart/2005/8/layout/arrow2"/>
    <dgm:cxn modelId="{6FEE382A-377C-42D4-AAFE-B8413F5DFE05}" type="presOf" srcId="{F1E38FE8-F67F-405E-B274-48E3A275E0F7}" destId="{DC8186D8-75C0-4A95-BBED-34DE63BB9A6B}" srcOrd="0" destOrd="0" presId="urn:microsoft.com/office/officeart/2005/8/layout/arrow2"/>
    <dgm:cxn modelId="{269D46E8-A01A-4CA7-A73C-76756E815A70}" type="presParOf" srcId="{B57076BD-4EEC-4248-81B3-26B8E34420FF}" destId="{6C3CFAFC-D06D-49E4-B808-766B52B67DA5}" srcOrd="0" destOrd="0" presId="urn:microsoft.com/office/officeart/2005/8/layout/arrow2"/>
    <dgm:cxn modelId="{0D6647AA-AA68-4ED6-BB4B-05A361A1D5C3}" type="presParOf" srcId="{B57076BD-4EEC-4248-81B3-26B8E34420FF}" destId="{A0B9D009-7C0C-43BC-8FAD-5A141C6C5FED}" srcOrd="1" destOrd="0" presId="urn:microsoft.com/office/officeart/2005/8/layout/arrow2"/>
    <dgm:cxn modelId="{8D4C715C-EE02-4D90-B649-FBE9D4367B06}" type="presParOf" srcId="{A0B9D009-7C0C-43BC-8FAD-5A141C6C5FED}" destId="{463AF08E-D940-44F4-9F45-C60E8F15FC8B}" srcOrd="0" destOrd="0" presId="urn:microsoft.com/office/officeart/2005/8/layout/arrow2"/>
    <dgm:cxn modelId="{8B374619-B95F-44EC-93A6-10C921D5F097}" type="presParOf" srcId="{A0B9D009-7C0C-43BC-8FAD-5A141C6C5FED}" destId="{18BD4B09-D240-40D7-97F2-A4A4605E7FE2}" srcOrd="1" destOrd="0" presId="urn:microsoft.com/office/officeart/2005/8/layout/arrow2"/>
    <dgm:cxn modelId="{A5858AAB-8163-4335-8CCC-AE5018731639}" type="presParOf" srcId="{A0B9D009-7C0C-43BC-8FAD-5A141C6C5FED}" destId="{A43AE2ED-4EAE-47A3-A287-82C201E52E2D}" srcOrd="2" destOrd="0" presId="urn:microsoft.com/office/officeart/2005/8/layout/arrow2"/>
    <dgm:cxn modelId="{1087E171-39D6-4BD9-9580-0D306EB4E06C}" type="presParOf" srcId="{A0B9D009-7C0C-43BC-8FAD-5A141C6C5FED}" destId="{DC8186D8-75C0-4A95-BBED-34DE63BB9A6B}" srcOrd="3" destOrd="0" presId="urn:microsoft.com/office/officeart/2005/8/layout/arrow2"/>
    <dgm:cxn modelId="{E33A2F4B-3192-49D2-A721-DC1711E51F6B}" type="presParOf" srcId="{A0B9D009-7C0C-43BC-8FAD-5A141C6C5FED}" destId="{CE478D6A-B667-4A3F-BBEE-7EA7C1B3C852}" srcOrd="4" destOrd="0" presId="urn:microsoft.com/office/officeart/2005/8/layout/arrow2"/>
    <dgm:cxn modelId="{1813D454-A60C-4B45-A011-F59C69A5AC75}" type="presParOf" srcId="{A0B9D009-7C0C-43BC-8FAD-5A141C6C5FED}" destId="{AA74D6DA-016F-46FE-8A8A-6B7B7161081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CFAFC-D06D-49E4-B808-766B52B67DA5}">
      <dsp:nvSpPr>
        <dsp:cNvPr id="0" name=""/>
        <dsp:cNvSpPr/>
      </dsp:nvSpPr>
      <dsp:spPr>
        <a:xfrm>
          <a:off x="213359" y="0"/>
          <a:ext cx="7802880" cy="4876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AF08E-D940-44F4-9F45-C60E8F15FC8B}">
      <dsp:nvSpPr>
        <dsp:cNvPr id="0" name=""/>
        <dsp:cNvSpPr/>
      </dsp:nvSpPr>
      <dsp:spPr>
        <a:xfrm>
          <a:off x="1204325" y="3365967"/>
          <a:ext cx="202874" cy="2028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D4B09-D240-40D7-97F2-A4A4605E7FE2}">
      <dsp:nvSpPr>
        <dsp:cNvPr id="0" name=""/>
        <dsp:cNvSpPr/>
      </dsp:nvSpPr>
      <dsp:spPr>
        <a:xfrm>
          <a:off x="1305763" y="3467404"/>
          <a:ext cx="1818071" cy="1409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499" tIns="0" rIns="0" bIns="0" numCol="1" spcCol="1270" anchor="t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1305763" y="3467404"/>
        <a:ext cx="1818071" cy="1409395"/>
      </dsp:txXfrm>
    </dsp:sp>
    <dsp:sp modelId="{A43AE2ED-4EAE-47A3-A287-82C201E52E2D}">
      <dsp:nvSpPr>
        <dsp:cNvPr id="0" name=""/>
        <dsp:cNvSpPr/>
      </dsp:nvSpPr>
      <dsp:spPr>
        <a:xfrm>
          <a:off x="2995086" y="2040453"/>
          <a:ext cx="366735" cy="3667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186D8-75C0-4A95-BBED-34DE63BB9A6B}">
      <dsp:nvSpPr>
        <dsp:cNvPr id="0" name=""/>
        <dsp:cNvSpPr/>
      </dsp:nvSpPr>
      <dsp:spPr>
        <a:xfrm>
          <a:off x="3178454" y="2223820"/>
          <a:ext cx="1872691" cy="2652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25" tIns="0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 dirty="0"/>
        </a:p>
      </dsp:txBody>
      <dsp:txXfrm>
        <a:off x="3178454" y="2223820"/>
        <a:ext cx="1872691" cy="2652979"/>
      </dsp:txXfrm>
    </dsp:sp>
    <dsp:sp modelId="{CE478D6A-B667-4A3F-BBEE-7EA7C1B3C852}">
      <dsp:nvSpPr>
        <dsp:cNvPr id="0" name=""/>
        <dsp:cNvSpPr/>
      </dsp:nvSpPr>
      <dsp:spPr>
        <a:xfrm>
          <a:off x="5148681" y="1233830"/>
          <a:ext cx="507187" cy="507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4D6DA-016F-46FE-8A8A-6B7B7161081D}">
      <dsp:nvSpPr>
        <dsp:cNvPr id="0" name=""/>
        <dsp:cNvSpPr/>
      </dsp:nvSpPr>
      <dsp:spPr>
        <a:xfrm>
          <a:off x="5402275" y="1487423"/>
          <a:ext cx="1872691" cy="338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48" tIns="0" rIns="0" bIns="0" numCol="1" spcCol="1270" anchor="t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200" kern="1200" dirty="0"/>
        </a:p>
      </dsp:txBody>
      <dsp:txXfrm>
        <a:off x="5402275" y="1487423"/>
        <a:ext cx="1872691" cy="3389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4198-2B38-4382-B6A6-C784B315722B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C2A36-BAF4-499B-A3DC-18D3524EF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77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A0B3A-30D0-407D-B109-468DB66410E2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E5747-3C49-454B-BEBF-6AF8A946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1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June 24,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June 24,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June 24,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June 24,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Refactoring</a:t>
            </a:r>
            <a:br>
              <a:rPr lang="en-US" altLang="zh-TW" dirty="0" smtClean="0"/>
            </a:br>
            <a:r>
              <a:rPr lang="zh-TW" altLang="en-US" dirty="0" smtClean="0"/>
              <a:t>程</a:t>
            </a:r>
            <a:r>
              <a:rPr lang="zh-TW" altLang="en-US" dirty="0"/>
              <a:t>式重構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5436285"/>
            <a:ext cx="971550" cy="97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466472"/>
            <a:ext cx="66294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zh-TW" altLang="en-US" dirty="0"/>
              <a:t>本投影片簡報內容按 </a:t>
            </a:r>
            <a:r>
              <a:rPr lang="en-US" altLang="zh-TW" dirty="0"/>
              <a:t>Apache-2.0 </a:t>
            </a:r>
            <a:r>
              <a:rPr lang="zh-TW" altLang="en-US" dirty="0"/>
              <a:t>授權。所提及或者引用的公司名稱、產品名稱以及所引用的文字、商標</a:t>
            </a:r>
            <a:r>
              <a:rPr lang="zh-TW" altLang="en-US" dirty="0" smtClean="0"/>
              <a:t>、影片</a:t>
            </a:r>
            <a:r>
              <a:rPr lang="zh-TW" altLang="en-US" dirty="0"/>
              <a:t>、產品相片或者網站頁面，均為其所屬公司所擁有。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錢達智 </a:t>
            </a:r>
            <a:r>
              <a:rPr lang="en-US" altLang="zh-TW" dirty="0" smtClean="0"/>
              <a:t>wolfgang.chien@gmail.com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15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什麼是好的程式？（三</a:t>
            </a:r>
            <a:r>
              <a:rPr lang="zh-TW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團隊共識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例如：在可讀性的前提下，程式短一點好一點。</a:t>
            </a:r>
            <a:endParaRPr lang="en-US" altLang="zh-TW" dirty="0" smtClean="0"/>
          </a:p>
          <a:p>
            <a:r>
              <a:rPr lang="zh-TW" altLang="en-US" dirty="0" smtClean="0"/>
              <a:t>程式寫作規範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1800" dirty="0"/>
              <a:t>（類別、函式、變數命名慣例、控制結構的樣式、註解等等）</a:t>
            </a:r>
            <a:endParaRPr lang="en-US" altLang="zh-TW" sz="1800" dirty="0" smtClean="0"/>
          </a:p>
          <a:p>
            <a:pPr lvl="1"/>
            <a:r>
              <a:rPr lang="en-US" altLang="zh-TW" dirty="0"/>
              <a:t>C# Coding Conventions (C# Programming Guide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i="1" dirty="0" smtClean="0"/>
              <a:t>https</a:t>
            </a:r>
            <a:r>
              <a:rPr lang="en-US" altLang="zh-TW" i="1" dirty="0"/>
              <a:t>://msdn.microsoft.com/en-us/library/ff926074.aspx</a:t>
            </a:r>
          </a:p>
          <a:p>
            <a:pPr lvl="1"/>
            <a:r>
              <a:rPr lang="nn-NO" altLang="zh-TW" dirty="0"/>
              <a:t>C# Coding </a:t>
            </a:r>
            <a:r>
              <a:rPr lang="nn-NO" altLang="zh-TW" dirty="0" smtClean="0"/>
              <a:t>Guidelines</a:t>
            </a:r>
            <a:br>
              <a:rPr lang="nn-NO" altLang="zh-TW" dirty="0" smtClean="0"/>
            </a:br>
            <a:r>
              <a:rPr lang="nn-NO" altLang="zh-TW" i="1" dirty="0" smtClean="0"/>
              <a:t>https://csharpguidelines.codeplex.com/</a:t>
            </a:r>
            <a:endParaRPr lang="en-US" altLang="zh-TW" i="1" dirty="0" smtClean="0"/>
          </a:p>
          <a:p>
            <a:r>
              <a:rPr lang="zh-TW" altLang="en-US" dirty="0" smtClean="0"/>
              <a:t>可重用（</a:t>
            </a:r>
            <a:r>
              <a:rPr lang="en-US" altLang="zh-TW" dirty="0" smtClean="0"/>
              <a:t>re-usable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設計模</a:t>
            </a:r>
            <a:r>
              <a:rPr lang="zh-TW" altLang="en-US" dirty="0" smtClean="0"/>
              <a:t>式（</a:t>
            </a:r>
            <a:r>
              <a:rPr lang="en-US" altLang="zh-TW" dirty="0" smtClean="0"/>
              <a:t>design patterns</a:t>
            </a:r>
            <a:r>
              <a:rPr lang="zh-TW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如何重構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</a:p>
          <a:p>
            <a:r>
              <a:rPr lang="en-US" dirty="0"/>
              <a:t>Inline </a:t>
            </a:r>
            <a:r>
              <a:rPr lang="en-US" dirty="0" smtClean="0"/>
              <a:t>Method</a:t>
            </a:r>
          </a:p>
          <a:p>
            <a:r>
              <a:rPr lang="en-US" dirty="0"/>
              <a:t>Inline </a:t>
            </a:r>
            <a:r>
              <a:rPr lang="en-US" dirty="0" smtClean="0"/>
              <a:t>Temp</a:t>
            </a:r>
          </a:p>
          <a:p>
            <a:r>
              <a:rPr lang="en-US" dirty="0"/>
              <a:t>Replace Temp with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Split </a:t>
            </a:r>
            <a:r>
              <a:rPr lang="en-US" dirty="0"/>
              <a:t>Temporary Variable</a:t>
            </a:r>
          </a:p>
        </p:txBody>
      </p:sp>
    </p:spTree>
    <p:extLst>
      <p:ext uri="{BB962C8B-B14F-4D97-AF65-F5344CB8AC3E}">
        <p14:creationId xmlns:p14="http://schemas.microsoft.com/office/powerpoint/2010/main" val="8875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適用對象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過長的函式</a:t>
            </a:r>
          </a:p>
          <a:p>
            <a:pPr lvl="1"/>
            <a:r>
              <a:rPr lang="zh-TW" altLang="en-US" dirty="0"/>
              <a:t>需要一段註解才能理解的程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r>
              <a:rPr lang="zh-TW" altLang="en-US" dirty="0"/>
              <a:t>作法</a:t>
            </a:r>
            <a:r>
              <a:rPr lang="en-US" altLang="zh-TW" dirty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 smtClean="0"/>
              <a:t>針</a:t>
            </a:r>
            <a:r>
              <a:rPr lang="zh-TW" altLang="en-US" dirty="0"/>
              <a:t>對打算「移出」的程式，依其主旨新建一個函</a:t>
            </a:r>
            <a:r>
              <a:rPr lang="zh-TW" altLang="en-US" dirty="0" smtClean="0"/>
              <a:t>式</a:t>
            </a:r>
            <a:r>
              <a:rPr lang="zh-TW" altLang="en-US" dirty="0"/>
              <a:t>。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zh-TW" altLang="en-US" dirty="0"/>
              <a:t>程式移入新的函</a:t>
            </a:r>
            <a:r>
              <a:rPr lang="zh-TW" altLang="en-US" dirty="0" smtClean="0"/>
              <a:t>式。</a:t>
            </a:r>
            <a:endParaRPr lang="zh-TW" altLang="en-US" dirty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移入</a:t>
            </a:r>
            <a:r>
              <a:rPr lang="zh-TW" altLang="en-US" dirty="0" smtClean="0"/>
              <a:t>新函式的程式若會用到既有的</a:t>
            </a:r>
            <a:r>
              <a:rPr lang="zh-TW" altLang="en-US" dirty="0"/>
              <a:t>變數，宣告為新建函式</a:t>
            </a:r>
            <a:r>
              <a:rPr lang="zh-TW" altLang="en-US" dirty="0" smtClean="0"/>
              <a:t>的參數。</a:t>
            </a:r>
            <a:endParaRPr lang="en-US" altLang="zh-TW" dirty="0" smtClean="0"/>
          </a:p>
          <a:p>
            <a:r>
              <a:rPr lang="zh-TW" altLang="en-US" dirty="0" smtClean="0"/>
              <a:t>重點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新函式的名稱要表達「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做什麼</a:t>
            </a:r>
            <a:r>
              <a:rPr lang="zh-TW" altLang="en-US" dirty="0" smtClean="0"/>
              <a:t>」而不是「怎麼做」。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最高境界，</a:t>
            </a:r>
            <a:r>
              <a:rPr lang="en-US" altLang="zh-TW" dirty="0" smtClean="0"/>
              <a:t>Client</a:t>
            </a:r>
            <a:r>
              <a:rPr lang="zh-TW" altLang="en-US" dirty="0"/>
              <a:t> </a:t>
            </a:r>
            <a:r>
              <a:rPr lang="zh-TW" altLang="en-US" dirty="0" smtClean="0"/>
              <a:t>端這邊的程式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讀起來像是一系列的註解</a:t>
            </a:r>
            <a:r>
              <a:rPr lang="zh-TW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443091"/>
            <a:ext cx="4495800" cy="61863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// </a:t>
            </a:r>
            <a:r>
              <a:rPr lang="zh-TW" altLang="en-US" dirty="0" smtClean="0">
                <a:solidFill>
                  <a:srgbClr val="C00000"/>
                </a:solidFill>
              </a:rPr>
              <a:t>讀取資料檔</a:t>
            </a:r>
          </a:p>
          <a:p>
            <a:r>
              <a:rPr lang="en-US" dirty="0" smtClean="0"/>
              <a:t>string </a:t>
            </a:r>
            <a:r>
              <a:rPr lang="en-US" dirty="0" err="1"/>
              <a:t>sData</a:t>
            </a:r>
            <a:r>
              <a:rPr lang="en-US" dirty="0"/>
              <a:t> = "";</a:t>
            </a:r>
          </a:p>
          <a:p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en-US" dirty="0" err="1"/>
              <a:t>objReader</a:t>
            </a:r>
            <a:r>
              <a:rPr lang="en-US" dirty="0"/>
              <a:t> = </a:t>
            </a:r>
            <a:r>
              <a:rPr lang="en-US" dirty="0" smtClean="0"/>
              <a:t>new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StreamReader</a:t>
            </a:r>
            <a:r>
              <a:rPr lang="en-US" dirty="0"/>
              <a:t>(@"c:\temp\pick3.txt");</a:t>
            </a:r>
          </a:p>
          <a:p>
            <a:r>
              <a:rPr lang="en-US" dirty="0"/>
              <a:t>while (!</a:t>
            </a:r>
            <a:r>
              <a:rPr lang="en-US" dirty="0" err="1"/>
              <a:t>objReader.EndOfStream</a:t>
            </a:r>
            <a:r>
              <a:rPr lang="en-US" dirty="0"/>
              <a:t>) {</a:t>
            </a:r>
          </a:p>
          <a:p>
            <a:r>
              <a:rPr lang="en-US" dirty="0"/>
              <a:t>    string </a:t>
            </a:r>
            <a:r>
              <a:rPr lang="en-US" dirty="0" err="1"/>
              <a:t>sLine</a:t>
            </a:r>
            <a:r>
              <a:rPr lang="en-US" dirty="0"/>
              <a:t> = </a:t>
            </a:r>
            <a:r>
              <a:rPr lang="en-US" dirty="0" err="1"/>
              <a:t>objReader.ReadLine</a:t>
            </a:r>
            <a:r>
              <a:rPr lang="en-US" dirty="0"/>
              <a:t>();</a:t>
            </a:r>
          </a:p>
          <a:p>
            <a:r>
              <a:rPr lang="en-US" dirty="0"/>
              <a:t>    if (</a:t>
            </a:r>
            <a:r>
              <a:rPr lang="en-US" dirty="0" err="1"/>
              <a:t>sLine</a:t>
            </a:r>
            <a:r>
              <a:rPr lang="en-US" dirty="0"/>
              <a:t> != "")</a:t>
            </a:r>
          </a:p>
          <a:p>
            <a:r>
              <a:rPr lang="en-US" dirty="0"/>
              <a:t>        </a:t>
            </a:r>
            <a:r>
              <a:rPr lang="en-US" dirty="0" err="1"/>
              <a:t>sData</a:t>
            </a:r>
            <a:r>
              <a:rPr lang="en-US" dirty="0"/>
              <a:t> += </a:t>
            </a:r>
            <a:r>
              <a:rPr lang="en-US" dirty="0" err="1"/>
              <a:t>sLine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objReader.Close</a:t>
            </a:r>
            <a:r>
              <a:rPr lang="en-US" dirty="0" smtClean="0"/>
              <a:t>();</a:t>
            </a:r>
            <a:endParaRPr lang="en-US" sz="800" dirty="0"/>
          </a:p>
          <a:p>
            <a:r>
              <a:rPr lang="en-US" altLang="zh-TW" dirty="0" smtClean="0">
                <a:solidFill>
                  <a:schemeClr val="tx2"/>
                </a:solidFill>
              </a:rPr>
              <a:t>// </a:t>
            </a:r>
            <a:r>
              <a:rPr lang="zh-TW" altLang="en-US" dirty="0">
                <a:solidFill>
                  <a:schemeClr val="tx2"/>
                </a:solidFill>
              </a:rPr>
              <a:t>排出固定十碼且由近而遠的數列</a:t>
            </a:r>
          </a:p>
          <a:p>
            <a:r>
              <a:rPr lang="en-US" dirty="0"/>
              <a:t>string </a:t>
            </a:r>
            <a:r>
              <a:rPr lang="en-US" dirty="0" err="1"/>
              <a:t>sNearFar</a:t>
            </a:r>
            <a:r>
              <a:rPr lang="en-US" dirty="0"/>
              <a:t> = "01234567890";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iPos</a:t>
            </a:r>
            <a:r>
              <a:rPr lang="en-US" dirty="0"/>
              <a:t> = 0;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iPos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/>
              <a:t>sData.Length</a:t>
            </a:r>
            <a:r>
              <a:rPr lang="en-US" dirty="0"/>
              <a:t>; </a:t>
            </a:r>
            <a:r>
              <a:rPr lang="en-US" dirty="0" err="1"/>
              <a:t>iPos</a:t>
            </a:r>
            <a:r>
              <a:rPr lang="en-US" dirty="0"/>
              <a:t>++) {</a:t>
            </a:r>
          </a:p>
          <a:p>
            <a:r>
              <a:rPr lang="en-US" dirty="0"/>
              <a:t>    string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sData.Substring</a:t>
            </a:r>
            <a:r>
              <a:rPr lang="en-US" dirty="0"/>
              <a:t>(</a:t>
            </a:r>
            <a:r>
              <a:rPr lang="en-US" dirty="0" err="1"/>
              <a:t>iPos</a:t>
            </a:r>
            <a:r>
              <a:rPr lang="en-US" dirty="0"/>
              <a:t>, 1);</a:t>
            </a:r>
          </a:p>
          <a:p>
            <a:r>
              <a:rPr lang="en-US" dirty="0"/>
              <a:t>    </a:t>
            </a:r>
            <a:r>
              <a:rPr lang="en-US" dirty="0" err="1"/>
              <a:t>sNearFar</a:t>
            </a:r>
            <a:r>
              <a:rPr lang="en-US" dirty="0"/>
              <a:t> = </a:t>
            </a:r>
            <a:r>
              <a:rPr lang="en-US" dirty="0" err="1"/>
              <a:t>ch</a:t>
            </a:r>
            <a:r>
              <a:rPr lang="en-US" dirty="0"/>
              <a:t> +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sNearFar.Replace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/>
              <a:t>, "");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sNearFar</a:t>
            </a:r>
            <a:r>
              <a:rPr lang="en-US" dirty="0"/>
              <a:t> = </a:t>
            </a:r>
            <a:r>
              <a:rPr lang="en-US" dirty="0" err="1"/>
              <a:t>sNearFar.Substring</a:t>
            </a:r>
            <a:r>
              <a:rPr lang="en-US" dirty="0"/>
              <a:t>(0, 5) + </a:t>
            </a:r>
          </a:p>
          <a:p>
            <a:r>
              <a:rPr lang="en-US" dirty="0"/>
              <a:t>        "-" + </a:t>
            </a:r>
            <a:r>
              <a:rPr lang="en-US" dirty="0" err="1"/>
              <a:t>sNearFar.Substring</a:t>
            </a:r>
            <a:r>
              <a:rPr lang="en-US" dirty="0"/>
              <a:t>(5, 5);;</a:t>
            </a:r>
          </a:p>
          <a:p>
            <a:r>
              <a:rPr lang="en-US" dirty="0" err="1"/>
              <a:t>MessageBox.Show</a:t>
            </a:r>
            <a:r>
              <a:rPr lang="en-US" dirty="0"/>
              <a:t>(</a:t>
            </a:r>
            <a:r>
              <a:rPr lang="en-US" dirty="0" err="1"/>
              <a:t>sNearFar</a:t>
            </a:r>
            <a:r>
              <a:rPr lang="en-US" dirty="0" smtClean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105085"/>
            <a:ext cx="3962400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sData</a:t>
            </a:r>
            <a:r>
              <a:rPr lang="en-US" dirty="0"/>
              <a:t> </a:t>
            </a:r>
            <a:r>
              <a:rPr lang="en-US" dirty="0" smtClean="0"/>
              <a:t>= “”</a:t>
            </a:r>
          </a:p>
          <a:p>
            <a:r>
              <a:rPr lang="en-US" dirty="0" err="1" smtClean="0"/>
              <a:t>sData</a:t>
            </a:r>
            <a:r>
              <a:rPr lang="en-US" dirty="0" smtClean="0"/>
              <a:t> = </a:t>
            </a:r>
            <a:r>
              <a:rPr lang="en-US" b="1" dirty="0" err="1" smtClean="0"/>
              <a:t>ReadDataFile</a:t>
            </a:r>
            <a:r>
              <a:rPr lang="en-US" dirty="0" smtClean="0"/>
              <a:t>("pick3.txt");</a:t>
            </a:r>
          </a:p>
          <a:p>
            <a:r>
              <a:rPr lang="en-US" b="1" dirty="0" err="1" smtClean="0"/>
              <a:t>GetNearFarList</a:t>
            </a:r>
            <a:r>
              <a:rPr lang="en-US" dirty="0" smtClean="0"/>
              <a:t>(</a:t>
            </a:r>
            <a:r>
              <a:rPr lang="en-US" dirty="0" err="1" smtClean="0"/>
              <a:t>sData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TW" dirty="0"/>
              <a:t>// </a:t>
            </a:r>
            <a:r>
              <a:rPr lang="zh-TW" altLang="en-US" dirty="0"/>
              <a:t>讀取資料檔</a:t>
            </a:r>
          </a:p>
          <a:p>
            <a:r>
              <a:rPr lang="en-US" dirty="0" smtClean="0"/>
              <a:t>String </a:t>
            </a:r>
            <a:r>
              <a:rPr lang="en-US" b="1" dirty="0" err="1" smtClean="0"/>
              <a:t>ReadDataFile</a:t>
            </a:r>
            <a:r>
              <a:rPr lang="en-US" dirty="0" smtClean="0"/>
              <a:t>(</a:t>
            </a:r>
            <a:r>
              <a:rPr lang="en-US" dirty="0" err="1" smtClean="0"/>
              <a:t>sFilname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 …</a:t>
            </a:r>
            <a:endParaRPr lang="en-US" dirty="0"/>
          </a:p>
          <a:p>
            <a:r>
              <a:rPr lang="en-US" dirty="0" smtClean="0"/>
              <a:t>    return result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altLang="zh-TW" dirty="0"/>
              <a:t>// </a:t>
            </a:r>
            <a:r>
              <a:rPr lang="zh-TW" altLang="en-US" dirty="0" smtClean="0"/>
              <a:t>排出固定十碼由近而遠的數</a:t>
            </a:r>
            <a:r>
              <a:rPr lang="zh-TW" altLang="en-US" dirty="0"/>
              <a:t>列</a:t>
            </a:r>
          </a:p>
          <a:p>
            <a:r>
              <a:rPr lang="en-US" dirty="0" smtClean="0"/>
              <a:t>void </a:t>
            </a:r>
            <a:r>
              <a:rPr lang="en-US" b="1" dirty="0" err="1" smtClean="0"/>
              <a:t>GetNearFarList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sData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// …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rot="1364198" flipH="1">
            <a:off x="3167021" y="1796573"/>
            <a:ext cx="1598954" cy="937384"/>
          </a:xfrm>
          <a:custGeom>
            <a:avLst/>
            <a:gdLst>
              <a:gd name="T0" fmla="*/ 971587722 w 1631"/>
              <a:gd name="T1" fmla="*/ 224813940 h 609"/>
              <a:gd name="T2" fmla="*/ 963407587 w 1631"/>
              <a:gd name="T3" fmla="*/ 212254454 h 609"/>
              <a:gd name="T4" fmla="*/ 943900441 w 1631"/>
              <a:gd name="T5" fmla="*/ 187763890 h 609"/>
              <a:gd name="T6" fmla="*/ 922505328 w 1631"/>
              <a:gd name="T7" fmla="*/ 165156180 h 609"/>
              <a:gd name="T8" fmla="*/ 896705221 w 1631"/>
              <a:gd name="T9" fmla="*/ 143177673 h 609"/>
              <a:gd name="T10" fmla="*/ 869646998 w 1631"/>
              <a:gd name="T11" fmla="*/ 122454401 h 609"/>
              <a:gd name="T12" fmla="*/ 838182989 w 1631"/>
              <a:gd name="T13" fmla="*/ 102359539 h 609"/>
              <a:gd name="T14" fmla="*/ 805461657 w 1631"/>
              <a:gd name="T15" fmla="*/ 84148323 h 609"/>
              <a:gd name="T16" fmla="*/ 770851564 w 1631"/>
              <a:gd name="T17" fmla="*/ 67820753 h 609"/>
              <a:gd name="T18" fmla="*/ 732466330 w 1631"/>
              <a:gd name="T19" fmla="*/ 53377620 h 609"/>
              <a:gd name="T20" fmla="*/ 693452037 w 1631"/>
              <a:gd name="T21" fmla="*/ 39562106 h 609"/>
              <a:gd name="T22" fmla="*/ 652549778 w 1631"/>
              <a:gd name="T23" fmla="*/ 27631029 h 609"/>
              <a:gd name="T24" fmla="*/ 608500641 w 1631"/>
              <a:gd name="T25" fmla="*/ 18211216 h 609"/>
              <a:gd name="T26" fmla="*/ 563823239 w 1631"/>
              <a:gd name="T27" fmla="*/ 11303459 h 609"/>
              <a:gd name="T28" fmla="*/ 518515986 w 1631"/>
              <a:gd name="T29" fmla="*/ 5024112 h 609"/>
              <a:gd name="T30" fmla="*/ 482647777 w 1631"/>
              <a:gd name="T31" fmla="*/ 1883646 h 609"/>
              <a:gd name="T32" fmla="*/ 446149717 w 1631"/>
              <a:gd name="T33" fmla="*/ 1256028 h 609"/>
              <a:gd name="T34" fmla="*/ 391404214 w 1631"/>
              <a:gd name="T35" fmla="*/ 1256028 h 609"/>
              <a:gd name="T36" fmla="*/ 360570056 w 1631"/>
              <a:gd name="T37" fmla="*/ 1883646 h 609"/>
              <a:gd name="T38" fmla="*/ 301418766 w 1631"/>
              <a:gd name="T39" fmla="*/ 7535375 h 609"/>
              <a:gd name="T40" fmla="*/ 271843517 w 1631"/>
              <a:gd name="T41" fmla="*/ 11931077 h 609"/>
              <a:gd name="T42" fmla="*/ 216467369 w 1631"/>
              <a:gd name="T43" fmla="*/ 21979300 h 609"/>
              <a:gd name="T44" fmla="*/ 162350923 w 1631"/>
              <a:gd name="T45" fmla="*/ 35794022 h 609"/>
              <a:gd name="T46" fmla="*/ 111380561 w 1631"/>
              <a:gd name="T47" fmla="*/ 53377620 h 609"/>
              <a:gd name="T48" fmla="*/ 64185341 w 1631"/>
              <a:gd name="T49" fmla="*/ 72216454 h 609"/>
              <a:gd name="T50" fmla="*/ 20136204 w 1631"/>
              <a:gd name="T51" fmla="*/ 94195754 h 609"/>
              <a:gd name="T52" fmla="*/ 19507146 w 1631"/>
              <a:gd name="T53" fmla="*/ 96707810 h 609"/>
              <a:gd name="T54" fmla="*/ 59780348 w 1631"/>
              <a:gd name="T55" fmla="*/ 81008650 h 609"/>
              <a:gd name="T56" fmla="*/ 102570575 w 1631"/>
              <a:gd name="T57" fmla="*/ 66564725 h 609"/>
              <a:gd name="T58" fmla="*/ 123965689 w 1631"/>
              <a:gd name="T59" fmla="*/ 60285378 h 609"/>
              <a:gd name="T60" fmla="*/ 169902000 w 1631"/>
              <a:gd name="T61" fmla="*/ 50237947 h 609"/>
              <a:gd name="T62" fmla="*/ 217097220 w 1631"/>
              <a:gd name="T63" fmla="*/ 41445751 h 609"/>
              <a:gd name="T64" fmla="*/ 265550557 w 1631"/>
              <a:gd name="T65" fmla="*/ 35166404 h 609"/>
              <a:gd name="T66" fmla="*/ 316520919 w 1631"/>
              <a:gd name="T67" fmla="*/ 31398321 h 609"/>
              <a:gd name="T68" fmla="*/ 367492074 w 1631"/>
              <a:gd name="T69" fmla="*/ 29514675 h 609"/>
              <a:gd name="T70" fmla="*/ 415945411 w 1631"/>
              <a:gd name="T71" fmla="*/ 31398321 h 609"/>
              <a:gd name="T72" fmla="*/ 462510780 w 1631"/>
              <a:gd name="T73" fmla="*/ 33910376 h 609"/>
              <a:gd name="T74" fmla="*/ 508447884 w 1631"/>
              <a:gd name="T75" fmla="*/ 39562106 h 609"/>
              <a:gd name="T76" fmla="*/ 553125286 w 1631"/>
              <a:gd name="T77" fmla="*/ 46469863 h 609"/>
              <a:gd name="T78" fmla="*/ 595915513 w 1631"/>
              <a:gd name="T79" fmla="*/ 56517294 h 609"/>
              <a:gd name="T80" fmla="*/ 636817773 w 1631"/>
              <a:gd name="T81" fmla="*/ 67820753 h 609"/>
              <a:gd name="T82" fmla="*/ 675832065 w 1631"/>
              <a:gd name="T83" fmla="*/ 80380239 h 609"/>
              <a:gd name="T84" fmla="*/ 713588242 w 1631"/>
              <a:gd name="T85" fmla="*/ 96079400 h 609"/>
              <a:gd name="T86" fmla="*/ 748198334 w 1631"/>
              <a:gd name="T87" fmla="*/ 111150942 h 609"/>
              <a:gd name="T88" fmla="*/ 780919666 w 1631"/>
              <a:gd name="T89" fmla="*/ 129362158 h 609"/>
              <a:gd name="T90" fmla="*/ 811753824 w 1631"/>
              <a:gd name="T91" fmla="*/ 148829402 h 609"/>
              <a:gd name="T92" fmla="*/ 839441898 w 1631"/>
              <a:gd name="T93" fmla="*/ 168924264 h 609"/>
              <a:gd name="T94" fmla="*/ 864612154 w 1631"/>
              <a:gd name="T95" fmla="*/ 190275154 h 609"/>
              <a:gd name="T96" fmla="*/ 886637119 w 1631"/>
              <a:gd name="T97" fmla="*/ 213510481 h 609"/>
              <a:gd name="T98" fmla="*/ 906144265 w 1631"/>
              <a:gd name="T99" fmla="*/ 238001045 h 609"/>
              <a:gd name="T100" fmla="*/ 922505328 w 1631"/>
              <a:gd name="T101" fmla="*/ 262492400 h 609"/>
              <a:gd name="T102" fmla="*/ 886637119 w 1631"/>
              <a:gd name="T103" fmla="*/ 268144130 h 609"/>
              <a:gd name="T104" fmla="*/ 1006197815 w 1631"/>
              <a:gd name="T105" fmla="*/ 212254454 h 60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26" descr="Validate_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26" y="1559395"/>
            <a:ext cx="766874" cy="72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函式的內容十分簡明</a:t>
            </a:r>
            <a:r>
              <a:rPr lang="zh-TW" altLang="en-US" dirty="0" smtClean="0"/>
              <a:t>，其簡明的程度就與函</a:t>
            </a:r>
            <a:r>
              <a:rPr lang="zh-TW" altLang="en-US" dirty="0"/>
              <a:t>式名</a:t>
            </a:r>
            <a:r>
              <a:rPr lang="zh-TW" altLang="en-US" dirty="0" smtClean="0"/>
              <a:t>稱無異。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2502932"/>
            <a:ext cx="80010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amount = 7;</a:t>
            </a:r>
          </a:p>
          <a:p>
            <a:r>
              <a:rPr lang="en-US" dirty="0"/>
              <a:t>string rating = </a:t>
            </a:r>
            <a:r>
              <a:rPr lang="en-US" b="1" dirty="0">
                <a:solidFill>
                  <a:schemeClr val="tx2"/>
                </a:solidFill>
              </a:rPr>
              <a:t>MoreThan5</a:t>
            </a:r>
            <a:r>
              <a:rPr lang="en-US" dirty="0"/>
              <a:t>(amount) ? "A" : "B";</a:t>
            </a:r>
          </a:p>
          <a:p>
            <a:r>
              <a:rPr lang="en-US" dirty="0" err="1"/>
              <a:t>ShowData</a:t>
            </a:r>
            <a:r>
              <a:rPr lang="en-US" dirty="0"/>
              <a:t>(rating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bool </a:t>
            </a:r>
            <a:r>
              <a:rPr lang="en-US" b="1" dirty="0">
                <a:solidFill>
                  <a:schemeClr val="tx2"/>
                </a:solidFill>
              </a:rPr>
              <a:t>MoreThan5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amount) {</a:t>
            </a:r>
          </a:p>
          <a:p>
            <a:r>
              <a:rPr lang="en-US" dirty="0"/>
              <a:t>	return amount &gt; 5;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2133600"/>
            <a:ext cx="80010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Before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4182" y="5276671"/>
            <a:ext cx="797873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amount = 7;</a:t>
            </a:r>
          </a:p>
          <a:p>
            <a:r>
              <a:rPr lang="en-US" dirty="0"/>
              <a:t>string rating = </a:t>
            </a:r>
            <a:r>
              <a:rPr lang="en-US" b="1" dirty="0">
                <a:solidFill>
                  <a:schemeClr val="tx2"/>
                </a:solidFill>
              </a:rPr>
              <a:t>amount &gt; 5 ? "A" : "B";</a:t>
            </a:r>
          </a:p>
          <a:p>
            <a:r>
              <a:rPr lang="en-US" dirty="0" err="1"/>
              <a:t>ShowData</a:t>
            </a:r>
            <a:r>
              <a:rPr lang="en-US" dirty="0"/>
              <a:t>(rating); </a:t>
            </a:r>
            <a:endParaRPr lang="en-US" sz="1600" dirty="0">
              <a:latin typeface="Courier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182" y="4907339"/>
            <a:ext cx="797873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2414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Temp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</a:t>
            </a:r>
            <a:r>
              <a:rPr lang="zh-TW" altLang="en-US" dirty="0" smtClean="0"/>
              <a:t>的內容只被設</a:t>
            </a:r>
            <a:r>
              <a:rPr lang="zh-TW" altLang="en-US" dirty="0"/>
              <a:t>定一次，而且也只被參用一次。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502932"/>
            <a:ext cx="800100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CalculateTotal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unitPrice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count)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total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unitPrice</a:t>
            </a:r>
            <a:r>
              <a:rPr lang="en-US" dirty="0"/>
              <a:t> * count;</a:t>
            </a:r>
          </a:p>
          <a:p>
            <a:r>
              <a:rPr lang="en-US" dirty="0"/>
              <a:t>    return </a:t>
            </a:r>
            <a:r>
              <a:rPr lang="en-US" b="1" dirty="0">
                <a:solidFill>
                  <a:schemeClr val="tx2"/>
                </a:solidFill>
              </a:rPr>
              <a:t>total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133600"/>
            <a:ext cx="80010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Before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182" y="4754297"/>
            <a:ext cx="797873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CalculateTotal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unitPrice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count) {</a:t>
            </a:r>
          </a:p>
          <a:p>
            <a:r>
              <a:rPr lang="en-US" dirty="0"/>
              <a:t>    return </a:t>
            </a:r>
            <a:r>
              <a:rPr lang="en-US" b="1" dirty="0" err="1">
                <a:solidFill>
                  <a:schemeClr val="tx2"/>
                </a:solidFill>
              </a:rPr>
              <a:t>unitPrice</a:t>
            </a:r>
            <a:r>
              <a:rPr lang="en-US" b="1" dirty="0">
                <a:solidFill>
                  <a:schemeClr val="tx2"/>
                </a:solidFill>
              </a:rPr>
              <a:t> * count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182" y="4384965"/>
            <a:ext cx="797873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780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變數的內容存的是一個運算式，將運算式轉成函式。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找出內容只被設定過一次的臨時變數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將等號右</a:t>
            </a:r>
            <a:r>
              <a:rPr lang="zh-TW" altLang="en-US" dirty="0"/>
              <a:t>邊的運算式</a:t>
            </a:r>
            <a:r>
              <a:rPr lang="zh-TW" altLang="en-US" dirty="0" smtClean="0"/>
              <a:t>，擷取成</a:t>
            </a:r>
            <a:r>
              <a:rPr lang="zh-TW" altLang="en-US" dirty="0"/>
              <a:t>一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 獨</a:t>
            </a:r>
            <a:r>
              <a:rPr lang="zh-TW" altLang="en-US" dirty="0"/>
              <a:t>立函數。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170" y="3417332"/>
            <a:ext cx="80010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dirty="0"/>
              <a:t>public decimal </a:t>
            </a:r>
            <a:r>
              <a:rPr lang="en-US" dirty="0" err="1"/>
              <a:t>getPrice</a:t>
            </a:r>
            <a:r>
              <a:rPr lang="en-US" dirty="0"/>
              <a:t>() {</a:t>
            </a:r>
          </a:p>
          <a:p>
            <a:r>
              <a:rPr lang="en-US" dirty="0"/>
              <a:t>    decimal </a:t>
            </a:r>
            <a:r>
              <a:rPr lang="en-US" dirty="0" err="1"/>
              <a:t>basePrice</a:t>
            </a:r>
            <a:r>
              <a:rPr lang="en-US" dirty="0"/>
              <a:t> = </a:t>
            </a:r>
            <a:r>
              <a:rPr lang="en-US" b="1" dirty="0" err="1">
                <a:solidFill>
                  <a:schemeClr val="tx2"/>
                </a:solidFill>
              </a:rPr>
              <a:t>this.quantity</a:t>
            </a:r>
            <a:r>
              <a:rPr lang="en-US" b="1" dirty="0">
                <a:solidFill>
                  <a:schemeClr val="tx2"/>
                </a:solidFill>
              </a:rPr>
              <a:t> * </a:t>
            </a:r>
            <a:r>
              <a:rPr lang="en-US" b="1" dirty="0" err="1">
                <a:solidFill>
                  <a:schemeClr val="tx2"/>
                </a:solidFill>
              </a:rPr>
              <a:t>this.itemPrice</a:t>
            </a:r>
            <a:r>
              <a:rPr lang="en-US" dirty="0"/>
              <a:t>;</a:t>
            </a:r>
          </a:p>
          <a:p>
            <a:r>
              <a:rPr lang="en-US" dirty="0"/>
              <a:t>    if (</a:t>
            </a:r>
            <a:r>
              <a:rPr lang="en-US" dirty="0" err="1"/>
              <a:t>basePrice</a:t>
            </a:r>
            <a:r>
              <a:rPr lang="en-US" dirty="0"/>
              <a:t> &gt; 10000)</a:t>
            </a:r>
          </a:p>
          <a:p>
            <a:r>
              <a:rPr lang="en-US" dirty="0"/>
              <a:t>        return </a:t>
            </a:r>
            <a:r>
              <a:rPr lang="en-US" dirty="0" err="1"/>
              <a:t>basePrice</a:t>
            </a:r>
            <a:r>
              <a:rPr lang="en-US" dirty="0"/>
              <a:t> * 0.90m;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return </a:t>
            </a:r>
            <a:r>
              <a:rPr lang="en-US" dirty="0" err="1"/>
              <a:t>basePrice</a:t>
            </a:r>
            <a:r>
              <a:rPr lang="en-US" dirty="0"/>
              <a:t> * 0.95m;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170" y="3048000"/>
            <a:ext cx="80010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Before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Temp with </a:t>
            </a:r>
            <a:r>
              <a:rPr lang="en-US" dirty="0" smtClean="0"/>
              <a:t>Query</a:t>
            </a:r>
            <a:r>
              <a:rPr lang="zh-TW" altLang="en-US" dirty="0"/>
              <a:t> </a:t>
            </a:r>
            <a:r>
              <a:rPr lang="zh-TW" altLang="en-US" dirty="0" smtClean="0"/>
              <a:t>（</a:t>
            </a:r>
            <a:r>
              <a:rPr lang="zh-TW" altLang="en-US" dirty="0"/>
              <a:t>一</a:t>
            </a:r>
            <a:r>
              <a:rPr lang="zh-TW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Temp with </a:t>
            </a:r>
            <a:r>
              <a:rPr lang="en-US" dirty="0" smtClean="0"/>
              <a:t>Query</a:t>
            </a:r>
            <a:r>
              <a:rPr lang="zh-TW" altLang="en-US" dirty="0"/>
              <a:t> </a:t>
            </a:r>
            <a:r>
              <a:rPr lang="zh-TW" altLang="en-US" dirty="0" smtClean="0"/>
              <a:t>（二）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變數的內容存的是一個運算式，將運算式轉成函式。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找出內容只被設定過一次的臨時變數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將等號右邊的運算式，擷取成一個 </a:t>
            </a:r>
            <a:r>
              <a:rPr lang="en-US" altLang="zh-TW" dirty="0"/>
              <a:t>private</a:t>
            </a:r>
            <a:r>
              <a:rPr lang="zh-TW" altLang="en-US" dirty="0"/>
              <a:t> 獨立函數。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417332"/>
            <a:ext cx="7978734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dirty="0"/>
              <a:t>public decimal </a:t>
            </a:r>
            <a:r>
              <a:rPr lang="en-US" dirty="0" err="1"/>
              <a:t>getPrice</a:t>
            </a:r>
            <a:r>
              <a:rPr lang="en-US" dirty="0"/>
              <a:t>() {</a:t>
            </a:r>
          </a:p>
          <a:p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b="1" dirty="0" err="1">
                <a:solidFill>
                  <a:schemeClr val="tx2"/>
                </a:solidFill>
              </a:rPr>
              <a:t>getBasePrice</a:t>
            </a:r>
            <a:r>
              <a:rPr lang="en-US" b="1" dirty="0">
                <a:solidFill>
                  <a:schemeClr val="tx2"/>
                </a:solidFill>
              </a:rPr>
              <a:t>()</a:t>
            </a:r>
            <a:r>
              <a:rPr lang="en-US" dirty="0"/>
              <a:t> &gt; 10000)</a:t>
            </a:r>
          </a:p>
          <a:p>
            <a:r>
              <a:rPr lang="en-US" dirty="0"/>
              <a:t>        return </a:t>
            </a:r>
            <a:r>
              <a:rPr lang="en-US" b="1" dirty="0" err="1">
                <a:solidFill>
                  <a:schemeClr val="tx2"/>
                </a:solidFill>
              </a:rPr>
              <a:t>getBasePrice</a:t>
            </a:r>
            <a:r>
              <a:rPr lang="en-US" b="1" dirty="0">
                <a:solidFill>
                  <a:schemeClr val="tx2"/>
                </a:solidFill>
              </a:rPr>
              <a:t>()</a:t>
            </a:r>
            <a:r>
              <a:rPr lang="en-US" dirty="0"/>
              <a:t> * 0.90m;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return </a:t>
            </a:r>
            <a:r>
              <a:rPr lang="en-US" b="1" dirty="0" err="1">
                <a:solidFill>
                  <a:schemeClr val="tx2"/>
                </a:solidFill>
              </a:rPr>
              <a:t>getBasePrice</a:t>
            </a:r>
            <a:r>
              <a:rPr lang="en-US" b="1" dirty="0">
                <a:solidFill>
                  <a:schemeClr val="tx2"/>
                </a:solidFill>
              </a:rPr>
              <a:t>()</a:t>
            </a:r>
            <a:r>
              <a:rPr lang="en-US" dirty="0"/>
              <a:t> * 0.95m;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private decimal </a:t>
            </a:r>
            <a:r>
              <a:rPr lang="en-US" dirty="0" err="1"/>
              <a:t>getBasePrice</a:t>
            </a:r>
            <a:r>
              <a:rPr lang="en-US" dirty="0"/>
              <a:t>() {</a:t>
            </a:r>
          </a:p>
          <a:p>
            <a:r>
              <a:rPr lang="en-US" dirty="0"/>
              <a:t>    return </a:t>
            </a:r>
            <a:r>
              <a:rPr lang="en-US" dirty="0" err="1"/>
              <a:t>this.quantity</a:t>
            </a:r>
            <a:r>
              <a:rPr lang="en-US" dirty="0"/>
              <a:t> * </a:t>
            </a:r>
            <a:r>
              <a:rPr lang="en-US" dirty="0" err="1"/>
              <a:t>this.itemPrice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048000"/>
            <a:ext cx="797873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6437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Temporary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同一個變</a:t>
            </a:r>
            <a:r>
              <a:rPr lang="zh-TW" altLang="en-US" dirty="0" smtClean="0"/>
              <a:t>數先</a:t>
            </a:r>
            <a:r>
              <a:rPr lang="zh-TW" altLang="en-US" dirty="0"/>
              <a:t>後被設定過兩</a:t>
            </a:r>
            <a:r>
              <a:rPr lang="zh-TW" altLang="en-US" dirty="0" smtClean="0"/>
              <a:t>次內容，兩</a:t>
            </a:r>
            <a:r>
              <a:rPr lang="zh-TW" altLang="en-US" dirty="0"/>
              <a:t>次的意</a:t>
            </a:r>
            <a:r>
              <a:rPr lang="zh-TW" altLang="en-US" dirty="0" smtClean="0"/>
              <a:t>義各不相同。</a:t>
            </a:r>
            <a:endParaRPr lang="en-US" altLang="zh-TW" dirty="0" smtClean="0"/>
          </a:p>
          <a:p>
            <a:r>
              <a:rPr lang="zh-TW" altLang="en-US" dirty="0" smtClean="0"/>
              <a:t>應</a:t>
            </a:r>
            <a:r>
              <a:rPr lang="zh-TW" altLang="en-US" dirty="0"/>
              <a:t>該取兩個不同的變數名稱。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109" y="3112532"/>
            <a:ext cx="3782291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dirty="0" err="1" smtClean="0"/>
              <a:t>quanity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price </a:t>
            </a:r>
            <a:r>
              <a:rPr lang="en-US" dirty="0"/>
              <a:t>= 25;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quanity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1.05;</a:t>
            </a:r>
          </a:p>
          <a:p>
            <a:endParaRPr lang="en-US" dirty="0"/>
          </a:p>
          <a:p>
            <a:r>
              <a:rPr lang="en-US" dirty="0" err="1" smtClean="0"/>
              <a:t>ShowData</a:t>
            </a:r>
            <a:r>
              <a:rPr lang="en-US" dirty="0" smtClean="0"/>
              <a:t>(x</a:t>
            </a:r>
            <a:r>
              <a:rPr lang="en-US" dirty="0" smtClean="0"/>
              <a:t>);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109" y="2743200"/>
            <a:ext cx="378229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Before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99709" y="3101876"/>
            <a:ext cx="3782291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dirty="0" err="1" smtClean="0"/>
              <a:t>iQuanity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err="1" smtClean="0"/>
              <a:t>iPrice</a:t>
            </a:r>
            <a:r>
              <a:rPr lang="en-US" dirty="0" smtClean="0"/>
              <a:t> </a:t>
            </a:r>
            <a:r>
              <a:rPr lang="en-US" dirty="0"/>
              <a:t>= 25;</a:t>
            </a:r>
          </a:p>
          <a:p>
            <a:endParaRPr lang="en-US" dirty="0"/>
          </a:p>
          <a:p>
            <a:r>
              <a:rPr lang="en-US" dirty="0" err="1" smtClean="0"/>
              <a:t>nTotal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iQuanity</a:t>
            </a:r>
            <a:r>
              <a:rPr lang="en-US" dirty="0"/>
              <a:t> * </a:t>
            </a:r>
            <a:r>
              <a:rPr lang="en-US" dirty="0" err="1"/>
              <a:t>iPrice</a:t>
            </a:r>
            <a:r>
              <a:rPr lang="en-US" dirty="0"/>
              <a:t>;</a:t>
            </a:r>
          </a:p>
          <a:p>
            <a:r>
              <a:rPr lang="en-US" dirty="0" err="1" smtClean="0"/>
              <a:t>nTotalWithTax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nTotal</a:t>
            </a:r>
            <a:r>
              <a:rPr lang="en-US" dirty="0"/>
              <a:t> * 1.05m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ShowData</a:t>
            </a:r>
            <a:r>
              <a:rPr lang="en-US" dirty="0"/>
              <a:t>(</a:t>
            </a:r>
            <a:r>
              <a:rPr lang="en-US" dirty="0" err="1"/>
              <a:t>nTotalWithTax</a:t>
            </a:r>
            <a:r>
              <a:rPr lang="en-US" dirty="0"/>
              <a:t>);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9709" y="2732544"/>
            <a:ext cx="378229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880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議程與大綱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重</a:t>
            </a:r>
            <a:r>
              <a:rPr lang="zh-TW" altLang="en-US" dirty="0" smtClean="0"/>
              <a:t>構（</a:t>
            </a:r>
            <a:r>
              <a:rPr lang="en-US" altLang="zh-TW" dirty="0" smtClean="0"/>
              <a:t>Refactoring</a:t>
            </a:r>
            <a:r>
              <a:rPr lang="zh-TW" altLang="en-US" dirty="0" smtClean="0"/>
              <a:t>）觀</a:t>
            </a:r>
            <a:r>
              <a:rPr lang="zh-TW" altLang="en-US" dirty="0" smtClean="0"/>
              <a:t>念</a:t>
            </a:r>
            <a:endParaRPr lang="en-US" altLang="zh-TW" dirty="0" smtClean="0"/>
          </a:p>
          <a:p>
            <a:r>
              <a:rPr lang="zh-TW" altLang="en-US" dirty="0"/>
              <a:t>進行重</a:t>
            </a:r>
            <a:r>
              <a:rPr lang="zh-TW" altLang="en-US" dirty="0" smtClean="0"/>
              <a:t>構的時機</a:t>
            </a:r>
            <a:endParaRPr lang="en-US" altLang="zh-TW" dirty="0" smtClean="0"/>
          </a:p>
          <a:p>
            <a:r>
              <a:rPr lang="zh-TW" altLang="en-US" dirty="0"/>
              <a:t>重</a:t>
            </a:r>
            <a:r>
              <a:rPr lang="zh-TW" altLang="en-US" dirty="0" smtClean="0"/>
              <a:t>構與程</a:t>
            </a:r>
            <a:r>
              <a:rPr lang="zh-TW" altLang="en-US" dirty="0"/>
              <a:t>式寫作規</a:t>
            </a:r>
            <a:r>
              <a:rPr lang="zh-TW" altLang="en-US" dirty="0" smtClean="0"/>
              <a:t>範</a:t>
            </a:r>
            <a:endParaRPr lang="en-US" altLang="zh-TW" dirty="0" smtClean="0"/>
          </a:p>
          <a:p>
            <a:r>
              <a:rPr lang="zh-TW" altLang="en-US" dirty="0" smtClean="0"/>
              <a:t>重構實例與技巧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19321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重構 </a:t>
            </a:r>
            <a:r>
              <a:rPr lang="en-US" altLang="zh-TW" dirty="0" smtClean="0"/>
              <a:t>(Refactoring)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5181600"/>
            <a:ext cx="4800600" cy="11079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zh-TW" altLang="en-US" sz="2400" dirty="0"/>
              <a:t>在不改</a:t>
            </a:r>
            <a:r>
              <a:rPr lang="zh-TW" altLang="en-US" sz="2400" dirty="0" smtClean="0"/>
              <a:t>變程式外</a:t>
            </a:r>
            <a:r>
              <a:rPr lang="zh-TW" altLang="en-US" sz="2400" dirty="0"/>
              <a:t>部行為的前提下，</a:t>
            </a:r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</a:rPr>
              <a:t>改善</a:t>
            </a:r>
            <a:r>
              <a:rPr lang="zh-TW" altLang="en-US" sz="2400" dirty="0" smtClean="0"/>
              <a:t>其</a:t>
            </a:r>
            <a:r>
              <a:rPr lang="zh-TW" altLang="en-US" sz="2400" dirty="0"/>
              <a:t>內部結</a:t>
            </a:r>
            <a:r>
              <a:rPr lang="zh-TW" altLang="en-US" sz="2400" dirty="0" smtClean="0"/>
              <a:t>構。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74964" y="1828800"/>
            <a:ext cx="4678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Refactoring is the process of changing a software system in such a way that it does not alter the external behavior of the code yet improves its internal structure</a:t>
            </a:r>
            <a:r>
              <a:rPr lang="en-US" sz="2000" i="1" dirty="0" smtClean="0">
                <a:latin typeface="+mj-lt"/>
              </a:rPr>
              <a:t>.</a:t>
            </a:r>
          </a:p>
          <a:p>
            <a:r>
              <a:rPr lang="en-US" altLang="zh-TW" sz="2000" dirty="0" smtClean="0">
                <a:latin typeface="+mj-lt"/>
              </a:rPr>
              <a:t>--</a:t>
            </a:r>
            <a:r>
              <a:rPr lang="zh-TW" altLang="en-US" sz="2000" dirty="0" smtClean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Martin Fowler</a:t>
            </a:r>
            <a:r>
              <a:rPr lang="en-US" sz="2000" dirty="0" smtClean="0">
                <a:latin typeface="+mj-lt"/>
              </a:rPr>
              <a:t> 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30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</a:t>
            </a:r>
            <a:r>
              <a:rPr lang="zh-TW" altLang="en-US" dirty="0" smtClean="0"/>
              <a:t>麼</a:t>
            </a:r>
            <a:r>
              <a:rPr lang="zh-TW" altLang="en-US" dirty="0"/>
              <a:t>不是重構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+mn-ea"/>
              </a:rPr>
              <a:t>增</a:t>
            </a:r>
            <a:r>
              <a:rPr lang="zh-TW" altLang="en-US" sz="2800" dirty="0" smtClean="0">
                <a:latin typeface="+mn-ea"/>
              </a:rPr>
              <a:t>加新功能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改</a:t>
            </a:r>
            <a:r>
              <a:rPr lang="zh-TW" altLang="en-US" sz="2800" dirty="0">
                <a:latin typeface="+mn-ea"/>
              </a:rPr>
              <a:t>善安全</a:t>
            </a:r>
            <a:r>
              <a:rPr lang="zh-TW" altLang="en-US" sz="2800" dirty="0" smtClean="0">
                <a:latin typeface="+mn-ea"/>
              </a:rPr>
              <a:t>性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提</a:t>
            </a:r>
            <a:r>
              <a:rPr lang="zh-TW" altLang="en-US" sz="2800" dirty="0">
                <a:latin typeface="+mn-ea"/>
              </a:rPr>
              <a:t>升效</a:t>
            </a:r>
            <a:r>
              <a:rPr lang="zh-TW" altLang="en-US" sz="2800" dirty="0" smtClean="0">
                <a:latin typeface="+mn-ea"/>
              </a:rPr>
              <a:t>能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程式除錯</a:t>
            </a:r>
            <a:endParaRPr lang="en-US" sz="28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4281607"/>
            <a:ext cx="7924800" cy="16619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371600" tIns="274320" rIns="91440" bIns="274320" rtlCol="0">
            <a:spAutoFit/>
          </a:bodyPr>
          <a:lstStyle/>
          <a:p>
            <a:r>
              <a:rPr lang="zh-TW" altLang="en-US" sz="2400" dirty="0" smtClean="0">
                <a:latin typeface="+mn-ea"/>
              </a:rPr>
              <a:t>重</a:t>
            </a:r>
            <a:r>
              <a:rPr lang="zh-TW" altLang="en-US" sz="2400" dirty="0">
                <a:latin typeface="+mn-ea"/>
              </a:rPr>
              <a:t>構是軟體設計期間持續進行</a:t>
            </a:r>
            <a:r>
              <a:rPr lang="zh-TW" altLang="en-US" sz="2400" dirty="0" smtClean="0">
                <a:latin typeface="+mn-ea"/>
              </a:rPr>
              <a:t>的工作，進行上述活動時，自然也會做程式重構。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重</a:t>
            </a:r>
            <a:r>
              <a:rPr lang="zh-TW" altLang="en-US" sz="2400" dirty="0">
                <a:latin typeface="+mn-ea"/>
              </a:rPr>
              <a:t>構後的程式，有助於進行上述活</a:t>
            </a:r>
            <a:r>
              <a:rPr lang="zh-TW" altLang="en-US" sz="2400" dirty="0" smtClean="0">
                <a:latin typeface="+mn-ea"/>
              </a:rPr>
              <a:t>動</a:t>
            </a:r>
            <a:r>
              <a:rPr lang="zh-TW" altLang="en-US" sz="2400" dirty="0">
                <a:latin typeface="+mn-ea"/>
              </a:rPr>
              <a:t>。</a:t>
            </a:r>
            <a:endParaRPr lang="en-US" sz="2400" dirty="0">
              <a:latin typeface="+mn-ea"/>
            </a:endParaRPr>
          </a:p>
        </p:txBody>
      </p:sp>
      <p:pic>
        <p:nvPicPr>
          <p:cNvPr id="6" name="Picture 23" descr="Ev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92963"/>
            <a:ext cx="11430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何時進行重構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+mn-ea"/>
              </a:rPr>
              <a:t>增加新功</a:t>
            </a:r>
            <a:r>
              <a:rPr lang="zh-TW" altLang="en-US" sz="2800" dirty="0" smtClean="0">
                <a:latin typeface="+mn-ea"/>
              </a:rPr>
              <a:t>能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增加新功</a:t>
            </a:r>
            <a:r>
              <a:rPr lang="zh-TW" altLang="en-US" dirty="0" smtClean="0">
                <a:latin typeface="+mn-ea"/>
              </a:rPr>
              <a:t>能時，不可能完全與舊程式無關。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必須了解</a:t>
            </a:r>
            <a:r>
              <a:rPr lang="zh-TW" altLang="en-US" dirty="0">
                <a:latin typeface="+mn-ea"/>
              </a:rPr>
              <a:t>舊程</a:t>
            </a:r>
            <a:r>
              <a:rPr lang="zh-TW" altLang="en-US" dirty="0" smtClean="0">
                <a:latin typeface="+mn-ea"/>
              </a:rPr>
              <a:t>式，也才知道該不該以及如何重構。</a:t>
            </a:r>
            <a:endParaRPr lang="en-US" altLang="zh-TW" dirty="0" smtClean="0">
              <a:latin typeface="+mn-ea"/>
            </a:endParaRPr>
          </a:p>
          <a:p>
            <a:pPr lvl="2"/>
            <a:r>
              <a:rPr lang="zh-TW" altLang="en-US" dirty="0" smtClean="0">
                <a:latin typeface="+mn-ea"/>
              </a:rPr>
              <a:t>如果有需要，重構舊程式；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zh-TW" altLang="en-US" dirty="0" smtClean="0">
                <a:latin typeface="+mn-ea"/>
              </a:rPr>
              <a:t>如果新功能很容易就加得進去，自然就不更動舊程式。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r>
              <a:rPr lang="zh-TW" altLang="en-US" sz="2800" dirty="0"/>
              <a:t>修正錯</a:t>
            </a:r>
            <a:r>
              <a:rPr lang="zh-TW" altLang="en-US" sz="2800" dirty="0" smtClean="0"/>
              <a:t>誤</a:t>
            </a:r>
            <a:endParaRPr lang="en-US" altLang="zh-TW" sz="2800" dirty="0" smtClean="0"/>
          </a:p>
          <a:p>
            <a:pPr lvl="1"/>
            <a:r>
              <a:rPr lang="zh-TW" altLang="en-US" dirty="0" smtClean="0"/>
              <a:t>不可能只從介面除錯，必須了解內部程式運作。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理解後，也才知道怎麼重構成比較好讀的程式。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結果是：好讀的程式，好除錯</a:t>
            </a:r>
            <a:r>
              <a:rPr lang="zh-TW" altLang="en-US" dirty="0"/>
              <a:t>的程式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652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來看一則例子吧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443091"/>
            <a:ext cx="4495800" cy="61863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// </a:t>
            </a:r>
            <a:r>
              <a:rPr lang="zh-TW" altLang="en-US" dirty="0" smtClean="0">
                <a:solidFill>
                  <a:srgbClr val="C00000"/>
                </a:solidFill>
              </a:rPr>
              <a:t>讀取資料檔</a:t>
            </a:r>
          </a:p>
          <a:p>
            <a:r>
              <a:rPr lang="en-US" dirty="0" smtClean="0"/>
              <a:t>string </a:t>
            </a:r>
            <a:r>
              <a:rPr lang="en-US" dirty="0" err="1"/>
              <a:t>sData</a:t>
            </a:r>
            <a:r>
              <a:rPr lang="en-US" dirty="0"/>
              <a:t> = "";</a:t>
            </a:r>
          </a:p>
          <a:p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en-US" dirty="0" err="1"/>
              <a:t>objReader</a:t>
            </a:r>
            <a:r>
              <a:rPr lang="en-US" dirty="0"/>
              <a:t> = </a:t>
            </a:r>
            <a:r>
              <a:rPr lang="en-US" dirty="0" smtClean="0"/>
              <a:t>new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StreamReader</a:t>
            </a:r>
            <a:r>
              <a:rPr lang="en-US" dirty="0"/>
              <a:t>(@"c:\temp\pick3.txt");</a:t>
            </a:r>
          </a:p>
          <a:p>
            <a:r>
              <a:rPr lang="en-US" dirty="0"/>
              <a:t>while (!</a:t>
            </a:r>
            <a:r>
              <a:rPr lang="en-US" dirty="0" err="1"/>
              <a:t>objReader.EndOfStream</a:t>
            </a:r>
            <a:r>
              <a:rPr lang="en-US" dirty="0"/>
              <a:t>) {</a:t>
            </a:r>
          </a:p>
          <a:p>
            <a:r>
              <a:rPr lang="en-US" dirty="0"/>
              <a:t>    string </a:t>
            </a:r>
            <a:r>
              <a:rPr lang="en-US" dirty="0" err="1"/>
              <a:t>sLine</a:t>
            </a:r>
            <a:r>
              <a:rPr lang="en-US" dirty="0"/>
              <a:t> = </a:t>
            </a:r>
            <a:r>
              <a:rPr lang="en-US" dirty="0" err="1"/>
              <a:t>objReader.ReadLine</a:t>
            </a:r>
            <a:r>
              <a:rPr lang="en-US" dirty="0"/>
              <a:t>();</a:t>
            </a:r>
          </a:p>
          <a:p>
            <a:r>
              <a:rPr lang="en-US" dirty="0"/>
              <a:t>    if (</a:t>
            </a:r>
            <a:r>
              <a:rPr lang="en-US" dirty="0" err="1"/>
              <a:t>sLine</a:t>
            </a:r>
            <a:r>
              <a:rPr lang="en-US" dirty="0"/>
              <a:t> != "")</a:t>
            </a:r>
          </a:p>
          <a:p>
            <a:r>
              <a:rPr lang="en-US" dirty="0"/>
              <a:t>        </a:t>
            </a:r>
            <a:r>
              <a:rPr lang="en-US" dirty="0" err="1"/>
              <a:t>sData</a:t>
            </a:r>
            <a:r>
              <a:rPr lang="en-US" dirty="0"/>
              <a:t> += </a:t>
            </a:r>
            <a:r>
              <a:rPr lang="en-US" dirty="0" err="1"/>
              <a:t>sLine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objReader.Close</a:t>
            </a:r>
            <a:r>
              <a:rPr lang="en-US" dirty="0" smtClean="0"/>
              <a:t>();</a:t>
            </a:r>
            <a:endParaRPr lang="en-US" sz="800" dirty="0"/>
          </a:p>
          <a:p>
            <a:r>
              <a:rPr lang="en-US" altLang="zh-TW" dirty="0" smtClean="0">
                <a:solidFill>
                  <a:schemeClr val="tx2"/>
                </a:solidFill>
              </a:rPr>
              <a:t>// </a:t>
            </a:r>
            <a:r>
              <a:rPr lang="zh-TW" altLang="en-US" dirty="0">
                <a:solidFill>
                  <a:schemeClr val="tx2"/>
                </a:solidFill>
              </a:rPr>
              <a:t>排出固定十碼且由近而遠的數列</a:t>
            </a:r>
          </a:p>
          <a:p>
            <a:r>
              <a:rPr lang="en-US" dirty="0"/>
              <a:t>string </a:t>
            </a:r>
            <a:r>
              <a:rPr lang="en-US" dirty="0" err="1"/>
              <a:t>sNearFar</a:t>
            </a:r>
            <a:r>
              <a:rPr lang="en-US" dirty="0"/>
              <a:t> = "01234567890";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iPos</a:t>
            </a:r>
            <a:r>
              <a:rPr lang="en-US" dirty="0"/>
              <a:t> = 0;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iPos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/>
              <a:t>sData.Length</a:t>
            </a:r>
            <a:r>
              <a:rPr lang="en-US" dirty="0"/>
              <a:t>; </a:t>
            </a:r>
            <a:r>
              <a:rPr lang="en-US" dirty="0" err="1"/>
              <a:t>iPos</a:t>
            </a:r>
            <a:r>
              <a:rPr lang="en-US" dirty="0"/>
              <a:t>++) {</a:t>
            </a:r>
          </a:p>
          <a:p>
            <a:r>
              <a:rPr lang="en-US" dirty="0"/>
              <a:t>    string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sData.Substring</a:t>
            </a:r>
            <a:r>
              <a:rPr lang="en-US" dirty="0"/>
              <a:t>(</a:t>
            </a:r>
            <a:r>
              <a:rPr lang="en-US" dirty="0" err="1"/>
              <a:t>iPos</a:t>
            </a:r>
            <a:r>
              <a:rPr lang="en-US" dirty="0"/>
              <a:t>, 1);</a:t>
            </a:r>
          </a:p>
          <a:p>
            <a:r>
              <a:rPr lang="en-US" dirty="0"/>
              <a:t>    </a:t>
            </a:r>
            <a:r>
              <a:rPr lang="en-US" dirty="0" err="1"/>
              <a:t>sNearFar</a:t>
            </a:r>
            <a:r>
              <a:rPr lang="en-US" dirty="0"/>
              <a:t> = </a:t>
            </a:r>
            <a:r>
              <a:rPr lang="en-US" dirty="0" err="1"/>
              <a:t>ch</a:t>
            </a:r>
            <a:r>
              <a:rPr lang="en-US" dirty="0"/>
              <a:t> +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sNearFar.Replace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/>
              <a:t>, "");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sNearFar</a:t>
            </a:r>
            <a:r>
              <a:rPr lang="en-US" dirty="0"/>
              <a:t> = </a:t>
            </a:r>
            <a:r>
              <a:rPr lang="en-US" dirty="0" err="1"/>
              <a:t>sNearFar.Substring</a:t>
            </a:r>
            <a:r>
              <a:rPr lang="en-US" dirty="0"/>
              <a:t>(0, 5) + </a:t>
            </a:r>
          </a:p>
          <a:p>
            <a:r>
              <a:rPr lang="en-US" dirty="0"/>
              <a:t>        "-" + </a:t>
            </a:r>
            <a:r>
              <a:rPr lang="en-US" dirty="0" err="1"/>
              <a:t>sNearFar.Substring</a:t>
            </a:r>
            <a:r>
              <a:rPr lang="en-US" dirty="0"/>
              <a:t>(5, 5);;</a:t>
            </a:r>
          </a:p>
          <a:p>
            <a:r>
              <a:rPr lang="en-US" dirty="0" err="1"/>
              <a:t>MessageBox.Show</a:t>
            </a:r>
            <a:r>
              <a:rPr lang="en-US" dirty="0"/>
              <a:t>(</a:t>
            </a:r>
            <a:r>
              <a:rPr lang="en-US" dirty="0" err="1"/>
              <a:t>sNearFar</a:t>
            </a:r>
            <a:r>
              <a:rPr lang="en-US" dirty="0" smtClean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105085"/>
            <a:ext cx="3962400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sData</a:t>
            </a:r>
            <a:r>
              <a:rPr lang="en-US" dirty="0"/>
              <a:t> </a:t>
            </a:r>
            <a:r>
              <a:rPr lang="en-US" dirty="0" smtClean="0"/>
              <a:t>= “”</a:t>
            </a:r>
          </a:p>
          <a:p>
            <a:r>
              <a:rPr lang="en-US" dirty="0" err="1" smtClean="0"/>
              <a:t>sData</a:t>
            </a:r>
            <a:r>
              <a:rPr lang="en-US" dirty="0" smtClean="0"/>
              <a:t> = </a:t>
            </a:r>
            <a:r>
              <a:rPr lang="en-US" b="1" dirty="0" err="1" smtClean="0"/>
              <a:t>ReadDataFile</a:t>
            </a:r>
            <a:r>
              <a:rPr lang="en-US" dirty="0" smtClean="0"/>
              <a:t>("pick3.txt");</a:t>
            </a:r>
          </a:p>
          <a:p>
            <a:r>
              <a:rPr lang="en-US" b="1" dirty="0" err="1" smtClean="0"/>
              <a:t>GetNearFarList</a:t>
            </a:r>
            <a:r>
              <a:rPr lang="en-US" dirty="0" smtClean="0"/>
              <a:t>(</a:t>
            </a:r>
            <a:r>
              <a:rPr lang="en-US" dirty="0" err="1" smtClean="0"/>
              <a:t>sData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TW" dirty="0"/>
              <a:t>// </a:t>
            </a:r>
            <a:r>
              <a:rPr lang="zh-TW" altLang="en-US" dirty="0"/>
              <a:t>讀取資料檔</a:t>
            </a:r>
          </a:p>
          <a:p>
            <a:r>
              <a:rPr lang="en-US" dirty="0" smtClean="0"/>
              <a:t>String </a:t>
            </a:r>
            <a:r>
              <a:rPr lang="en-US" b="1" dirty="0" err="1" smtClean="0"/>
              <a:t>ReadDataFile</a:t>
            </a:r>
            <a:r>
              <a:rPr lang="en-US" dirty="0" smtClean="0"/>
              <a:t>(</a:t>
            </a:r>
            <a:r>
              <a:rPr lang="en-US" dirty="0" err="1" smtClean="0"/>
              <a:t>sFilname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 …</a:t>
            </a:r>
            <a:endParaRPr lang="en-US" dirty="0"/>
          </a:p>
          <a:p>
            <a:r>
              <a:rPr lang="en-US" dirty="0" smtClean="0"/>
              <a:t>    return result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altLang="zh-TW" dirty="0"/>
              <a:t>// </a:t>
            </a:r>
            <a:r>
              <a:rPr lang="zh-TW" altLang="en-US" dirty="0" smtClean="0"/>
              <a:t>排出固定十碼由近而遠的數</a:t>
            </a:r>
            <a:r>
              <a:rPr lang="zh-TW" altLang="en-US" dirty="0"/>
              <a:t>列</a:t>
            </a:r>
          </a:p>
          <a:p>
            <a:r>
              <a:rPr lang="en-US" dirty="0" smtClean="0"/>
              <a:t>void </a:t>
            </a:r>
            <a:r>
              <a:rPr lang="en-US" b="1" dirty="0" err="1" smtClean="0"/>
              <a:t>GetNearFarList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sData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// …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rot="1364198" flipH="1">
            <a:off x="3167021" y="1796573"/>
            <a:ext cx="1598954" cy="937384"/>
          </a:xfrm>
          <a:custGeom>
            <a:avLst/>
            <a:gdLst>
              <a:gd name="T0" fmla="*/ 971587722 w 1631"/>
              <a:gd name="T1" fmla="*/ 224813940 h 609"/>
              <a:gd name="T2" fmla="*/ 963407587 w 1631"/>
              <a:gd name="T3" fmla="*/ 212254454 h 609"/>
              <a:gd name="T4" fmla="*/ 943900441 w 1631"/>
              <a:gd name="T5" fmla="*/ 187763890 h 609"/>
              <a:gd name="T6" fmla="*/ 922505328 w 1631"/>
              <a:gd name="T7" fmla="*/ 165156180 h 609"/>
              <a:gd name="T8" fmla="*/ 896705221 w 1631"/>
              <a:gd name="T9" fmla="*/ 143177673 h 609"/>
              <a:gd name="T10" fmla="*/ 869646998 w 1631"/>
              <a:gd name="T11" fmla="*/ 122454401 h 609"/>
              <a:gd name="T12" fmla="*/ 838182989 w 1631"/>
              <a:gd name="T13" fmla="*/ 102359539 h 609"/>
              <a:gd name="T14" fmla="*/ 805461657 w 1631"/>
              <a:gd name="T15" fmla="*/ 84148323 h 609"/>
              <a:gd name="T16" fmla="*/ 770851564 w 1631"/>
              <a:gd name="T17" fmla="*/ 67820753 h 609"/>
              <a:gd name="T18" fmla="*/ 732466330 w 1631"/>
              <a:gd name="T19" fmla="*/ 53377620 h 609"/>
              <a:gd name="T20" fmla="*/ 693452037 w 1631"/>
              <a:gd name="T21" fmla="*/ 39562106 h 609"/>
              <a:gd name="T22" fmla="*/ 652549778 w 1631"/>
              <a:gd name="T23" fmla="*/ 27631029 h 609"/>
              <a:gd name="T24" fmla="*/ 608500641 w 1631"/>
              <a:gd name="T25" fmla="*/ 18211216 h 609"/>
              <a:gd name="T26" fmla="*/ 563823239 w 1631"/>
              <a:gd name="T27" fmla="*/ 11303459 h 609"/>
              <a:gd name="T28" fmla="*/ 518515986 w 1631"/>
              <a:gd name="T29" fmla="*/ 5024112 h 609"/>
              <a:gd name="T30" fmla="*/ 482647777 w 1631"/>
              <a:gd name="T31" fmla="*/ 1883646 h 609"/>
              <a:gd name="T32" fmla="*/ 446149717 w 1631"/>
              <a:gd name="T33" fmla="*/ 1256028 h 609"/>
              <a:gd name="T34" fmla="*/ 391404214 w 1631"/>
              <a:gd name="T35" fmla="*/ 1256028 h 609"/>
              <a:gd name="T36" fmla="*/ 360570056 w 1631"/>
              <a:gd name="T37" fmla="*/ 1883646 h 609"/>
              <a:gd name="T38" fmla="*/ 301418766 w 1631"/>
              <a:gd name="T39" fmla="*/ 7535375 h 609"/>
              <a:gd name="T40" fmla="*/ 271843517 w 1631"/>
              <a:gd name="T41" fmla="*/ 11931077 h 609"/>
              <a:gd name="T42" fmla="*/ 216467369 w 1631"/>
              <a:gd name="T43" fmla="*/ 21979300 h 609"/>
              <a:gd name="T44" fmla="*/ 162350923 w 1631"/>
              <a:gd name="T45" fmla="*/ 35794022 h 609"/>
              <a:gd name="T46" fmla="*/ 111380561 w 1631"/>
              <a:gd name="T47" fmla="*/ 53377620 h 609"/>
              <a:gd name="T48" fmla="*/ 64185341 w 1631"/>
              <a:gd name="T49" fmla="*/ 72216454 h 609"/>
              <a:gd name="T50" fmla="*/ 20136204 w 1631"/>
              <a:gd name="T51" fmla="*/ 94195754 h 609"/>
              <a:gd name="T52" fmla="*/ 19507146 w 1631"/>
              <a:gd name="T53" fmla="*/ 96707810 h 609"/>
              <a:gd name="T54" fmla="*/ 59780348 w 1631"/>
              <a:gd name="T55" fmla="*/ 81008650 h 609"/>
              <a:gd name="T56" fmla="*/ 102570575 w 1631"/>
              <a:gd name="T57" fmla="*/ 66564725 h 609"/>
              <a:gd name="T58" fmla="*/ 123965689 w 1631"/>
              <a:gd name="T59" fmla="*/ 60285378 h 609"/>
              <a:gd name="T60" fmla="*/ 169902000 w 1631"/>
              <a:gd name="T61" fmla="*/ 50237947 h 609"/>
              <a:gd name="T62" fmla="*/ 217097220 w 1631"/>
              <a:gd name="T63" fmla="*/ 41445751 h 609"/>
              <a:gd name="T64" fmla="*/ 265550557 w 1631"/>
              <a:gd name="T65" fmla="*/ 35166404 h 609"/>
              <a:gd name="T66" fmla="*/ 316520919 w 1631"/>
              <a:gd name="T67" fmla="*/ 31398321 h 609"/>
              <a:gd name="T68" fmla="*/ 367492074 w 1631"/>
              <a:gd name="T69" fmla="*/ 29514675 h 609"/>
              <a:gd name="T70" fmla="*/ 415945411 w 1631"/>
              <a:gd name="T71" fmla="*/ 31398321 h 609"/>
              <a:gd name="T72" fmla="*/ 462510780 w 1631"/>
              <a:gd name="T73" fmla="*/ 33910376 h 609"/>
              <a:gd name="T74" fmla="*/ 508447884 w 1631"/>
              <a:gd name="T75" fmla="*/ 39562106 h 609"/>
              <a:gd name="T76" fmla="*/ 553125286 w 1631"/>
              <a:gd name="T77" fmla="*/ 46469863 h 609"/>
              <a:gd name="T78" fmla="*/ 595915513 w 1631"/>
              <a:gd name="T79" fmla="*/ 56517294 h 609"/>
              <a:gd name="T80" fmla="*/ 636817773 w 1631"/>
              <a:gd name="T81" fmla="*/ 67820753 h 609"/>
              <a:gd name="T82" fmla="*/ 675832065 w 1631"/>
              <a:gd name="T83" fmla="*/ 80380239 h 609"/>
              <a:gd name="T84" fmla="*/ 713588242 w 1631"/>
              <a:gd name="T85" fmla="*/ 96079400 h 609"/>
              <a:gd name="T86" fmla="*/ 748198334 w 1631"/>
              <a:gd name="T87" fmla="*/ 111150942 h 609"/>
              <a:gd name="T88" fmla="*/ 780919666 w 1631"/>
              <a:gd name="T89" fmla="*/ 129362158 h 609"/>
              <a:gd name="T90" fmla="*/ 811753824 w 1631"/>
              <a:gd name="T91" fmla="*/ 148829402 h 609"/>
              <a:gd name="T92" fmla="*/ 839441898 w 1631"/>
              <a:gd name="T93" fmla="*/ 168924264 h 609"/>
              <a:gd name="T94" fmla="*/ 864612154 w 1631"/>
              <a:gd name="T95" fmla="*/ 190275154 h 609"/>
              <a:gd name="T96" fmla="*/ 886637119 w 1631"/>
              <a:gd name="T97" fmla="*/ 213510481 h 609"/>
              <a:gd name="T98" fmla="*/ 906144265 w 1631"/>
              <a:gd name="T99" fmla="*/ 238001045 h 609"/>
              <a:gd name="T100" fmla="*/ 922505328 w 1631"/>
              <a:gd name="T101" fmla="*/ 262492400 h 609"/>
              <a:gd name="T102" fmla="*/ 886637119 w 1631"/>
              <a:gd name="T103" fmla="*/ 268144130 h 609"/>
              <a:gd name="T104" fmla="*/ 1006197815 w 1631"/>
              <a:gd name="T105" fmla="*/ 212254454 h 60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631" h="609">
                <a:moveTo>
                  <a:pt x="1556" y="379"/>
                </a:moveTo>
                <a:lnTo>
                  <a:pt x="1544" y="358"/>
                </a:lnTo>
                <a:lnTo>
                  <a:pt x="1537" y="348"/>
                </a:lnTo>
                <a:lnTo>
                  <a:pt x="1531" y="338"/>
                </a:lnTo>
                <a:lnTo>
                  <a:pt x="1516" y="319"/>
                </a:lnTo>
                <a:lnTo>
                  <a:pt x="1500" y="299"/>
                </a:lnTo>
                <a:lnTo>
                  <a:pt x="1483" y="282"/>
                </a:lnTo>
                <a:lnTo>
                  <a:pt x="1466" y="263"/>
                </a:lnTo>
                <a:lnTo>
                  <a:pt x="1445" y="245"/>
                </a:lnTo>
                <a:lnTo>
                  <a:pt x="1425" y="228"/>
                </a:lnTo>
                <a:lnTo>
                  <a:pt x="1403" y="211"/>
                </a:lnTo>
                <a:lnTo>
                  <a:pt x="1382" y="195"/>
                </a:lnTo>
                <a:lnTo>
                  <a:pt x="1357" y="179"/>
                </a:lnTo>
                <a:lnTo>
                  <a:pt x="1332" y="163"/>
                </a:lnTo>
                <a:lnTo>
                  <a:pt x="1308" y="148"/>
                </a:lnTo>
                <a:lnTo>
                  <a:pt x="1280" y="134"/>
                </a:lnTo>
                <a:lnTo>
                  <a:pt x="1253" y="121"/>
                </a:lnTo>
                <a:lnTo>
                  <a:pt x="1225" y="108"/>
                </a:lnTo>
                <a:lnTo>
                  <a:pt x="1195" y="96"/>
                </a:lnTo>
                <a:lnTo>
                  <a:pt x="1164" y="85"/>
                </a:lnTo>
                <a:lnTo>
                  <a:pt x="1134" y="73"/>
                </a:lnTo>
                <a:lnTo>
                  <a:pt x="1102" y="63"/>
                </a:lnTo>
                <a:lnTo>
                  <a:pt x="1070" y="54"/>
                </a:lnTo>
                <a:lnTo>
                  <a:pt x="1037" y="44"/>
                </a:lnTo>
                <a:lnTo>
                  <a:pt x="1002" y="37"/>
                </a:lnTo>
                <a:lnTo>
                  <a:pt x="967" y="29"/>
                </a:lnTo>
                <a:lnTo>
                  <a:pt x="932" y="22"/>
                </a:lnTo>
                <a:lnTo>
                  <a:pt x="896" y="18"/>
                </a:lnTo>
                <a:lnTo>
                  <a:pt x="860" y="12"/>
                </a:lnTo>
                <a:lnTo>
                  <a:pt x="824" y="8"/>
                </a:lnTo>
                <a:lnTo>
                  <a:pt x="786" y="5"/>
                </a:lnTo>
                <a:lnTo>
                  <a:pt x="767" y="3"/>
                </a:lnTo>
                <a:lnTo>
                  <a:pt x="748" y="3"/>
                </a:lnTo>
                <a:lnTo>
                  <a:pt x="709" y="2"/>
                </a:lnTo>
                <a:lnTo>
                  <a:pt x="671" y="0"/>
                </a:lnTo>
                <a:lnTo>
                  <a:pt x="622" y="2"/>
                </a:lnTo>
                <a:lnTo>
                  <a:pt x="597" y="3"/>
                </a:lnTo>
                <a:lnTo>
                  <a:pt x="573" y="3"/>
                </a:lnTo>
                <a:lnTo>
                  <a:pt x="525" y="8"/>
                </a:lnTo>
                <a:lnTo>
                  <a:pt x="479" y="12"/>
                </a:lnTo>
                <a:lnTo>
                  <a:pt x="455" y="16"/>
                </a:lnTo>
                <a:lnTo>
                  <a:pt x="432" y="19"/>
                </a:lnTo>
                <a:lnTo>
                  <a:pt x="387" y="27"/>
                </a:lnTo>
                <a:lnTo>
                  <a:pt x="344" y="35"/>
                </a:lnTo>
                <a:lnTo>
                  <a:pt x="300" y="45"/>
                </a:lnTo>
                <a:lnTo>
                  <a:pt x="258" y="57"/>
                </a:lnTo>
                <a:lnTo>
                  <a:pt x="218" y="70"/>
                </a:lnTo>
                <a:lnTo>
                  <a:pt x="177" y="85"/>
                </a:lnTo>
                <a:lnTo>
                  <a:pt x="139" y="99"/>
                </a:lnTo>
                <a:lnTo>
                  <a:pt x="102" y="115"/>
                </a:lnTo>
                <a:lnTo>
                  <a:pt x="67" y="131"/>
                </a:lnTo>
                <a:lnTo>
                  <a:pt x="32" y="150"/>
                </a:lnTo>
                <a:lnTo>
                  <a:pt x="0" y="169"/>
                </a:lnTo>
                <a:lnTo>
                  <a:pt x="31" y="154"/>
                </a:lnTo>
                <a:lnTo>
                  <a:pt x="63" y="141"/>
                </a:lnTo>
                <a:lnTo>
                  <a:pt x="95" y="129"/>
                </a:lnTo>
                <a:lnTo>
                  <a:pt x="128" y="118"/>
                </a:lnTo>
                <a:lnTo>
                  <a:pt x="163" y="106"/>
                </a:lnTo>
                <a:lnTo>
                  <a:pt x="180" y="102"/>
                </a:lnTo>
                <a:lnTo>
                  <a:pt x="197" y="96"/>
                </a:lnTo>
                <a:lnTo>
                  <a:pt x="232" y="87"/>
                </a:lnTo>
                <a:lnTo>
                  <a:pt x="270" y="80"/>
                </a:lnTo>
                <a:lnTo>
                  <a:pt x="306" y="71"/>
                </a:lnTo>
                <a:lnTo>
                  <a:pt x="345" y="66"/>
                </a:lnTo>
                <a:lnTo>
                  <a:pt x="383" y="60"/>
                </a:lnTo>
                <a:lnTo>
                  <a:pt x="422" y="56"/>
                </a:lnTo>
                <a:lnTo>
                  <a:pt x="463" y="53"/>
                </a:lnTo>
                <a:lnTo>
                  <a:pt x="503" y="50"/>
                </a:lnTo>
                <a:lnTo>
                  <a:pt x="544" y="48"/>
                </a:lnTo>
                <a:lnTo>
                  <a:pt x="584" y="47"/>
                </a:lnTo>
                <a:lnTo>
                  <a:pt x="624" y="48"/>
                </a:lnTo>
                <a:lnTo>
                  <a:pt x="661" y="50"/>
                </a:lnTo>
                <a:lnTo>
                  <a:pt x="699" y="51"/>
                </a:lnTo>
                <a:lnTo>
                  <a:pt x="735" y="54"/>
                </a:lnTo>
                <a:lnTo>
                  <a:pt x="773" y="58"/>
                </a:lnTo>
                <a:lnTo>
                  <a:pt x="808" y="63"/>
                </a:lnTo>
                <a:lnTo>
                  <a:pt x="844" y="69"/>
                </a:lnTo>
                <a:lnTo>
                  <a:pt x="879" y="74"/>
                </a:lnTo>
                <a:lnTo>
                  <a:pt x="913" y="82"/>
                </a:lnTo>
                <a:lnTo>
                  <a:pt x="947" y="90"/>
                </a:lnTo>
                <a:lnTo>
                  <a:pt x="980" y="99"/>
                </a:lnTo>
                <a:lnTo>
                  <a:pt x="1012" y="108"/>
                </a:lnTo>
                <a:lnTo>
                  <a:pt x="1044" y="118"/>
                </a:lnTo>
                <a:lnTo>
                  <a:pt x="1074" y="128"/>
                </a:lnTo>
                <a:lnTo>
                  <a:pt x="1105" y="140"/>
                </a:lnTo>
                <a:lnTo>
                  <a:pt x="1134" y="153"/>
                </a:lnTo>
                <a:lnTo>
                  <a:pt x="1161" y="164"/>
                </a:lnTo>
                <a:lnTo>
                  <a:pt x="1189" y="177"/>
                </a:lnTo>
                <a:lnTo>
                  <a:pt x="1216" y="192"/>
                </a:lnTo>
                <a:lnTo>
                  <a:pt x="1241" y="206"/>
                </a:lnTo>
                <a:lnTo>
                  <a:pt x="1266" y="221"/>
                </a:lnTo>
                <a:lnTo>
                  <a:pt x="1290" y="237"/>
                </a:lnTo>
                <a:lnTo>
                  <a:pt x="1312" y="253"/>
                </a:lnTo>
                <a:lnTo>
                  <a:pt x="1334" y="269"/>
                </a:lnTo>
                <a:lnTo>
                  <a:pt x="1354" y="286"/>
                </a:lnTo>
                <a:lnTo>
                  <a:pt x="1374" y="303"/>
                </a:lnTo>
                <a:lnTo>
                  <a:pt x="1392" y="322"/>
                </a:lnTo>
                <a:lnTo>
                  <a:pt x="1409" y="340"/>
                </a:lnTo>
                <a:lnTo>
                  <a:pt x="1425" y="358"/>
                </a:lnTo>
                <a:lnTo>
                  <a:pt x="1440" y="379"/>
                </a:lnTo>
                <a:lnTo>
                  <a:pt x="1453" y="398"/>
                </a:lnTo>
                <a:lnTo>
                  <a:pt x="1466" y="418"/>
                </a:lnTo>
                <a:lnTo>
                  <a:pt x="1437" y="422"/>
                </a:lnTo>
                <a:lnTo>
                  <a:pt x="1409" y="427"/>
                </a:lnTo>
                <a:lnTo>
                  <a:pt x="1631" y="609"/>
                </a:lnTo>
                <a:lnTo>
                  <a:pt x="1599" y="338"/>
                </a:lnTo>
                <a:lnTo>
                  <a:pt x="1556" y="37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26" descr="Validate_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26" y="1559395"/>
            <a:ext cx="766874" cy="72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5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重構的目的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Simplicity</a:t>
            </a:r>
          </a:p>
          <a:p>
            <a:r>
              <a:rPr lang="en-US" sz="2800" dirty="0"/>
              <a:t>Clarity</a:t>
            </a:r>
          </a:p>
          <a:p>
            <a:r>
              <a:rPr lang="en-US" sz="2800" dirty="0"/>
              <a:t>Maintainability</a:t>
            </a:r>
          </a:p>
          <a:p>
            <a:r>
              <a:rPr lang="en-US" sz="2800" dirty="0"/>
              <a:t>Efficiency</a:t>
            </a:r>
          </a:p>
          <a:p>
            <a:r>
              <a:rPr lang="en-US" sz="2800" dirty="0"/>
              <a:t>Flexibility</a:t>
            </a:r>
          </a:p>
          <a:p>
            <a:pPr lvl="1"/>
            <a:r>
              <a:rPr lang="en-US" sz="2400" dirty="0"/>
              <a:t>Reusability</a:t>
            </a:r>
          </a:p>
          <a:p>
            <a:pPr lvl="1"/>
            <a:r>
              <a:rPr lang="en-US" sz="2400" dirty="0" err="1"/>
              <a:t>Extensibilty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53491" y="5289550"/>
            <a:ext cx="6705600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zh-TW" altLang="en-US" sz="2400" dirty="0" smtClean="0"/>
              <a:t>簡單地說，將程式改成比較好讀、好維護。</a:t>
            </a:r>
            <a:endParaRPr lang="en-US" sz="2400" dirty="0"/>
          </a:p>
        </p:txBody>
      </p:sp>
      <p:pic>
        <p:nvPicPr>
          <p:cNvPr id="5" name="Picture 23" descr="Ev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81600"/>
            <a:ext cx="11430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5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什麼是好的程式？（一）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Readability</a:t>
            </a:r>
            <a:endParaRPr lang="en-US" dirty="0" smtClean="0"/>
          </a:p>
          <a:p>
            <a:r>
              <a:rPr lang="en-US" sz="2800" dirty="0" smtClean="0"/>
              <a:t>Extensibility</a:t>
            </a:r>
          </a:p>
          <a:p>
            <a:r>
              <a:rPr lang="en-US" sz="2800" dirty="0" smtClean="0"/>
              <a:t>Efficiency</a:t>
            </a:r>
          </a:p>
          <a:p>
            <a:r>
              <a:rPr lang="en-US" sz="2800" dirty="0" smtClean="0"/>
              <a:t>and More… </a:t>
            </a:r>
            <a:r>
              <a:rPr lang="zh-TW" altLang="en-US" sz="2800" dirty="0" smtClean="0"/>
              <a:t>（課堂討論）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38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什麼是好的程式？（二</a:t>
            </a:r>
            <a:r>
              <a:rPr lang="zh-TW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您偏好哪一種寫法</a:t>
            </a:r>
            <a:r>
              <a:rPr lang="en-US" altLang="zh-TW" sz="2800" dirty="0" smtClean="0"/>
              <a:t>? (A or B)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438395"/>
            <a:ext cx="4038600" cy="3758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// </a:t>
            </a:r>
            <a:r>
              <a:rPr lang="en-US" sz="2000" dirty="0">
                <a:solidFill>
                  <a:srgbClr val="C00000"/>
                </a:solidFill>
              </a:rPr>
              <a:t>A</a:t>
            </a:r>
          </a:p>
          <a:p>
            <a:r>
              <a:rPr lang="en-US" dirty="0"/>
              <a:t>S = </a:t>
            </a:r>
            <a:r>
              <a:rPr lang="en-US" b="1" dirty="0" err="1"/>
              <a:t>String.Format</a:t>
            </a:r>
            <a:r>
              <a:rPr lang="en-US" dirty="0"/>
              <a:t>("Hello! {0}”,  </a:t>
            </a:r>
            <a:br>
              <a:rPr lang="en-US" dirty="0"/>
            </a:br>
            <a:r>
              <a:rPr lang="en-US" dirty="0"/>
              <a:t>                                      </a:t>
            </a:r>
            <a:r>
              <a:rPr lang="en-US" dirty="0" err="1"/>
              <a:t>sName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// B</a:t>
            </a:r>
          </a:p>
          <a:p>
            <a:r>
              <a:rPr lang="en-US" dirty="0"/>
              <a:t>S = </a:t>
            </a:r>
            <a:r>
              <a:rPr lang="en-US" b="1" dirty="0"/>
              <a:t>"Hello! "  +  </a:t>
            </a:r>
            <a:r>
              <a:rPr lang="en-US" b="1" dirty="0" err="1"/>
              <a:t>sName</a:t>
            </a:r>
            <a:r>
              <a:rPr lang="en-US" dirty="0"/>
              <a:t>;</a:t>
            </a:r>
          </a:p>
          <a:p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438399"/>
            <a:ext cx="4572000" cy="37548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82880" rIns="182880" bIns="182880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// A</a:t>
            </a:r>
          </a:p>
          <a:p>
            <a:r>
              <a:rPr lang="en-US" b="1" dirty="0" smtClean="0"/>
              <a:t>If  </a:t>
            </a:r>
            <a:r>
              <a:rPr lang="en-US" b="1" dirty="0" smtClean="0"/>
              <a:t>(</a:t>
            </a:r>
            <a:r>
              <a:rPr lang="en-US" b="1" dirty="0" err="1"/>
              <a:t>S</a:t>
            </a:r>
            <a:r>
              <a:rPr lang="en-US" b="1" dirty="0" err="1" smtClean="0"/>
              <a:t>tring.IsNullOrEmpty</a:t>
            </a:r>
            <a:r>
              <a:rPr lang="en-US" b="1" dirty="0" smtClean="0"/>
              <a:t>(</a:t>
            </a:r>
            <a:r>
              <a:rPr lang="en-US" b="1" dirty="0" err="1" smtClean="0"/>
              <a:t>sUserName</a:t>
            </a:r>
            <a:r>
              <a:rPr lang="en-US" b="1" dirty="0"/>
              <a:t>))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// </a:t>
            </a:r>
            <a:r>
              <a:rPr lang="en-US" dirty="0"/>
              <a:t>do something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2000" dirty="0">
                <a:solidFill>
                  <a:srgbClr val="C00000"/>
                </a:solidFill>
              </a:rPr>
              <a:t>// B</a:t>
            </a:r>
          </a:p>
          <a:p>
            <a:r>
              <a:rPr lang="en-US" b="1" dirty="0" smtClean="0"/>
              <a:t>if </a:t>
            </a:r>
            <a:r>
              <a:rPr lang="en-US" b="1" dirty="0"/>
              <a:t>(</a:t>
            </a:r>
            <a:r>
              <a:rPr lang="en-US" b="1" dirty="0" err="1"/>
              <a:t>sUserName</a:t>
            </a:r>
            <a:r>
              <a:rPr lang="en-US" b="1" dirty="0"/>
              <a:t> == "") </a:t>
            </a:r>
            <a:endParaRPr lang="en-US" b="1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// </a:t>
            </a:r>
            <a:r>
              <a:rPr lang="en-US" dirty="0"/>
              <a:t>do something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1450</TotalTime>
  <Words>1200</Words>
  <Application>Microsoft Office PowerPoint</Application>
  <PresentationFormat>On-screen Show (4:3)</PresentationFormat>
  <Paragraphs>229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微軟正黑體</vt:lpstr>
      <vt:lpstr>Courier</vt:lpstr>
      <vt:lpstr>Clarity</vt:lpstr>
      <vt:lpstr>Refactoring 程式重構</vt:lpstr>
      <vt:lpstr>議程與大綱</vt:lpstr>
      <vt:lpstr>重構 (Refactoring)</vt:lpstr>
      <vt:lpstr>什麼不是重構</vt:lpstr>
      <vt:lpstr>何時進行重構</vt:lpstr>
      <vt:lpstr>來看一則例子吧</vt:lpstr>
      <vt:lpstr>重構的目的</vt:lpstr>
      <vt:lpstr>什麼是好的程式？（一）</vt:lpstr>
      <vt:lpstr>什麼是好的程式？（二）</vt:lpstr>
      <vt:lpstr>什麼是好的程式？（三）</vt:lpstr>
      <vt:lpstr>如何重構</vt:lpstr>
      <vt:lpstr>Extract Method</vt:lpstr>
      <vt:lpstr>Extract Method</vt:lpstr>
      <vt:lpstr>Inline Method</vt:lpstr>
      <vt:lpstr>Inline Temp</vt:lpstr>
      <vt:lpstr>Replace Temp with Query （一）</vt:lpstr>
      <vt:lpstr>Replace Temp with Query （二）</vt:lpstr>
      <vt:lpstr>Split Temporary Variable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安全程式設計</dc:title>
  <dc:creator>Windows User</dc:creator>
  <cp:lastModifiedBy>Windows User</cp:lastModifiedBy>
  <cp:revision>103</cp:revision>
  <cp:lastPrinted>2013-11-18T23:28:59Z</cp:lastPrinted>
  <dcterms:created xsi:type="dcterms:W3CDTF">2013-11-18T23:26:50Z</dcterms:created>
  <dcterms:modified xsi:type="dcterms:W3CDTF">2015-06-24T15:20:40Z</dcterms:modified>
</cp:coreProperties>
</file>