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Poppins Bold" charset="1" panose="00000800000000000000"/>
      <p:regular r:id="rId30"/>
    </p:embeddedFont>
    <p:embeddedFont>
      <p:font typeface="Canva Sans Bold" charset="1" panose="020B0803030501040103"/>
      <p:regular r:id="rId31"/>
    </p:embeddedFont>
    <p:embeddedFont>
      <p:font typeface="Open Sans Bold" charset="1" panose="00000000000000000000"/>
      <p:regular r:id="rId32"/>
    </p:embeddedFont>
    <p:embeddedFont>
      <p:font typeface="Poppins" charset="1" panose="00000500000000000000"/>
      <p:regular r:id="rId33"/>
    </p:embeddedFont>
    <p:embeddedFont>
      <p:font typeface="Canva Sans" charset="1" panose="020B0503030501040103"/>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8.png" Type="http://schemas.openxmlformats.org/officeDocument/2006/relationships/image"/><Relationship Id="rId9" Target="../media/image1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20.png" Type="http://schemas.openxmlformats.org/officeDocument/2006/relationships/image"/><Relationship Id="rId9" Target="../media/image2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22.png" Type="http://schemas.openxmlformats.org/officeDocument/2006/relationships/image"/><Relationship Id="rId9" Target="../media/image2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24.png" Type="http://schemas.openxmlformats.org/officeDocument/2006/relationships/image"/><Relationship Id="rId9" Target="../media/image2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2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2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28.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2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3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31.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32.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33.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4.gif"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https://1drv.ms/x/s!AptWkhVapt1CiNBqrZqoT3W-Xnugmw?e=j5ng8j" TargetMode="External" Type="http://schemas.openxmlformats.org/officeDocument/2006/relationships/hyperlink"/><Relationship Id="rId8" Target="https://docs.google.com/spreadsheets/d/1jiD5BH37p9i423J93nGrpyMo0HfQxJlb/edit?usp=sharing&amp;ouid=101497979566065047806&amp;rtpof=true&amp;sd=true"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https://drive.google.com/drive/folders/1_q9XTVBPBG4gIPUPL6SingvJyhj690kb" TargetMode="External" Type="http://schemas.openxmlformats.org/officeDocument/2006/relationships/hyperlink"/><Relationship Id="rId7" Target="../media/image1.png" Type="http://schemas.openxmlformats.org/officeDocument/2006/relationships/image"/><Relationship Id="rId8"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3.png" Type="http://schemas.openxmlformats.org/officeDocument/2006/relationships/image"/><Relationship Id="rId9"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5.png" Type="http://schemas.openxmlformats.org/officeDocument/2006/relationships/image"/><Relationship Id="rId9"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9047305" y="5541014"/>
            <a:ext cx="11751190" cy="9550513"/>
          </a:xfrm>
          <a:custGeom>
            <a:avLst/>
            <a:gdLst/>
            <a:ahLst/>
            <a:cxnLst/>
            <a:rect r="r" b="b" t="t" l="l"/>
            <a:pathLst>
              <a:path h="9550513" w="11751190">
                <a:moveTo>
                  <a:pt x="0" y="0"/>
                </a:moveTo>
                <a:lnTo>
                  <a:pt x="11751191" y="0"/>
                </a:lnTo>
                <a:lnTo>
                  <a:pt x="11751191" y="9550513"/>
                </a:lnTo>
                <a:lnTo>
                  <a:pt x="0" y="9550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4218864" y="-6958459"/>
            <a:ext cx="11751190" cy="9550513"/>
          </a:xfrm>
          <a:custGeom>
            <a:avLst/>
            <a:gdLst/>
            <a:ahLst/>
            <a:cxnLst/>
            <a:rect r="r" b="b" t="t" l="l"/>
            <a:pathLst>
              <a:path h="9550513" w="11751190">
                <a:moveTo>
                  <a:pt x="0" y="0"/>
                </a:moveTo>
                <a:lnTo>
                  <a:pt x="11751190" y="0"/>
                </a:lnTo>
                <a:lnTo>
                  <a:pt x="11751190" y="9550512"/>
                </a:lnTo>
                <a:lnTo>
                  <a:pt x="0" y="9550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8181857" y="8291827"/>
            <a:ext cx="106143" cy="966473"/>
            <a:chOff x="0" y="0"/>
            <a:chExt cx="626900" cy="5708159"/>
          </a:xfrm>
        </p:grpSpPr>
        <p:sp>
          <p:nvSpPr>
            <p:cNvPr name="Freeform 5" id="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6" id="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7" id="7"/>
          <p:cNvSpPr/>
          <p:nvPr/>
        </p:nvSpPr>
        <p:spPr>
          <a:xfrm flipH="false" flipV="false" rot="0">
            <a:off x="12639565" y="2805592"/>
            <a:ext cx="5223383" cy="7481408"/>
          </a:xfrm>
          <a:custGeom>
            <a:avLst/>
            <a:gdLst/>
            <a:ahLst/>
            <a:cxnLst/>
            <a:rect r="r" b="b" t="t" l="l"/>
            <a:pathLst>
              <a:path h="7481408" w="5223383">
                <a:moveTo>
                  <a:pt x="0" y="0"/>
                </a:moveTo>
                <a:lnTo>
                  <a:pt x="5223382" y="0"/>
                </a:lnTo>
                <a:lnTo>
                  <a:pt x="5223382" y="7481408"/>
                </a:lnTo>
                <a:lnTo>
                  <a:pt x="0" y="7481408"/>
                </a:lnTo>
                <a:lnTo>
                  <a:pt x="0" y="0"/>
                </a:lnTo>
                <a:close/>
              </a:path>
            </a:pathLst>
          </a:custGeom>
          <a:blipFill>
            <a:blip r:embed="rId4">
              <a:alphaModFix amt="77000"/>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76946">
            <a:off x="2823625" y="5746196"/>
            <a:ext cx="2057400" cy="2057400"/>
          </a:xfrm>
          <a:custGeom>
            <a:avLst/>
            <a:gdLst/>
            <a:ahLst/>
            <a:cxnLst/>
            <a:rect r="r" b="b" t="t" l="l"/>
            <a:pathLst>
              <a:path h="2057400" w="2057400">
                <a:moveTo>
                  <a:pt x="0" y="0"/>
                </a:moveTo>
                <a:lnTo>
                  <a:pt x="2057400" y="0"/>
                </a:lnTo>
                <a:lnTo>
                  <a:pt x="2057400" y="2057400"/>
                </a:lnTo>
                <a:lnTo>
                  <a:pt x="0" y="2057400"/>
                </a:lnTo>
                <a:lnTo>
                  <a:pt x="0" y="0"/>
                </a:lnTo>
                <a:close/>
              </a:path>
            </a:pathLst>
          </a:custGeom>
          <a:blipFill>
            <a:blip r:embed="rId6">
              <a:alphaModFix amt="27000"/>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88253">
            <a:off x="2685431" y="5785628"/>
            <a:ext cx="2333788" cy="2228767"/>
          </a:xfrm>
          <a:custGeom>
            <a:avLst/>
            <a:gdLst/>
            <a:ahLst/>
            <a:cxnLst/>
            <a:rect r="r" b="b" t="t" l="l"/>
            <a:pathLst>
              <a:path h="2228767" w="2333788">
                <a:moveTo>
                  <a:pt x="0" y="0"/>
                </a:moveTo>
                <a:lnTo>
                  <a:pt x="2333787" y="0"/>
                </a:lnTo>
                <a:lnTo>
                  <a:pt x="2333787" y="2228767"/>
                </a:lnTo>
                <a:lnTo>
                  <a:pt x="0" y="2228767"/>
                </a:lnTo>
                <a:lnTo>
                  <a:pt x="0" y="0"/>
                </a:lnTo>
                <a:close/>
              </a:path>
            </a:pathLst>
          </a:custGeom>
          <a:blipFill>
            <a:blip r:embed="rId8">
              <a:alphaModFix amt="40000"/>
            </a:blip>
            <a:stretch>
              <a:fillRect l="0" t="0" r="0" b="0"/>
            </a:stretch>
          </a:blipFill>
        </p:spPr>
      </p:sp>
      <p:sp>
        <p:nvSpPr>
          <p:cNvPr name="TextBox 10" id="10"/>
          <p:cNvSpPr txBox="true"/>
          <p:nvPr/>
        </p:nvSpPr>
        <p:spPr>
          <a:xfrm rot="0">
            <a:off x="570587" y="3638548"/>
            <a:ext cx="12068977" cy="2446209"/>
          </a:xfrm>
          <a:prstGeom prst="rect">
            <a:avLst/>
          </a:prstGeom>
        </p:spPr>
        <p:txBody>
          <a:bodyPr anchor="t" rtlCol="false" tIns="0" lIns="0" bIns="0" rIns="0">
            <a:spAutoFit/>
          </a:bodyPr>
          <a:lstStyle/>
          <a:p>
            <a:pPr algn="l">
              <a:lnSpc>
                <a:spcPts val="9544"/>
              </a:lnSpc>
            </a:pPr>
            <a:r>
              <a:rPr lang="en-US" sz="6817">
                <a:solidFill>
                  <a:srgbClr val="FF8D00"/>
                </a:solidFill>
                <a:latin typeface="Poppins Bold"/>
                <a:ea typeface="Poppins Bold"/>
                <a:cs typeface="Poppins Bold"/>
                <a:sym typeface="Poppins Bold"/>
              </a:rPr>
              <a:t>BANK </a:t>
            </a:r>
            <a:r>
              <a:rPr lang="en-US" sz="6817">
                <a:solidFill>
                  <a:srgbClr val="FFFFFF"/>
                </a:solidFill>
                <a:latin typeface="Poppins Bold"/>
                <a:ea typeface="Poppins Bold"/>
                <a:cs typeface="Poppins Bold"/>
                <a:sym typeface="Poppins Bold"/>
              </a:rPr>
              <a:t>LOAN CASE STUDY</a:t>
            </a:r>
          </a:p>
          <a:p>
            <a:pPr algn="l">
              <a:lnSpc>
                <a:spcPts val="9544"/>
              </a:lnSpc>
              <a:spcBef>
                <a:spcPct val="0"/>
              </a:spcBef>
            </a:pPr>
          </a:p>
        </p:txBody>
      </p:sp>
      <p:sp>
        <p:nvSpPr>
          <p:cNvPr name="TextBox 11" id="11"/>
          <p:cNvSpPr txBox="true"/>
          <p:nvPr/>
        </p:nvSpPr>
        <p:spPr>
          <a:xfrm rot="0">
            <a:off x="283884" y="9441430"/>
            <a:ext cx="3888283" cy="653399"/>
          </a:xfrm>
          <a:prstGeom prst="rect">
            <a:avLst/>
          </a:prstGeom>
        </p:spPr>
        <p:txBody>
          <a:bodyPr anchor="t" rtlCol="false" tIns="0" lIns="0" bIns="0" rIns="0">
            <a:spAutoFit/>
          </a:bodyPr>
          <a:lstStyle/>
          <a:p>
            <a:pPr algn="ctr" marL="0" indent="0" lvl="0">
              <a:lnSpc>
                <a:spcPts val="5345"/>
              </a:lnSpc>
              <a:spcBef>
                <a:spcPct val="0"/>
              </a:spcBef>
            </a:pPr>
            <a:r>
              <a:rPr lang="en-US" sz="3818" u="sng">
                <a:solidFill>
                  <a:srgbClr val="FFFFFF"/>
                </a:solidFill>
                <a:latin typeface="Canva Sans Bold"/>
                <a:ea typeface="Canva Sans Bold"/>
                <a:cs typeface="Canva Sans Bold"/>
                <a:sym typeface="Canva Sans Bold"/>
              </a:rPr>
              <a:t>Surani Smit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0">
            <a:off x="806515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8181857" y="8291827"/>
            <a:ext cx="106143" cy="966473"/>
            <a:chOff x="0" y="0"/>
            <a:chExt cx="626900" cy="5708159"/>
          </a:xfrm>
        </p:grpSpPr>
        <p:sp>
          <p:nvSpPr>
            <p:cNvPr name="Freeform 4" id="4"/>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5" id="5"/>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6" id="6"/>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42440" y="485675"/>
            <a:ext cx="17792489" cy="1028900"/>
          </a:xfrm>
          <a:prstGeom prst="rect">
            <a:avLst/>
          </a:prstGeom>
        </p:spPr>
        <p:txBody>
          <a:bodyPr anchor="t" rtlCol="false" tIns="0" lIns="0" bIns="0" rIns="0">
            <a:spAutoFit/>
          </a:bodyPr>
          <a:lstStyle/>
          <a:p>
            <a:pPr algn="l">
              <a:lnSpc>
                <a:spcPts val="4188"/>
              </a:lnSpc>
            </a:pPr>
            <a:r>
              <a:rPr lang="en-US" sz="2992" u="sng">
                <a:solidFill>
                  <a:srgbClr val="FFFFFF"/>
                </a:solidFill>
                <a:latin typeface="Canva Sans Bold"/>
                <a:ea typeface="Canva Sans Bold"/>
                <a:cs typeface="Canva Sans Bold"/>
                <a:sym typeface="Canva Sans Bold"/>
              </a:rPr>
              <a:t>B. Identify Outliers in the Dataset: </a:t>
            </a:r>
            <a:r>
              <a:rPr lang="en-US" sz="2992">
                <a:solidFill>
                  <a:srgbClr val="FFFFFF"/>
                </a:solidFill>
                <a:latin typeface="Canva Sans"/>
                <a:ea typeface="Canva Sans"/>
                <a:cs typeface="Canva Sans"/>
                <a:sym typeface="Canva Sans"/>
              </a:rPr>
              <a:t>  Detect and identify outliers in the dataset using Excel statistical functions and features, focusing on numerical variables.</a:t>
            </a:r>
          </a:p>
        </p:txBody>
      </p:sp>
      <p:sp>
        <p:nvSpPr>
          <p:cNvPr name="Freeform 8" id="8"/>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6">
              <a:alphaModFix amt="24000"/>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694622" y="2446368"/>
            <a:ext cx="13909390" cy="3419304"/>
          </a:xfrm>
          <a:custGeom>
            <a:avLst/>
            <a:gdLst/>
            <a:ahLst/>
            <a:cxnLst/>
            <a:rect r="r" b="b" t="t" l="l"/>
            <a:pathLst>
              <a:path h="3419304" w="13909390">
                <a:moveTo>
                  <a:pt x="0" y="0"/>
                </a:moveTo>
                <a:lnTo>
                  <a:pt x="13909390" y="0"/>
                </a:lnTo>
                <a:lnTo>
                  <a:pt x="13909390" y="3419304"/>
                </a:lnTo>
                <a:lnTo>
                  <a:pt x="0" y="3419304"/>
                </a:lnTo>
                <a:lnTo>
                  <a:pt x="0" y="0"/>
                </a:lnTo>
                <a:close/>
              </a:path>
            </a:pathLst>
          </a:custGeom>
          <a:blipFill>
            <a:blip r:embed="rId8"/>
            <a:stretch>
              <a:fillRect l="0" t="0" r="0" b="0"/>
            </a:stretch>
          </a:blipFill>
        </p:spPr>
      </p:sp>
      <p:sp>
        <p:nvSpPr>
          <p:cNvPr name="TextBox 10" id="10"/>
          <p:cNvSpPr txBox="true"/>
          <p:nvPr/>
        </p:nvSpPr>
        <p:spPr>
          <a:xfrm rot="0">
            <a:off x="600425" y="6264583"/>
            <a:ext cx="15688119" cy="959812"/>
          </a:xfrm>
          <a:prstGeom prst="rect">
            <a:avLst/>
          </a:prstGeom>
        </p:spPr>
        <p:txBody>
          <a:bodyPr anchor="t" rtlCol="false" tIns="0" lIns="0" bIns="0" rIns="0">
            <a:spAutoFit/>
          </a:bodyPr>
          <a:lstStyle/>
          <a:p>
            <a:pPr algn="l" marL="585547" indent="-292773" lvl="1">
              <a:lnSpc>
                <a:spcPts val="3796"/>
              </a:lnSpc>
              <a:buFont typeface="Arial"/>
              <a:buChar char="•"/>
            </a:pPr>
            <a:r>
              <a:rPr lang="en-US" sz="2712">
                <a:solidFill>
                  <a:srgbClr val="FFFFFF"/>
                </a:solidFill>
                <a:latin typeface="Poppins"/>
                <a:ea typeface="Poppins"/>
                <a:cs typeface="Poppins"/>
                <a:sym typeface="Poppins"/>
              </a:rPr>
              <a:t>I Utilize Excel functions like QUARTILE, IQR, and conditional formatting to identify potential outliers.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0">
            <a:off x="879667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8181857" y="8291827"/>
            <a:ext cx="106143" cy="966473"/>
            <a:chOff x="0" y="0"/>
            <a:chExt cx="626900" cy="5708159"/>
          </a:xfrm>
        </p:grpSpPr>
        <p:sp>
          <p:nvSpPr>
            <p:cNvPr name="Freeform 4" id="4"/>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5" id="5"/>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6" id="6"/>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6">
              <a:alphaModFix amt="24000"/>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851880" y="1185844"/>
            <a:ext cx="7027405" cy="6475188"/>
          </a:xfrm>
          <a:custGeom>
            <a:avLst/>
            <a:gdLst/>
            <a:ahLst/>
            <a:cxnLst/>
            <a:rect r="r" b="b" t="t" l="l"/>
            <a:pathLst>
              <a:path h="6475188" w="7027405">
                <a:moveTo>
                  <a:pt x="0" y="0"/>
                </a:moveTo>
                <a:lnTo>
                  <a:pt x="7027405" y="0"/>
                </a:lnTo>
                <a:lnTo>
                  <a:pt x="7027405" y="6475188"/>
                </a:lnTo>
                <a:lnTo>
                  <a:pt x="0" y="6475188"/>
                </a:lnTo>
                <a:lnTo>
                  <a:pt x="0" y="0"/>
                </a:lnTo>
                <a:close/>
              </a:path>
            </a:pathLst>
          </a:custGeom>
          <a:blipFill>
            <a:blip r:embed="rId8"/>
            <a:stretch>
              <a:fillRect l="0" t="0" r="0" b="0"/>
            </a:stretch>
          </a:blipFill>
        </p:spPr>
      </p:sp>
      <p:sp>
        <p:nvSpPr>
          <p:cNvPr name="Freeform 9" id="9"/>
          <p:cNvSpPr/>
          <p:nvPr/>
        </p:nvSpPr>
        <p:spPr>
          <a:xfrm flipH="false" flipV="false" rot="0">
            <a:off x="9524814" y="1185844"/>
            <a:ext cx="6901406" cy="6378034"/>
          </a:xfrm>
          <a:custGeom>
            <a:avLst/>
            <a:gdLst/>
            <a:ahLst/>
            <a:cxnLst/>
            <a:rect r="r" b="b" t="t" l="l"/>
            <a:pathLst>
              <a:path h="6378034" w="6901406">
                <a:moveTo>
                  <a:pt x="0" y="0"/>
                </a:moveTo>
                <a:lnTo>
                  <a:pt x="6901405" y="0"/>
                </a:lnTo>
                <a:lnTo>
                  <a:pt x="6901405" y="6378034"/>
                </a:lnTo>
                <a:lnTo>
                  <a:pt x="0" y="6378034"/>
                </a:lnTo>
                <a:lnTo>
                  <a:pt x="0" y="0"/>
                </a:lnTo>
                <a:close/>
              </a:path>
            </a:pathLst>
          </a:custGeom>
          <a:blipFill>
            <a:blip r:embed="rId9"/>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0">
            <a:off x="879667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8181857" y="8291827"/>
            <a:ext cx="106143" cy="966473"/>
            <a:chOff x="0" y="0"/>
            <a:chExt cx="626900" cy="5708159"/>
          </a:xfrm>
        </p:grpSpPr>
        <p:sp>
          <p:nvSpPr>
            <p:cNvPr name="Freeform 4" id="4"/>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5" id="5"/>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6" id="6"/>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6">
              <a:alphaModFix amt="24000"/>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028700" y="1185844"/>
            <a:ext cx="6918373" cy="6658934"/>
          </a:xfrm>
          <a:custGeom>
            <a:avLst/>
            <a:gdLst/>
            <a:ahLst/>
            <a:cxnLst/>
            <a:rect r="r" b="b" t="t" l="l"/>
            <a:pathLst>
              <a:path h="6658934" w="6918373">
                <a:moveTo>
                  <a:pt x="0" y="0"/>
                </a:moveTo>
                <a:lnTo>
                  <a:pt x="6918373" y="0"/>
                </a:lnTo>
                <a:lnTo>
                  <a:pt x="6918373" y="6658934"/>
                </a:lnTo>
                <a:lnTo>
                  <a:pt x="0" y="6658934"/>
                </a:lnTo>
                <a:lnTo>
                  <a:pt x="0" y="0"/>
                </a:lnTo>
                <a:close/>
              </a:path>
            </a:pathLst>
          </a:custGeom>
          <a:blipFill>
            <a:blip r:embed="rId8"/>
            <a:stretch>
              <a:fillRect l="0" t="0" r="0" b="0"/>
            </a:stretch>
          </a:blipFill>
        </p:spPr>
      </p:sp>
      <p:sp>
        <p:nvSpPr>
          <p:cNvPr name="Freeform 9" id="9"/>
          <p:cNvSpPr/>
          <p:nvPr/>
        </p:nvSpPr>
        <p:spPr>
          <a:xfrm flipH="false" flipV="false" rot="0">
            <a:off x="8530470" y="1185844"/>
            <a:ext cx="8120400" cy="6658934"/>
          </a:xfrm>
          <a:custGeom>
            <a:avLst/>
            <a:gdLst/>
            <a:ahLst/>
            <a:cxnLst/>
            <a:rect r="r" b="b" t="t" l="l"/>
            <a:pathLst>
              <a:path h="6658934" w="8120400">
                <a:moveTo>
                  <a:pt x="0" y="0"/>
                </a:moveTo>
                <a:lnTo>
                  <a:pt x="8120400" y="0"/>
                </a:lnTo>
                <a:lnTo>
                  <a:pt x="8120400" y="6658934"/>
                </a:lnTo>
                <a:lnTo>
                  <a:pt x="0" y="6658934"/>
                </a:lnTo>
                <a:lnTo>
                  <a:pt x="0" y="0"/>
                </a:lnTo>
                <a:close/>
              </a:path>
            </a:pathLst>
          </a:custGeom>
          <a:blipFill>
            <a:blip r:embed="rId9"/>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0">
            <a:off x="879667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8181857" y="8291827"/>
            <a:ext cx="106143" cy="966473"/>
            <a:chOff x="0" y="0"/>
            <a:chExt cx="626900" cy="5708159"/>
          </a:xfrm>
        </p:grpSpPr>
        <p:sp>
          <p:nvSpPr>
            <p:cNvPr name="Freeform 4" id="4"/>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5" id="5"/>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6" id="6"/>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6">
              <a:alphaModFix amt="24000"/>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687726" y="1345872"/>
            <a:ext cx="7684177" cy="6498906"/>
          </a:xfrm>
          <a:custGeom>
            <a:avLst/>
            <a:gdLst/>
            <a:ahLst/>
            <a:cxnLst/>
            <a:rect r="r" b="b" t="t" l="l"/>
            <a:pathLst>
              <a:path h="6498906" w="7684177">
                <a:moveTo>
                  <a:pt x="0" y="0"/>
                </a:moveTo>
                <a:lnTo>
                  <a:pt x="7684177" y="0"/>
                </a:lnTo>
                <a:lnTo>
                  <a:pt x="7684177" y="6498906"/>
                </a:lnTo>
                <a:lnTo>
                  <a:pt x="0" y="6498906"/>
                </a:lnTo>
                <a:lnTo>
                  <a:pt x="0" y="0"/>
                </a:lnTo>
                <a:close/>
              </a:path>
            </a:pathLst>
          </a:custGeom>
          <a:blipFill>
            <a:blip r:embed="rId8"/>
            <a:stretch>
              <a:fillRect l="0" t="0" r="0" b="0"/>
            </a:stretch>
          </a:blipFill>
        </p:spPr>
      </p:sp>
      <p:sp>
        <p:nvSpPr>
          <p:cNvPr name="Freeform 9" id="9"/>
          <p:cNvSpPr/>
          <p:nvPr/>
        </p:nvSpPr>
        <p:spPr>
          <a:xfrm flipH="false" flipV="false" rot="0">
            <a:off x="9144000" y="1345872"/>
            <a:ext cx="7536715" cy="6498906"/>
          </a:xfrm>
          <a:custGeom>
            <a:avLst/>
            <a:gdLst/>
            <a:ahLst/>
            <a:cxnLst/>
            <a:rect r="r" b="b" t="t" l="l"/>
            <a:pathLst>
              <a:path h="6498906" w="7536715">
                <a:moveTo>
                  <a:pt x="0" y="0"/>
                </a:moveTo>
                <a:lnTo>
                  <a:pt x="7536715" y="0"/>
                </a:lnTo>
                <a:lnTo>
                  <a:pt x="7536715" y="6498906"/>
                </a:lnTo>
                <a:lnTo>
                  <a:pt x="0" y="6498906"/>
                </a:lnTo>
                <a:lnTo>
                  <a:pt x="0" y="0"/>
                </a:lnTo>
                <a:close/>
              </a:path>
            </a:pathLst>
          </a:custGeom>
          <a:blipFill>
            <a:blip r:embed="rId9"/>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0">
            <a:off x="879667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8181857" y="8291827"/>
            <a:ext cx="106143" cy="966473"/>
            <a:chOff x="0" y="0"/>
            <a:chExt cx="626900" cy="5708159"/>
          </a:xfrm>
        </p:grpSpPr>
        <p:sp>
          <p:nvSpPr>
            <p:cNvPr name="Freeform 4" id="4"/>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5" id="5"/>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6" id="6"/>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6">
              <a:alphaModFix amt="24000"/>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028700" y="1345872"/>
            <a:ext cx="7652095" cy="6498906"/>
          </a:xfrm>
          <a:custGeom>
            <a:avLst/>
            <a:gdLst/>
            <a:ahLst/>
            <a:cxnLst/>
            <a:rect r="r" b="b" t="t" l="l"/>
            <a:pathLst>
              <a:path h="6498906" w="7652095">
                <a:moveTo>
                  <a:pt x="0" y="0"/>
                </a:moveTo>
                <a:lnTo>
                  <a:pt x="7652095" y="0"/>
                </a:lnTo>
                <a:lnTo>
                  <a:pt x="7652095" y="6498906"/>
                </a:lnTo>
                <a:lnTo>
                  <a:pt x="0" y="6498906"/>
                </a:lnTo>
                <a:lnTo>
                  <a:pt x="0" y="0"/>
                </a:lnTo>
                <a:close/>
              </a:path>
            </a:pathLst>
          </a:custGeom>
          <a:blipFill>
            <a:blip r:embed="rId8"/>
            <a:stretch>
              <a:fillRect l="0" t="0" r="0" b="0"/>
            </a:stretch>
          </a:blipFill>
        </p:spPr>
      </p:sp>
      <p:sp>
        <p:nvSpPr>
          <p:cNvPr name="Freeform 9" id="9"/>
          <p:cNvSpPr/>
          <p:nvPr/>
        </p:nvSpPr>
        <p:spPr>
          <a:xfrm flipH="false" flipV="false" rot="0">
            <a:off x="9615394" y="1345872"/>
            <a:ext cx="7406741" cy="6405049"/>
          </a:xfrm>
          <a:custGeom>
            <a:avLst/>
            <a:gdLst/>
            <a:ahLst/>
            <a:cxnLst/>
            <a:rect r="r" b="b" t="t" l="l"/>
            <a:pathLst>
              <a:path h="6405049" w="7406741">
                <a:moveTo>
                  <a:pt x="0" y="0"/>
                </a:moveTo>
                <a:lnTo>
                  <a:pt x="7406742" y="0"/>
                </a:lnTo>
                <a:lnTo>
                  <a:pt x="7406742" y="6405049"/>
                </a:lnTo>
                <a:lnTo>
                  <a:pt x="0" y="6405049"/>
                </a:lnTo>
                <a:lnTo>
                  <a:pt x="0" y="0"/>
                </a:lnTo>
                <a:close/>
              </a:path>
            </a:pathLst>
          </a:custGeom>
          <a:blipFill>
            <a:blip r:embed="rId9"/>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0">
            <a:off x="879667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8181857" y="8291827"/>
            <a:ext cx="106143" cy="966473"/>
            <a:chOff x="0" y="0"/>
            <a:chExt cx="626900" cy="5708159"/>
          </a:xfrm>
        </p:grpSpPr>
        <p:sp>
          <p:nvSpPr>
            <p:cNvPr name="Freeform 4" id="4"/>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5" id="5"/>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6" id="6"/>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6">
              <a:alphaModFix amt="24000"/>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868680" y="1028700"/>
            <a:ext cx="7453049" cy="6512758"/>
          </a:xfrm>
          <a:custGeom>
            <a:avLst/>
            <a:gdLst/>
            <a:ahLst/>
            <a:cxnLst/>
            <a:rect r="r" b="b" t="t" l="l"/>
            <a:pathLst>
              <a:path h="6512758" w="7453049">
                <a:moveTo>
                  <a:pt x="0" y="0"/>
                </a:moveTo>
                <a:lnTo>
                  <a:pt x="7453049" y="0"/>
                </a:lnTo>
                <a:lnTo>
                  <a:pt x="7453049" y="6512758"/>
                </a:lnTo>
                <a:lnTo>
                  <a:pt x="0" y="6512758"/>
                </a:lnTo>
                <a:lnTo>
                  <a:pt x="0" y="0"/>
                </a:lnTo>
                <a:close/>
              </a:path>
            </a:pathLst>
          </a:custGeom>
          <a:blipFill>
            <a:blip r:embed="rId8"/>
            <a:stretch>
              <a:fillRect l="0" t="0" r="0" b="0"/>
            </a:stretch>
          </a:blipFill>
        </p:spPr>
      </p:sp>
      <p:sp>
        <p:nvSpPr>
          <p:cNvPr name="TextBox 9" id="9"/>
          <p:cNvSpPr txBox="true"/>
          <p:nvPr/>
        </p:nvSpPr>
        <p:spPr>
          <a:xfrm rot="0">
            <a:off x="8796677" y="1688872"/>
            <a:ext cx="8601283" cy="5462837"/>
          </a:xfrm>
          <a:prstGeom prst="rect">
            <a:avLst/>
          </a:prstGeom>
        </p:spPr>
        <p:txBody>
          <a:bodyPr anchor="t" rtlCol="false" tIns="0" lIns="0" bIns="0" rIns="0">
            <a:spAutoFit/>
          </a:bodyPr>
          <a:lstStyle/>
          <a:p>
            <a:pPr algn="l" marL="605098" indent="-302549" lvl="1">
              <a:lnSpc>
                <a:spcPts val="3923"/>
              </a:lnSpc>
              <a:buFont typeface="Arial"/>
              <a:buChar char="•"/>
            </a:pPr>
            <a:r>
              <a:rPr lang="en-US" sz="2802">
                <a:solidFill>
                  <a:srgbClr val="FFFFFF"/>
                </a:solidFill>
                <a:latin typeface="Poppins"/>
                <a:ea typeface="Poppins"/>
                <a:cs typeface="Poppins"/>
                <a:sym typeface="Poppins"/>
              </a:rPr>
              <a:t>I'm using a box plot to investigate the outlier in our data set here.</a:t>
            </a:r>
          </a:p>
          <a:p>
            <a:pPr algn="l" marL="605098" indent="-302549" lvl="1">
              <a:lnSpc>
                <a:spcPts val="3923"/>
              </a:lnSpc>
              <a:buFont typeface="Arial"/>
              <a:buChar char="•"/>
            </a:pPr>
            <a:r>
              <a:rPr lang="en-US" sz="2802">
                <a:solidFill>
                  <a:srgbClr val="FFFFFF"/>
                </a:solidFill>
                <a:latin typeface="Poppins"/>
                <a:ea typeface="Poppins"/>
                <a:cs typeface="Poppins"/>
                <a:sym typeface="Poppins"/>
              </a:rPr>
              <a:t>There are about 50,000 rows in the bank loan data set, however after eliminating outliers, there are about 36048 rows remaining. I removed this data because I found outliers in multiple columns.</a:t>
            </a:r>
          </a:p>
          <a:p>
            <a:pPr algn="l" marL="605098" indent="-302549" lvl="1">
              <a:lnSpc>
                <a:spcPts val="3923"/>
              </a:lnSpc>
              <a:buFont typeface="Arial"/>
              <a:buChar char="•"/>
            </a:pPr>
            <a:r>
              <a:rPr lang="en-US" sz="2802">
                <a:solidFill>
                  <a:srgbClr val="FFFFFF"/>
                </a:solidFill>
                <a:latin typeface="Poppins"/>
                <a:ea typeface="Poppins"/>
                <a:cs typeface="Poppins"/>
                <a:sym typeface="Poppins"/>
              </a:rPr>
              <a:t>Thus, we are prepared to proceed with the analysis after eliminating all superfluous columns that contain missing values greater than 50% and data with outliers.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0">
            <a:off x="806515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8181857" y="8291827"/>
            <a:ext cx="106143" cy="966473"/>
            <a:chOff x="0" y="0"/>
            <a:chExt cx="626900" cy="5708159"/>
          </a:xfrm>
        </p:grpSpPr>
        <p:sp>
          <p:nvSpPr>
            <p:cNvPr name="Freeform 4" id="4"/>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5" id="5"/>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6" id="6"/>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42440" y="294468"/>
            <a:ext cx="17792489" cy="1028900"/>
          </a:xfrm>
          <a:prstGeom prst="rect">
            <a:avLst/>
          </a:prstGeom>
        </p:spPr>
        <p:txBody>
          <a:bodyPr anchor="t" rtlCol="false" tIns="0" lIns="0" bIns="0" rIns="0">
            <a:spAutoFit/>
          </a:bodyPr>
          <a:lstStyle/>
          <a:p>
            <a:pPr algn="l">
              <a:lnSpc>
                <a:spcPts val="4188"/>
              </a:lnSpc>
            </a:pPr>
            <a:r>
              <a:rPr lang="en-US" sz="2992" u="sng">
                <a:solidFill>
                  <a:srgbClr val="FFFFFF"/>
                </a:solidFill>
                <a:latin typeface="Canva Sans Bold"/>
                <a:ea typeface="Canva Sans Bold"/>
                <a:cs typeface="Canva Sans Bold"/>
                <a:sym typeface="Canva Sans Bold"/>
              </a:rPr>
              <a:t>C. Analyze Data Imbalance: </a:t>
            </a:r>
            <a:r>
              <a:rPr lang="en-US" sz="2992">
                <a:solidFill>
                  <a:srgbClr val="FFFFFF"/>
                </a:solidFill>
                <a:latin typeface="Canva Sans"/>
                <a:ea typeface="Canva Sans"/>
                <a:cs typeface="Canva Sans"/>
                <a:sym typeface="Canva Sans"/>
              </a:rPr>
              <a:t> Determine if there is data imbalance in the loan application dataset and calculate the ratio of data imbalance using Excel functions.</a:t>
            </a:r>
          </a:p>
        </p:txBody>
      </p:sp>
      <p:sp>
        <p:nvSpPr>
          <p:cNvPr name="Freeform 8" id="8"/>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6">
              <a:alphaModFix amt="24000"/>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834318" y="1784221"/>
            <a:ext cx="7905717" cy="7742253"/>
          </a:xfrm>
          <a:custGeom>
            <a:avLst/>
            <a:gdLst/>
            <a:ahLst/>
            <a:cxnLst/>
            <a:rect r="r" b="b" t="t" l="l"/>
            <a:pathLst>
              <a:path h="7742253" w="7905717">
                <a:moveTo>
                  <a:pt x="0" y="0"/>
                </a:moveTo>
                <a:lnTo>
                  <a:pt x="7905717" y="0"/>
                </a:lnTo>
                <a:lnTo>
                  <a:pt x="7905717" y="7742253"/>
                </a:lnTo>
                <a:lnTo>
                  <a:pt x="0" y="7742253"/>
                </a:lnTo>
                <a:lnTo>
                  <a:pt x="0" y="0"/>
                </a:lnTo>
                <a:close/>
              </a:path>
            </a:pathLst>
          </a:custGeom>
          <a:blipFill>
            <a:blip r:embed="rId8"/>
            <a:stretch>
              <a:fillRect l="0" t="0" r="0" b="0"/>
            </a:stretch>
          </a:blipFill>
        </p:spPr>
      </p:sp>
      <p:sp>
        <p:nvSpPr>
          <p:cNvPr name="TextBox 10" id="10"/>
          <p:cNvSpPr txBox="true"/>
          <p:nvPr/>
        </p:nvSpPr>
        <p:spPr>
          <a:xfrm rot="0">
            <a:off x="9144000" y="2931066"/>
            <a:ext cx="8115300" cy="4248516"/>
          </a:xfrm>
          <a:prstGeom prst="rect">
            <a:avLst/>
          </a:prstGeom>
        </p:spPr>
        <p:txBody>
          <a:bodyPr anchor="t" rtlCol="false" tIns="0" lIns="0" bIns="0" rIns="0">
            <a:spAutoFit/>
          </a:bodyPr>
          <a:lstStyle/>
          <a:p>
            <a:pPr algn="l" marL="588043" indent="-294022" lvl="1">
              <a:lnSpc>
                <a:spcPts val="3813"/>
              </a:lnSpc>
              <a:buFont typeface="Arial"/>
              <a:buChar char="•"/>
            </a:pPr>
            <a:r>
              <a:rPr lang="en-US" sz="2723">
                <a:solidFill>
                  <a:srgbClr val="FFFFFF"/>
                </a:solidFill>
                <a:latin typeface="Poppins"/>
                <a:ea typeface="Poppins"/>
                <a:cs typeface="Poppins"/>
                <a:sym typeface="Poppins"/>
              </a:rPr>
              <a:t>The dataset is highly imbalanced, with asignificant majority of instances belonging toclass O (Non-Defaulter-91%) and a minoritybelonging to class 1 (Defaulter-9%)</a:t>
            </a:r>
          </a:p>
          <a:p>
            <a:pPr algn="l">
              <a:lnSpc>
                <a:spcPts val="3813"/>
              </a:lnSpc>
            </a:pPr>
          </a:p>
          <a:p>
            <a:pPr algn="l" marL="588043" indent="-294022" lvl="1">
              <a:lnSpc>
                <a:spcPts val="3813"/>
              </a:lnSpc>
              <a:buFont typeface="Arial"/>
              <a:buChar char="•"/>
            </a:pPr>
            <a:r>
              <a:rPr lang="en-US" sz="2723">
                <a:solidFill>
                  <a:srgbClr val="FFFFFF"/>
                </a:solidFill>
                <a:latin typeface="Poppins"/>
                <a:ea typeface="Poppins"/>
                <a:cs typeface="Poppins"/>
                <a:sym typeface="Poppins"/>
              </a:rPr>
              <a:t>Challenges: Predicting class 1 accurately may be difficult due to its minority representation.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0">
            <a:off x="806515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8181857" y="8291827"/>
            <a:ext cx="106143" cy="966473"/>
            <a:chOff x="0" y="0"/>
            <a:chExt cx="626900" cy="5708159"/>
          </a:xfrm>
        </p:grpSpPr>
        <p:sp>
          <p:nvSpPr>
            <p:cNvPr name="Freeform 4" id="4"/>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5" id="5"/>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6" id="6"/>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6">
              <a:alphaModFix amt="24000"/>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479853" y="724109"/>
            <a:ext cx="9548967" cy="7235576"/>
          </a:xfrm>
          <a:custGeom>
            <a:avLst/>
            <a:gdLst/>
            <a:ahLst/>
            <a:cxnLst/>
            <a:rect r="r" b="b" t="t" l="l"/>
            <a:pathLst>
              <a:path h="7235576" w="9548967">
                <a:moveTo>
                  <a:pt x="0" y="0"/>
                </a:moveTo>
                <a:lnTo>
                  <a:pt x="9548967" y="0"/>
                </a:lnTo>
                <a:lnTo>
                  <a:pt x="9548967" y="7235576"/>
                </a:lnTo>
                <a:lnTo>
                  <a:pt x="0" y="7235576"/>
                </a:lnTo>
                <a:lnTo>
                  <a:pt x="0" y="0"/>
                </a:lnTo>
                <a:close/>
              </a:path>
            </a:pathLst>
          </a:custGeom>
          <a:blipFill>
            <a:blip r:embed="rId8"/>
            <a:stretch>
              <a:fillRect l="-155" t="0" r="-155" b="0"/>
            </a:stretch>
          </a:blipFill>
        </p:spPr>
      </p:sp>
      <p:sp>
        <p:nvSpPr>
          <p:cNvPr name="TextBox 9" id="9"/>
          <p:cNvSpPr txBox="true"/>
          <p:nvPr/>
        </p:nvSpPr>
        <p:spPr>
          <a:xfrm rot="0">
            <a:off x="11224260" y="2728903"/>
            <a:ext cx="6172200" cy="4248516"/>
          </a:xfrm>
          <a:prstGeom prst="rect">
            <a:avLst/>
          </a:prstGeom>
        </p:spPr>
        <p:txBody>
          <a:bodyPr anchor="t" rtlCol="false" tIns="0" lIns="0" bIns="0" rIns="0">
            <a:spAutoFit/>
          </a:bodyPr>
          <a:lstStyle/>
          <a:p>
            <a:pPr algn="l" marL="588043" indent="-294022" lvl="1">
              <a:lnSpc>
                <a:spcPts val="3813"/>
              </a:lnSpc>
              <a:buFont typeface="Arial"/>
              <a:buChar char="•"/>
            </a:pPr>
            <a:r>
              <a:rPr lang="en-US" sz="2723">
                <a:solidFill>
                  <a:srgbClr val="FFFFFF"/>
                </a:solidFill>
                <a:latin typeface="Poppins"/>
                <a:ea typeface="Poppins"/>
                <a:cs typeface="Poppins"/>
                <a:sym typeface="Poppins"/>
              </a:rPr>
              <a:t>here we can see contract type is also </a:t>
            </a:r>
            <a:r>
              <a:rPr lang="en-US" sz="2723">
                <a:solidFill>
                  <a:srgbClr val="FFFFFF"/>
                </a:solidFill>
                <a:latin typeface="Poppins"/>
                <a:ea typeface="Poppins"/>
                <a:cs typeface="Poppins"/>
                <a:sym typeface="Poppins"/>
              </a:rPr>
              <a:t> highly imbalanced, with asignificant majority of instances belonging to class Cash Loans has around 89.5% Proportion and a minority belonging to Revolving Loans -10.5%</a:t>
            </a:r>
          </a:p>
          <a:p>
            <a:pPr algn="l">
              <a:lnSpc>
                <a:spcPts val="3813"/>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0">
            <a:off x="806515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8181857" y="8291827"/>
            <a:ext cx="106143" cy="966473"/>
            <a:chOff x="0" y="0"/>
            <a:chExt cx="626900" cy="5708159"/>
          </a:xfrm>
        </p:grpSpPr>
        <p:sp>
          <p:nvSpPr>
            <p:cNvPr name="Freeform 4" id="4"/>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5" id="5"/>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6" id="6"/>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42440" y="294468"/>
            <a:ext cx="17123625" cy="2076650"/>
          </a:xfrm>
          <a:prstGeom prst="rect">
            <a:avLst/>
          </a:prstGeom>
        </p:spPr>
        <p:txBody>
          <a:bodyPr anchor="t" rtlCol="false" tIns="0" lIns="0" bIns="0" rIns="0">
            <a:spAutoFit/>
          </a:bodyPr>
          <a:lstStyle/>
          <a:p>
            <a:pPr algn="l">
              <a:lnSpc>
                <a:spcPts val="4188"/>
              </a:lnSpc>
            </a:pPr>
            <a:r>
              <a:rPr lang="en-US" sz="2992" u="sng">
                <a:solidFill>
                  <a:srgbClr val="FFFFFF"/>
                </a:solidFill>
                <a:latin typeface="Canva Sans Bold"/>
                <a:ea typeface="Canva Sans Bold"/>
                <a:cs typeface="Canva Sans Bold"/>
                <a:sym typeface="Canva Sans Bold"/>
              </a:rPr>
              <a:t>D. Perform Univariate, Segmented Univariate, and Bivariate Analysis:</a:t>
            </a:r>
            <a:r>
              <a:rPr lang="en-US" sz="2992">
                <a:solidFill>
                  <a:srgbClr val="FFFFFF"/>
                </a:solidFill>
                <a:latin typeface="Canva Sans"/>
                <a:ea typeface="Canva Sans"/>
                <a:cs typeface="Canva Sans"/>
                <a:sym typeface="Canva Sans"/>
              </a:rPr>
              <a:t> Perform univariate analysis to understand the distribution of individual variables, segmented univariate analysis to compare variable distributions for different scenarios, and bivariate analysis to explore relationships between variables and the target variable using Excel functions and features.</a:t>
            </a:r>
          </a:p>
        </p:txBody>
      </p:sp>
      <p:sp>
        <p:nvSpPr>
          <p:cNvPr name="Freeform 8" id="8"/>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6">
              <a:alphaModFix amt="24000"/>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442440" y="3254642"/>
            <a:ext cx="17465422" cy="6688521"/>
          </a:xfrm>
          <a:custGeom>
            <a:avLst/>
            <a:gdLst/>
            <a:ahLst/>
            <a:cxnLst/>
            <a:rect r="r" b="b" t="t" l="l"/>
            <a:pathLst>
              <a:path h="6688521" w="17465422">
                <a:moveTo>
                  <a:pt x="0" y="0"/>
                </a:moveTo>
                <a:lnTo>
                  <a:pt x="17465422" y="0"/>
                </a:lnTo>
                <a:lnTo>
                  <a:pt x="17465422" y="6688521"/>
                </a:lnTo>
                <a:lnTo>
                  <a:pt x="0" y="6688521"/>
                </a:lnTo>
                <a:lnTo>
                  <a:pt x="0" y="0"/>
                </a:lnTo>
                <a:close/>
              </a:path>
            </a:pathLst>
          </a:custGeom>
          <a:blipFill>
            <a:blip r:embed="rId8"/>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0">
            <a:off x="806515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8181857" y="8291827"/>
            <a:ext cx="106143" cy="966473"/>
            <a:chOff x="0" y="0"/>
            <a:chExt cx="626900" cy="5708159"/>
          </a:xfrm>
        </p:grpSpPr>
        <p:sp>
          <p:nvSpPr>
            <p:cNvPr name="Freeform 4" id="4"/>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5" id="5"/>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6" id="6"/>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6">
              <a:alphaModFix amt="24000"/>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698647" y="2165295"/>
            <a:ext cx="12733020" cy="4302793"/>
          </a:xfrm>
          <a:prstGeom prst="rect">
            <a:avLst/>
          </a:prstGeom>
        </p:spPr>
        <p:txBody>
          <a:bodyPr anchor="t" rtlCol="false" tIns="0" lIns="0" bIns="0" rIns="0">
            <a:spAutoFit/>
          </a:bodyPr>
          <a:lstStyle/>
          <a:p>
            <a:pPr algn="l" marL="588044" indent="-294022" lvl="1">
              <a:lnSpc>
                <a:spcPts val="3813"/>
              </a:lnSpc>
              <a:buFont typeface="Arial"/>
              <a:buChar char="•"/>
            </a:pPr>
            <a:r>
              <a:rPr lang="en-US" sz="2723">
                <a:solidFill>
                  <a:srgbClr val="FFFFFF"/>
                </a:solidFill>
                <a:latin typeface="Poppins"/>
                <a:ea typeface="Poppins"/>
                <a:cs typeface="Poppins"/>
                <a:sym typeface="Poppins"/>
              </a:rPr>
              <a:t>The chart shows that most of the applicants fall into certain credit bin groups. This could be used to target marketing or risk assessment efforts. </a:t>
            </a:r>
          </a:p>
          <a:p>
            <a:pPr algn="l" marL="588044" indent="-294022" lvl="1">
              <a:lnSpc>
                <a:spcPts val="3813"/>
              </a:lnSpc>
              <a:buFont typeface="Arial"/>
              <a:buChar char="•"/>
            </a:pPr>
            <a:r>
              <a:rPr lang="en-US" sz="2723">
                <a:solidFill>
                  <a:srgbClr val="FFFFFF"/>
                </a:solidFill>
                <a:latin typeface="Poppins"/>
                <a:ea typeface="Poppins"/>
                <a:cs typeface="Poppins"/>
                <a:sym typeface="Poppins"/>
              </a:rPr>
              <a:t>Here, we can see that the most people have applied for the cradit above 8lacs.</a:t>
            </a:r>
          </a:p>
          <a:p>
            <a:pPr algn="l" marL="588044" indent="-294022" lvl="1">
              <a:lnSpc>
                <a:spcPts val="3813"/>
              </a:lnSpc>
              <a:buFont typeface="Arial"/>
              <a:buChar char="•"/>
            </a:pPr>
            <a:r>
              <a:rPr lang="en-US" sz="2723">
                <a:solidFill>
                  <a:srgbClr val="FFFFFF"/>
                </a:solidFill>
                <a:latin typeface="Poppins"/>
                <a:ea typeface="Poppins"/>
                <a:cs typeface="Poppins"/>
                <a:sym typeface="Poppins"/>
              </a:rPr>
              <a:t>We may thus make judgments based on this information, and we can work with the marketing manager to concentrate on the challenging aspects of the campaign. </a:t>
            </a:r>
          </a:p>
          <a:p>
            <a:pPr algn="l">
              <a:lnSpc>
                <a:spcPts val="3813"/>
              </a:lnSpc>
            </a:pPr>
            <a:r>
              <a:rPr lang="en-US" sz="2723">
                <a:solidFill>
                  <a:srgbClr val="FFFFFF"/>
                </a:solidFill>
                <a:latin typeface="Poppins"/>
                <a:ea typeface="Poppins"/>
                <a:cs typeface="Poppins"/>
                <a:sym typeface="Poppins"/>
              </a:rPr>
              <a: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grpSp>
        <p:nvGrpSpPr>
          <p:cNvPr name="Group 2" id="2"/>
          <p:cNvGrpSpPr/>
          <p:nvPr/>
        </p:nvGrpSpPr>
        <p:grpSpPr>
          <a:xfrm rot="0">
            <a:off x="18181857" y="8291827"/>
            <a:ext cx="106143" cy="966473"/>
            <a:chOff x="0" y="0"/>
            <a:chExt cx="626900" cy="5708159"/>
          </a:xfrm>
        </p:grpSpPr>
        <p:sp>
          <p:nvSpPr>
            <p:cNvPr name="Freeform 3" id="3"/>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4" id="4"/>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5" id="5"/>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680148" y="5144913"/>
            <a:ext cx="1058556" cy="458636"/>
          </a:xfrm>
          <a:prstGeom prst="rect">
            <a:avLst/>
          </a:prstGeom>
        </p:spPr>
        <p:txBody>
          <a:bodyPr anchor="t" rtlCol="false" tIns="0" lIns="0" bIns="0" rIns="0">
            <a:spAutoFit/>
          </a:bodyPr>
          <a:lstStyle/>
          <a:p>
            <a:pPr algn="ctr">
              <a:lnSpc>
                <a:spcPts val="3769"/>
              </a:lnSpc>
              <a:spcBef>
                <a:spcPct val="0"/>
              </a:spcBef>
            </a:pPr>
            <a:r>
              <a:rPr lang="en-US" sz="2692">
                <a:solidFill>
                  <a:srgbClr val="07032B"/>
                </a:solidFill>
                <a:latin typeface="Open Sans Bold"/>
                <a:ea typeface="Open Sans Bold"/>
                <a:cs typeface="Open Sans Bold"/>
                <a:sym typeface="Open Sans Bold"/>
              </a:rPr>
              <a:t>120+</a:t>
            </a:r>
          </a:p>
        </p:txBody>
      </p:sp>
      <p:sp>
        <p:nvSpPr>
          <p:cNvPr name="TextBox 7" id="7"/>
          <p:cNvSpPr txBox="true"/>
          <p:nvPr/>
        </p:nvSpPr>
        <p:spPr>
          <a:xfrm rot="0">
            <a:off x="577745" y="3122894"/>
            <a:ext cx="11668415" cy="4186180"/>
          </a:xfrm>
          <a:prstGeom prst="rect">
            <a:avLst/>
          </a:prstGeom>
        </p:spPr>
        <p:txBody>
          <a:bodyPr anchor="t" rtlCol="false" tIns="0" lIns="0" bIns="0" rIns="0">
            <a:spAutoFit/>
          </a:bodyPr>
          <a:lstStyle/>
          <a:p>
            <a:pPr algn="l" marL="850599" indent="-425299" lvl="1">
              <a:lnSpc>
                <a:spcPts val="5515"/>
              </a:lnSpc>
              <a:buFont typeface="Arial"/>
              <a:buChar char="•"/>
            </a:pPr>
            <a:r>
              <a:rPr lang="en-US" sz="3939">
                <a:solidFill>
                  <a:srgbClr val="FFFFFF"/>
                </a:solidFill>
                <a:latin typeface="Poppins"/>
                <a:ea typeface="Poppins"/>
                <a:cs typeface="Poppins"/>
                <a:sym typeface="Poppins"/>
              </a:rPr>
              <a:t>Project Description</a:t>
            </a:r>
          </a:p>
          <a:p>
            <a:pPr algn="l" marL="850599" indent="-425299" lvl="1">
              <a:lnSpc>
                <a:spcPts val="5515"/>
              </a:lnSpc>
              <a:buFont typeface="Arial"/>
              <a:buChar char="•"/>
            </a:pPr>
            <a:r>
              <a:rPr lang="en-US" sz="3939">
                <a:solidFill>
                  <a:srgbClr val="FFFFFF"/>
                </a:solidFill>
                <a:latin typeface="Poppins"/>
                <a:ea typeface="Poppins"/>
                <a:cs typeface="Poppins"/>
                <a:sym typeface="Poppins"/>
              </a:rPr>
              <a:t>Approach</a:t>
            </a:r>
          </a:p>
          <a:p>
            <a:pPr algn="l" marL="850599" indent="-425299" lvl="1">
              <a:lnSpc>
                <a:spcPts val="5515"/>
              </a:lnSpc>
              <a:buFont typeface="Arial"/>
              <a:buChar char="•"/>
            </a:pPr>
            <a:r>
              <a:rPr lang="en-US" sz="3939">
                <a:solidFill>
                  <a:srgbClr val="FFFFFF"/>
                </a:solidFill>
                <a:latin typeface="Poppins"/>
                <a:ea typeface="Poppins"/>
                <a:cs typeface="Poppins"/>
                <a:sym typeface="Poppins"/>
              </a:rPr>
              <a:t>Tech-Stack Used</a:t>
            </a:r>
          </a:p>
          <a:p>
            <a:pPr algn="l" marL="850599" indent="-425299" lvl="1">
              <a:lnSpc>
                <a:spcPts val="5515"/>
              </a:lnSpc>
              <a:buFont typeface="Arial"/>
              <a:buChar char="•"/>
            </a:pPr>
            <a:r>
              <a:rPr lang="en-US" sz="3939">
                <a:solidFill>
                  <a:srgbClr val="FFFFFF"/>
                </a:solidFill>
                <a:latin typeface="Poppins"/>
                <a:ea typeface="Poppins"/>
                <a:cs typeface="Poppins"/>
                <a:sym typeface="Poppins"/>
              </a:rPr>
              <a:t>Data-set</a:t>
            </a:r>
          </a:p>
          <a:p>
            <a:pPr algn="l" marL="850599" indent="-425299" lvl="1">
              <a:lnSpc>
                <a:spcPts val="5515"/>
              </a:lnSpc>
              <a:buFont typeface="Arial"/>
              <a:buChar char="•"/>
            </a:pPr>
            <a:r>
              <a:rPr lang="en-US" sz="3939">
                <a:solidFill>
                  <a:srgbClr val="FFFFFF"/>
                </a:solidFill>
                <a:latin typeface="Poppins"/>
                <a:ea typeface="Poppins"/>
                <a:cs typeface="Poppins"/>
                <a:sym typeface="Poppins"/>
              </a:rPr>
              <a:t>Insights</a:t>
            </a:r>
          </a:p>
          <a:p>
            <a:pPr algn="l" marL="850599" indent="-425299" lvl="1">
              <a:lnSpc>
                <a:spcPts val="5515"/>
              </a:lnSpc>
              <a:buFont typeface="Arial"/>
              <a:buChar char="•"/>
            </a:pPr>
            <a:r>
              <a:rPr lang="en-US" sz="3939">
                <a:solidFill>
                  <a:srgbClr val="FFFFFF"/>
                </a:solidFill>
                <a:latin typeface="Poppins"/>
                <a:ea typeface="Poppins"/>
                <a:cs typeface="Poppins"/>
                <a:sym typeface="Poppins"/>
              </a:rPr>
              <a:t>Result</a:t>
            </a:r>
          </a:p>
        </p:txBody>
      </p:sp>
      <p:sp>
        <p:nvSpPr>
          <p:cNvPr name="TextBox 8" id="8"/>
          <p:cNvSpPr txBox="true"/>
          <p:nvPr/>
        </p:nvSpPr>
        <p:spPr>
          <a:xfrm rot="0">
            <a:off x="2538015" y="1134037"/>
            <a:ext cx="3873937" cy="1219823"/>
          </a:xfrm>
          <a:prstGeom prst="rect">
            <a:avLst/>
          </a:prstGeom>
        </p:spPr>
        <p:txBody>
          <a:bodyPr anchor="t" rtlCol="false" tIns="0" lIns="0" bIns="0" rIns="0">
            <a:spAutoFit/>
          </a:bodyPr>
          <a:lstStyle/>
          <a:p>
            <a:pPr algn="ctr" marL="0" indent="0" lvl="0">
              <a:lnSpc>
                <a:spcPts val="9940"/>
              </a:lnSpc>
              <a:spcBef>
                <a:spcPct val="0"/>
              </a:spcBef>
            </a:pPr>
            <a:r>
              <a:rPr lang="en-US" sz="7100" u="sng">
                <a:solidFill>
                  <a:srgbClr val="FFFFFF"/>
                </a:solidFill>
                <a:latin typeface="Canva Sans Bold"/>
                <a:ea typeface="Canva Sans Bold"/>
                <a:cs typeface="Canva Sans Bold"/>
                <a:sym typeface="Canva Sans Bold"/>
              </a:rPr>
              <a:t>AGENDA</a:t>
            </a:r>
          </a:p>
        </p:txBody>
      </p:sp>
      <p:sp>
        <p:nvSpPr>
          <p:cNvPr name="Freeform 9" id="9"/>
          <p:cNvSpPr/>
          <p:nvPr/>
        </p:nvSpPr>
        <p:spPr>
          <a:xfrm flipH="false" flipV="false" rot="0">
            <a:off x="10652559" y="2805592"/>
            <a:ext cx="5223383" cy="7481408"/>
          </a:xfrm>
          <a:custGeom>
            <a:avLst/>
            <a:gdLst/>
            <a:ahLst/>
            <a:cxnLst/>
            <a:rect r="r" b="b" t="t" l="l"/>
            <a:pathLst>
              <a:path h="7481408" w="5223383">
                <a:moveTo>
                  <a:pt x="0" y="0"/>
                </a:moveTo>
                <a:lnTo>
                  <a:pt x="5223383" y="0"/>
                </a:lnTo>
                <a:lnTo>
                  <a:pt x="5223383" y="7481408"/>
                </a:lnTo>
                <a:lnTo>
                  <a:pt x="0" y="7481408"/>
                </a:lnTo>
                <a:lnTo>
                  <a:pt x="0" y="0"/>
                </a:lnTo>
                <a:close/>
              </a:path>
            </a:pathLst>
          </a:custGeom>
          <a:blipFill>
            <a:blip r:embed="rId4">
              <a:alphaModFix amt="74000"/>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806515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6">
              <a:alphaModFix amt="16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0">
            <a:off x="806515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8181857" y="8291827"/>
            <a:ext cx="106143" cy="966473"/>
            <a:chOff x="0" y="0"/>
            <a:chExt cx="626900" cy="5708159"/>
          </a:xfrm>
        </p:grpSpPr>
        <p:sp>
          <p:nvSpPr>
            <p:cNvPr name="Freeform 4" id="4"/>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5" id="5"/>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6" id="6"/>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6">
              <a:alphaModFix amt="24000"/>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30168" y="509129"/>
            <a:ext cx="17827664" cy="5248832"/>
          </a:xfrm>
          <a:custGeom>
            <a:avLst/>
            <a:gdLst/>
            <a:ahLst/>
            <a:cxnLst/>
            <a:rect r="r" b="b" t="t" l="l"/>
            <a:pathLst>
              <a:path h="5248832" w="17827664">
                <a:moveTo>
                  <a:pt x="0" y="0"/>
                </a:moveTo>
                <a:lnTo>
                  <a:pt x="17827664" y="0"/>
                </a:lnTo>
                <a:lnTo>
                  <a:pt x="17827664" y="5248832"/>
                </a:lnTo>
                <a:lnTo>
                  <a:pt x="0" y="5248832"/>
                </a:lnTo>
                <a:lnTo>
                  <a:pt x="0" y="0"/>
                </a:lnTo>
                <a:close/>
              </a:path>
            </a:pathLst>
          </a:custGeom>
          <a:blipFill>
            <a:blip r:embed="rId8"/>
            <a:stretch>
              <a:fillRect l="0" t="0" r="0" b="0"/>
            </a:stretch>
          </a:blipFill>
        </p:spPr>
      </p:sp>
      <p:sp>
        <p:nvSpPr>
          <p:cNvPr name="TextBox 9" id="9"/>
          <p:cNvSpPr txBox="true"/>
          <p:nvPr/>
        </p:nvSpPr>
        <p:spPr>
          <a:xfrm rot="0">
            <a:off x="0" y="6056608"/>
            <a:ext cx="17586224" cy="2865121"/>
          </a:xfrm>
          <a:prstGeom prst="rect">
            <a:avLst/>
          </a:prstGeom>
        </p:spPr>
        <p:txBody>
          <a:bodyPr anchor="t" rtlCol="false" tIns="0" lIns="0" bIns="0" rIns="0">
            <a:spAutoFit/>
          </a:bodyPr>
          <a:lstStyle/>
          <a:p>
            <a:pPr algn="l" marL="582924" indent="-291462" lvl="1">
              <a:lnSpc>
                <a:spcPts val="3779"/>
              </a:lnSpc>
              <a:buFont typeface="Arial"/>
              <a:buChar char="•"/>
            </a:pPr>
            <a:r>
              <a:rPr lang="en-US" sz="2699">
                <a:solidFill>
                  <a:srgbClr val="F5F6F7"/>
                </a:solidFill>
                <a:latin typeface="Poppins"/>
                <a:ea typeface="Poppins"/>
                <a:cs typeface="Poppins"/>
                <a:sym typeface="Poppins"/>
              </a:rPr>
              <a:t>The data has been segmented into income bins, allowing for a closer examination of how the target variables (Target 0 and Target 1) behave across different income levels.</a:t>
            </a:r>
          </a:p>
          <a:p>
            <a:pPr algn="l" marL="582924" indent="-291462" lvl="1">
              <a:lnSpc>
                <a:spcPts val="3779"/>
              </a:lnSpc>
              <a:buFont typeface="Arial"/>
              <a:buChar char="•"/>
            </a:pPr>
            <a:r>
              <a:rPr lang="en-US" sz="2699">
                <a:solidFill>
                  <a:srgbClr val="F5F6F7"/>
                </a:solidFill>
                <a:latin typeface="Poppins"/>
                <a:ea typeface="Poppins"/>
                <a:cs typeface="Poppins"/>
                <a:sym typeface="Poppins"/>
              </a:rPr>
              <a:t> This segmentation helps identify trends or patterns within specific income groups. </a:t>
            </a:r>
          </a:p>
          <a:p>
            <a:pPr algn="l" marL="582924" indent="-291462" lvl="1">
              <a:lnSpc>
                <a:spcPts val="3779"/>
              </a:lnSpc>
              <a:buFont typeface="Arial"/>
              <a:buChar char="•"/>
            </a:pPr>
            <a:r>
              <a:rPr lang="en-US" sz="2699">
                <a:solidFill>
                  <a:srgbClr val="F5F6F7"/>
                </a:solidFill>
                <a:latin typeface="Poppins"/>
                <a:ea typeface="Poppins"/>
                <a:cs typeface="Poppins"/>
                <a:sym typeface="Poppins"/>
              </a:rPr>
              <a:t>Across all income bins, the number of applicants in Target 0 (the majority class) consistently exceeds those in Target 1 (the minority class).</a:t>
            </a:r>
          </a:p>
          <a:p>
            <a:pPr algn="l" marL="582924" indent="-291462" lvl="1">
              <a:lnSpc>
                <a:spcPts val="3779"/>
              </a:lnSpc>
              <a:buFont typeface="Arial"/>
              <a:buChar char="•"/>
            </a:pPr>
            <a:r>
              <a:rPr lang="en-US" sz="2699">
                <a:solidFill>
                  <a:srgbClr val="F5F6F7"/>
                </a:solidFill>
                <a:latin typeface="Poppins"/>
                <a:ea typeface="Poppins"/>
                <a:cs typeface="Poppins"/>
                <a:sym typeface="Poppins"/>
              </a:rPr>
              <a:t> This imbalance could lead to biased models and may need to be addressed.</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0">
            <a:off x="806515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8181857" y="8291827"/>
            <a:ext cx="106143" cy="966473"/>
            <a:chOff x="0" y="0"/>
            <a:chExt cx="626900" cy="5708159"/>
          </a:xfrm>
        </p:grpSpPr>
        <p:sp>
          <p:nvSpPr>
            <p:cNvPr name="Freeform 4" id="4"/>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5" id="5"/>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6" id="6"/>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6">
              <a:alphaModFix amt="24000"/>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495968" y="314970"/>
            <a:ext cx="17296064" cy="6852115"/>
          </a:xfrm>
          <a:custGeom>
            <a:avLst/>
            <a:gdLst/>
            <a:ahLst/>
            <a:cxnLst/>
            <a:rect r="r" b="b" t="t" l="l"/>
            <a:pathLst>
              <a:path h="6852115" w="17296064">
                <a:moveTo>
                  <a:pt x="0" y="0"/>
                </a:moveTo>
                <a:lnTo>
                  <a:pt x="17296064" y="0"/>
                </a:lnTo>
                <a:lnTo>
                  <a:pt x="17296064" y="6852115"/>
                </a:lnTo>
                <a:lnTo>
                  <a:pt x="0" y="6852115"/>
                </a:lnTo>
                <a:lnTo>
                  <a:pt x="0" y="0"/>
                </a:lnTo>
                <a:close/>
              </a:path>
            </a:pathLst>
          </a:custGeom>
          <a:blipFill>
            <a:blip r:embed="rId8"/>
            <a:stretch>
              <a:fillRect l="0" t="0" r="0" b="0"/>
            </a:stretch>
          </a:blipFill>
        </p:spPr>
      </p:sp>
      <p:sp>
        <p:nvSpPr>
          <p:cNvPr name="TextBox 9" id="9"/>
          <p:cNvSpPr txBox="true"/>
          <p:nvPr/>
        </p:nvSpPr>
        <p:spPr>
          <a:xfrm rot="0">
            <a:off x="1806008" y="7535541"/>
            <a:ext cx="14042924" cy="1436371"/>
          </a:xfrm>
          <a:prstGeom prst="rect">
            <a:avLst/>
          </a:prstGeom>
        </p:spPr>
        <p:txBody>
          <a:bodyPr anchor="t" rtlCol="false" tIns="0" lIns="0" bIns="0" rIns="0">
            <a:spAutoFit/>
          </a:bodyPr>
          <a:lstStyle/>
          <a:p>
            <a:pPr algn="l" marL="582924" indent="-291462" lvl="1">
              <a:lnSpc>
                <a:spcPts val="3779"/>
              </a:lnSpc>
              <a:buFont typeface="Arial"/>
              <a:buChar char="•"/>
            </a:pPr>
            <a:r>
              <a:rPr lang="en-US" sz="2699">
                <a:solidFill>
                  <a:srgbClr val="F5F6F7"/>
                </a:solidFill>
                <a:latin typeface="Poppins"/>
                <a:ea typeface="Poppins"/>
                <a:cs typeface="Poppins"/>
                <a:sym typeface="Poppins"/>
              </a:rPr>
              <a:t>The chart clearly shows a strong positive correlation between income bins and the average credit amount. As income levels rise, the average credit amount tends to increase as well.</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0">
            <a:off x="806515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8181857" y="8291827"/>
            <a:ext cx="106143" cy="966473"/>
            <a:chOff x="0" y="0"/>
            <a:chExt cx="626900" cy="5708159"/>
          </a:xfrm>
        </p:grpSpPr>
        <p:sp>
          <p:nvSpPr>
            <p:cNvPr name="Freeform 4" id="4"/>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5" id="5"/>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6" id="6"/>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42440" y="294468"/>
            <a:ext cx="17123625" cy="1552775"/>
          </a:xfrm>
          <a:prstGeom prst="rect">
            <a:avLst/>
          </a:prstGeom>
        </p:spPr>
        <p:txBody>
          <a:bodyPr anchor="t" rtlCol="false" tIns="0" lIns="0" bIns="0" rIns="0">
            <a:spAutoFit/>
          </a:bodyPr>
          <a:lstStyle/>
          <a:p>
            <a:pPr algn="l">
              <a:lnSpc>
                <a:spcPts val="4188"/>
              </a:lnSpc>
            </a:pPr>
            <a:r>
              <a:rPr lang="en-US" sz="2992" u="sng">
                <a:solidFill>
                  <a:srgbClr val="FFFFFF"/>
                </a:solidFill>
                <a:latin typeface="Canva Sans Bold"/>
                <a:ea typeface="Canva Sans Bold"/>
                <a:cs typeface="Canva Sans Bold"/>
                <a:sym typeface="Canva Sans Bold"/>
              </a:rPr>
              <a:t>E. Identify Top Correlations for Different Scenarios:</a:t>
            </a:r>
            <a:r>
              <a:rPr lang="en-US" sz="2992">
                <a:solidFill>
                  <a:srgbClr val="FFFFFF"/>
                </a:solidFill>
                <a:latin typeface="Canva Sans"/>
                <a:ea typeface="Canva Sans"/>
                <a:cs typeface="Canva Sans"/>
                <a:sym typeface="Canva Sans"/>
              </a:rPr>
              <a:t> Segment the dataset based on different scenarios (e.g., clients with payment difficulties and all other cases) and identify the top correlations for each segmented data using Excel functions.</a:t>
            </a:r>
          </a:p>
        </p:txBody>
      </p:sp>
      <p:sp>
        <p:nvSpPr>
          <p:cNvPr name="Freeform 8" id="8"/>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6">
              <a:alphaModFix amt="24000"/>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252320" y="2566529"/>
            <a:ext cx="17736171" cy="2783516"/>
          </a:xfrm>
          <a:custGeom>
            <a:avLst/>
            <a:gdLst/>
            <a:ahLst/>
            <a:cxnLst/>
            <a:rect r="r" b="b" t="t" l="l"/>
            <a:pathLst>
              <a:path h="2783516" w="17736171">
                <a:moveTo>
                  <a:pt x="0" y="0"/>
                </a:moveTo>
                <a:lnTo>
                  <a:pt x="17736171" y="0"/>
                </a:lnTo>
                <a:lnTo>
                  <a:pt x="17736171" y="2783516"/>
                </a:lnTo>
                <a:lnTo>
                  <a:pt x="0" y="2783516"/>
                </a:lnTo>
                <a:lnTo>
                  <a:pt x="0" y="0"/>
                </a:lnTo>
                <a:close/>
              </a:path>
            </a:pathLst>
          </a:custGeom>
          <a:blipFill>
            <a:blip r:embed="rId8"/>
            <a:stretch>
              <a:fillRect l="0" t="0" r="0" b="0"/>
            </a:stretch>
          </a:blipFill>
        </p:spPr>
      </p:sp>
      <p:sp>
        <p:nvSpPr>
          <p:cNvPr name="TextBox 10" id="10"/>
          <p:cNvSpPr txBox="true"/>
          <p:nvPr/>
        </p:nvSpPr>
        <p:spPr>
          <a:xfrm rot="0">
            <a:off x="0" y="5562917"/>
            <a:ext cx="17566064" cy="375285"/>
          </a:xfrm>
          <a:prstGeom prst="rect">
            <a:avLst/>
          </a:prstGeom>
        </p:spPr>
        <p:txBody>
          <a:bodyPr anchor="t" rtlCol="false" tIns="0" lIns="0" bIns="0" rIns="0">
            <a:spAutoFit/>
          </a:bodyPr>
          <a:lstStyle/>
          <a:p>
            <a:pPr algn="ctr">
              <a:lnSpc>
                <a:spcPts val="2939"/>
              </a:lnSpc>
              <a:spcBef>
                <a:spcPct val="0"/>
              </a:spcBef>
            </a:pPr>
            <a:r>
              <a:rPr lang="en-US" sz="2099">
                <a:solidFill>
                  <a:srgbClr val="F5F6F7"/>
                </a:solidFill>
                <a:latin typeface="Poppins"/>
                <a:ea typeface="Poppins"/>
                <a:cs typeface="Poppins"/>
                <a:sym typeface="Poppins"/>
              </a:rPr>
              <a:t>correlation matrix visualizes the relationship between different numerical variables in a dataset.</a:t>
            </a:r>
          </a:p>
        </p:txBody>
      </p:sp>
      <p:sp>
        <p:nvSpPr>
          <p:cNvPr name="TextBox 11" id="11"/>
          <p:cNvSpPr txBox="true"/>
          <p:nvPr/>
        </p:nvSpPr>
        <p:spPr>
          <a:xfrm rot="0">
            <a:off x="136166" y="6075658"/>
            <a:ext cx="17736171" cy="3684298"/>
          </a:xfrm>
          <a:prstGeom prst="rect">
            <a:avLst/>
          </a:prstGeom>
        </p:spPr>
        <p:txBody>
          <a:bodyPr anchor="t" rtlCol="false" tIns="0" lIns="0" bIns="0" rIns="0">
            <a:spAutoFit/>
          </a:bodyPr>
          <a:lstStyle/>
          <a:p>
            <a:pPr algn="l" marL="501726" indent="-250863" lvl="1">
              <a:lnSpc>
                <a:spcPts val="3253"/>
              </a:lnSpc>
              <a:buFont typeface="Arial"/>
              <a:buChar char="•"/>
            </a:pPr>
            <a:r>
              <a:rPr lang="en-US" sz="2323">
                <a:solidFill>
                  <a:srgbClr val="F5F6F7"/>
                </a:solidFill>
                <a:latin typeface="Poppins"/>
                <a:ea typeface="Poppins"/>
                <a:cs typeface="Poppins"/>
                <a:sym typeface="Poppins"/>
              </a:rPr>
              <a:t>From the correlation analysis, we can see that AMT_INCOME_TOTAL and AMT_CREDIT have the </a:t>
            </a:r>
            <a:r>
              <a:rPr lang="en-US" sz="2323">
                <a:solidFill>
                  <a:srgbClr val="F5F6F7"/>
                </a:solidFill>
                <a:latin typeface="Poppins"/>
                <a:ea typeface="Poppins"/>
                <a:cs typeface="Poppins"/>
                <a:sym typeface="Poppins"/>
              </a:rPr>
              <a:t>moderate positive correlation here, meaning individuals with higher incomes generally have higher credit amounts.</a:t>
            </a:r>
          </a:p>
          <a:p>
            <a:pPr algn="l" marL="501726" indent="-250863" lvl="1">
              <a:lnSpc>
                <a:spcPts val="3253"/>
              </a:lnSpc>
              <a:buFont typeface="Arial"/>
              <a:buChar char="•"/>
            </a:pPr>
            <a:r>
              <a:rPr lang="en-US" sz="2323">
                <a:solidFill>
                  <a:srgbClr val="F5F6F7"/>
                </a:solidFill>
                <a:latin typeface="Poppins"/>
                <a:ea typeface="Poppins"/>
                <a:cs typeface="Poppins"/>
                <a:sym typeface="Poppins"/>
              </a:rPr>
              <a:t>DAYS_BIRTH and DAYS_EMPLOYED also have a moderate positive correlation, suggesting that older individuals tend to have longer employment periods.</a:t>
            </a:r>
          </a:p>
          <a:p>
            <a:pPr algn="l" marL="501726" indent="-250863" lvl="1">
              <a:lnSpc>
                <a:spcPts val="3253"/>
              </a:lnSpc>
              <a:buFont typeface="Arial"/>
              <a:buChar char="•"/>
            </a:pPr>
            <a:r>
              <a:rPr lang="en-US" sz="2323">
                <a:solidFill>
                  <a:srgbClr val="F5F6F7"/>
                </a:solidFill>
                <a:latin typeface="Poppins"/>
                <a:ea typeface="Poppins"/>
                <a:cs typeface="Poppins"/>
                <a:sym typeface="Poppins"/>
              </a:rPr>
              <a:t>And REGION_POPULATION_RELATIVE and REGION_RATING_CLIENT have a moderate negative correlation, which indicates that regions with larger populations often have lower client ratings.</a:t>
            </a:r>
          </a:p>
          <a:p>
            <a:pPr algn="l" marL="501726" indent="-250863" lvl="1">
              <a:lnSpc>
                <a:spcPts val="3253"/>
              </a:lnSpc>
              <a:buFont typeface="Arial"/>
              <a:buChar char="•"/>
            </a:pPr>
            <a:r>
              <a:rPr lang="en-US" sz="2323">
                <a:solidFill>
                  <a:srgbClr val="F5F6F7"/>
                </a:solidFill>
                <a:latin typeface="Poppins"/>
                <a:ea typeface="Poppins"/>
                <a:cs typeface="Poppins"/>
                <a:sym typeface="Poppins"/>
              </a:rPr>
              <a:t>Most of the other correlations are weak, which shows that there's a limited linear relationship between the variables.</a:t>
            </a:r>
          </a:p>
          <a:p>
            <a:pPr algn="l" marL="501726" indent="-250863" lvl="1">
              <a:lnSpc>
                <a:spcPts val="3253"/>
              </a:lnSpc>
              <a:buFont typeface="Arial"/>
              <a:buChar char="•"/>
            </a:pPr>
            <a:r>
              <a:rPr lang="en-US" sz="2323">
                <a:solidFill>
                  <a:srgbClr val="F5F6F7"/>
                </a:solidFill>
                <a:latin typeface="Poppins"/>
                <a:ea typeface="Poppins"/>
                <a:cs typeface="Poppins"/>
                <a:sym typeface="Poppins"/>
              </a:rPr>
              <a:t>The diagonal consists of values of 1.000, representing each variable’s perfect correlation with itself.</a:t>
            </a:r>
          </a:p>
          <a:p>
            <a:pPr algn="l">
              <a:lnSpc>
                <a:spcPts val="3253"/>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0">
            <a:off x="806515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8181857" y="8291827"/>
            <a:ext cx="106143" cy="966473"/>
            <a:chOff x="0" y="0"/>
            <a:chExt cx="626900" cy="5708159"/>
          </a:xfrm>
        </p:grpSpPr>
        <p:sp>
          <p:nvSpPr>
            <p:cNvPr name="Freeform 4" id="4"/>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5" id="5"/>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6" id="6"/>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6">
              <a:alphaModFix amt="24000"/>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89238" y="1028700"/>
            <a:ext cx="18045690" cy="2789397"/>
          </a:xfrm>
          <a:custGeom>
            <a:avLst/>
            <a:gdLst/>
            <a:ahLst/>
            <a:cxnLst/>
            <a:rect r="r" b="b" t="t" l="l"/>
            <a:pathLst>
              <a:path h="2789397" w="18045690">
                <a:moveTo>
                  <a:pt x="0" y="0"/>
                </a:moveTo>
                <a:lnTo>
                  <a:pt x="18045690" y="0"/>
                </a:lnTo>
                <a:lnTo>
                  <a:pt x="18045690" y="2789397"/>
                </a:lnTo>
                <a:lnTo>
                  <a:pt x="0" y="2789397"/>
                </a:lnTo>
                <a:lnTo>
                  <a:pt x="0" y="0"/>
                </a:lnTo>
                <a:close/>
              </a:path>
            </a:pathLst>
          </a:custGeom>
          <a:blipFill>
            <a:blip r:embed="rId8"/>
            <a:stretch>
              <a:fillRect l="0" t="0" r="0" b="0"/>
            </a:stretch>
          </a:blipFill>
        </p:spPr>
      </p:sp>
      <p:sp>
        <p:nvSpPr>
          <p:cNvPr name="TextBox 9" id="9"/>
          <p:cNvSpPr txBox="true"/>
          <p:nvPr/>
        </p:nvSpPr>
        <p:spPr>
          <a:xfrm rot="0">
            <a:off x="870274" y="4698333"/>
            <a:ext cx="16547451" cy="3593494"/>
          </a:xfrm>
          <a:prstGeom prst="rect">
            <a:avLst/>
          </a:prstGeom>
        </p:spPr>
        <p:txBody>
          <a:bodyPr anchor="t" rtlCol="false" tIns="0" lIns="0" bIns="0" rIns="0">
            <a:spAutoFit/>
          </a:bodyPr>
          <a:lstStyle/>
          <a:p>
            <a:pPr algn="l" marL="544905" indent="-272453" lvl="1">
              <a:lnSpc>
                <a:spcPts val="3533"/>
              </a:lnSpc>
              <a:buFont typeface="Arial"/>
              <a:buChar char="•"/>
            </a:pPr>
            <a:r>
              <a:rPr lang="en-US" sz="2523">
                <a:solidFill>
                  <a:srgbClr val="F5F6F7"/>
                </a:solidFill>
                <a:latin typeface="Poppins"/>
                <a:ea typeface="Poppins"/>
                <a:cs typeface="Poppins"/>
                <a:sym typeface="Poppins"/>
              </a:rPr>
              <a:t>iIn this correlation, one of the important points that should be noted is There's a slightly negative correlation between CNT_CHILDREN and AMT_CREDIT, which suggests that clients with more children might tend to have lower credit amounts.</a:t>
            </a:r>
          </a:p>
          <a:p>
            <a:pPr algn="l">
              <a:lnSpc>
                <a:spcPts val="3533"/>
              </a:lnSpc>
            </a:pPr>
          </a:p>
          <a:p>
            <a:pPr algn="l" marL="544905" indent="-272453" lvl="1">
              <a:lnSpc>
                <a:spcPts val="3533"/>
              </a:lnSpc>
              <a:buFont typeface="Arial"/>
              <a:buChar char="•"/>
            </a:pPr>
            <a:r>
              <a:rPr lang="en-US" sz="2523">
                <a:solidFill>
                  <a:srgbClr val="F5F6F7"/>
                </a:solidFill>
                <a:latin typeface="Poppins"/>
                <a:ea typeface="Poppins"/>
                <a:cs typeface="Poppins"/>
                <a:sym typeface="Poppins"/>
              </a:rPr>
              <a:t>As observed in the previously target 0 matrix, a weak positive correlation exists between DAYS_BIRTH and DAYS_EMPLOYED, indicating that older clients tend to have longer employment periods.</a:t>
            </a:r>
          </a:p>
          <a:p>
            <a:pPr algn="l">
              <a:lnSpc>
                <a:spcPts val="3533"/>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1477666">
            <a:off x="8443658" y="5370633"/>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941020">
            <a:off x="-3526188" y="-6405116"/>
            <a:ext cx="11751190" cy="9550513"/>
          </a:xfrm>
          <a:custGeom>
            <a:avLst/>
            <a:gdLst/>
            <a:ahLst/>
            <a:cxnLst/>
            <a:rect r="r" b="b" t="t" l="l"/>
            <a:pathLst>
              <a:path h="9550513" w="11751190">
                <a:moveTo>
                  <a:pt x="0" y="0"/>
                </a:moveTo>
                <a:lnTo>
                  <a:pt x="11751190" y="0"/>
                </a:lnTo>
                <a:lnTo>
                  <a:pt x="11751190" y="9550513"/>
                </a:lnTo>
                <a:lnTo>
                  <a:pt x="0" y="9550513"/>
                </a:lnTo>
                <a:lnTo>
                  <a:pt x="0" y="0"/>
                </a:lnTo>
                <a:close/>
              </a:path>
            </a:pathLst>
          </a:custGeom>
          <a:blipFill>
            <a:blip r:embed="rId2">
              <a:alphaModFix amt="96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8181857" y="8291827"/>
            <a:ext cx="106143" cy="966473"/>
            <a:chOff x="0" y="0"/>
            <a:chExt cx="626900" cy="5708159"/>
          </a:xfrm>
        </p:grpSpPr>
        <p:sp>
          <p:nvSpPr>
            <p:cNvPr name="Freeform 5" id="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6" id="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pic>
        <p:nvPicPr>
          <p:cNvPr name="Picture 7" id="7"/>
          <p:cNvPicPr>
            <a:picLocks noChangeAspect="true"/>
          </p:cNvPicPr>
          <p:nvPr/>
        </p:nvPicPr>
        <p:blipFill>
          <a:blip r:embed="rId4">
            <a:alphaModFix amt="13000"/>
          </a:blip>
          <a:srcRect l="0" t="0" r="0" b="0"/>
          <a:stretch>
            <a:fillRect/>
          </a:stretch>
        </p:blipFill>
        <p:spPr>
          <a:xfrm flipH="false" flipV="false" rot="0">
            <a:off x="-18509" y="2768048"/>
            <a:ext cx="8278981" cy="7533872"/>
          </a:xfrm>
          <a:prstGeom prst="rect">
            <a:avLst/>
          </a:prstGeom>
        </p:spPr>
      </p:pic>
      <p:sp>
        <p:nvSpPr>
          <p:cNvPr name="Freeform 8" id="8"/>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5">
              <a:alphaModFix amt="49000"/>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777045" y="2528429"/>
            <a:ext cx="14493746" cy="4616907"/>
          </a:xfrm>
          <a:prstGeom prst="rect">
            <a:avLst/>
          </a:prstGeom>
        </p:spPr>
        <p:txBody>
          <a:bodyPr anchor="t" rtlCol="false" tIns="0" lIns="0" bIns="0" rIns="0">
            <a:spAutoFit/>
          </a:bodyPr>
          <a:lstStyle/>
          <a:p>
            <a:pPr algn="just" marL="658326" indent="-329163" lvl="1">
              <a:lnSpc>
                <a:spcPts val="4055"/>
              </a:lnSpc>
              <a:buFont typeface="Arial"/>
              <a:buChar char="•"/>
            </a:pPr>
            <a:r>
              <a:rPr lang="en-US" sz="3049">
                <a:solidFill>
                  <a:srgbClr val="FFFFFF"/>
                </a:solidFill>
                <a:latin typeface="Canva Sans"/>
                <a:ea typeface="Canva Sans"/>
                <a:cs typeface="Canva Sans"/>
                <a:sym typeface="Canva Sans"/>
              </a:rPr>
              <a:t>In this case study, I applied the EDA to analyze patterns in the data.</a:t>
            </a:r>
          </a:p>
          <a:p>
            <a:pPr algn="just" marL="658326" indent="-329163" lvl="1">
              <a:lnSpc>
                <a:spcPts val="4055"/>
              </a:lnSpc>
              <a:buFont typeface="Arial"/>
              <a:buChar char="•"/>
            </a:pPr>
            <a:r>
              <a:rPr lang="en-US" sz="3049">
                <a:solidFill>
                  <a:srgbClr val="FFFFFF"/>
                </a:solidFill>
                <a:latin typeface="Canva Sans"/>
                <a:ea typeface="Canva Sans"/>
                <a:cs typeface="Canva Sans"/>
                <a:sym typeface="Canva Sans"/>
              </a:rPr>
              <a:t>Before starting the project, I conduct a brief research on risk analytics inbanking and financial services.</a:t>
            </a:r>
          </a:p>
          <a:p>
            <a:pPr algn="just" marL="658326" indent="-329163" lvl="1">
              <a:lnSpc>
                <a:spcPts val="4055"/>
              </a:lnSpc>
              <a:buFont typeface="Arial"/>
              <a:buChar char="•"/>
            </a:pPr>
            <a:r>
              <a:rPr lang="en-US" sz="3049">
                <a:solidFill>
                  <a:srgbClr val="FFFFFF"/>
                </a:solidFill>
                <a:latin typeface="Canva Sans"/>
                <a:ea typeface="Canva Sans"/>
                <a:cs typeface="Canva Sans"/>
                <a:sym typeface="Canva Sans"/>
              </a:rPr>
              <a:t>I comprehend how data is employed to reduce the risk of financial losses when extending loans to customers.</a:t>
            </a:r>
          </a:p>
          <a:p>
            <a:pPr algn="just" marL="658326" indent="-329163" lvl="1">
              <a:lnSpc>
                <a:spcPts val="4055"/>
              </a:lnSpc>
              <a:buFont typeface="Arial"/>
              <a:buChar char="•"/>
            </a:pPr>
            <a:r>
              <a:rPr lang="en-US" sz="3049">
                <a:solidFill>
                  <a:srgbClr val="FFFFFF"/>
                </a:solidFill>
                <a:latin typeface="Canva Sans"/>
                <a:ea typeface="Canva Sans"/>
                <a:cs typeface="Canva Sans"/>
                <a:sym typeface="Canva Sans"/>
              </a:rPr>
              <a:t>This case study has assisted me in acquiring the skill of summarizing extensive datasets to extract valuable insights.</a:t>
            </a:r>
          </a:p>
          <a:p>
            <a:pPr algn="just" marL="658326" indent="-329163" lvl="1">
              <a:lnSpc>
                <a:spcPts val="4055"/>
              </a:lnSpc>
              <a:buFont typeface="Arial"/>
              <a:buChar char="•"/>
            </a:pPr>
            <a:r>
              <a:rPr lang="en-US" sz="3049">
                <a:solidFill>
                  <a:srgbClr val="FFFFFF"/>
                </a:solidFill>
                <a:latin typeface="Canva Sans"/>
                <a:ea typeface="Canva Sans"/>
                <a:cs typeface="Canva Sans"/>
                <a:sym typeface="Canva Sans"/>
              </a:rPr>
              <a:t>I gained knowledge about data imbalance, outliers, and the underlying factors influencing the datasets.</a:t>
            </a:r>
          </a:p>
        </p:txBody>
      </p:sp>
      <p:sp>
        <p:nvSpPr>
          <p:cNvPr name="TextBox 10" id="10"/>
          <p:cNvSpPr txBox="true"/>
          <p:nvPr/>
        </p:nvSpPr>
        <p:spPr>
          <a:xfrm rot="0">
            <a:off x="7501244" y="423404"/>
            <a:ext cx="2100218" cy="832113"/>
          </a:xfrm>
          <a:prstGeom prst="rect">
            <a:avLst/>
          </a:prstGeom>
        </p:spPr>
        <p:txBody>
          <a:bodyPr anchor="t" rtlCol="false" tIns="0" lIns="0" bIns="0" rIns="0">
            <a:spAutoFit/>
          </a:bodyPr>
          <a:lstStyle/>
          <a:p>
            <a:pPr algn="ctr" marL="0" indent="0" lvl="0">
              <a:lnSpc>
                <a:spcPts val="6857"/>
              </a:lnSpc>
              <a:spcBef>
                <a:spcPct val="0"/>
              </a:spcBef>
            </a:pPr>
            <a:r>
              <a:rPr lang="en-US" sz="4898" u="sng">
                <a:solidFill>
                  <a:srgbClr val="FFFFFF"/>
                </a:solidFill>
                <a:latin typeface="Canva Sans Bold"/>
                <a:ea typeface="Canva Sans Bold"/>
                <a:cs typeface="Canva Sans Bold"/>
                <a:sym typeface="Canva Sans Bold"/>
              </a:rPr>
              <a:t>Result:</a:t>
            </a:r>
          </a:p>
        </p:txBody>
      </p:sp>
      <p:sp>
        <p:nvSpPr>
          <p:cNvPr name="TextBox 11" id="11"/>
          <p:cNvSpPr txBox="true"/>
          <p:nvPr/>
        </p:nvSpPr>
        <p:spPr>
          <a:xfrm rot="0">
            <a:off x="1894086" y="8018753"/>
            <a:ext cx="13517514" cy="693637"/>
          </a:xfrm>
          <a:prstGeom prst="rect">
            <a:avLst/>
          </a:prstGeom>
        </p:spPr>
        <p:txBody>
          <a:bodyPr anchor="t" rtlCol="false" tIns="0" lIns="0" bIns="0" rIns="0">
            <a:spAutoFit/>
          </a:bodyPr>
          <a:lstStyle/>
          <a:p>
            <a:pPr algn="ctr">
              <a:lnSpc>
                <a:spcPts val="5790"/>
              </a:lnSpc>
            </a:pPr>
            <a:r>
              <a:rPr lang="en-US" sz="4136" u="sng">
                <a:solidFill>
                  <a:srgbClr val="FFFFFF"/>
                </a:solidFill>
                <a:latin typeface="Canva Sans Bold"/>
                <a:ea typeface="Canva Sans Bold"/>
                <a:cs typeface="Canva Sans Bold"/>
                <a:sym typeface="Canva Sans Bold"/>
                <a:hlinkClick r:id="rId7" tooltip="https://1drv.ms/x/s!AptWkhVapt1CiNBqrZqoT3W-Xnugmw?e=j5ng8j"/>
              </a:rPr>
              <a:t>Click To Open Excel Shee</a:t>
            </a:r>
            <a:r>
              <a:rPr lang="en-US" sz="4136" u="sng">
                <a:solidFill>
                  <a:srgbClr val="FFFFFF"/>
                </a:solidFill>
                <a:latin typeface="Canva Sans Bold"/>
                <a:ea typeface="Canva Sans Bold"/>
                <a:cs typeface="Canva Sans Bold"/>
                <a:sym typeface="Canva Sans Bold"/>
              </a:rPr>
              <a:t>t </a:t>
            </a:r>
          </a:p>
        </p:txBody>
      </p:sp>
      <p:sp>
        <p:nvSpPr>
          <p:cNvPr name="TextBox 12" id="12"/>
          <p:cNvSpPr txBox="true"/>
          <p:nvPr/>
        </p:nvSpPr>
        <p:spPr>
          <a:xfrm rot="0">
            <a:off x="3938935" y="8897937"/>
            <a:ext cx="9346525" cy="625476"/>
          </a:xfrm>
          <a:prstGeom prst="rect">
            <a:avLst/>
          </a:prstGeom>
        </p:spPr>
        <p:txBody>
          <a:bodyPr anchor="t" rtlCol="false" tIns="0" lIns="0" bIns="0" rIns="0">
            <a:spAutoFit/>
          </a:bodyPr>
          <a:lstStyle/>
          <a:p>
            <a:pPr algn="ctr">
              <a:lnSpc>
                <a:spcPts val="4899"/>
              </a:lnSpc>
              <a:spcBef>
                <a:spcPct val="0"/>
              </a:spcBef>
            </a:pPr>
            <a:r>
              <a:rPr lang="en-US" sz="3499" u="sng">
                <a:solidFill>
                  <a:srgbClr val="FFFFFF"/>
                </a:solidFill>
                <a:latin typeface="Poppins Bold"/>
                <a:ea typeface="Poppins Bold"/>
                <a:cs typeface="Poppins Bold"/>
                <a:sym typeface="Poppins Bold"/>
                <a:hlinkClick r:id="rId8" tooltip="https://docs.google.com/spreadsheets/d/1jiD5BH37p9i423J93nGrpyMo0HfQxJlb/edit?usp=sharing&amp;ouid=101497979566065047806&amp;rtpof=true&amp;sd=true"/>
              </a:rPr>
              <a:t>Google Sheet Link (If 1st Link not working)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grpSp>
        <p:nvGrpSpPr>
          <p:cNvPr name="Group 2" id="2"/>
          <p:cNvGrpSpPr/>
          <p:nvPr/>
        </p:nvGrpSpPr>
        <p:grpSpPr>
          <a:xfrm rot="0">
            <a:off x="18181857" y="8291827"/>
            <a:ext cx="106143" cy="966473"/>
            <a:chOff x="0" y="0"/>
            <a:chExt cx="626900" cy="5708159"/>
          </a:xfrm>
        </p:grpSpPr>
        <p:sp>
          <p:nvSpPr>
            <p:cNvPr name="Freeform 3" id="3"/>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4" id="4"/>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5" id="5"/>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680148" y="5144913"/>
            <a:ext cx="1058556" cy="458636"/>
          </a:xfrm>
          <a:prstGeom prst="rect">
            <a:avLst/>
          </a:prstGeom>
        </p:spPr>
        <p:txBody>
          <a:bodyPr anchor="t" rtlCol="false" tIns="0" lIns="0" bIns="0" rIns="0">
            <a:spAutoFit/>
          </a:bodyPr>
          <a:lstStyle/>
          <a:p>
            <a:pPr algn="ctr">
              <a:lnSpc>
                <a:spcPts val="3769"/>
              </a:lnSpc>
              <a:spcBef>
                <a:spcPct val="0"/>
              </a:spcBef>
            </a:pPr>
            <a:r>
              <a:rPr lang="en-US" sz="2692">
                <a:solidFill>
                  <a:srgbClr val="07032B"/>
                </a:solidFill>
                <a:latin typeface="Open Sans Bold"/>
                <a:ea typeface="Open Sans Bold"/>
                <a:cs typeface="Open Sans Bold"/>
                <a:sym typeface="Open Sans Bold"/>
              </a:rPr>
              <a:t>120+</a:t>
            </a:r>
          </a:p>
        </p:txBody>
      </p:sp>
      <p:sp>
        <p:nvSpPr>
          <p:cNvPr name="TextBox 7" id="7"/>
          <p:cNvSpPr txBox="true"/>
          <p:nvPr/>
        </p:nvSpPr>
        <p:spPr>
          <a:xfrm rot="0">
            <a:off x="933207" y="394829"/>
            <a:ext cx="6883479" cy="979157"/>
          </a:xfrm>
          <a:prstGeom prst="rect">
            <a:avLst/>
          </a:prstGeom>
        </p:spPr>
        <p:txBody>
          <a:bodyPr anchor="t" rtlCol="false" tIns="0" lIns="0" bIns="0" rIns="0">
            <a:spAutoFit/>
          </a:bodyPr>
          <a:lstStyle/>
          <a:p>
            <a:pPr algn="ctr" marL="0" indent="0" lvl="0">
              <a:lnSpc>
                <a:spcPts val="7980"/>
              </a:lnSpc>
              <a:spcBef>
                <a:spcPct val="0"/>
              </a:spcBef>
            </a:pPr>
            <a:r>
              <a:rPr lang="en-US" sz="5700" u="sng">
                <a:solidFill>
                  <a:srgbClr val="FFFFFF"/>
                </a:solidFill>
                <a:latin typeface="Canva Sans Bold"/>
                <a:ea typeface="Canva Sans Bold"/>
                <a:cs typeface="Canva Sans Bold"/>
                <a:sym typeface="Canva Sans Bold"/>
              </a:rPr>
              <a:t>Project Description</a:t>
            </a:r>
          </a:p>
        </p:txBody>
      </p:sp>
      <p:sp>
        <p:nvSpPr>
          <p:cNvPr name="TextBox 8" id="8"/>
          <p:cNvSpPr txBox="true"/>
          <p:nvPr/>
        </p:nvSpPr>
        <p:spPr>
          <a:xfrm rot="0">
            <a:off x="753189" y="1697154"/>
            <a:ext cx="16506111" cy="7746114"/>
          </a:xfrm>
          <a:prstGeom prst="rect">
            <a:avLst/>
          </a:prstGeom>
        </p:spPr>
        <p:txBody>
          <a:bodyPr anchor="t" rtlCol="false" tIns="0" lIns="0" bIns="0" rIns="0">
            <a:spAutoFit/>
          </a:bodyPr>
          <a:lstStyle/>
          <a:p>
            <a:pPr algn="l">
              <a:lnSpc>
                <a:spcPts val="5123"/>
              </a:lnSpc>
            </a:pPr>
            <a:r>
              <a:rPr lang="en-US" sz="3659">
                <a:solidFill>
                  <a:srgbClr val="FFFFFF"/>
                </a:solidFill>
                <a:latin typeface="Canva Sans"/>
                <a:ea typeface="Canva Sans"/>
                <a:cs typeface="Canva Sans"/>
                <a:sym typeface="Canva Sans"/>
              </a:rPr>
              <a:t> </a:t>
            </a:r>
          </a:p>
          <a:p>
            <a:pPr algn="l" marL="790165" indent="-395082" lvl="1">
              <a:lnSpc>
                <a:spcPts val="5123"/>
              </a:lnSpc>
              <a:buFont typeface="Arial"/>
              <a:buChar char="•"/>
            </a:pPr>
            <a:r>
              <a:rPr lang="en-US" sz="3659">
                <a:solidFill>
                  <a:srgbClr val="FFFFFF"/>
                </a:solidFill>
                <a:latin typeface="Canva Sans"/>
                <a:ea typeface="Canva Sans"/>
                <a:cs typeface="Canva Sans"/>
                <a:sym typeface="Canva Sans"/>
              </a:rPr>
              <a:t>The given dataset is related to Bank Load .</a:t>
            </a:r>
          </a:p>
          <a:p>
            <a:pPr algn="l" marL="790165" indent="-395082" lvl="1">
              <a:lnSpc>
                <a:spcPts val="5123"/>
              </a:lnSpc>
              <a:buFont typeface="Arial"/>
              <a:buChar char="•"/>
            </a:pPr>
            <a:r>
              <a:rPr lang="en-US" sz="3659">
                <a:solidFill>
                  <a:srgbClr val="FFFFFF"/>
                </a:solidFill>
                <a:latin typeface="Canva Sans"/>
                <a:ea typeface="Canva Sans"/>
                <a:cs typeface="Canva Sans"/>
                <a:sym typeface="Canva Sans"/>
              </a:rPr>
              <a:t> company faces challenges with some customers defaulting on their loans. </a:t>
            </a:r>
          </a:p>
          <a:p>
            <a:pPr algn="l" marL="790165" indent="-395082" lvl="1">
              <a:lnSpc>
                <a:spcPts val="5123"/>
              </a:lnSpc>
              <a:buFont typeface="Arial"/>
              <a:buChar char="•"/>
            </a:pPr>
            <a:r>
              <a:rPr lang="en-US" sz="3659">
                <a:solidFill>
                  <a:srgbClr val="FFFFFF"/>
                </a:solidFill>
                <a:latin typeface="Canva Sans"/>
                <a:ea typeface="Canva Sans"/>
                <a:cs typeface="Canva Sans"/>
                <a:sym typeface="Canva Sans"/>
              </a:rPr>
              <a:t>The main aim of this project is to identify patterns that indicate if a customer will have difficulty paying their installments.</a:t>
            </a:r>
          </a:p>
          <a:p>
            <a:pPr algn="l" marL="790165" indent="-395082" lvl="1">
              <a:lnSpc>
                <a:spcPts val="5123"/>
              </a:lnSpc>
              <a:buFont typeface="Arial"/>
              <a:buChar char="•"/>
            </a:pPr>
            <a:r>
              <a:rPr lang="en-US" sz="3659">
                <a:solidFill>
                  <a:srgbClr val="FFFFFF"/>
                </a:solidFill>
                <a:latin typeface="Canva Sans"/>
                <a:ea typeface="Canva Sans"/>
                <a:cs typeface="Canva Sans"/>
                <a:sym typeface="Canva Sans"/>
              </a:rPr>
              <a:t> This information can be used to make decisions such as denying the loan, reducing the amount of loan, or lending at a higher interest rate to risky applicants.</a:t>
            </a:r>
          </a:p>
          <a:p>
            <a:pPr algn="l" marL="790165" indent="-395082" lvl="1">
              <a:lnSpc>
                <a:spcPts val="5123"/>
              </a:lnSpc>
              <a:buFont typeface="Arial"/>
              <a:buChar char="•"/>
            </a:pPr>
            <a:r>
              <a:rPr lang="en-US" sz="3659">
                <a:solidFill>
                  <a:srgbClr val="FFFFFF"/>
                </a:solidFill>
                <a:latin typeface="Canva Sans"/>
                <a:ea typeface="Canva Sans"/>
                <a:cs typeface="Canva Sans"/>
                <a:sym typeface="Canva Sans"/>
              </a:rPr>
              <a:t> The company wants to understand the key factors behind loan default so it can make better decisions about loan approval</a:t>
            </a:r>
          </a:p>
          <a:p>
            <a:pPr algn="l">
              <a:lnSpc>
                <a:spcPts val="5123"/>
              </a:lnSpc>
            </a:pPr>
          </a:p>
        </p:txBody>
      </p:sp>
      <p:sp>
        <p:nvSpPr>
          <p:cNvPr name="Freeform 9" id="9"/>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4">
              <a:alphaModFix amt="24000"/>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806515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6">
              <a:alphaModFix amt="16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grpSp>
        <p:nvGrpSpPr>
          <p:cNvPr name="Group 2" id="2"/>
          <p:cNvGrpSpPr/>
          <p:nvPr/>
        </p:nvGrpSpPr>
        <p:grpSpPr>
          <a:xfrm rot="0">
            <a:off x="18181857" y="8291827"/>
            <a:ext cx="106143" cy="966473"/>
            <a:chOff x="0" y="0"/>
            <a:chExt cx="626900" cy="5708159"/>
          </a:xfrm>
        </p:grpSpPr>
        <p:sp>
          <p:nvSpPr>
            <p:cNvPr name="Freeform 3" id="3"/>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4" id="4"/>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5" id="5"/>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680148" y="5144913"/>
            <a:ext cx="1058556" cy="458636"/>
          </a:xfrm>
          <a:prstGeom prst="rect">
            <a:avLst/>
          </a:prstGeom>
        </p:spPr>
        <p:txBody>
          <a:bodyPr anchor="t" rtlCol="false" tIns="0" lIns="0" bIns="0" rIns="0">
            <a:spAutoFit/>
          </a:bodyPr>
          <a:lstStyle/>
          <a:p>
            <a:pPr algn="ctr">
              <a:lnSpc>
                <a:spcPts val="3769"/>
              </a:lnSpc>
              <a:spcBef>
                <a:spcPct val="0"/>
              </a:spcBef>
            </a:pPr>
            <a:r>
              <a:rPr lang="en-US" sz="2692">
                <a:solidFill>
                  <a:srgbClr val="07032B"/>
                </a:solidFill>
                <a:latin typeface="Open Sans Bold"/>
                <a:ea typeface="Open Sans Bold"/>
                <a:cs typeface="Open Sans Bold"/>
                <a:sym typeface="Open Sans Bold"/>
              </a:rPr>
              <a:t>120+</a:t>
            </a:r>
          </a:p>
        </p:txBody>
      </p:sp>
      <p:sp>
        <p:nvSpPr>
          <p:cNvPr name="TextBox 7" id="7"/>
          <p:cNvSpPr txBox="true"/>
          <p:nvPr/>
        </p:nvSpPr>
        <p:spPr>
          <a:xfrm rot="0">
            <a:off x="862397" y="244395"/>
            <a:ext cx="3466147" cy="979157"/>
          </a:xfrm>
          <a:prstGeom prst="rect">
            <a:avLst/>
          </a:prstGeom>
        </p:spPr>
        <p:txBody>
          <a:bodyPr anchor="t" rtlCol="false" tIns="0" lIns="0" bIns="0" rIns="0">
            <a:spAutoFit/>
          </a:bodyPr>
          <a:lstStyle/>
          <a:p>
            <a:pPr algn="ctr" marL="0" indent="0" lvl="0">
              <a:lnSpc>
                <a:spcPts val="7980"/>
              </a:lnSpc>
              <a:spcBef>
                <a:spcPct val="0"/>
              </a:spcBef>
            </a:pPr>
            <a:r>
              <a:rPr lang="en-US" sz="5700" u="sng">
                <a:solidFill>
                  <a:srgbClr val="FFFFFF"/>
                </a:solidFill>
                <a:latin typeface="Canva Sans Bold"/>
                <a:ea typeface="Canva Sans Bold"/>
                <a:cs typeface="Canva Sans Bold"/>
                <a:sym typeface="Canva Sans Bold"/>
              </a:rPr>
              <a:t>Approach</a:t>
            </a:r>
          </a:p>
        </p:txBody>
      </p:sp>
      <p:sp>
        <p:nvSpPr>
          <p:cNvPr name="TextBox 8" id="8"/>
          <p:cNvSpPr txBox="true"/>
          <p:nvPr/>
        </p:nvSpPr>
        <p:spPr>
          <a:xfrm rot="0">
            <a:off x="467313" y="2349335"/>
            <a:ext cx="17353374" cy="5669950"/>
          </a:xfrm>
          <a:prstGeom prst="rect">
            <a:avLst/>
          </a:prstGeom>
        </p:spPr>
        <p:txBody>
          <a:bodyPr anchor="t" rtlCol="false" tIns="0" lIns="0" bIns="0" rIns="0">
            <a:spAutoFit/>
          </a:bodyPr>
          <a:lstStyle/>
          <a:p>
            <a:pPr algn="l" marL="771010" indent="-385505" lvl="1">
              <a:lnSpc>
                <a:spcPts val="4999"/>
              </a:lnSpc>
              <a:buFont typeface="Arial"/>
              <a:buChar char="•"/>
            </a:pPr>
            <a:r>
              <a:rPr lang="en-US" sz="3571">
                <a:solidFill>
                  <a:srgbClr val="FFFFFF"/>
                </a:solidFill>
                <a:latin typeface="Canva Sans"/>
                <a:ea typeface="Canva Sans"/>
                <a:cs typeface="Canva Sans"/>
                <a:sym typeface="Canva Sans"/>
              </a:rPr>
              <a:t>For this project, first we'll get understanding of the given data.</a:t>
            </a:r>
          </a:p>
          <a:p>
            <a:pPr algn="l" marL="771010" indent="-385505" lvl="1">
              <a:lnSpc>
                <a:spcPts val="4999"/>
              </a:lnSpc>
              <a:buFont typeface="Arial"/>
              <a:buChar char="•"/>
            </a:pPr>
            <a:r>
              <a:rPr lang="en-US" sz="3571">
                <a:solidFill>
                  <a:srgbClr val="FFFFFF"/>
                </a:solidFill>
                <a:latin typeface="Canva Sans"/>
                <a:ea typeface="Canva Sans"/>
                <a:cs typeface="Canva Sans"/>
                <a:sym typeface="Canva Sans"/>
              </a:rPr>
              <a:t> Then We'll </a:t>
            </a:r>
            <a:r>
              <a:rPr lang="en-US" sz="3571">
                <a:solidFill>
                  <a:srgbClr val="FFFFFF"/>
                </a:solidFill>
                <a:latin typeface="Canva Sans"/>
                <a:ea typeface="Canva Sans"/>
                <a:cs typeface="Canva Sans"/>
                <a:sym typeface="Canva Sans"/>
              </a:rPr>
              <a:t>clean the data as per our requirement by removing null values, delete unnecessary columns, etc.</a:t>
            </a:r>
          </a:p>
          <a:p>
            <a:pPr algn="l" marL="771010" indent="-385505" lvl="1">
              <a:lnSpc>
                <a:spcPts val="4999"/>
              </a:lnSpc>
              <a:buFont typeface="Arial"/>
              <a:buChar char="•"/>
            </a:pPr>
            <a:r>
              <a:rPr lang="en-US" sz="3571">
                <a:solidFill>
                  <a:srgbClr val="FFFFFF"/>
                </a:solidFill>
                <a:latin typeface="Canva Sans"/>
                <a:ea typeface="Canva Sans"/>
                <a:cs typeface="Canva Sans"/>
                <a:sym typeface="Canva Sans"/>
              </a:rPr>
              <a:t>Then We'll  Find outliers,Outliers can significantly impact the analysis and distort the results. </a:t>
            </a:r>
          </a:p>
          <a:p>
            <a:pPr algn="l" marL="771010" indent="-385505" lvl="1">
              <a:lnSpc>
                <a:spcPts val="4999"/>
              </a:lnSpc>
              <a:buFont typeface="Arial"/>
              <a:buChar char="•"/>
            </a:pPr>
            <a:r>
              <a:rPr lang="en-US" sz="3571">
                <a:solidFill>
                  <a:srgbClr val="FFFFFF"/>
                </a:solidFill>
                <a:latin typeface="Canva Sans"/>
                <a:ea typeface="Canva Sans"/>
                <a:cs typeface="Canva Sans"/>
                <a:sym typeface="Canva Sans"/>
              </a:rPr>
              <a:t> After that we'll using pivot table, various functions, and charts for desired answers for the questions. </a:t>
            </a:r>
          </a:p>
          <a:p>
            <a:pPr algn="l" marL="771010" indent="-385505" lvl="1">
              <a:lnSpc>
                <a:spcPts val="4999"/>
              </a:lnSpc>
              <a:buFont typeface="Arial"/>
              <a:buChar char="•"/>
            </a:pPr>
            <a:r>
              <a:rPr lang="en-US" sz="3571">
                <a:solidFill>
                  <a:srgbClr val="FFFFFF"/>
                </a:solidFill>
                <a:latin typeface="Canva Sans"/>
                <a:ea typeface="Canva Sans"/>
                <a:cs typeface="Canva Sans"/>
                <a:sym typeface="Canva Sans"/>
              </a:rPr>
              <a:t>At the end we'll present our answers with proper formatting in table and garaphs.</a:t>
            </a:r>
          </a:p>
        </p:txBody>
      </p:sp>
      <p:sp>
        <p:nvSpPr>
          <p:cNvPr name="Freeform 9" id="9"/>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4">
              <a:alphaModFix amt="24000"/>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806515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6">
              <a:alphaModFix amt="16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grpSp>
        <p:nvGrpSpPr>
          <p:cNvPr name="Group 2" id="2"/>
          <p:cNvGrpSpPr/>
          <p:nvPr/>
        </p:nvGrpSpPr>
        <p:grpSpPr>
          <a:xfrm rot="0">
            <a:off x="18181857" y="8291827"/>
            <a:ext cx="106143" cy="966473"/>
            <a:chOff x="0" y="0"/>
            <a:chExt cx="626900" cy="5708159"/>
          </a:xfrm>
        </p:grpSpPr>
        <p:sp>
          <p:nvSpPr>
            <p:cNvPr name="Freeform 3" id="3"/>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4" id="4"/>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5" id="5"/>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680148" y="5144913"/>
            <a:ext cx="1058556" cy="458636"/>
          </a:xfrm>
          <a:prstGeom prst="rect">
            <a:avLst/>
          </a:prstGeom>
        </p:spPr>
        <p:txBody>
          <a:bodyPr anchor="t" rtlCol="false" tIns="0" lIns="0" bIns="0" rIns="0">
            <a:spAutoFit/>
          </a:bodyPr>
          <a:lstStyle/>
          <a:p>
            <a:pPr algn="ctr">
              <a:lnSpc>
                <a:spcPts val="3769"/>
              </a:lnSpc>
              <a:spcBef>
                <a:spcPct val="0"/>
              </a:spcBef>
            </a:pPr>
            <a:r>
              <a:rPr lang="en-US" sz="2692">
                <a:solidFill>
                  <a:srgbClr val="07032B"/>
                </a:solidFill>
                <a:latin typeface="Open Sans Bold"/>
                <a:ea typeface="Open Sans Bold"/>
                <a:cs typeface="Open Sans Bold"/>
                <a:sym typeface="Open Sans Bold"/>
              </a:rPr>
              <a:t>120+</a:t>
            </a:r>
          </a:p>
        </p:txBody>
      </p:sp>
      <p:sp>
        <p:nvSpPr>
          <p:cNvPr name="TextBox 7" id="7"/>
          <p:cNvSpPr txBox="true"/>
          <p:nvPr/>
        </p:nvSpPr>
        <p:spPr>
          <a:xfrm rot="0">
            <a:off x="1028700" y="2468818"/>
            <a:ext cx="16537364" cy="3180763"/>
          </a:xfrm>
          <a:prstGeom prst="rect">
            <a:avLst/>
          </a:prstGeom>
        </p:spPr>
        <p:txBody>
          <a:bodyPr anchor="t" rtlCol="false" tIns="0" lIns="0" bIns="0" rIns="0">
            <a:spAutoFit/>
          </a:bodyPr>
          <a:lstStyle/>
          <a:p>
            <a:pPr algn="l" marL="838020" indent="-419010" lvl="1">
              <a:lnSpc>
                <a:spcPts val="5434"/>
              </a:lnSpc>
              <a:buFont typeface="Arial"/>
              <a:buChar char="•"/>
            </a:pPr>
            <a:r>
              <a:rPr lang="en-US" sz="3881">
                <a:solidFill>
                  <a:srgbClr val="FFFFFF"/>
                </a:solidFill>
                <a:latin typeface="Canva Sans Bold"/>
                <a:ea typeface="Canva Sans Bold"/>
                <a:cs typeface="Canva Sans Bold"/>
                <a:sym typeface="Canva Sans Bold"/>
              </a:rPr>
              <a:t>Microsoft Excel</a:t>
            </a:r>
            <a:r>
              <a:rPr lang="en-US" sz="3881">
                <a:solidFill>
                  <a:srgbClr val="FFFFFF"/>
                </a:solidFill>
                <a:latin typeface="Canva Sans"/>
                <a:ea typeface="Canva Sans"/>
                <a:cs typeface="Canva Sans"/>
                <a:sym typeface="Canva Sans"/>
              </a:rPr>
              <a:t>:  This tool is used to create graphical representation of the results and to understand the result set better.</a:t>
            </a:r>
          </a:p>
          <a:p>
            <a:pPr algn="l">
              <a:lnSpc>
                <a:spcPts val="5434"/>
              </a:lnSpc>
            </a:pPr>
          </a:p>
          <a:p>
            <a:pPr algn="l" marL="838020" indent="-419010" lvl="1">
              <a:lnSpc>
                <a:spcPts val="1940"/>
              </a:lnSpc>
              <a:buFont typeface="Arial"/>
              <a:buChar char="•"/>
            </a:pPr>
            <a:r>
              <a:rPr lang="en-US" sz="3881">
                <a:solidFill>
                  <a:srgbClr val="FFFFFF"/>
                </a:solidFill>
                <a:latin typeface="Canva Sans Bold"/>
                <a:ea typeface="Canva Sans Bold"/>
                <a:cs typeface="Canva Sans Bold"/>
                <a:sym typeface="Canva Sans Bold"/>
              </a:rPr>
              <a:t>Canva </a:t>
            </a:r>
            <a:r>
              <a:rPr lang="en-US" sz="3881">
                <a:solidFill>
                  <a:srgbClr val="FFFFFF"/>
                </a:solidFill>
                <a:latin typeface="Canva Sans"/>
                <a:ea typeface="Canva Sans"/>
                <a:cs typeface="Canva Sans"/>
                <a:sym typeface="Canva Sans"/>
              </a:rPr>
              <a:t>: compile on observation based report</a:t>
            </a:r>
          </a:p>
        </p:txBody>
      </p:sp>
      <p:sp>
        <p:nvSpPr>
          <p:cNvPr name="Freeform 8" id="8"/>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4">
              <a:alphaModFix amt="24000"/>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849717" y="8124164"/>
            <a:ext cx="16901977" cy="513935"/>
          </a:xfrm>
          <a:prstGeom prst="rect">
            <a:avLst/>
          </a:prstGeom>
        </p:spPr>
        <p:txBody>
          <a:bodyPr anchor="t" rtlCol="false" tIns="0" lIns="0" bIns="0" rIns="0">
            <a:spAutoFit/>
          </a:bodyPr>
          <a:lstStyle/>
          <a:p>
            <a:pPr algn="ctr" marL="0" indent="0" lvl="0">
              <a:lnSpc>
                <a:spcPts val="4222"/>
              </a:lnSpc>
              <a:spcBef>
                <a:spcPct val="0"/>
              </a:spcBef>
            </a:pPr>
            <a:r>
              <a:rPr lang="en-US" sz="3016" u="sng">
                <a:solidFill>
                  <a:srgbClr val="F5F6F7"/>
                </a:solidFill>
                <a:latin typeface="Canva Sans"/>
                <a:ea typeface="Canva Sans"/>
                <a:cs typeface="Canva Sans"/>
                <a:sym typeface="Canva Sans"/>
                <a:hlinkClick r:id="rId6" tooltip="https://drive.google.com/drive/folders/1_q9XTVBPBG4gIPUPL6SingvJyhj690kb"/>
              </a:rPr>
              <a:t>https://drive.google.com/file/d/1XpGThHzLnXxL_7aQo2sCpYL3SeB18MMB/view</a:t>
            </a:r>
          </a:p>
        </p:txBody>
      </p:sp>
      <p:sp>
        <p:nvSpPr>
          <p:cNvPr name="Freeform 10" id="10"/>
          <p:cNvSpPr/>
          <p:nvPr/>
        </p:nvSpPr>
        <p:spPr>
          <a:xfrm flipH="false" flipV="false" rot="0">
            <a:off x="8012085" y="1836071"/>
            <a:ext cx="10222843" cy="8308384"/>
          </a:xfrm>
          <a:custGeom>
            <a:avLst/>
            <a:gdLst/>
            <a:ahLst/>
            <a:cxnLst/>
            <a:rect r="r" b="b" t="t" l="l"/>
            <a:pathLst>
              <a:path h="8308384" w="10222843">
                <a:moveTo>
                  <a:pt x="0" y="0"/>
                </a:moveTo>
                <a:lnTo>
                  <a:pt x="10222843" y="0"/>
                </a:lnTo>
                <a:lnTo>
                  <a:pt x="10222843" y="8308383"/>
                </a:lnTo>
                <a:lnTo>
                  <a:pt x="0" y="8308383"/>
                </a:lnTo>
                <a:lnTo>
                  <a:pt x="0" y="0"/>
                </a:lnTo>
                <a:close/>
              </a:path>
            </a:pathLst>
          </a:custGeom>
          <a:blipFill>
            <a:blip r:embed="rId7">
              <a:alphaModFix amt="16000"/>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0" y="481971"/>
            <a:ext cx="7637973" cy="979157"/>
          </a:xfrm>
          <a:prstGeom prst="rect">
            <a:avLst/>
          </a:prstGeom>
        </p:spPr>
        <p:txBody>
          <a:bodyPr anchor="t" rtlCol="false" tIns="0" lIns="0" bIns="0" rIns="0">
            <a:spAutoFit/>
          </a:bodyPr>
          <a:lstStyle/>
          <a:p>
            <a:pPr algn="ctr" marL="0" indent="0" lvl="0">
              <a:lnSpc>
                <a:spcPts val="7980"/>
              </a:lnSpc>
              <a:spcBef>
                <a:spcPct val="0"/>
              </a:spcBef>
            </a:pPr>
            <a:r>
              <a:rPr lang="en-US" sz="5700" u="sng">
                <a:solidFill>
                  <a:srgbClr val="FFFFFF"/>
                </a:solidFill>
                <a:latin typeface="Canva Sans Bold"/>
                <a:ea typeface="Canva Sans Bold"/>
                <a:cs typeface="Canva Sans Bold"/>
                <a:sym typeface="Canva Sans Bold"/>
              </a:rPr>
              <a:t>Tech-Stack Used</a:t>
            </a:r>
          </a:p>
        </p:txBody>
      </p:sp>
      <p:sp>
        <p:nvSpPr>
          <p:cNvPr name="TextBox 12" id="12"/>
          <p:cNvSpPr txBox="true"/>
          <p:nvPr/>
        </p:nvSpPr>
        <p:spPr>
          <a:xfrm rot="0">
            <a:off x="-1133354" y="6621132"/>
            <a:ext cx="7637973" cy="979157"/>
          </a:xfrm>
          <a:prstGeom prst="rect">
            <a:avLst/>
          </a:prstGeom>
        </p:spPr>
        <p:txBody>
          <a:bodyPr anchor="t" rtlCol="false" tIns="0" lIns="0" bIns="0" rIns="0">
            <a:spAutoFit/>
          </a:bodyPr>
          <a:lstStyle/>
          <a:p>
            <a:pPr algn="ctr" marL="0" indent="0" lvl="0">
              <a:lnSpc>
                <a:spcPts val="7980"/>
              </a:lnSpc>
              <a:spcBef>
                <a:spcPct val="0"/>
              </a:spcBef>
            </a:pPr>
            <a:r>
              <a:rPr lang="en-US" sz="5700" u="sng">
                <a:solidFill>
                  <a:srgbClr val="FFFFFF"/>
                </a:solidFill>
                <a:latin typeface="Canva Sans Bold"/>
                <a:ea typeface="Canva Sans Bold"/>
                <a:cs typeface="Canva Sans Bold"/>
                <a:sym typeface="Canva Sans Bold"/>
              </a:rPr>
              <a:t>Data-set :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0">
            <a:off x="806515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8181857" y="8291827"/>
            <a:ext cx="106143" cy="966473"/>
            <a:chOff x="0" y="0"/>
            <a:chExt cx="626900" cy="5708159"/>
          </a:xfrm>
        </p:grpSpPr>
        <p:sp>
          <p:nvSpPr>
            <p:cNvPr name="Freeform 4" id="4"/>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5" id="5"/>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6" id="6"/>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89368" y="1091604"/>
            <a:ext cx="17792489" cy="1028900"/>
          </a:xfrm>
          <a:prstGeom prst="rect">
            <a:avLst/>
          </a:prstGeom>
        </p:spPr>
        <p:txBody>
          <a:bodyPr anchor="t" rtlCol="false" tIns="0" lIns="0" bIns="0" rIns="0">
            <a:spAutoFit/>
          </a:bodyPr>
          <a:lstStyle/>
          <a:p>
            <a:pPr algn="l">
              <a:lnSpc>
                <a:spcPts val="4188"/>
              </a:lnSpc>
            </a:pPr>
            <a:r>
              <a:rPr lang="en-US" sz="2992" u="sng">
                <a:solidFill>
                  <a:srgbClr val="FFFFFF"/>
                </a:solidFill>
                <a:latin typeface="Canva Sans Bold"/>
                <a:ea typeface="Canva Sans Bold"/>
                <a:cs typeface="Canva Sans Bold"/>
                <a:sym typeface="Canva Sans Bold"/>
              </a:rPr>
              <a:t>A. Identify Missing Data and Deal with it Appropriately :</a:t>
            </a:r>
            <a:r>
              <a:rPr lang="en-US" sz="2992">
                <a:solidFill>
                  <a:srgbClr val="FFFFFF"/>
                </a:solidFill>
                <a:latin typeface="Canva Sans Bold"/>
                <a:ea typeface="Canva Sans Bold"/>
                <a:cs typeface="Canva Sans Bold"/>
                <a:sym typeface="Canva Sans Bold"/>
              </a:rPr>
              <a:t> </a:t>
            </a:r>
            <a:r>
              <a:rPr lang="en-US" sz="2992">
                <a:solidFill>
                  <a:srgbClr val="FFFFFF"/>
                </a:solidFill>
                <a:latin typeface="Canva Sans"/>
                <a:ea typeface="Canva Sans"/>
                <a:cs typeface="Canva Sans"/>
                <a:sym typeface="Canva Sans"/>
              </a:rPr>
              <a:t>Identify the missing data in the dataset and decide on an appropriate method to deal with it using Excel built-in functions and features.</a:t>
            </a:r>
          </a:p>
        </p:txBody>
      </p:sp>
      <p:sp>
        <p:nvSpPr>
          <p:cNvPr name="Freeform 8" id="8"/>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6">
              <a:alphaModFix amt="24000"/>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4249757" y="2557411"/>
            <a:ext cx="7064934" cy="7277730"/>
          </a:xfrm>
          <a:custGeom>
            <a:avLst/>
            <a:gdLst/>
            <a:ahLst/>
            <a:cxnLst/>
            <a:rect r="r" b="b" t="t" l="l"/>
            <a:pathLst>
              <a:path h="7277730" w="7064934">
                <a:moveTo>
                  <a:pt x="0" y="0"/>
                </a:moveTo>
                <a:lnTo>
                  <a:pt x="7064934" y="0"/>
                </a:lnTo>
                <a:lnTo>
                  <a:pt x="7064934" y="7277730"/>
                </a:lnTo>
                <a:lnTo>
                  <a:pt x="0" y="7277730"/>
                </a:lnTo>
                <a:lnTo>
                  <a:pt x="0" y="0"/>
                </a:lnTo>
                <a:close/>
              </a:path>
            </a:pathLst>
          </a:custGeom>
          <a:blipFill>
            <a:blip r:embed="rId8"/>
            <a:stretch>
              <a:fillRect l="0" t="-2496" r="-3882" b="-21982"/>
            </a:stretch>
          </a:blipFill>
        </p:spPr>
      </p:sp>
      <p:sp>
        <p:nvSpPr>
          <p:cNvPr name="TextBox 10" id="10"/>
          <p:cNvSpPr txBox="true"/>
          <p:nvPr/>
        </p:nvSpPr>
        <p:spPr>
          <a:xfrm rot="0">
            <a:off x="-525898" y="-85725"/>
            <a:ext cx="4775655" cy="759522"/>
          </a:xfrm>
          <a:prstGeom prst="rect">
            <a:avLst/>
          </a:prstGeom>
        </p:spPr>
        <p:txBody>
          <a:bodyPr anchor="t" rtlCol="false" tIns="0" lIns="0" bIns="0" rIns="0">
            <a:spAutoFit/>
          </a:bodyPr>
          <a:lstStyle/>
          <a:p>
            <a:pPr algn="ctr" marL="0" indent="0" lvl="0">
              <a:lnSpc>
                <a:spcPts val="6237"/>
              </a:lnSpc>
              <a:spcBef>
                <a:spcPct val="0"/>
              </a:spcBef>
            </a:pPr>
            <a:r>
              <a:rPr lang="en-US" sz="4455" u="sng">
                <a:solidFill>
                  <a:srgbClr val="FFFFFF"/>
                </a:solidFill>
                <a:latin typeface="Canva Sans Bold"/>
                <a:ea typeface="Canva Sans Bold"/>
                <a:cs typeface="Canva Sans Bold"/>
                <a:sym typeface="Canva Sans Bold"/>
              </a:rPr>
              <a:t>Insights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0">
            <a:off x="806515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8181857" y="8291827"/>
            <a:ext cx="106143" cy="966473"/>
            <a:chOff x="0" y="0"/>
            <a:chExt cx="626900" cy="5708159"/>
          </a:xfrm>
        </p:grpSpPr>
        <p:sp>
          <p:nvSpPr>
            <p:cNvPr name="Freeform 4" id="4"/>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5" id="5"/>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6" id="6"/>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6">
              <a:alphaModFix amt="24000"/>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64306" y="0"/>
            <a:ext cx="7078027" cy="10287000"/>
          </a:xfrm>
          <a:custGeom>
            <a:avLst/>
            <a:gdLst/>
            <a:ahLst/>
            <a:cxnLst/>
            <a:rect r="r" b="b" t="t" l="l"/>
            <a:pathLst>
              <a:path h="10287000" w="7078027">
                <a:moveTo>
                  <a:pt x="0" y="0"/>
                </a:moveTo>
                <a:lnTo>
                  <a:pt x="7078028" y="0"/>
                </a:lnTo>
                <a:lnTo>
                  <a:pt x="7078028" y="10287000"/>
                </a:lnTo>
                <a:lnTo>
                  <a:pt x="0" y="10287000"/>
                </a:lnTo>
                <a:lnTo>
                  <a:pt x="0" y="0"/>
                </a:lnTo>
                <a:close/>
              </a:path>
            </a:pathLst>
          </a:custGeom>
          <a:blipFill>
            <a:blip r:embed="rId8"/>
            <a:stretch>
              <a:fillRect l="-264" t="-829" r="-135912" b="0"/>
            </a:stretch>
          </a:blipFill>
        </p:spPr>
      </p:sp>
      <p:sp>
        <p:nvSpPr>
          <p:cNvPr name="Freeform 9" id="9"/>
          <p:cNvSpPr/>
          <p:nvPr/>
        </p:nvSpPr>
        <p:spPr>
          <a:xfrm flipH="false" flipV="false" rot="0">
            <a:off x="7911993" y="210752"/>
            <a:ext cx="9193883" cy="9859530"/>
          </a:xfrm>
          <a:custGeom>
            <a:avLst/>
            <a:gdLst/>
            <a:ahLst/>
            <a:cxnLst/>
            <a:rect r="r" b="b" t="t" l="l"/>
            <a:pathLst>
              <a:path h="9859530" w="9193883">
                <a:moveTo>
                  <a:pt x="0" y="0"/>
                </a:moveTo>
                <a:lnTo>
                  <a:pt x="9193883" y="0"/>
                </a:lnTo>
                <a:lnTo>
                  <a:pt x="9193883" y="9859530"/>
                </a:lnTo>
                <a:lnTo>
                  <a:pt x="0" y="9859530"/>
                </a:lnTo>
                <a:lnTo>
                  <a:pt x="0" y="0"/>
                </a:lnTo>
                <a:close/>
              </a:path>
            </a:pathLst>
          </a:custGeom>
          <a:blipFill>
            <a:blip r:embed="rId9"/>
            <a:stretch>
              <a:fillRect l="-14524" t="-8107"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0">
            <a:off x="806515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8181857" y="8291827"/>
            <a:ext cx="106143" cy="966473"/>
            <a:chOff x="0" y="0"/>
            <a:chExt cx="626900" cy="5708159"/>
          </a:xfrm>
        </p:grpSpPr>
        <p:sp>
          <p:nvSpPr>
            <p:cNvPr name="Freeform 4" id="4"/>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5" id="5"/>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6" id="6"/>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6">
              <a:alphaModFix amt="24000"/>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73879" y="1614413"/>
            <a:ext cx="7501620" cy="7058174"/>
          </a:xfrm>
          <a:custGeom>
            <a:avLst/>
            <a:gdLst/>
            <a:ahLst/>
            <a:cxnLst/>
            <a:rect r="r" b="b" t="t" l="l"/>
            <a:pathLst>
              <a:path h="7058174" w="7501620">
                <a:moveTo>
                  <a:pt x="0" y="0"/>
                </a:moveTo>
                <a:lnTo>
                  <a:pt x="7501620" y="0"/>
                </a:lnTo>
                <a:lnTo>
                  <a:pt x="7501620" y="7058174"/>
                </a:lnTo>
                <a:lnTo>
                  <a:pt x="0" y="7058174"/>
                </a:lnTo>
                <a:lnTo>
                  <a:pt x="0" y="0"/>
                </a:lnTo>
                <a:close/>
              </a:path>
            </a:pathLst>
          </a:custGeom>
          <a:blipFill>
            <a:blip r:embed="rId8"/>
            <a:stretch>
              <a:fillRect l="0" t="0" r="0" b="0"/>
            </a:stretch>
          </a:blipFill>
        </p:spPr>
      </p:sp>
      <p:sp>
        <p:nvSpPr>
          <p:cNvPr name="Freeform 9" id="9"/>
          <p:cNvSpPr/>
          <p:nvPr/>
        </p:nvSpPr>
        <p:spPr>
          <a:xfrm flipH="false" flipV="false" rot="0">
            <a:off x="7954217" y="509129"/>
            <a:ext cx="10048923" cy="9098280"/>
          </a:xfrm>
          <a:custGeom>
            <a:avLst/>
            <a:gdLst/>
            <a:ahLst/>
            <a:cxnLst/>
            <a:rect r="r" b="b" t="t" l="l"/>
            <a:pathLst>
              <a:path h="9098280" w="10048923">
                <a:moveTo>
                  <a:pt x="0" y="0"/>
                </a:moveTo>
                <a:lnTo>
                  <a:pt x="10048922" y="0"/>
                </a:lnTo>
                <a:lnTo>
                  <a:pt x="10048922" y="9098280"/>
                </a:lnTo>
                <a:lnTo>
                  <a:pt x="0" y="9098280"/>
                </a:lnTo>
                <a:lnTo>
                  <a:pt x="0" y="0"/>
                </a:lnTo>
                <a:close/>
              </a:path>
            </a:pathLst>
          </a:custGeom>
          <a:blipFill>
            <a:blip r:embed="rId9"/>
            <a:stretch>
              <a:fillRect l="-17462" t="-11539"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7032B"/>
        </a:solidFill>
      </p:bgPr>
    </p:bg>
    <p:spTree>
      <p:nvGrpSpPr>
        <p:cNvPr id="1" name=""/>
        <p:cNvGrpSpPr/>
        <p:nvPr/>
      </p:nvGrpSpPr>
      <p:grpSpPr>
        <a:xfrm>
          <a:off x="0" y="0"/>
          <a:ext cx="0" cy="0"/>
          <a:chOff x="0" y="0"/>
          <a:chExt cx="0" cy="0"/>
        </a:xfrm>
      </p:grpSpPr>
      <p:sp>
        <p:nvSpPr>
          <p:cNvPr name="Freeform 2" id="2"/>
          <p:cNvSpPr/>
          <p:nvPr/>
        </p:nvSpPr>
        <p:spPr>
          <a:xfrm flipH="false" flipV="false" rot="0">
            <a:off x="8065157" y="1978616"/>
            <a:ext cx="10222843" cy="8308384"/>
          </a:xfrm>
          <a:custGeom>
            <a:avLst/>
            <a:gdLst/>
            <a:ahLst/>
            <a:cxnLst/>
            <a:rect r="r" b="b" t="t" l="l"/>
            <a:pathLst>
              <a:path h="8308384" w="10222843">
                <a:moveTo>
                  <a:pt x="0" y="0"/>
                </a:moveTo>
                <a:lnTo>
                  <a:pt x="10222843" y="0"/>
                </a:lnTo>
                <a:lnTo>
                  <a:pt x="10222843" y="8308384"/>
                </a:lnTo>
                <a:lnTo>
                  <a:pt x="0" y="8308384"/>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8181857" y="8291827"/>
            <a:ext cx="106143" cy="966473"/>
            <a:chOff x="0" y="0"/>
            <a:chExt cx="626900" cy="5708159"/>
          </a:xfrm>
        </p:grpSpPr>
        <p:sp>
          <p:nvSpPr>
            <p:cNvPr name="Freeform 4" id="4"/>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solidFill>
              <a:srgbClr val="4ADEDD"/>
            </a:solidFill>
          </p:spPr>
        </p:sp>
        <p:sp>
          <p:nvSpPr>
            <p:cNvPr name="TextBox 5" id="5"/>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Freeform 6" id="6"/>
          <p:cNvSpPr/>
          <p:nvPr/>
        </p:nvSpPr>
        <p:spPr>
          <a:xfrm flipH="false" flipV="false" rot="0">
            <a:off x="1996854" y="4683451"/>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975517" y="509129"/>
            <a:ext cx="4590548" cy="4114800"/>
          </a:xfrm>
          <a:custGeom>
            <a:avLst/>
            <a:gdLst/>
            <a:ahLst/>
            <a:cxnLst/>
            <a:rect r="r" b="b" t="t" l="l"/>
            <a:pathLst>
              <a:path h="4114800" w="4590548">
                <a:moveTo>
                  <a:pt x="0" y="0"/>
                </a:moveTo>
                <a:lnTo>
                  <a:pt x="4590547" y="0"/>
                </a:lnTo>
                <a:lnTo>
                  <a:pt x="4590547" y="4114800"/>
                </a:lnTo>
                <a:lnTo>
                  <a:pt x="0" y="4114800"/>
                </a:lnTo>
                <a:lnTo>
                  <a:pt x="0" y="0"/>
                </a:lnTo>
                <a:close/>
              </a:path>
            </a:pathLst>
          </a:custGeom>
          <a:blipFill>
            <a:blip r:embed="rId6">
              <a:alphaModFix amt="24000"/>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297765" y="819368"/>
            <a:ext cx="13534783" cy="4289227"/>
          </a:xfrm>
          <a:prstGeom prst="rect">
            <a:avLst/>
          </a:prstGeom>
        </p:spPr>
        <p:txBody>
          <a:bodyPr anchor="t" rtlCol="false" tIns="0" lIns="0" bIns="0" rIns="0">
            <a:spAutoFit/>
          </a:bodyPr>
          <a:lstStyle/>
          <a:p>
            <a:pPr algn="l" marL="647016" indent="-323508" lvl="1">
              <a:lnSpc>
                <a:spcPts val="4195"/>
              </a:lnSpc>
              <a:buFont typeface="Arial"/>
              <a:buChar char="•"/>
            </a:pPr>
            <a:r>
              <a:rPr lang="en-US" sz="2996">
                <a:solidFill>
                  <a:srgbClr val="FFFFFF"/>
                </a:solidFill>
                <a:latin typeface="Poppins"/>
                <a:ea typeface="Poppins"/>
                <a:cs typeface="Poppins"/>
                <a:sym typeface="Poppins"/>
              </a:rPr>
              <a:t>We may observe that this data set has a large number of rows and columns. </a:t>
            </a:r>
          </a:p>
          <a:p>
            <a:pPr algn="l" marL="647016" indent="-323508" lvl="1">
              <a:lnSpc>
                <a:spcPts val="4195"/>
              </a:lnSpc>
              <a:buFont typeface="Arial"/>
              <a:buChar char="•"/>
            </a:pPr>
            <a:r>
              <a:rPr lang="en-US" sz="2996">
                <a:solidFill>
                  <a:srgbClr val="FFFFFF"/>
                </a:solidFill>
                <a:latin typeface="Poppins"/>
                <a:ea typeface="Poppins"/>
                <a:cs typeface="Poppins"/>
                <a:sym typeface="Poppins"/>
              </a:rPr>
              <a:t>There are about 132 columns with missing values. </a:t>
            </a:r>
          </a:p>
          <a:p>
            <a:pPr algn="l" marL="647016" indent="-323508" lvl="1">
              <a:lnSpc>
                <a:spcPts val="4195"/>
              </a:lnSpc>
              <a:buFont typeface="Arial"/>
              <a:buChar char="•"/>
            </a:pPr>
            <a:r>
              <a:rPr lang="en-US" sz="2996">
                <a:solidFill>
                  <a:srgbClr val="FFFFFF"/>
                </a:solidFill>
                <a:latin typeface="Poppins"/>
                <a:ea typeface="Poppins"/>
                <a:cs typeface="Poppins"/>
                <a:sym typeface="Poppins"/>
              </a:rPr>
              <a:t>After determining that about 40 of the columns had more than 50% of the values missing, I decrypted the data to delete every column with more than 50% of the values missing.</a:t>
            </a:r>
          </a:p>
          <a:p>
            <a:pPr algn="l" marL="647016" indent="-323508" lvl="1">
              <a:lnSpc>
                <a:spcPts val="4195"/>
              </a:lnSpc>
              <a:buFont typeface="Arial"/>
              <a:buChar char="•"/>
            </a:pPr>
            <a:r>
              <a:rPr lang="en-US" sz="2996">
                <a:solidFill>
                  <a:srgbClr val="FFFFFF"/>
                </a:solidFill>
                <a:latin typeface="Poppins"/>
                <a:ea typeface="Poppins"/>
                <a:cs typeface="Poppins"/>
                <a:sym typeface="Poppins"/>
              </a:rPr>
              <a:t>Following the value's removal, there should be about 90 columns.</a:t>
            </a:r>
          </a:p>
          <a:p>
            <a:pPr algn="l">
              <a:lnSpc>
                <a:spcPts val="4613"/>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DAGOG_BdD6c</dc:identifier>
  <dcterms:modified xsi:type="dcterms:W3CDTF">2011-08-01T06:04:30Z</dcterms:modified>
  <cp:revision>1</cp:revision>
  <dc:title>Copy of Copy of Blue Futuristic Technology Presentation</dc:title>
</cp:coreProperties>
</file>