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10287000" cx="18288000"/>
  <p:notesSz cx="6858000" cy="9144000"/>
  <p:embeddedFontLst>
    <p:embeddedFont>
      <p:font typeface="Poppins"/>
      <p:bold r:id="rId15"/>
      <p:boldItalic r:id="rId16"/>
    </p:embeddedFont>
    <p:embeddedFont>
      <p:font typeface="Open Sans"/>
      <p:bold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9" roundtripDataSignature="AMtx7mgkxKyqK9OdoGvpzqyE17qabwWx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Poppins-bold.fntdata"/><Relationship Id="rId14" Type="http://schemas.openxmlformats.org/officeDocument/2006/relationships/slide" Target="slides/slide9.xml"/><Relationship Id="rId17" Type="http://schemas.openxmlformats.org/officeDocument/2006/relationships/font" Target="fonts/OpenSans-bold.fntdata"/><Relationship Id="rId16" Type="http://schemas.openxmlformats.org/officeDocument/2006/relationships/font" Target="fonts/Poppins-boldItalic.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OpenSans-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0"/>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1"/>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1"/>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9"/>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9"/>
          <p:cNvSpPr/>
          <p:nvPr>
            <p:ph idx="2" type="pic"/>
          </p:nvPr>
        </p:nvSpPr>
        <p:spPr>
          <a:xfrm>
            <a:off x="1792288" y="612775"/>
            <a:ext cx="5486400" cy="4114800"/>
          </a:xfrm>
          <a:prstGeom prst="rect">
            <a:avLst/>
          </a:prstGeom>
          <a:noFill/>
          <a:ln>
            <a:noFill/>
          </a:ln>
        </p:spPr>
      </p:sp>
      <p:sp>
        <p:nvSpPr>
          <p:cNvPr id="64" name="Google Shape;64;p19"/>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1.png"/><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image" Target="../media/image10.gif"/><Relationship Id="rId5"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83" name="Shape 83"/>
        <p:cNvGrpSpPr/>
        <p:nvPr/>
      </p:nvGrpSpPr>
      <p:grpSpPr>
        <a:xfrm>
          <a:off x="0" y="0"/>
          <a:ext cx="0" cy="0"/>
          <a:chOff x="0" y="0"/>
          <a:chExt cx="0" cy="0"/>
        </a:xfrm>
      </p:grpSpPr>
      <p:sp>
        <p:nvSpPr>
          <p:cNvPr id="84" name="Google Shape;84;p1"/>
          <p:cNvSpPr/>
          <p:nvPr/>
        </p:nvSpPr>
        <p:spPr>
          <a:xfrm rot="-1477666">
            <a:off x="9047305" y="5541014"/>
            <a:ext cx="11751190" cy="9550513"/>
          </a:xfrm>
          <a:custGeom>
            <a:rect b="b" l="l" r="r" t="t"/>
            <a:pathLst>
              <a:path extrusionOk="0" h="9550513" w="11751190">
                <a:moveTo>
                  <a:pt x="0" y="0"/>
                </a:moveTo>
                <a:lnTo>
                  <a:pt x="11751191" y="0"/>
                </a:lnTo>
                <a:lnTo>
                  <a:pt x="11751191" y="9550513"/>
                </a:lnTo>
                <a:lnTo>
                  <a:pt x="0" y="9550513"/>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1"/>
          <p:cNvSpPr/>
          <p:nvPr/>
        </p:nvSpPr>
        <p:spPr>
          <a:xfrm rot="7941020">
            <a:off x="-4218864" y="-6958459"/>
            <a:ext cx="11751190" cy="9550513"/>
          </a:xfrm>
          <a:custGeom>
            <a:rect b="b" l="l" r="r" t="t"/>
            <a:pathLst>
              <a:path extrusionOk="0" h="9550513" w="11751190">
                <a:moveTo>
                  <a:pt x="0" y="0"/>
                </a:moveTo>
                <a:lnTo>
                  <a:pt x="11751190" y="0"/>
                </a:lnTo>
                <a:lnTo>
                  <a:pt x="11751190" y="9550512"/>
                </a:lnTo>
                <a:lnTo>
                  <a:pt x="0" y="955051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6" name="Google Shape;86;p1"/>
          <p:cNvGrpSpPr/>
          <p:nvPr/>
        </p:nvGrpSpPr>
        <p:grpSpPr>
          <a:xfrm>
            <a:off x="18181857" y="8283763"/>
            <a:ext cx="106143" cy="974537"/>
            <a:chOff x="0" y="-47625"/>
            <a:chExt cx="626900" cy="5755784"/>
          </a:xfrm>
        </p:grpSpPr>
        <p:sp>
          <p:nvSpPr>
            <p:cNvPr id="87" name="Google Shape;87;p1"/>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1"/>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3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9" name="Google Shape;89;p1"/>
          <p:cNvSpPr/>
          <p:nvPr/>
        </p:nvSpPr>
        <p:spPr>
          <a:xfrm>
            <a:off x="12639565" y="2805592"/>
            <a:ext cx="5223383" cy="7481408"/>
          </a:xfrm>
          <a:custGeom>
            <a:rect b="b" l="l" r="r" t="t"/>
            <a:pathLst>
              <a:path extrusionOk="0" h="7481408" w="5223383">
                <a:moveTo>
                  <a:pt x="0" y="0"/>
                </a:moveTo>
                <a:lnTo>
                  <a:pt x="5223382" y="0"/>
                </a:lnTo>
                <a:lnTo>
                  <a:pt x="5223382" y="7481408"/>
                </a:lnTo>
                <a:lnTo>
                  <a:pt x="0" y="7481408"/>
                </a:lnTo>
                <a:lnTo>
                  <a:pt x="0" y="0"/>
                </a:lnTo>
                <a:close/>
              </a:path>
            </a:pathLst>
          </a:custGeom>
          <a:blipFill rotWithShape="1">
            <a:blip r:embed="rId4">
              <a:alphaModFix amt="77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1"/>
          <p:cNvSpPr txBox="1"/>
          <p:nvPr/>
        </p:nvSpPr>
        <p:spPr>
          <a:xfrm>
            <a:off x="570587" y="1914283"/>
            <a:ext cx="12389489" cy="3909637"/>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1" lang="en-US" sz="7326">
                <a:solidFill>
                  <a:srgbClr val="FFFFFF"/>
                </a:solidFill>
                <a:latin typeface="Poppins"/>
                <a:ea typeface="Poppins"/>
                <a:cs typeface="Poppins"/>
                <a:sym typeface="Poppins"/>
              </a:rPr>
              <a:t>DATA ANALYTICS</a:t>
            </a:r>
            <a:endParaRPr/>
          </a:p>
          <a:p>
            <a:pPr indent="0" lvl="0" marL="0" marR="0" rtl="0" algn="l">
              <a:lnSpc>
                <a:spcPct val="140021"/>
              </a:lnSpc>
              <a:spcBef>
                <a:spcPts val="0"/>
              </a:spcBef>
              <a:spcAft>
                <a:spcPts val="0"/>
              </a:spcAft>
              <a:buNone/>
            </a:pPr>
            <a:r>
              <a:rPr b="1" lang="en-US" sz="7326">
                <a:solidFill>
                  <a:srgbClr val="FFFFFF"/>
                </a:solidFill>
                <a:latin typeface="Poppins"/>
                <a:ea typeface="Poppins"/>
                <a:cs typeface="Poppins"/>
                <a:sym typeface="Poppins"/>
              </a:rPr>
              <a:t>Process: </a:t>
            </a:r>
            <a:r>
              <a:rPr b="1" lang="en-US" sz="7326">
                <a:solidFill>
                  <a:srgbClr val="FF5757"/>
                </a:solidFill>
                <a:latin typeface="Poppins"/>
                <a:ea typeface="Poppins"/>
                <a:cs typeface="Poppins"/>
                <a:sym typeface="Poppins"/>
              </a:rPr>
              <a:t>Real World</a:t>
            </a:r>
            <a:endParaRPr/>
          </a:p>
          <a:p>
            <a:pPr indent="0" lvl="0" marL="0" marR="0" rtl="0" algn="l">
              <a:lnSpc>
                <a:spcPct val="140021"/>
              </a:lnSpc>
              <a:spcBef>
                <a:spcPts val="0"/>
              </a:spcBef>
              <a:spcAft>
                <a:spcPts val="0"/>
              </a:spcAft>
              <a:buNone/>
            </a:pPr>
            <a:r>
              <a:rPr b="1" lang="en-US" sz="7326">
                <a:solidFill>
                  <a:srgbClr val="FF5757"/>
                </a:solidFill>
                <a:latin typeface="Poppins"/>
                <a:ea typeface="Poppins"/>
                <a:cs typeface="Poppins"/>
                <a:sym typeface="Poppins"/>
              </a:rPr>
              <a:t>Application</a:t>
            </a:r>
            <a:endParaRPr/>
          </a:p>
        </p:txBody>
      </p:sp>
      <p:sp>
        <p:nvSpPr>
          <p:cNvPr id="91" name="Google Shape;91;p1"/>
          <p:cNvSpPr txBox="1"/>
          <p:nvPr/>
        </p:nvSpPr>
        <p:spPr>
          <a:xfrm>
            <a:off x="283884" y="9441430"/>
            <a:ext cx="3888283" cy="653399"/>
          </a:xfrm>
          <a:prstGeom prst="rect">
            <a:avLst/>
          </a:prstGeom>
          <a:noFill/>
          <a:ln>
            <a:noFill/>
          </a:ln>
        </p:spPr>
        <p:txBody>
          <a:bodyPr anchorCtr="0" anchor="t" bIns="0" lIns="0" spcFirstLastPara="1" rIns="0" wrap="square" tIns="0">
            <a:spAutoFit/>
          </a:bodyPr>
          <a:lstStyle/>
          <a:p>
            <a:pPr indent="0" lvl="0" marL="0" marR="0" rtl="0" algn="ctr">
              <a:lnSpc>
                <a:spcPct val="139994"/>
              </a:lnSpc>
              <a:spcBef>
                <a:spcPts val="0"/>
              </a:spcBef>
              <a:spcAft>
                <a:spcPts val="0"/>
              </a:spcAft>
              <a:buNone/>
            </a:pPr>
            <a:r>
              <a:rPr lang="en-US" sz="3818" u="sng">
                <a:solidFill>
                  <a:srgbClr val="FFFFFF"/>
                </a:solidFill>
                <a:latin typeface="Arial"/>
                <a:ea typeface="Arial"/>
                <a:cs typeface="Arial"/>
                <a:sym typeface="Arial"/>
              </a:rPr>
              <a:t>Surani Smit</a:t>
            </a:r>
            <a:endParaRPr/>
          </a:p>
        </p:txBody>
      </p:sp>
      <p:sp>
        <p:nvSpPr>
          <p:cNvPr id="92" name="Google Shape;92;p1"/>
          <p:cNvSpPr txBox="1"/>
          <p:nvPr/>
        </p:nvSpPr>
        <p:spPr>
          <a:xfrm>
            <a:off x="283875" y="6582025"/>
            <a:ext cx="13818000" cy="7389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4800">
                <a:solidFill>
                  <a:srgbClr val="FFFFFF"/>
                </a:solidFill>
              </a:rPr>
              <a:t>[ Find the perfect TV to purchase for your home.]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96" name="Shape 96"/>
        <p:cNvGrpSpPr/>
        <p:nvPr/>
      </p:nvGrpSpPr>
      <p:grpSpPr>
        <a:xfrm>
          <a:off x="0" y="0"/>
          <a:ext cx="0" cy="0"/>
          <a:chOff x="0" y="0"/>
          <a:chExt cx="0" cy="0"/>
        </a:xfrm>
      </p:grpSpPr>
      <p:sp>
        <p:nvSpPr>
          <p:cNvPr id="97" name="Google Shape;97;p2"/>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2"/>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9" name="Google Shape;99;p2"/>
          <p:cNvGrpSpPr/>
          <p:nvPr/>
        </p:nvGrpSpPr>
        <p:grpSpPr>
          <a:xfrm>
            <a:off x="18181857" y="8283763"/>
            <a:ext cx="106143" cy="974537"/>
            <a:chOff x="0" y="-47625"/>
            <a:chExt cx="626900" cy="5755784"/>
          </a:xfrm>
        </p:grpSpPr>
        <p:sp>
          <p:nvSpPr>
            <p:cNvPr id="100" name="Google Shape;100;p2"/>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2"/>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3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2" name="Google Shape;102;p2"/>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2"/>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2692">
                <a:solidFill>
                  <a:srgbClr val="07032B"/>
                </a:solidFill>
                <a:latin typeface="Open Sans"/>
                <a:ea typeface="Open Sans"/>
                <a:cs typeface="Open Sans"/>
                <a:sym typeface="Open Sans"/>
              </a:rPr>
              <a:t>120+</a:t>
            </a:r>
            <a:endParaRPr/>
          </a:p>
        </p:txBody>
      </p:sp>
      <p:sp>
        <p:nvSpPr>
          <p:cNvPr id="104" name="Google Shape;104;p2"/>
          <p:cNvSpPr txBox="1"/>
          <p:nvPr/>
        </p:nvSpPr>
        <p:spPr>
          <a:xfrm>
            <a:off x="2349407" y="3061794"/>
            <a:ext cx="7666225" cy="5713269"/>
          </a:xfrm>
          <a:prstGeom prst="rect">
            <a:avLst/>
          </a:prstGeom>
          <a:noFill/>
          <a:ln>
            <a:noFill/>
          </a:ln>
        </p:spPr>
        <p:txBody>
          <a:bodyPr anchorCtr="0" anchor="t" bIns="0" lIns="0" spcFirstLastPara="1" rIns="0" wrap="square" tIns="0">
            <a:spAutoFit/>
          </a:bodyPr>
          <a:lstStyle/>
          <a:p>
            <a:pPr indent="-390830" lvl="1" marL="781659" marR="0" rtl="0" algn="l">
              <a:lnSpc>
                <a:spcPct val="140000"/>
              </a:lnSpc>
              <a:spcBef>
                <a:spcPts val="0"/>
              </a:spcBef>
              <a:spcAft>
                <a:spcPts val="0"/>
              </a:spcAft>
              <a:buClr>
                <a:srgbClr val="FFFFFF"/>
              </a:buClr>
              <a:buSzPts val="3620"/>
              <a:buFont typeface="Arial"/>
              <a:buChar char="•"/>
            </a:pPr>
            <a:r>
              <a:rPr b="0" i="0" lang="en-US" sz="3620" u="none" cap="none" strike="noStrike">
                <a:solidFill>
                  <a:srgbClr val="FFFFFF"/>
                </a:solidFill>
                <a:latin typeface="Poppins"/>
                <a:ea typeface="Poppins"/>
                <a:cs typeface="Poppins"/>
                <a:sym typeface="Poppins"/>
              </a:rPr>
              <a:t>Objective</a:t>
            </a:r>
            <a:endParaRPr/>
          </a:p>
          <a:p>
            <a:pPr indent="-390830" lvl="1" marL="781659" marR="0" rtl="0" algn="l">
              <a:lnSpc>
                <a:spcPct val="140000"/>
              </a:lnSpc>
              <a:spcBef>
                <a:spcPts val="0"/>
              </a:spcBef>
              <a:spcAft>
                <a:spcPts val="0"/>
              </a:spcAft>
              <a:buClr>
                <a:srgbClr val="FFFFFF"/>
              </a:buClr>
              <a:buSzPts val="3620"/>
              <a:buFont typeface="Arial"/>
              <a:buChar char="•"/>
            </a:pPr>
            <a:r>
              <a:rPr b="0" i="0" lang="en-US" sz="3620" u="none" cap="none" strike="noStrike">
                <a:solidFill>
                  <a:srgbClr val="FFFFFF"/>
                </a:solidFill>
                <a:latin typeface="Poppins"/>
                <a:ea typeface="Poppins"/>
                <a:cs typeface="Poppins"/>
                <a:sym typeface="Poppins"/>
              </a:rPr>
              <a:t>Data Analytics Process:</a:t>
            </a:r>
            <a:endParaRPr/>
          </a:p>
          <a:p>
            <a:pPr indent="0" lvl="0" marL="0" marR="0" rtl="0" algn="l">
              <a:lnSpc>
                <a:spcPct val="140000"/>
              </a:lnSpc>
              <a:spcBef>
                <a:spcPts val="0"/>
              </a:spcBef>
              <a:spcAft>
                <a:spcPts val="0"/>
              </a:spcAft>
              <a:buNone/>
            </a:pPr>
            <a:r>
              <a:rPr lang="en-US" sz="3620">
                <a:solidFill>
                  <a:srgbClr val="FFFFFF"/>
                </a:solidFill>
                <a:latin typeface="Poppins"/>
                <a:ea typeface="Poppins"/>
                <a:cs typeface="Poppins"/>
                <a:sym typeface="Poppins"/>
              </a:rPr>
              <a:t>           • Plan</a:t>
            </a:r>
            <a:endParaRPr/>
          </a:p>
          <a:p>
            <a:pPr indent="0" lvl="0" marL="0" marR="0" rtl="0" algn="l">
              <a:lnSpc>
                <a:spcPct val="140000"/>
              </a:lnSpc>
              <a:spcBef>
                <a:spcPts val="0"/>
              </a:spcBef>
              <a:spcAft>
                <a:spcPts val="0"/>
              </a:spcAft>
              <a:buNone/>
            </a:pPr>
            <a:r>
              <a:rPr lang="en-US" sz="3620">
                <a:solidFill>
                  <a:srgbClr val="FFFFFF"/>
                </a:solidFill>
                <a:latin typeface="Poppins"/>
                <a:ea typeface="Poppins"/>
                <a:cs typeface="Poppins"/>
                <a:sym typeface="Poppins"/>
              </a:rPr>
              <a:t>           • prepare</a:t>
            </a:r>
            <a:endParaRPr/>
          </a:p>
          <a:p>
            <a:pPr indent="0" lvl="0" marL="0" marR="0" rtl="0" algn="l">
              <a:lnSpc>
                <a:spcPct val="140000"/>
              </a:lnSpc>
              <a:spcBef>
                <a:spcPts val="0"/>
              </a:spcBef>
              <a:spcAft>
                <a:spcPts val="0"/>
              </a:spcAft>
              <a:buNone/>
            </a:pPr>
            <a:r>
              <a:rPr lang="en-US" sz="3620">
                <a:solidFill>
                  <a:srgbClr val="FFFFFF"/>
                </a:solidFill>
                <a:latin typeface="Poppins"/>
                <a:ea typeface="Poppins"/>
                <a:cs typeface="Poppins"/>
                <a:sym typeface="Poppins"/>
              </a:rPr>
              <a:t>           • process</a:t>
            </a:r>
            <a:endParaRPr/>
          </a:p>
          <a:p>
            <a:pPr indent="0" lvl="0" marL="0" marR="0" rtl="0" algn="l">
              <a:lnSpc>
                <a:spcPct val="140000"/>
              </a:lnSpc>
              <a:spcBef>
                <a:spcPts val="0"/>
              </a:spcBef>
              <a:spcAft>
                <a:spcPts val="0"/>
              </a:spcAft>
              <a:buNone/>
            </a:pPr>
            <a:r>
              <a:rPr lang="en-US" sz="3620">
                <a:solidFill>
                  <a:srgbClr val="FFFFFF"/>
                </a:solidFill>
                <a:latin typeface="Poppins"/>
                <a:ea typeface="Poppins"/>
                <a:cs typeface="Poppins"/>
                <a:sym typeface="Poppins"/>
              </a:rPr>
              <a:t>           • Analyse</a:t>
            </a:r>
            <a:endParaRPr/>
          </a:p>
          <a:p>
            <a:pPr indent="0" lvl="0" marL="0" marR="0" rtl="0" algn="l">
              <a:lnSpc>
                <a:spcPct val="140000"/>
              </a:lnSpc>
              <a:spcBef>
                <a:spcPts val="0"/>
              </a:spcBef>
              <a:spcAft>
                <a:spcPts val="0"/>
              </a:spcAft>
              <a:buNone/>
            </a:pPr>
            <a:r>
              <a:rPr lang="en-US" sz="3620">
                <a:solidFill>
                  <a:srgbClr val="FFFFFF"/>
                </a:solidFill>
                <a:latin typeface="Poppins"/>
                <a:ea typeface="Poppins"/>
                <a:cs typeface="Poppins"/>
                <a:sym typeface="Poppins"/>
              </a:rPr>
              <a:t>           • Share</a:t>
            </a:r>
            <a:endParaRPr/>
          </a:p>
          <a:p>
            <a:pPr indent="0" lvl="0" marL="0" marR="0" rtl="0" algn="l">
              <a:lnSpc>
                <a:spcPct val="140000"/>
              </a:lnSpc>
              <a:spcBef>
                <a:spcPts val="0"/>
              </a:spcBef>
              <a:spcAft>
                <a:spcPts val="0"/>
              </a:spcAft>
              <a:buNone/>
            </a:pPr>
            <a:r>
              <a:rPr lang="en-US" sz="3620">
                <a:solidFill>
                  <a:srgbClr val="FFFFFF"/>
                </a:solidFill>
                <a:latin typeface="Poppins"/>
                <a:ea typeface="Poppins"/>
                <a:cs typeface="Poppins"/>
                <a:sym typeface="Poppins"/>
              </a:rPr>
              <a:t>           • Act</a:t>
            </a:r>
            <a:endParaRPr/>
          </a:p>
          <a:p>
            <a:pPr indent="-390830" lvl="1" marL="781659" marR="0" rtl="0" algn="l">
              <a:lnSpc>
                <a:spcPct val="140000"/>
              </a:lnSpc>
              <a:spcBef>
                <a:spcPts val="0"/>
              </a:spcBef>
              <a:spcAft>
                <a:spcPts val="0"/>
              </a:spcAft>
              <a:buClr>
                <a:srgbClr val="FFFFFF"/>
              </a:buClr>
              <a:buSzPts val="3620"/>
              <a:buFont typeface="Arial"/>
              <a:buChar char="•"/>
            </a:pPr>
            <a:r>
              <a:rPr b="0" i="0" lang="en-US" sz="3620" u="none" cap="none" strike="noStrike">
                <a:solidFill>
                  <a:srgbClr val="FFFFFF"/>
                </a:solidFill>
                <a:latin typeface="Poppins"/>
                <a:ea typeface="Poppins"/>
                <a:cs typeface="Poppins"/>
                <a:sym typeface="Poppins"/>
              </a:rPr>
              <a:t>Conclusion</a:t>
            </a:r>
            <a:endParaRPr/>
          </a:p>
        </p:txBody>
      </p:sp>
      <p:sp>
        <p:nvSpPr>
          <p:cNvPr id="105" name="Google Shape;105;p2"/>
          <p:cNvSpPr txBox="1"/>
          <p:nvPr/>
        </p:nvSpPr>
        <p:spPr>
          <a:xfrm>
            <a:off x="2538015" y="1134037"/>
            <a:ext cx="3873937" cy="1219823"/>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7100" u="sng">
                <a:solidFill>
                  <a:srgbClr val="FFFFFF"/>
                </a:solidFill>
                <a:latin typeface="Arial"/>
                <a:ea typeface="Arial"/>
                <a:cs typeface="Arial"/>
                <a:sym typeface="Arial"/>
              </a:rPr>
              <a:t>AGENDA</a:t>
            </a:r>
            <a:endParaRPr/>
          </a:p>
        </p:txBody>
      </p:sp>
      <p:sp>
        <p:nvSpPr>
          <p:cNvPr id="106" name="Google Shape;106;p2"/>
          <p:cNvSpPr/>
          <p:nvPr/>
        </p:nvSpPr>
        <p:spPr>
          <a:xfrm>
            <a:off x="10652559" y="2805592"/>
            <a:ext cx="5223383" cy="7481408"/>
          </a:xfrm>
          <a:custGeom>
            <a:rect b="b" l="l" r="r" t="t"/>
            <a:pathLst>
              <a:path extrusionOk="0" h="7481408" w="5223383">
                <a:moveTo>
                  <a:pt x="0" y="0"/>
                </a:moveTo>
                <a:lnTo>
                  <a:pt x="5223383" y="0"/>
                </a:lnTo>
                <a:lnTo>
                  <a:pt x="5223383" y="7481408"/>
                </a:lnTo>
                <a:lnTo>
                  <a:pt x="0" y="7481408"/>
                </a:lnTo>
                <a:lnTo>
                  <a:pt x="0" y="0"/>
                </a:lnTo>
                <a:close/>
              </a:path>
            </a:pathLst>
          </a:custGeom>
          <a:blipFill rotWithShape="1">
            <a:blip r:embed="rId5">
              <a:alphaModFix amt="74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10" name="Shape 110"/>
        <p:cNvGrpSpPr/>
        <p:nvPr/>
      </p:nvGrpSpPr>
      <p:grpSpPr>
        <a:xfrm>
          <a:off x="0" y="0"/>
          <a:ext cx="0" cy="0"/>
          <a:chOff x="0" y="0"/>
          <a:chExt cx="0" cy="0"/>
        </a:xfrm>
      </p:grpSpPr>
      <p:sp>
        <p:nvSpPr>
          <p:cNvPr id="111" name="Google Shape;111;p3"/>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2" name="Google Shape;112;p3"/>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3" name="Google Shape;113;p3"/>
          <p:cNvGrpSpPr/>
          <p:nvPr/>
        </p:nvGrpSpPr>
        <p:grpSpPr>
          <a:xfrm>
            <a:off x="18181857" y="8283763"/>
            <a:ext cx="106143" cy="974537"/>
            <a:chOff x="0" y="-47625"/>
            <a:chExt cx="626900" cy="5755784"/>
          </a:xfrm>
        </p:grpSpPr>
        <p:sp>
          <p:nvSpPr>
            <p:cNvPr id="114" name="Google Shape;114;p3"/>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3"/>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3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6" name="Google Shape;116;p3"/>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3"/>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2692">
                <a:solidFill>
                  <a:srgbClr val="07032B"/>
                </a:solidFill>
                <a:latin typeface="Open Sans"/>
                <a:ea typeface="Open Sans"/>
                <a:cs typeface="Open Sans"/>
                <a:sym typeface="Open Sans"/>
              </a:rPr>
              <a:t>120+</a:t>
            </a:r>
            <a:endParaRPr/>
          </a:p>
        </p:txBody>
      </p:sp>
      <p:sp>
        <p:nvSpPr>
          <p:cNvPr id="118" name="Google Shape;118;p3"/>
          <p:cNvSpPr txBox="1"/>
          <p:nvPr/>
        </p:nvSpPr>
        <p:spPr>
          <a:xfrm>
            <a:off x="1844148" y="1288372"/>
            <a:ext cx="3601641" cy="10286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000" u="sng">
                <a:solidFill>
                  <a:srgbClr val="FFFFFF"/>
                </a:solidFill>
                <a:latin typeface="Arial"/>
                <a:ea typeface="Arial"/>
                <a:cs typeface="Arial"/>
                <a:sym typeface="Arial"/>
              </a:rPr>
              <a:t>Objective</a:t>
            </a:r>
            <a:endParaRPr/>
          </a:p>
        </p:txBody>
      </p:sp>
      <p:sp>
        <p:nvSpPr>
          <p:cNvPr id="119" name="Google Shape;119;p3"/>
          <p:cNvSpPr txBox="1"/>
          <p:nvPr/>
        </p:nvSpPr>
        <p:spPr>
          <a:xfrm>
            <a:off x="752053" y="3289856"/>
            <a:ext cx="16687265" cy="4573269"/>
          </a:xfrm>
          <a:prstGeom prst="rect">
            <a:avLst/>
          </a:prstGeom>
          <a:noFill/>
          <a:ln>
            <a:noFill/>
          </a:ln>
        </p:spPr>
        <p:txBody>
          <a:bodyPr anchorCtr="0" anchor="t" bIns="0" lIns="0" spcFirstLastPara="1" rIns="0" wrap="square" tIns="0">
            <a:spAutoFit/>
          </a:bodyPr>
          <a:lstStyle/>
          <a:p>
            <a:pPr indent="-399418" lvl="1" marL="798838" marR="0" rtl="0" algn="l">
              <a:lnSpc>
                <a:spcPct val="140000"/>
              </a:lnSpc>
              <a:spcBef>
                <a:spcPts val="0"/>
              </a:spcBef>
              <a:spcAft>
                <a:spcPts val="0"/>
              </a:spcAft>
              <a:buClr>
                <a:srgbClr val="FFFFFF"/>
              </a:buClr>
              <a:buSzPts val="3700"/>
              <a:buFont typeface="Arial"/>
              <a:buChar char="•"/>
            </a:pPr>
            <a:r>
              <a:rPr b="0" i="0" lang="en-US" sz="3700" u="none" cap="none" strike="noStrike">
                <a:solidFill>
                  <a:srgbClr val="FFFFFF"/>
                </a:solidFill>
                <a:latin typeface="Arial"/>
                <a:ea typeface="Arial"/>
                <a:cs typeface="Arial"/>
                <a:sym typeface="Arial"/>
              </a:rPr>
              <a:t>Finding the best tv for your home using Data Analytics</a:t>
            </a:r>
            <a:endParaRPr/>
          </a:p>
          <a:p>
            <a:pPr indent="0" lvl="0" marL="0" marR="0" rtl="0" algn="l">
              <a:lnSpc>
                <a:spcPct val="140000"/>
              </a:lnSpc>
              <a:spcBef>
                <a:spcPts val="0"/>
              </a:spcBef>
              <a:spcAft>
                <a:spcPts val="0"/>
              </a:spcAft>
              <a:buNone/>
            </a:pPr>
            <a:r>
              <a:t/>
            </a:r>
            <a:endParaRPr sz="3700">
              <a:solidFill>
                <a:srgbClr val="FFFFFF"/>
              </a:solidFill>
              <a:latin typeface="Arial"/>
              <a:ea typeface="Arial"/>
              <a:cs typeface="Arial"/>
              <a:sym typeface="Arial"/>
            </a:endParaRPr>
          </a:p>
          <a:p>
            <a:pPr indent="-399418" lvl="1" marL="798838" marR="0" rtl="0" algn="l">
              <a:lnSpc>
                <a:spcPct val="140000"/>
              </a:lnSpc>
              <a:spcBef>
                <a:spcPts val="0"/>
              </a:spcBef>
              <a:spcAft>
                <a:spcPts val="0"/>
              </a:spcAft>
              <a:buClr>
                <a:srgbClr val="FFFFFF"/>
              </a:buClr>
              <a:buSzPts val="3700"/>
              <a:buFont typeface="Arial"/>
              <a:buChar char="•"/>
            </a:pPr>
            <a:r>
              <a:rPr b="0" i="0" lang="en-US" sz="3700" u="none" cap="none" strike="noStrike">
                <a:solidFill>
                  <a:srgbClr val="FFFFFF"/>
                </a:solidFill>
                <a:latin typeface="Arial"/>
                <a:ea typeface="Arial"/>
                <a:cs typeface="Arial"/>
                <a:sym typeface="Arial"/>
              </a:rPr>
              <a:t>There is a wide range of options and variation available in the TV market, including smart television, screen size, and screen quality (LED, LCD). We can identify the ideal TV for us within our budget by using data analytics to compare the various brands that are in the market.</a:t>
            </a:r>
            <a:endParaRPr/>
          </a:p>
        </p:txBody>
      </p:sp>
      <p:sp>
        <p:nvSpPr>
          <p:cNvPr id="120" name="Google Shape;120;p3"/>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24" name="Shape 124"/>
        <p:cNvGrpSpPr/>
        <p:nvPr/>
      </p:nvGrpSpPr>
      <p:grpSpPr>
        <a:xfrm>
          <a:off x="0" y="0"/>
          <a:ext cx="0" cy="0"/>
          <a:chOff x="0" y="0"/>
          <a:chExt cx="0" cy="0"/>
        </a:xfrm>
      </p:grpSpPr>
      <p:sp>
        <p:nvSpPr>
          <p:cNvPr id="125" name="Google Shape;125;p4"/>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6" name="Google Shape;126;p4"/>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7" name="Google Shape;127;p4"/>
          <p:cNvGrpSpPr/>
          <p:nvPr/>
        </p:nvGrpSpPr>
        <p:grpSpPr>
          <a:xfrm>
            <a:off x="18181857" y="8283763"/>
            <a:ext cx="106143" cy="974537"/>
            <a:chOff x="0" y="-47625"/>
            <a:chExt cx="626900" cy="5755784"/>
          </a:xfrm>
        </p:grpSpPr>
        <p:sp>
          <p:nvSpPr>
            <p:cNvPr id="128" name="Google Shape;128;p4"/>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3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0" name="Google Shape;130;p4"/>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4"/>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2692">
                <a:solidFill>
                  <a:srgbClr val="07032B"/>
                </a:solidFill>
                <a:latin typeface="Open Sans"/>
                <a:ea typeface="Open Sans"/>
                <a:cs typeface="Open Sans"/>
                <a:sym typeface="Open Sans"/>
              </a:rPr>
              <a:t>120+</a:t>
            </a:r>
            <a:endParaRPr/>
          </a:p>
        </p:txBody>
      </p:sp>
      <p:sp>
        <p:nvSpPr>
          <p:cNvPr id="132" name="Google Shape;132;p4"/>
          <p:cNvSpPr txBox="1"/>
          <p:nvPr/>
        </p:nvSpPr>
        <p:spPr>
          <a:xfrm>
            <a:off x="1028700" y="234284"/>
            <a:ext cx="8718828" cy="10286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000" u="sng">
                <a:solidFill>
                  <a:srgbClr val="FFFFFF"/>
                </a:solidFill>
                <a:latin typeface="Arial"/>
                <a:ea typeface="Arial"/>
                <a:cs typeface="Arial"/>
                <a:sym typeface="Arial"/>
              </a:rPr>
              <a:t>Data Analytics Process:</a:t>
            </a:r>
            <a:endParaRPr/>
          </a:p>
        </p:txBody>
      </p:sp>
      <p:sp>
        <p:nvSpPr>
          <p:cNvPr id="133" name="Google Shape;133;p4"/>
          <p:cNvSpPr txBox="1"/>
          <p:nvPr/>
        </p:nvSpPr>
        <p:spPr>
          <a:xfrm>
            <a:off x="1028700" y="1641641"/>
            <a:ext cx="2031444"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00" u="sng">
                <a:solidFill>
                  <a:srgbClr val="FFFFFF"/>
                </a:solidFill>
                <a:latin typeface="Arial"/>
                <a:ea typeface="Arial"/>
                <a:cs typeface="Arial"/>
                <a:sym typeface="Arial"/>
              </a:rPr>
              <a:t>1. Plan</a:t>
            </a:r>
            <a:endParaRPr/>
          </a:p>
        </p:txBody>
      </p:sp>
      <p:sp>
        <p:nvSpPr>
          <p:cNvPr id="134" name="Google Shape;134;p4"/>
          <p:cNvSpPr txBox="1"/>
          <p:nvPr/>
        </p:nvSpPr>
        <p:spPr>
          <a:xfrm>
            <a:off x="1474028" y="2912486"/>
            <a:ext cx="16813972" cy="671428"/>
          </a:xfrm>
          <a:prstGeom prst="rect">
            <a:avLst/>
          </a:prstGeom>
          <a:noFill/>
          <a:ln>
            <a:noFill/>
          </a:ln>
        </p:spPr>
        <p:txBody>
          <a:bodyPr anchorCtr="0" anchor="t" bIns="0" lIns="0" spcFirstLastPara="1" rIns="0" wrap="square" tIns="0">
            <a:spAutoFit/>
          </a:bodyPr>
          <a:lstStyle/>
          <a:p>
            <a:pPr indent="-425413" lvl="1" marL="850825" marR="0" rtl="0" algn="l">
              <a:lnSpc>
                <a:spcPct val="140025"/>
              </a:lnSpc>
              <a:spcBef>
                <a:spcPts val="0"/>
              </a:spcBef>
              <a:spcAft>
                <a:spcPts val="0"/>
              </a:spcAft>
              <a:buClr>
                <a:srgbClr val="FFFFFF"/>
              </a:buClr>
              <a:buSzPts val="3940"/>
              <a:buFont typeface="Arial"/>
              <a:buChar char="•"/>
            </a:pPr>
            <a:r>
              <a:rPr b="0" i="0" lang="en-US" sz="3940" u="none" cap="none" strike="noStrike">
                <a:solidFill>
                  <a:srgbClr val="FFFFFF"/>
                </a:solidFill>
                <a:latin typeface="Arial"/>
                <a:ea typeface="Arial"/>
                <a:cs typeface="Arial"/>
                <a:sym typeface="Arial"/>
              </a:rPr>
              <a:t>Budget :Determine Your Maximum spending budget for your TV </a:t>
            </a:r>
            <a:endParaRPr/>
          </a:p>
        </p:txBody>
      </p:sp>
      <p:sp>
        <p:nvSpPr>
          <p:cNvPr id="135" name="Google Shape;135;p4"/>
          <p:cNvSpPr txBox="1"/>
          <p:nvPr/>
        </p:nvSpPr>
        <p:spPr>
          <a:xfrm>
            <a:off x="1474028" y="3987492"/>
            <a:ext cx="16336560" cy="1419859"/>
          </a:xfrm>
          <a:prstGeom prst="rect">
            <a:avLst/>
          </a:prstGeom>
          <a:noFill/>
          <a:ln>
            <a:noFill/>
          </a:ln>
        </p:spPr>
        <p:txBody>
          <a:bodyPr anchorCtr="0" anchor="t" bIns="0" lIns="0" spcFirstLastPara="1" rIns="0" wrap="square" tIns="0">
            <a:spAutoFit/>
          </a:bodyPr>
          <a:lstStyle/>
          <a:p>
            <a:pPr indent="-442597" lvl="1" marL="885195" marR="0" rtl="0" algn="just">
              <a:lnSpc>
                <a:spcPct val="140000"/>
              </a:lnSpc>
              <a:spcBef>
                <a:spcPts val="0"/>
              </a:spcBef>
              <a:spcAft>
                <a:spcPts val="0"/>
              </a:spcAft>
              <a:buClr>
                <a:srgbClr val="FFFFFF"/>
              </a:buClr>
              <a:buSzPts val="4100"/>
              <a:buFont typeface="Arial"/>
              <a:buChar char="•"/>
            </a:pPr>
            <a:r>
              <a:rPr b="0" i="0" lang="en-US" sz="4100" u="none" cap="none" strike="noStrike">
                <a:solidFill>
                  <a:srgbClr val="FFFFFF"/>
                </a:solidFill>
                <a:latin typeface="Arial"/>
                <a:ea typeface="Arial"/>
                <a:cs typeface="Arial"/>
                <a:sym typeface="Arial"/>
              </a:rPr>
              <a:t>Needs : Consider Your primary use like(Entertainment,gaming                                   etc...)</a:t>
            </a:r>
            <a:endParaRPr/>
          </a:p>
        </p:txBody>
      </p:sp>
      <p:sp>
        <p:nvSpPr>
          <p:cNvPr id="136" name="Google Shape;136;p4"/>
          <p:cNvSpPr txBox="1"/>
          <p:nvPr/>
        </p:nvSpPr>
        <p:spPr>
          <a:xfrm>
            <a:off x="1474028" y="5853146"/>
            <a:ext cx="13799105" cy="3180079"/>
          </a:xfrm>
          <a:prstGeom prst="rect">
            <a:avLst/>
          </a:prstGeom>
          <a:noFill/>
          <a:ln>
            <a:noFill/>
          </a:ln>
        </p:spPr>
        <p:txBody>
          <a:bodyPr anchorCtr="0" anchor="t" bIns="0" lIns="0" spcFirstLastPara="1" rIns="0" wrap="square" tIns="0">
            <a:spAutoFit/>
          </a:bodyPr>
          <a:lstStyle/>
          <a:p>
            <a:pPr indent="-442597" lvl="1" marL="885195" marR="0" rtl="0" algn="just">
              <a:lnSpc>
                <a:spcPct val="140000"/>
              </a:lnSpc>
              <a:spcBef>
                <a:spcPts val="0"/>
              </a:spcBef>
              <a:spcAft>
                <a:spcPts val="0"/>
              </a:spcAft>
              <a:buClr>
                <a:srgbClr val="FFFFFF"/>
              </a:buClr>
              <a:buSzPts val="4100"/>
              <a:buFont typeface="Arial"/>
              <a:buChar char="•"/>
            </a:pPr>
            <a:r>
              <a:rPr b="0" i="0" lang="en-US" sz="4100" u="none" cap="none" strike="noStrike">
                <a:solidFill>
                  <a:srgbClr val="FFFFFF"/>
                </a:solidFill>
                <a:latin typeface="Arial"/>
                <a:ea typeface="Arial"/>
                <a:cs typeface="Arial"/>
                <a:sym typeface="Arial"/>
              </a:rPr>
              <a:t>Features  : List out feature as per your requirement </a:t>
            </a:r>
            <a:endParaRPr/>
          </a:p>
          <a:p>
            <a:pPr indent="-604527" lvl="4" marL="3022635" marR="0" rtl="0" algn="just">
              <a:lnSpc>
                <a:spcPct val="140000"/>
              </a:lnSpc>
              <a:spcBef>
                <a:spcPts val="0"/>
              </a:spcBef>
              <a:spcAft>
                <a:spcPts val="0"/>
              </a:spcAft>
              <a:buClr>
                <a:srgbClr val="FFFFFF"/>
              </a:buClr>
              <a:buSzPts val="3500"/>
              <a:buFont typeface="Arial"/>
              <a:buChar char="•"/>
            </a:pPr>
            <a:r>
              <a:rPr b="0" i="0" lang="en-US" sz="3500" u="none" cap="none" strike="noStrike">
                <a:solidFill>
                  <a:srgbClr val="FFFFFF"/>
                </a:solidFill>
                <a:latin typeface="Arial"/>
                <a:ea typeface="Arial"/>
                <a:cs typeface="Arial"/>
                <a:sym typeface="Arial"/>
              </a:rPr>
              <a:t>Smart Functionality </a:t>
            </a:r>
            <a:endParaRPr/>
          </a:p>
          <a:p>
            <a:pPr indent="-604527" lvl="4" marL="3022635" marR="0" rtl="0" algn="just">
              <a:lnSpc>
                <a:spcPct val="140000"/>
              </a:lnSpc>
              <a:spcBef>
                <a:spcPts val="0"/>
              </a:spcBef>
              <a:spcAft>
                <a:spcPts val="0"/>
              </a:spcAft>
              <a:buClr>
                <a:srgbClr val="FFFFFF"/>
              </a:buClr>
              <a:buSzPts val="3500"/>
              <a:buFont typeface="Arial"/>
              <a:buChar char="•"/>
            </a:pPr>
            <a:r>
              <a:rPr b="0" i="0" lang="en-US" sz="3500" u="none" cap="none" strike="noStrike">
                <a:solidFill>
                  <a:srgbClr val="FFFFFF"/>
                </a:solidFill>
                <a:latin typeface="Arial"/>
                <a:ea typeface="Arial"/>
                <a:cs typeface="Arial"/>
                <a:sym typeface="Arial"/>
              </a:rPr>
              <a:t>Screen Size</a:t>
            </a:r>
            <a:endParaRPr/>
          </a:p>
          <a:p>
            <a:pPr indent="-604527" lvl="4" marL="3022635" marR="0" rtl="0" algn="just">
              <a:lnSpc>
                <a:spcPct val="140000"/>
              </a:lnSpc>
              <a:spcBef>
                <a:spcPts val="0"/>
              </a:spcBef>
              <a:spcAft>
                <a:spcPts val="0"/>
              </a:spcAft>
              <a:buClr>
                <a:srgbClr val="FFFFFF"/>
              </a:buClr>
              <a:buSzPts val="3500"/>
              <a:buFont typeface="Arial"/>
              <a:buChar char="•"/>
            </a:pPr>
            <a:r>
              <a:rPr b="0" i="0" lang="en-US" sz="3500" u="none" cap="none" strike="noStrike">
                <a:solidFill>
                  <a:srgbClr val="FFFFFF"/>
                </a:solidFill>
                <a:latin typeface="Arial"/>
                <a:ea typeface="Arial"/>
                <a:cs typeface="Arial"/>
                <a:sym typeface="Arial"/>
              </a:rPr>
              <a:t>Screen Quality (LCD,LED,OLED)</a:t>
            </a:r>
            <a:endParaRPr/>
          </a:p>
          <a:p>
            <a:pPr indent="-604527" lvl="4" marL="3022635" marR="0" rtl="0" algn="just">
              <a:lnSpc>
                <a:spcPct val="140000"/>
              </a:lnSpc>
              <a:spcBef>
                <a:spcPts val="0"/>
              </a:spcBef>
              <a:spcAft>
                <a:spcPts val="0"/>
              </a:spcAft>
              <a:buClr>
                <a:srgbClr val="FFFFFF"/>
              </a:buClr>
              <a:buSzPts val="3500"/>
              <a:buFont typeface="Arial"/>
              <a:buChar char="•"/>
            </a:pPr>
            <a:r>
              <a:rPr b="0" i="0" lang="en-US" sz="3500" u="none" cap="none" strike="noStrike">
                <a:solidFill>
                  <a:srgbClr val="FFFFFF"/>
                </a:solidFill>
                <a:latin typeface="Arial"/>
                <a:ea typeface="Arial"/>
                <a:cs typeface="Arial"/>
                <a:sym typeface="Arial"/>
              </a:rPr>
              <a:t>Refresh Rate</a:t>
            </a:r>
            <a:endParaRPr/>
          </a:p>
        </p:txBody>
      </p:sp>
      <p:sp>
        <p:nvSpPr>
          <p:cNvPr id="137" name="Google Shape;137;p4"/>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41" name="Shape 141"/>
        <p:cNvGrpSpPr/>
        <p:nvPr/>
      </p:nvGrpSpPr>
      <p:grpSpPr>
        <a:xfrm>
          <a:off x="0" y="0"/>
          <a:ext cx="0" cy="0"/>
          <a:chOff x="0" y="0"/>
          <a:chExt cx="0" cy="0"/>
        </a:xfrm>
      </p:grpSpPr>
      <p:sp>
        <p:nvSpPr>
          <p:cNvPr id="142" name="Google Shape;142;p5"/>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5"/>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44" name="Google Shape;144;p5"/>
          <p:cNvGrpSpPr/>
          <p:nvPr/>
        </p:nvGrpSpPr>
        <p:grpSpPr>
          <a:xfrm>
            <a:off x="18181857" y="8283763"/>
            <a:ext cx="106143" cy="974537"/>
            <a:chOff x="0" y="-47625"/>
            <a:chExt cx="626900" cy="5755784"/>
          </a:xfrm>
        </p:grpSpPr>
        <p:sp>
          <p:nvSpPr>
            <p:cNvPr id="145" name="Google Shape;145;p5"/>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5"/>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3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7" name="Google Shape;147;p5"/>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5"/>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2692">
                <a:solidFill>
                  <a:srgbClr val="07032B"/>
                </a:solidFill>
                <a:latin typeface="Open Sans"/>
                <a:ea typeface="Open Sans"/>
                <a:cs typeface="Open Sans"/>
                <a:sym typeface="Open Sans"/>
              </a:rPr>
              <a:t>120+</a:t>
            </a:r>
            <a:endParaRPr/>
          </a:p>
        </p:txBody>
      </p:sp>
      <p:sp>
        <p:nvSpPr>
          <p:cNvPr id="149" name="Google Shape;149;p5"/>
          <p:cNvSpPr txBox="1"/>
          <p:nvPr/>
        </p:nvSpPr>
        <p:spPr>
          <a:xfrm>
            <a:off x="1028700" y="234284"/>
            <a:ext cx="8718828" cy="10286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000" u="sng">
                <a:solidFill>
                  <a:srgbClr val="FFFFFF"/>
                </a:solidFill>
                <a:latin typeface="Arial"/>
                <a:ea typeface="Arial"/>
                <a:cs typeface="Arial"/>
                <a:sym typeface="Arial"/>
              </a:rPr>
              <a:t>Data Analytics Process:</a:t>
            </a:r>
            <a:endParaRPr/>
          </a:p>
        </p:txBody>
      </p:sp>
      <p:sp>
        <p:nvSpPr>
          <p:cNvPr id="150" name="Google Shape;150;p5"/>
          <p:cNvSpPr txBox="1"/>
          <p:nvPr/>
        </p:nvSpPr>
        <p:spPr>
          <a:xfrm>
            <a:off x="1019056" y="1648837"/>
            <a:ext cx="3143012"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00" u="sng">
                <a:solidFill>
                  <a:srgbClr val="FFFFFF"/>
                </a:solidFill>
                <a:latin typeface="Arial"/>
                <a:ea typeface="Arial"/>
                <a:cs typeface="Arial"/>
                <a:sym typeface="Arial"/>
              </a:rPr>
              <a:t>2. Prepare</a:t>
            </a:r>
            <a:endParaRPr/>
          </a:p>
        </p:txBody>
      </p:sp>
      <p:sp>
        <p:nvSpPr>
          <p:cNvPr id="151" name="Google Shape;151;p5"/>
          <p:cNvSpPr txBox="1"/>
          <p:nvPr/>
        </p:nvSpPr>
        <p:spPr>
          <a:xfrm>
            <a:off x="1288393" y="3210733"/>
            <a:ext cx="16522200" cy="4044600"/>
          </a:xfrm>
          <a:prstGeom prst="rect">
            <a:avLst/>
          </a:prstGeom>
          <a:noFill/>
          <a:ln>
            <a:noFill/>
          </a:ln>
        </p:spPr>
        <p:txBody>
          <a:bodyPr anchorCtr="0" anchor="t" bIns="0" lIns="0" spcFirstLastPara="1" rIns="0" wrap="square" tIns="0">
            <a:spAutoFit/>
          </a:bodyPr>
          <a:lstStyle/>
          <a:p>
            <a:pPr indent="-442597" lvl="1" marL="885195" marR="0" rtl="0" algn="just">
              <a:lnSpc>
                <a:spcPct val="156000"/>
              </a:lnSpc>
              <a:spcBef>
                <a:spcPts val="0"/>
              </a:spcBef>
              <a:spcAft>
                <a:spcPts val="0"/>
              </a:spcAft>
              <a:buClr>
                <a:srgbClr val="FFFFFF"/>
              </a:buClr>
              <a:buSzPts val="4100"/>
              <a:buFont typeface="Arial"/>
              <a:buChar char="•"/>
            </a:pPr>
            <a:r>
              <a:rPr b="0" i="0" lang="en-US" sz="4100" u="none" cap="none" strike="noStrike">
                <a:solidFill>
                  <a:srgbClr val="FFFFFF"/>
                </a:solidFill>
                <a:latin typeface="Arial"/>
                <a:ea typeface="Arial"/>
                <a:cs typeface="Arial"/>
                <a:sym typeface="Arial"/>
              </a:rPr>
              <a:t>Data Coll</a:t>
            </a:r>
            <a:r>
              <a:rPr lang="en-US" sz="4100">
                <a:solidFill>
                  <a:srgbClr val="FFFFFF"/>
                </a:solidFill>
              </a:rPr>
              <a:t>e</a:t>
            </a:r>
            <a:r>
              <a:rPr b="0" i="0" lang="en-US" sz="4100" u="none" cap="none" strike="noStrike">
                <a:solidFill>
                  <a:srgbClr val="FFFFFF"/>
                </a:solidFill>
                <a:latin typeface="Arial"/>
                <a:ea typeface="Arial"/>
                <a:cs typeface="Arial"/>
                <a:sym typeface="Arial"/>
              </a:rPr>
              <a:t>ction: collect Data from online and offline store</a:t>
            </a:r>
            <a:endParaRPr/>
          </a:p>
          <a:p>
            <a:pPr indent="-604527" lvl="4" marL="3022635" marR="0" rtl="0" algn="just">
              <a:lnSpc>
                <a:spcPct val="156000"/>
              </a:lnSpc>
              <a:spcBef>
                <a:spcPts val="0"/>
              </a:spcBef>
              <a:spcAft>
                <a:spcPts val="0"/>
              </a:spcAft>
              <a:buClr>
                <a:srgbClr val="FFFFFF"/>
              </a:buClr>
              <a:buSzPts val="3500"/>
              <a:buFont typeface="Arial"/>
              <a:buChar char="•"/>
            </a:pPr>
            <a:r>
              <a:rPr b="0" i="0" lang="en-US" sz="3500" u="none" cap="none" strike="noStrike">
                <a:solidFill>
                  <a:srgbClr val="FFFFFF"/>
                </a:solidFill>
                <a:latin typeface="Arial"/>
                <a:ea typeface="Arial"/>
                <a:cs typeface="Arial"/>
                <a:sym typeface="Arial"/>
              </a:rPr>
              <a:t>Online shop (Amazon,Flipkart,) with TV list and </a:t>
            </a:r>
            <a:r>
              <a:rPr lang="en-US" sz="3500">
                <a:solidFill>
                  <a:srgbClr val="FFFFFF"/>
                </a:solidFill>
              </a:rPr>
              <a:t>Filter</a:t>
            </a:r>
            <a:r>
              <a:rPr b="0" i="0" lang="en-US" sz="3500" u="none" cap="none" strike="noStrike">
                <a:solidFill>
                  <a:srgbClr val="FFFFFF"/>
                </a:solidFill>
                <a:latin typeface="Arial"/>
                <a:ea typeface="Arial"/>
                <a:cs typeface="Arial"/>
                <a:sym typeface="Arial"/>
              </a:rPr>
              <a:t> </a:t>
            </a:r>
            <a:endParaRPr/>
          </a:p>
          <a:p>
            <a:pPr indent="-604527" lvl="4" marL="3022635" marR="0" rtl="0" algn="just">
              <a:lnSpc>
                <a:spcPct val="156000"/>
              </a:lnSpc>
              <a:spcBef>
                <a:spcPts val="0"/>
              </a:spcBef>
              <a:spcAft>
                <a:spcPts val="0"/>
              </a:spcAft>
              <a:buClr>
                <a:srgbClr val="FFFFFF"/>
              </a:buClr>
              <a:buSzPts val="3500"/>
              <a:buFont typeface="Arial"/>
              <a:buChar char="•"/>
            </a:pPr>
            <a:r>
              <a:rPr b="0" i="0" lang="en-US" sz="3500" u="none" cap="none" strike="noStrike">
                <a:solidFill>
                  <a:srgbClr val="FFFFFF"/>
                </a:solidFill>
                <a:latin typeface="Arial"/>
                <a:ea typeface="Arial"/>
                <a:cs typeface="Arial"/>
                <a:sym typeface="Arial"/>
              </a:rPr>
              <a:t>Review Website  with tv review and </a:t>
            </a:r>
            <a:r>
              <a:rPr lang="en-US" sz="3500">
                <a:solidFill>
                  <a:srgbClr val="FFFFFF"/>
                </a:solidFill>
              </a:rPr>
              <a:t>comparison</a:t>
            </a:r>
            <a:endParaRPr/>
          </a:p>
          <a:p>
            <a:pPr indent="-604527" lvl="4" marL="3022635" marR="0" rtl="0" algn="just">
              <a:lnSpc>
                <a:spcPct val="156000"/>
              </a:lnSpc>
              <a:spcBef>
                <a:spcPts val="0"/>
              </a:spcBef>
              <a:spcAft>
                <a:spcPts val="0"/>
              </a:spcAft>
              <a:buClr>
                <a:srgbClr val="FFFFFF"/>
              </a:buClr>
              <a:buSzPts val="3500"/>
              <a:buFont typeface="Arial"/>
              <a:buChar char="•"/>
            </a:pPr>
            <a:r>
              <a:rPr b="0" i="0" lang="en-US" sz="3500" u="none" cap="none" strike="noStrike">
                <a:solidFill>
                  <a:srgbClr val="FFFFFF"/>
                </a:solidFill>
                <a:latin typeface="Arial"/>
                <a:ea typeface="Arial"/>
                <a:cs typeface="Arial"/>
                <a:sym typeface="Arial"/>
              </a:rPr>
              <a:t>Watching videos of popular YouTube creators (Review Chennal)</a:t>
            </a:r>
            <a:endParaRPr/>
          </a:p>
          <a:p>
            <a:pPr indent="-604527" lvl="4" marL="3022635" marR="0" rtl="0" algn="just">
              <a:lnSpc>
                <a:spcPct val="156000"/>
              </a:lnSpc>
              <a:spcBef>
                <a:spcPts val="0"/>
              </a:spcBef>
              <a:spcAft>
                <a:spcPts val="0"/>
              </a:spcAft>
              <a:buClr>
                <a:srgbClr val="FFFFFF"/>
              </a:buClr>
              <a:buSzPts val="3500"/>
              <a:buFont typeface="Arial"/>
              <a:buChar char="•"/>
            </a:pPr>
            <a:r>
              <a:rPr b="0" i="0" lang="en-US" sz="3500" u="none" cap="none" strike="noStrike">
                <a:solidFill>
                  <a:srgbClr val="FFFFFF"/>
                </a:solidFill>
                <a:latin typeface="Arial"/>
                <a:ea typeface="Arial"/>
                <a:cs typeface="Arial"/>
                <a:sym typeface="Arial"/>
              </a:rPr>
              <a:t>Asking recommendation from TV stores </a:t>
            </a:r>
            <a:endParaRPr/>
          </a:p>
        </p:txBody>
      </p:sp>
      <p:sp>
        <p:nvSpPr>
          <p:cNvPr id="152" name="Google Shape;152;p5"/>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56" name="Shape 156"/>
        <p:cNvGrpSpPr/>
        <p:nvPr/>
      </p:nvGrpSpPr>
      <p:grpSpPr>
        <a:xfrm>
          <a:off x="0" y="0"/>
          <a:ext cx="0" cy="0"/>
          <a:chOff x="0" y="0"/>
          <a:chExt cx="0" cy="0"/>
        </a:xfrm>
      </p:grpSpPr>
      <p:sp>
        <p:nvSpPr>
          <p:cNvPr id="157" name="Google Shape;157;p6"/>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6"/>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9" name="Google Shape;159;p6"/>
          <p:cNvGrpSpPr/>
          <p:nvPr/>
        </p:nvGrpSpPr>
        <p:grpSpPr>
          <a:xfrm>
            <a:off x="18181857" y="8283763"/>
            <a:ext cx="106143" cy="974537"/>
            <a:chOff x="0" y="-47625"/>
            <a:chExt cx="626900" cy="5755784"/>
          </a:xfrm>
        </p:grpSpPr>
        <p:sp>
          <p:nvSpPr>
            <p:cNvPr id="160" name="Google Shape;160;p6"/>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6"/>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3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2" name="Google Shape;162;p6"/>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6"/>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2692">
                <a:solidFill>
                  <a:srgbClr val="07032B"/>
                </a:solidFill>
                <a:latin typeface="Open Sans"/>
                <a:ea typeface="Open Sans"/>
                <a:cs typeface="Open Sans"/>
                <a:sym typeface="Open Sans"/>
              </a:rPr>
              <a:t>120+</a:t>
            </a:r>
            <a:endParaRPr/>
          </a:p>
        </p:txBody>
      </p:sp>
      <p:sp>
        <p:nvSpPr>
          <p:cNvPr id="164" name="Google Shape;164;p6"/>
          <p:cNvSpPr txBox="1"/>
          <p:nvPr/>
        </p:nvSpPr>
        <p:spPr>
          <a:xfrm>
            <a:off x="1028700" y="234284"/>
            <a:ext cx="8718828" cy="10286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000" u="sng">
                <a:solidFill>
                  <a:srgbClr val="FFFFFF"/>
                </a:solidFill>
                <a:latin typeface="Arial"/>
                <a:ea typeface="Arial"/>
                <a:cs typeface="Arial"/>
                <a:sym typeface="Arial"/>
              </a:rPr>
              <a:t>Data Analytics Process:</a:t>
            </a:r>
            <a:endParaRPr/>
          </a:p>
        </p:txBody>
      </p:sp>
      <p:sp>
        <p:nvSpPr>
          <p:cNvPr id="165" name="Google Shape;165;p6"/>
          <p:cNvSpPr txBox="1"/>
          <p:nvPr/>
        </p:nvSpPr>
        <p:spPr>
          <a:xfrm>
            <a:off x="1023104" y="1648837"/>
            <a:ext cx="3134916"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00" u="sng">
                <a:solidFill>
                  <a:srgbClr val="FFFFFF"/>
                </a:solidFill>
                <a:latin typeface="Arial"/>
                <a:ea typeface="Arial"/>
                <a:cs typeface="Arial"/>
                <a:sym typeface="Arial"/>
              </a:rPr>
              <a:t>3. Process</a:t>
            </a:r>
            <a:endParaRPr/>
          </a:p>
        </p:txBody>
      </p:sp>
      <p:sp>
        <p:nvSpPr>
          <p:cNvPr id="166" name="Google Shape;166;p6"/>
          <p:cNvSpPr txBox="1"/>
          <p:nvPr/>
        </p:nvSpPr>
        <p:spPr>
          <a:xfrm>
            <a:off x="1275338" y="2605963"/>
            <a:ext cx="14840549" cy="6284594"/>
          </a:xfrm>
          <a:prstGeom prst="rect">
            <a:avLst/>
          </a:prstGeom>
          <a:noFill/>
          <a:ln>
            <a:noFill/>
          </a:ln>
        </p:spPr>
        <p:txBody>
          <a:bodyPr anchorCtr="0" anchor="t" bIns="0" lIns="0" spcFirstLastPara="1" rIns="0" wrap="square" tIns="0">
            <a:spAutoFit/>
          </a:bodyPr>
          <a:lstStyle/>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Gathering information on various TV options that fit in your budget.</a:t>
            </a:r>
            <a:endParaRPr/>
          </a:p>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Read the review and shortlist the model based on the features you require.</a:t>
            </a:r>
            <a:endParaRPr/>
          </a:p>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Comparison of specifications such as brand, resolution, screen size, smart TV, and other features. </a:t>
            </a:r>
            <a:endParaRPr/>
          </a:p>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Use the filter to create a shortlist of your model from the online store.</a:t>
            </a:r>
            <a:endParaRPr/>
          </a:p>
        </p:txBody>
      </p:sp>
      <p:sp>
        <p:nvSpPr>
          <p:cNvPr id="167" name="Google Shape;167;p6"/>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71" name="Shape 171"/>
        <p:cNvGrpSpPr/>
        <p:nvPr/>
      </p:nvGrpSpPr>
      <p:grpSpPr>
        <a:xfrm>
          <a:off x="0" y="0"/>
          <a:ext cx="0" cy="0"/>
          <a:chOff x="0" y="0"/>
          <a:chExt cx="0" cy="0"/>
        </a:xfrm>
      </p:grpSpPr>
      <p:sp>
        <p:nvSpPr>
          <p:cNvPr id="172" name="Google Shape;172;p7"/>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7"/>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74" name="Google Shape;174;p7"/>
          <p:cNvGrpSpPr/>
          <p:nvPr/>
        </p:nvGrpSpPr>
        <p:grpSpPr>
          <a:xfrm>
            <a:off x="18181857" y="8283763"/>
            <a:ext cx="106143" cy="974537"/>
            <a:chOff x="0" y="-47625"/>
            <a:chExt cx="626900" cy="5755784"/>
          </a:xfrm>
        </p:grpSpPr>
        <p:sp>
          <p:nvSpPr>
            <p:cNvPr id="175" name="Google Shape;175;p7"/>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7"/>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3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7" name="Google Shape;177;p7"/>
          <p:cNvSpPr/>
          <p:nvPr/>
        </p:nvSpPr>
        <p:spPr>
          <a:xfrm>
            <a:off x="1996854" y="468345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7"/>
          <p:cNvSpPr txBox="1"/>
          <p:nvPr/>
        </p:nvSpPr>
        <p:spPr>
          <a:xfrm>
            <a:off x="1680148" y="514491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2692">
                <a:solidFill>
                  <a:srgbClr val="07032B"/>
                </a:solidFill>
                <a:latin typeface="Open Sans"/>
                <a:ea typeface="Open Sans"/>
                <a:cs typeface="Open Sans"/>
                <a:sym typeface="Open Sans"/>
              </a:rPr>
              <a:t>120+</a:t>
            </a:r>
            <a:endParaRPr/>
          </a:p>
        </p:txBody>
      </p:sp>
      <p:sp>
        <p:nvSpPr>
          <p:cNvPr id="179" name="Google Shape;179;p7"/>
          <p:cNvSpPr txBox="1"/>
          <p:nvPr/>
        </p:nvSpPr>
        <p:spPr>
          <a:xfrm>
            <a:off x="1028700" y="234284"/>
            <a:ext cx="8718828" cy="10286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000" u="sng">
                <a:solidFill>
                  <a:srgbClr val="FFFFFF"/>
                </a:solidFill>
                <a:latin typeface="Arial"/>
                <a:ea typeface="Arial"/>
                <a:cs typeface="Arial"/>
                <a:sym typeface="Arial"/>
              </a:rPr>
              <a:t>Data Analytics Process:</a:t>
            </a:r>
            <a:endParaRPr/>
          </a:p>
        </p:txBody>
      </p:sp>
      <p:sp>
        <p:nvSpPr>
          <p:cNvPr id="180" name="Google Shape;180;p7"/>
          <p:cNvSpPr txBox="1"/>
          <p:nvPr/>
        </p:nvSpPr>
        <p:spPr>
          <a:xfrm>
            <a:off x="1000125" y="1616967"/>
            <a:ext cx="3313271"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00" u="sng">
                <a:solidFill>
                  <a:srgbClr val="FFFFFF"/>
                </a:solidFill>
                <a:latin typeface="Arial"/>
                <a:ea typeface="Arial"/>
                <a:cs typeface="Arial"/>
                <a:sym typeface="Arial"/>
              </a:rPr>
              <a:t>4. Analyze </a:t>
            </a:r>
            <a:endParaRPr/>
          </a:p>
        </p:txBody>
      </p:sp>
      <p:sp>
        <p:nvSpPr>
          <p:cNvPr id="181" name="Google Shape;181;p7"/>
          <p:cNvSpPr txBox="1"/>
          <p:nvPr/>
        </p:nvSpPr>
        <p:spPr>
          <a:xfrm>
            <a:off x="1028700" y="2685436"/>
            <a:ext cx="14840549" cy="4703444"/>
          </a:xfrm>
          <a:prstGeom prst="rect">
            <a:avLst/>
          </a:prstGeom>
          <a:noFill/>
          <a:ln>
            <a:noFill/>
          </a:ln>
        </p:spPr>
        <p:txBody>
          <a:bodyPr anchorCtr="0" anchor="t" bIns="0" lIns="0" spcFirstLastPara="1" rIns="0" wrap="square" tIns="0">
            <a:spAutoFit/>
          </a:bodyPr>
          <a:lstStyle/>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We create a spreadsheet to compare the prices, features, and other aspects of the shortlisted TVs. </a:t>
            </a:r>
            <a:endParaRPr/>
          </a:p>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We analyze the data and compare TVs on the Compair product website, and we find the best TV that fulfills our requirements.</a:t>
            </a:r>
            <a:endParaRPr/>
          </a:p>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We check different online stores for the best deal. </a:t>
            </a:r>
            <a:endParaRPr/>
          </a:p>
        </p:txBody>
      </p:sp>
      <p:sp>
        <p:nvSpPr>
          <p:cNvPr id="182" name="Google Shape;182;p7"/>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186" name="Shape 186"/>
        <p:cNvGrpSpPr/>
        <p:nvPr/>
      </p:nvGrpSpPr>
      <p:grpSpPr>
        <a:xfrm>
          <a:off x="0" y="0"/>
          <a:ext cx="0" cy="0"/>
          <a:chOff x="0" y="0"/>
          <a:chExt cx="0" cy="0"/>
        </a:xfrm>
      </p:grpSpPr>
      <p:sp>
        <p:nvSpPr>
          <p:cNvPr id="187" name="Google Shape;187;p8"/>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8"/>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1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89" name="Google Shape;189;p8"/>
          <p:cNvGrpSpPr/>
          <p:nvPr/>
        </p:nvGrpSpPr>
        <p:grpSpPr>
          <a:xfrm>
            <a:off x="18181857" y="8283763"/>
            <a:ext cx="106143" cy="974537"/>
            <a:chOff x="0" y="-47625"/>
            <a:chExt cx="626900" cy="5755784"/>
          </a:xfrm>
        </p:grpSpPr>
        <p:sp>
          <p:nvSpPr>
            <p:cNvPr id="190" name="Google Shape;190;p8"/>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8"/>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388"/>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2" name="Google Shape;192;p8"/>
          <p:cNvSpPr/>
          <p:nvPr/>
        </p:nvSpPr>
        <p:spPr>
          <a:xfrm>
            <a:off x="1996854" y="4295081"/>
            <a:ext cx="425144" cy="425144"/>
          </a:xfrm>
          <a:custGeom>
            <a:rect b="b" l="l" r="r" t="t"/>
            <a:pathLst>
              <a:path extrusionOk="0" h="425144" w="425144">
                <a:moveTo>
                  <a:pt x="0" y="0"/>
                </a:moveTo>
                <a:lnTo>
                  <a:pt x="425144" y="0"/>
                </a:lnTo>
                <a:lnTo>
                  <a:pt x="425144" y="425144"/>
                </a:lnTo>
                <a:lnTo>
                  <a:pt x="0" y="425144"/>
                </a:lnTo>
                <a:lnTo>
                  <a:pt x="0" y="0"/>
                </a:lnTo>
                <a:close/>
              </a:path>
            </a:pathLst>
          </a:cu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3" name="Google Shape;193;p8"/>
          <p:cNvSpPr txBox="1"/>
          <p:nvPr/>
        </p:nvSpPr>
        <p:spPr>
          <a:xfrm>
            <a:off x="1680148" y="4756543"/>
            <a:ext cx="1058556" cy="458636"/>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lang="en-US" sz="2692">
                <a:solidFill>
                  <a:srgbClr val="07032B"/>
                </a:solidFill>
                <a:latin typeface="Open Sans"/>
                <a:ea typeface="Open Sans"/>
                <a:cs typeface="Open Sans"/>
                <a:sym typeface="Open Sans"/>
              </a:rPr>
              <a:t>120+</a:t>
            </a:r>
            <a:endParaRPr/>
          </a:p>
        </p:txBody>
      </p:sp>
      <p:sp>
        <p:nvSpPr>
          <p:cNvPr id="194" name="Google Shape;194;p8"/>
          <p:cNvSpPr txBox="1"/>
          <p:nvPr/>
        </p:nvSpPr>
        <p:spPr>
          <a:xfrm>
            <a:off x="1333143" y="923925"/>
            <a:ext cx="2647236"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00" u="sng">
                <a:solidFill>
                  <a:srgbClr val="FFFFFF"/>
                </a:solidFill>
                <a:latin typeface="Arial"/>
                <a:ea typeface="Arial"/>
                <a:cs typeface="Arial"/>
                <a:sym typeface="Arial"/>
              </a:rPr>
              <a:t>5. Share </a:t>
            </a:r>
            <a:endParaRPr/>
          </a:p>
        </p:txBody>
      </p:sp>
      <p:sp>
        <p:nvSpPr>
          <p:cNvPr id="195" name="Google Shape;195;p8"/>
          <p:cNvSpPr txBox="1"/>
          <p:nvPr/>
        </p:nvSpPr>
        <p:spPr>
          <a:xfrm>
            <a:off x="1028700" y="1992394"/>
            <a:ext cx="14840549" cy="1541144"/>
          </a:xfrm>
          <a:prstGeom prst="rect">
            <a:avLst/>
          </a:prstGeom>
          <a:noFill/>
          <a:ln>
            <a:noFill/>
          </a:ln>
        </p:spPr>
        <p:txBody>
          <a:bodyPr anchorCtr="0" anchor="t" bIns="0" lIns="0" spcFirstLastPara="1" rIns="0" wrap="square" tIns="0">
            <a:spAutoFit/>
          </a:bodyPr>
          <a:lstStyle/>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i’ll be Sharing my analysis with my friend,family and other people to get better insights and feedback.</a:t>
            </a:r>
            <a:endParaRPr/>
          </a:p>
        </p:txBody>
      </p:sp>
      <p:sp>
        <p:nvSpPr>
          <p:cNvPr id="196" name="Google Shape;196;p8"/>
          <p:cNvSpPr txBox="1"/>
          <p:nvPr/>
        </p:nvSpPr>
        <p:spPr>
          <a:xfrm>
            <a:off x="1376130" y="4402878"/>
            <a:ext cx="1946553" cy="8636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5000" u="sng">
                <a:solidFill>
                  <a:srgbClr val="FFFFFF"/>
                </a:solidFill>
                <a:latin typeface="Arial"/>
                <a:ea typeface="Arial"/>
                <a:cs typeface="Arial"/>
                <a:sym typeface="Arial"/>
              </a:rPr>
              <a:t>6. Act </a:t>
            </a:r>
            <a:endParaRPr/>
          </a:p>
        </p:txBody>
      </p:sp>
      <p:sp>
        <p:nvSpPr>
          <p:cNvPr id="197" name="Google Shape;197;p8"/>
          <p:cNvSpPr txBox="1"/>
          <p:nvPr/>
        </p:nvSpPr>
        <p:spPr>
          <a:xfrm>
            <a:off x="1028700" y="5777386"/>
            <a:ext cx="15131827" cy="3912869"/>
          </a:xfrm>
          <a:prstGeom prst="rect">
            <a:avLst/>
          </a:prstGeom>
          <a:noFill/>
          <a:ln>
            <a:noFill/>
          </a:ln>
        </p:spPr>
        <p:txBody>
          <a:bodyPr anchorCtr="0" anchor="t" bIns="0" lIns="0" spcFirstLastPara="1" rIns="0" wrap="square" tIns="0">
            <a:spAutoFit/>
          </a:bodyPr>
          <a:lstStyle/>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 Based on my analysis and feedback, I will select the best TV that fits my budget and needs. </a:t>
            </a:r>
            <a:endParaRPr/>
          </a:p>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I will visit the offline store to see the TV in person.</a:t>
            </a:r>
            <a:endParaRPr/>
          </a:p>
          <a:p>
            <a:pPr indent="-431803" lvl="1" marL="863606" marR="0" rtl="0" algn="just">
              <a:lnSpc>
                <a:spcPct val="156000"/>
              </a:lnSpc>
              <a:spcBef>
                <a:spcPts val="0"/>
              </a:spcBef>
              <a:spcAft>
                <a:spcPts val="0"/>
              </a:spcAft>
              <a:buClr>
                <a:srgbClr val="FFFFFF"/>
              </a:buClr>
              <a:buSzPts val="4000"/>
              <a:buFont typeface="Arial"/>
              <a:buChar char="•"/>
            </a:pPr>
            <a:r>
              <a:rPr b="0" i="0" lang="en-US" sz="4000" u="none" cap="none" strike="noStrike">
                <a:solidFill>
                  <a:srgbClr val="FFFFFF"/>
                </a:solidFill>
                <a:latin typeface="Arial"/>
                <a:ea typeface="Arial"/>
                <a:cs typeface="Arial"/>
                <a:sym typeface="Arial"/>
              </a:rPr>
              <a:t>inally, depending on the offer, I’m going to buy TV online or offline. </a:t>
            </a:r>
            <a:endParaRPr/>
          </a:p>
        </p:txBody>
      </p:sp>
      <p:sp>
        <p:nvSpPr>
          <p:cNvPr id="198" name="Google Shape;198;p8"/>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24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7032B"/>
        </a:solidFill>
      </p:bgPr>
    </p:bg>
    <p:spTree>
      <p:nvGrpSpPr>
        <p:cNvPr id="202" name="Shape 202"/>
        <p:cNvGrpSpPr/>
        <p:nvPr/>
      </p:nvGrpSpPr>
      <p:grpSpPr>
        <a:xfrm>
          <a:off x="0" y="0"/>
          <a:ext cx="0" cy="0"/>
          <a:chOff x="0" y="0"/>
          <a:chExt cx="0" cy="0"/>
        </a:xfrm>
      </p:grpSpPr>
      <p:sp>
        <p:nvSpPr>
          <p:cNvPr id="203" name="Google Shape;203;p9"/>
          <p:cNvSpPr/>
          <p:nvPr/>
        </p:nvSpPr>
        <p:spPr>
          <a:xfrm rot="-1477666">
            <a:off x="8443658" y="5370633"/>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75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4" name="Google Shape;204;p9"/>
          <p:cNvSpPr/>
          <p:nvPr/>
        </p:nvSpPr>
        <p:spPr>
          <a:xfrm rot="7941020">
            <a:off x="-3526188" y="-6405116"/>
            <a:ext cx="11751190" cy="9550513"/>
          </a:xfrm>
          <a:custGeom>
            <a:rect b="b" l="l" r="r" t="t"/>
            <a:pathLst>
              <a:path extrusionOk="0" h="9550513" w="11751190">
                <a:moveTo>
                  <a:pt x="0" y="0"/>
                </a:moveTo>
                <a:lnTo>
                  <a:pt x="11751190" y="0"/>
                </a:lnTo>
                <a:lnTo>
                  <a:pt x="11751190" y="9550513"/>
                </a:lnTo>
                <a:lnTo>
                  <a:pt x="0" y="9550513"/>
                </a:lnTo>
                <a:lnTo>
                  <a:pt x="0" y="0"/>
                </a:lnTo>
                <a:close/>
              </a:path>
            </a:pathLst>
          </a:custGeom>
          <a:blipFill rotWithShape="1">
            <a:blip r:embed="rId3">
              <a:alphaModFix amt="96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05" name="Google Shape;205;p9"/>
          <p:cNvGrpSpPr/>
          <p:nvPr/>
        </p:nvGrpSpPr>
        <p:grpSpPr>
          <a:xfrm>
            <a:off x="18181857" y="8283763"/>
            <a:ext cx="106143" cy="974537"/>
            <a:chOff x="0" y="-47625"/>
            <a:chExt cx="626900" cy="5755784"/>
          </a:xfrm>
        </p:grpSpPr>
        <p:sp>
          <p:nvSpPr>
            <p:cNvPr id="206" name="Google Shape;206;p9"/>
            <p:cNvSpPr/>
            <p:nvPr/>
          </p:nvSpPr>
          <p:spPr>
            <a:xfrm>
              <a:off x="0" y="0"/>
              <a:ext cx="626900" cy="5708159"/>
            </a:xfrm>
            <a:custGeom>
              <a:rect b="b" l="l" r="r" t="t"/>
              <a:pathLst>
                <a:path extrusionOk="0" h="5708159" w="626900">
                  <a:moveTo>
                    <a:pt x="0" y="0"/>
                  </a:moveTo>
                  <a:lnTo>
                    <a:pt x="626900" y="0"/>
                  </a:lnTo>
                  <a:lnTo>
                    <a:pt x="626900" y="5708159"/>
                  </a:lnTo>
                  <a:lnTo>
                    <a:pt x="0" y="5708159"/>
                  </a:lnTo>
                  <a:close/>
                </a:path>
              </a:pathLst>
            </a:custGeom>
            <a:solidFill>
              <a:srgbClr val="4ADEDD"/>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9"/>
            <p:cNvSpPr txBox="1"/>
            <p:nvPr/>
          </p:nvSpPr>
          <p:spPr>
            <a:xfrm>
              <a:off x="0" y="-47625"/>
              <a:ext cx="626900" cy="5755784"/>
            </a:xfrm>
            <a:prstGeom prst="rect">
              <a:avLst/>
            </a:prstGeom>
            <a:noFill/>
            <a:ln>
              <a:noFill/>
            </a:ln>
          </p:spPr>
          <p:txBody>
            <a:bodyPr anchorCtr="0" anchor="ctr" bIns="50800" lIns="50800" spcFirstLastPara="1" rIns="50800" wrap="square" tIns="50800">
              <a:noAutofit/>
            </a:bodyPr>
            <a:lstStyle/>
            <a:p>
              <a:pPr indent="0" lvl="0" marL="0" marR="0" rtl="0" algn="ctr">
                <a:lnSpc>
                  <a:spcPct val="124388"/>
                </a:lnSpc>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08" name="Google Shape;208;p9"/>
          <p:cNvPicPr preferRelativeResize="0"/>
          <p:nvPr/>
        </p:nvPicPr>
        <p:blipFill rotWithShape="1">
          <a:blip r:embed="rId4">
            <a:alphaModFix amt="13000"/>
          </a:blip>
          <a:srcRect b="0" l="0" r="0" t="0"/>
          <a:stretch/>
        </p:blipFill>
        <p:spPr>
          <a:xfrm>
            <a:off x="-18509" y="2768048"/>
            <a:ext cx="8278981" cy="7533872"/>
          </a:xfrm>
          <a:prstGeom prst="rect">
            <a:avLst/>
          </a:prstGeom>
          <a:noFill/>
          <a:ln>
            <a:noFill/>
          </a:ln>
        </p:spPr>
      </p:pic>
      <p:sp>
        <p:nvSpPr>
          <p:cNvPr id="209" name="Google Shape;209;p9"/>
          <p:cNvSpPr/>
          <p:nvPr/>
        </p:nvSpPr>
        <p:spPr>
          <a:xfrm>
            <a:off x="12975517" y="509129"/>
            <a:ext cx="4590548" cy="4114800"/>
          </a:xfrm>
          <a:custGeom>
            <a:rect b="b" l="l" r="r" t="t"/>
            <a:pathLst>
              <a:path extrusionOk="0" h="4114800" w="4590548">
                <a:moveTo>
                  <a:pt x="0" y="0"/>
                </a:moveTo>
                <a:lnTo>
                  <a:pt x="4590547" y="0"/>
                </a:lnTo>
                <a:lnTo>
                  <a:pt x="4590547" y="4114800"/>
                </a:lnTo>
                <a:lnTo>
                  <a:pt x="0" y="4114800"/>
                </a:lnTo>
                <a:lnTo>
                  <a:pt x="0" y="0"/>
                </a:lnTo>
                <a:close/>
              </a:path>
            </a:pathLst>
          </a:custGeom>
          <a:blipFill rotWithShape="1">
            <a:blip r:embed="rId5">
              <a:alphaModFix amt="49000"/>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0" name="Google Shape;210;p9"/>
          <p:cNvSpPr txBox="1"/>
          <p:nvPr/>
        </p:nvSpPr>
        <p:spPr>
          <a:xfrm>
            <a:off x="15729938" y="9665848"/>
            <a:ext cx="2558062" cy="478721"/>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lang="en-US" sz="2839" u="sng">
                <a:solidFill>
                  <a:srgbClr val="F5F6F7"/>
                </a:solidFill>
                <a:latin typeface="Arial"/>
                <a:ea typeface="Arial"/>
                <a:cs typeface="Arial"/>
                <a:sym typeface="Arial"/>
              </a:rPr>
              <a:t>Surani Smit</a:t>
            </a:r>
            <a:endParaRPr/>
          </a:p>
        </p:txBody>
      </p:sp>
      <p:sp>
        <p:nvSpPr>
          <p:cNvPr id="211" name="Google Shape;211;p9"/>
          <p:cNvSpPr txBox="1"/>
          <p:nvPr/>
        </p:nvSpPr>
        <p:spPr>
          <a:xfrm>
            <a:off x="1028700" y="2804477"/>
            <a:ext cx="13128662" cy="4582795"/>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lang="en-US" sz="5199">
                <a:solidFill>
                  <a:srgbClr val="FFFFFF"/>
                </a:solidFill>
                <a:latin typeface="Arial"/>
                <a:ea typeface="Arial"/>
                <a:cs typeface="Arial"/>
                <a:sym typeface="Arial"/>
              </a:rPr>
              <a:t>Finally, you found the TV that best suits your demands and budget by using these six steps of the data analytics process. </a:t>
            </a:r>
            <a:endParaRPr/>
          </a:p>
          <a:p>
            <a:pPr indent="0" lvl="0" marL="0" marR="0" rtl="0" algn="ctr">
              <a:lnSpc>
                <a:spcPct val="140007"/>
              </a:lnSpc>
              <a:spcBef>
                <a:spcPts val="0"/>
              </a:spcBef>
              <a:spcAft>
                <a:spcPts val="0"/>
              </a:spcAft>
              <a:buNone/>
            </a:pPr>
            <a:r>
              <a:t/>
            </a:r>
            <a:endParaRPr sz="5199">
              <a:solidFill>
                <a:srgbClr val="FFFFFF"/>
              </a:solidFill>
              <a:latin typeface="Arial"/>
              <a:ea typeface="Arial"/>
              <a:cs typeface="Arial"/>
              <a:sym typeface="Arial"/>
            </a:endParaRPr>
          </a:p>
        </p:txBody>
      </p:sp>
      <p:sp>
        <p:nvSpPr>
          <p:cNvPr id="212" name="Google Shape;212;p9"/>
          <p:cNvSpPr txBox="1"/>
          <p:nvPr/>
        </p:nvSpPr>
        <p:spPr>
          <a:xfrm>
            <a:off x="1028700" y="914400"/>
            <a:ext cx="4392335" cy="1028688"/>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lang="en-US" sz="6000" u="sng">
                <a:solidFill>
                  <a:srgbClr val="FFFFFF"/>
                </a:solidFill>
                <a:latin typeface="Arial"/>
                <a:ea typeface="Arial"/>
                <a:cs typeface="Arial"/>
                <a:sym typeface="Arial"/>
              </a:rPr>
              <a:t>Conclusion:</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