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Poppins Bold" charset="1" panose="00000800000000000000"/>
      <p:regular r:id="rId21"/>
    </p:embeddedFont>
    <p:embeddedFont>
      <p:font typeface="Canva Sans Bold" charset="1" panose="020B0803030501040103"/>
      <p:regular r:id="rId22"/>
    </p:embeddedFont>
    <p:embeddedFont>
      <p:font typeface="Open Sans Bold" charset="1" panose="00000000000000000000"/>
      <p:regular r:id="rId23"/>
    </p:embeddedFont>
    <p:embeddedFont>
      <p:font typeface="Poppins" charset="1" panose="00000500000000000000"/>
      <p:regular r:id="rId24"/>
    </p:embeddedFont>
    <p:embeddedFont>
      <p:font typeface="Canva Sans" charset="1" panose="020B05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8.png" Type="http://schemas.openxmlformats.org/officeDocument/2006/relationships/image"/><Relationship Id="rId9"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gif"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https://1drv.ms/x/s!AptWkhVapt1ChMNE_-J6yF_TwMsYkA"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https://docs.google.com/spreadsheets/d/1gAq5sK8L2e7rCP0O0KaNo7gqx6tfnVQk/edit?gid=1029390730#gid=1029390730" TargetMode="External" Type="http://schemas.openxmlformats.org/officeDocument/2006/relationships/hyperlink"/><Relationship Id="rId7" Target="../media/image1.png" Type="http://schemas.openxmlformats.org/officeDocument/2006/relationships/image"/><Relationship Id="rId8"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9047305" y="5541014"/>
            <a:ext cx="11751190" cy="9550513"/>
          </a:xfrm>
          <a:custGeom>
            <a:avLst/>
            <a:gdLst/>
            <a:ahLst/>
            <a:cxnLst/>
            <a:rect r="r" b="b" t="t" l="l"/>
            <a:pathLst>
              <a:path h="9550513" w="11751190">
                <a:moveTo>
                  <a:pt x="0" y="0"/>
                </a:moveTo>
                <a:lnTo>
                  <a:pt x="11751191" y="0"/>
                </a:lnTo>
                <a:lnTo>
                  <a:pt x="11751191" y="9550513"/>
                </a:lnTo>
                <a:lnTo>
                  <a:pt x="0" y="9550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4218864" y="-6958459"/>
            <a:ext cx="11751190" cy="9550513"/>
          </a:xfrm>
          <a:custGeom>
            <a:avLst/>
            <a:gdLst/>
            <a:ahLst/>
            <a:cxnLst/>
            <a:rect r="r" b="b" t="t" l="l"/>
            <a:pathLst>
              <a:path h="9550513" w="11751190">
                <a:moveTo>
                  <a:pt x="0" y="0"/>
                </a:moveTo>
                <a:lnTo>
                  <a:pt x="11751190" y="0"/>
                </a:lnTo>
                <a:lnTo>
                  <a:pt x="11751190" y="9550512"/>
                </a:lnTo>
                <a:lnTo>
                  <a:pt x="0" y="9550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8181857" y="8291827"/>
            <a:ext cx="106143" cy="966473"/>
            <a:chOff x="0" y="0"/>
            <a:chExt cx="626900" cy="5708159"/>
          </a:xfrm>
        </p:grpSpPr>
        <p:sp>
          <p:nvSpPr>
            <p:cNvPr name="Freeform 5" id="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6" id="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7" id="7"/>
          <p:cNvSpPr/>
          <p:nvPr/>
        </p:nvSpPr>
        <p:spPr>
          <a:xfrm flipH="false" flipV="false" rot="0">
            <a:off x="12639565" y="2805592"/>
            <a:ext cx="5223383" cy="7481408"/>
          </a:xfrm>
          <a:custGeom>
            <a:avLst/>
            <a:gdLst/>
            <a:ahLst/>
            <a:cxnLst/>
            <a:rect r="r" b="b" t="t" l="l"/>
            <a:pathLst>
              <a:path h="7481408" w="5223383">
                <a:moveTo>
                  <a:pt x="0" y="0"/>
                </a:moveTo>
                <a:lnTo>
                  <a:pt x="5223382" y="0"/>
                </a:lnTo>
                <a:lnTo>
                  <a:pt x="5223382" y="7481408"/>
                </a:lnTo>
                <a:lnTo>
                  <a:pt x="0" y="7481408"/>
                </a:lnTo>
                <a:lnTo>
                  <a:pt x="0" y="0"/>
                </a:lnTo>
                <a:close/>
              </a:path>
            </a:pathLst>
          </a:custGeom>
          <a:blipFill>
            <a:blip r:embed="rId4">
              <a:alphaModFix amt="77000"/>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70587" y="3448048"/>
            <a:ext cx="12068977" cy="3655884"/>
          </a:xfrm>
          <a:prstGeom prst="rect">
            <a:avLst/>
          </a:prstGeom>
        </p:spPr>
        <p:txBody>
          <a:bodyPr anchor="t" rtlCol="false" tIns="0" lIns="0" bIns="0" rIns="0">
            <a:spAutoFit/>
          </a:bodyPr>
          <a:lstStyle/>
          <a:p>
            <a:pPr algn="l">
              <a:lnSpc>
                <a:spcPts val="9544"/>
              </a:lnSpc>
            </a:pPr>
            <a:r>
              <a:rPr lang="en-US" sz="6817">
                <a:solidFill>
                  <a:srgbClr val="F5F6F7"/>
                </a:solidFill>
                <a:latin typeface="Poppins Bold"/>
                <a:ea typeface="Poppins Bold"/>
                <a:cs typeface="Poppins Bold"/>
                <a:sym typeface="Poppins Bold"/>
              </a:rPr>
              <a:t>HIRING PROCESS ANALYTICS</a:t>
            </a:r>
          </a:p>
          <a:p>
            <a:pPr algn="l">
              <a:lnSpc>
                <a:spcPts val="9544"/>
              </a:lnSpc>
              <a:spcBef>
                <a:spcPct val="0"/>
              </a:spcBef>
            </a:pPr>
          </a:p>
        </p:txBody>
      </p:sp>
      <p:sp>
        <p:nvSpPr>
          <p:cNvPr name="TextBox 9" id="9"/>
          <p:cNvSpPr txBox="true"/>
          <p:nvPr/>
        </p:nvSpPr>
        <p:spPr>
          <a:xfrm rot="0">
            <a:off x="283884" y="9441430"/>
            <a:ext cx="3888283" cy="653399"/>
          </a:xfrm>
          <a:prstGeom prst="rect">
            <a:avLst/>
          </a:prstGeom>
        </p:spPr>
        <p:txBody>
          <a:bodyPr anchor="t" rtlCol="false" tIns="0" lIns="0" bIns="0" rIns="0">
            <a:spAutoFit/>
          </a:bodyPr>
          <a:lstStyle/>
          <a:p>
            <a:pPr algn="ctr" marL="0" indent="0" lvl="0">
              <a:lnSpc>
                <a:spcPts val="5345"/>
              </a:lnSpc>
              <a:spcBef>
                <a:spcPct val="0"/>
              </a:spcBef>
            </a:pPr>
            <a:r>
              <a:rPr lang="en-US" sz="3818" u="sng">
                <a:solidFill>
                  <a:srgbClr val="FFFFFF"/>
                </a:solidFill>
                <a:latin typeface="Canva Sans Bold"/>
                <a:ea typeface="Canva Sans Bold"/>
                <a:cs typeface="Canva Sans Bold"/>
                <a:sym typeface="Canva Sans Bold"/>
              </a:rPr>
              <a:t>Surani Smit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04127" y="1445667"/>
            <a:ext cx="16961937" cy="7344654"/>
          </a:xfrm>
          <a:custGeom>
            <a:avLst/>
            <a:gdLst/>
            <a:ahLst/>
            <a:cxnLst/>
            <a:rect r="r" b="b" t="t" l="l"/>
            <a:pathLst>
              <a:path h="7344654" w="16961937">
                <a:moveTo>
                  <a:pt x="0" y="0"/>
                </a:moveTo>
                <a:lnTo>
                  <a:pt x="16961937" y="0"/>
                </a:lnTo>
                <a:lnTo>
                  <a:pt x="16961937" y="7344654"/>
                </a:lnTo>
                <a:lnTo>
                  <a:pt x="0" y="7344654"/>
                </a:lnTo>
                <a:lnTo>
                  <a:pt x="0" y="0"/>
                </a:lnTo>
                <a:close/>
              </a:path>
            </a:pathLst>
          </a:custGeom>
          <a:blipFill>
            <a:blip r:embed="rId8"/>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89752" y="442454"/>
            <a:ext cx="16212681" cy="1126929"/>
          </a:xfrm>
          <a:prstGeom prst="rect">
            <a:avLst/>
          </a:prstGeom>
        </p:spPr>
        <p:txBody>
          <a:bodyPr anchor="t" rtlCol="false" tIns="0" lIns="0" bIns="0" rIns="0">
            <a:spAutoFit/>
          </a:bodyPr>
          <a:lstStyle/>
          <a:p>
            <a:pPr algn="l">
              <a:lnSpc>
                <a:spcPts val="4560"/>
              </a:lnSpc>
            </a:pPr>
            <a:r>
              <a:rPr lang="en-US" sz="3257" u="sng">
                <a:solidFill>
                  <a:srgbClr val="FFFFFF"/>
                </a:solidFill>
                <a:latin typeface="Canva Sans Bold"/>
                <a:ea typeface="Canva Sans Bold"/>
                <a:cs typeface="Canva Sans Bold"/>
                <a:sym typeface="Canva Sans Bold"/>
              </a:rPr>
              <a:t>D. Departmental Analysis:</a:t>
            </a:r>
            <a:r>
              <a:rPr lang="en-US" sz="3257">
                <a:solidFill>
                  <a:srgbClr val="FFFFFF"/>
                </a:solidFill>
                <a:latin typeface="Canva Sans Bold"/>
                <a:ea typeface="Canva Sans Bold"/>
                <a:cs typeface="Canva Sans Bold"/>
                <a:sym typeface="Canva Sans Bold"/>
              </a:rPr>
              <a:t> </a:t>
            </a:r>
            <a:r>
              <a:rPr lang="en-US" sz="3257">
                <a:solidFill>
                  <a:srgbClr val="FFFFFF"/>
                </a:solidFill>
                <a:latin typeface="Canva Sans"/>
                <a:ea typeface="Canva Sans"/>
                <a:cs typeface="Canva Sans"/>
                <a:sym typeface="Canva Sans"/>
              </a:rPr>
              <a:t>Use a pie chart, bar graph, or any other suitable .             visualization to show the proportion of people working in different departments.</a:t>
            </a:r>
          </a:p>
        </p:txBody>
      </p:sp>
      <p:sp>
        <p:nvSpPr>
          <p:cNvPr name="Freeform 8" id="8"/>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2571911" y="2344473"/>
            <a:ext cx="12372024" cy="5746665"/>
          </a:xfrm>
          <a:custGeom>
            <a:avLst/>
            <a:gdLst/>
            <a:ahLst/>
            <a:cxnLst/>
            <a:rect r="r" b="b" t="t" l="l"/>
            <a:pathLst>
              <a:path h="5746665" w="12372024">
                <a:moveTo>
                  <a:pt x="0" y="0"/>
                </a:moveTo>
                <a:lnTo>
                  <a:pt x="12372024" y="0"/>
                </a:lnTo>
                <a:lnTo>
                  <a:pt x="12372024" y="5746664"/>
                </a:lnTo>
                <a:lnTo>
                  <a:pt x="0" y="5746664"/>
                </a:lnTo>
                <a:lnTo>
                  <a:pt x="0" y="0"/>
                </a:lnTo>
                <a:close/>
              </a:path>
            </a:pathLst>
          </a:custGeom>
          <a:blipFill>
            <a:blip r:embed="rId8"/>
            <a:stretch>
              <a:fillRect l="0" t="0" r="0" b="0"/>
            </a:stretch>
          </a:blipFill>
        </p:spPr>
      </p:sp>
      <p:sp>
        <p:nvSpPr>
          <p:cNvPr name="TextBox 10" id="10"/>
          <p:cNvSpPr txBox="true"/>
          <p:nvPr/>
        </p:nvSpPr>
        <p:spPr>
          <a:xfrm rot="0">
            <a:off x="507654" y="8705850"/>
            <a:ext cx="16751646" cy="10477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FFFFFF"/>
                </a:solidFill>
                <a:latin typeface="Canva Sans Bold"/>
                <a:ea typeface="Canva Sans Bold"/>
                <a:cs typeface="Canva Sans Bold"/>
                <a:sym typeface="Canva Sans Bold"/>
              </a:rPr>
              <a:t>Operations Department has most number of employees i.e. 1843 compared</a:t>
            </a:r>
            <a:r>
              <a:rPr lang="en-US" sz="3000">
                <a:solidFill>
                  <a:srgbClr val="FFFFFF"/>
                </a:solidFill>
                <a:latin typeface="Canva Sans Bold"/>
                <a:ea typeface="Canva Sans Bold"/>
                <a:cs typeface="Canva Sans Bold"/>
                <a:sym typeface="Canva Sans Bold"/>
              </a:rPr>
              <a:t>to others, where as Human Resource Department has the lowest i.e. 70.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75157" y="509129"/>
            <a:ext cx="15137687" cy="9082612"/>
          </a:xfrm>
          <a:custGeom>
            <a:avLst/>
            <a:gdLst/>
            <a:ahLst/>
            <a:cxnLst/>
            <a:rect r="r" b="b" t="t" l="l"/>
            <a:pathLst>
              <a:path h="9082612" w="15137687">
                <a:moveTo>
                  <a:pt x="0" y="0"/>
                </a:moveTo>
                <a:lnTo>
                  <a:pt x="15137686" y="0"/>
                </a:lnTo>
                <a:lnTo>
                  <a:pt x="15137686" y="9082612"/>
                </a:lnTo>
                <a:lnTo>
                  <a:pt x="0" y="9082612"/>
                </a:lnTo>
                <a:lnTo>
                  <a:pt x="0" y="0"/>
                </a:lnTo>
                <a:close/>
              </a:path>
            </a:pathLst>
          </a:custGeom>
          <a:blipFill>
            <a:blip r:embed="rId8"/>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849968" y="1028700"/>
            <a:ext cx="14588065" cy="8100666"/>
          </a:xfrm>
          <a:custGeom>
            <a:avLst/>
            <a:gdLst/>
            <a:ahLst/>
            <a:cxnLst/>
            <a:rect r="r" b="b" t="t" l="l"/>
            <a:pathLst>
              <a:path h="8100666" w="14588065">
                <a:moveTo>
                  <a:pt x="0" y="0"/>
                </a:moveTo>
                <a:lnTo>
                  <a:pt x="14588064" y="0"/>
                </a:lnTo>
                <a:lnTo>
                  <a:pt x="14588064" y="8100666"/>
                </a:lnTo>
                <a:lnTo>
                  <a:pt x="0" y="8100666"/>
                </a:lnTo>
                <a:lnTo>
                  <a:pt x="0" y="0"/>
                </a:lnTo>
                <a:close/>
              </a:path>
            </a:pathLst>
          </a:custGeom>
          <a:blipFill>
            <a:blip r:embed="rId8"/>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89752" y="442454"/>
            <a:ext cx="16212681" cy="1126929"/>
          </a:xfrm>
          <a:prstGeom prst="rect">
            <a:avLst/>
          </a:prstGeom>
        </p:spPr>
        <p:txBody>
          <a:bodyPr anchor="t" rtlCol="false" tIns="0" lIns="0" bIns="0" rIns="0">
            <a:spAutoFit/>
          </a:bodyPr>
          <a:lstStyle/>
          <a:p>
            <a:pPr algn="l">
              <a:lnSpc>
                <a:spcPts val="4560"/>
              </a:lnSpc>
            </a:pPr>
            <a:r>
              <a:rPr lang="en-US" sz="3257" u="sng">
                <a:solidFill>
                  <a:srgbClr val="FFFFFF"/>
                </a:solidFill>
                <a:latin typeface="Canva Sans Bold"/>
                <a:ea typeface="Canva Sans Bold"/>
                <a:cs typeface="Canva Sans Bold"/>
                <a:sym typeface="Canva Sans Bold"/>
              </a:rPr>
              <a:t>E. Position Tier Analysis:</a:t>
            </a:r>
            <a:r>
              <a:rPr lang="en-US" sz="3257">
                <a:solidFill>
                  <a:srgbClr val="FFFFFF"/>
                </a:solidFill>
                <a:latin typeface="Canva Sans Bold"/>
                <a:ea typeface="Canva Sans Bold"/>
                <a:cs typeface="Canva Sans Bold"/>
                <a:sym typeface="Canva Sans Bold"/>
              </a:rPr>
              <a:t> </a:t>
            </a:r>
            <a:r>
              <a:rPr lang="en-US" sz="3257">
                <a:solidFill>
                  <a:srgbClr val="FFFFFF"/>
                </a:solidFill>
                <a:latin typeface="Canva Sans"/>
                <a:ea typeface="Canva Sans"/>
                <a:cs typeface="Canva Sans"/>
                <a:sym typeface="Canva Sans"/>
              </a:rPr>
              <a:t>Use a chart or graph to represent the different position tiers within the company. </a:t>
            </a:r>
          </a:p>
        </p:txBody>
      </p:sp>
      <p:sp>
        <p:nvSpPr>
          <p:cNvPr name="Freeform 5" id="5"/>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01511" y="1915300"/>
            <a:ext cx="4048286" cy="7206632"/>
          </a:xfrm>
          <a:custGeom>
            <a:avLst/>
            <a:gdLst/>
            <a:ahLst/>
            <a:cxnLst/>
            <a:rect r="r" b="b" t="t" l="l"/>
            <a:pathLst>
              <a:path h="7206632" w="4048286">
                <a:moveTo>
                  <a:pt x="0" y="0"/>
                </a:moveTo>
                <a:lnTo>
                  <a:pt x="4048285" y="0"/>
                </a:lnTo>
                <a:lnTo>
                  <a:pt x="4048285" y="7206633"/>
                </a:lnTo>
                <a:lnTo>
                  <a:pt x="0" y="7206633"/>
                </a:lnTo>
                <a:lnTo>
                  <a:pt x="0" y="0"/>
                </a:lnTo>
                <a:close/>
              </a:path>
            </a:pathLst>
          </a:custGeom>
          <a:blipFill>
            <a:blip r:embed="rId8"/>
            <a:stretch>
              <a:fillRect l="0" t="0" r="0" b="-4449"/>
            </a:stretch>
          </a:blipFill>
        </p:spPr>
      </p:sp>
      <p:sp>
        <p:nvSpPr>
          <p:cNvPr name="Freeform 7" id="7"/>
          <p:cNvSpPr/>
          <p:nvPr/>
        </p:nvSpPr>
        <p:spPr>
          <a:xfrm flipH="false" flipV="false" rot="0">
            <a:off x="4777128" y="1805179"/>
            <a:ext cx="12788936" cy="7426875"/>
          </a:xfrm>
          <a:custGeom>
            <a:avLst/>
            <a:gdLst/>
            <a:ahLst/>
            <a:cxnLst/>
            <a:rect r="r" b="b" t="t" l="l"/>
            <a:pathLst>
              <a:path h="7426875" w="12788936">
                <a:moveTo>
                  <a:pt x="0" y="0"/>
                </a:moveTo>
                <a:lnTo>
                  <a:pt x="12788936" y="0"/>
                </a:lnTo>
                <a:lnTo>
                  <a:pt x="12788936" y="7426875"/>
                </a:lnTo>
                <a:lnTo>
                  <a:pt x="0" y="7426875"/>
                </a:lnTo>
                <a:lnTo>
                  <a:pt x="0" y="0"/>
                </a:lnTo>
                <a:close/>
              </a:path>
            </a:pathLst>
          </a:custGeom>
          <a:blipFill>
            <a:blip r:embed="rId9"/>
            <a:stretch>
              <a:fillRect l="-198" t="-7610" r="-8419" b="0"/>
            </a:stretch>
          </a:blipFill>
        </p:spPr>
      </p:sp>
      <p:sp>
        <p:nvSpPr>
          <p:cNvPr name="TextBox 8" id="8"/>
          <p:cNvSpPr txBox="true"/>
          <p:nvPr/>
        </p:nvSpPr>
        <p:spPr>
          <a:xfrm rot="0">
            <a:off x="401511" y="9410700"/>
            <a:ext cx="17780346" cy="5143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FFFFFF"/>
                </a:solidFill>
                <a:latin typeface="Canva Sans Bold"/>
                <a:ea typeface="Canva Sans Bold"/>
                <a:cs typeface="Canva Sans Bold"/>
                <a:sym typeface="Canva Sans Bold"/>
              </a:rPr>
              <a:t>Most of the employees are in the Post tier of c9 with a total of 1792 </a:t>
            </a:r>
            <a:r>
              <a:rPr lang="en-US" sz="3000">
                <a:solidFill>
                  <a:srgbClr val="FFFFFF"/>
                </a:solidFill>
                <a:latin typeface="Canva Sans Bold"/>
                <a:ea typeface="Canva Sans Bold"/>
                <a:cs typeface="Canva Sans Bold"/>
                <a:sym typeface="Canva Sans Bold"/>
              </a:rPr>
              <a:t>Employees.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9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8181857" y="8291827"/>
            <a:ext cx="106143" cy="966473"/>
            <a:chOff x="0" y="0"/>
            <a:chExt cx="626900" cy="5708159"/>
          </a:xfrm>
        </p:grpSpPr>
        <p:sp>
          <p:nvSpPr>
            <p:cNvPr name="Freeform 5" id="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6" id="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pic>
        <p:nvPicPr>
          <p:cNvPr name="Picture 7" id="7"/>
          <p:cNvPicPr>
            <a:picLocks noChangeAspect="true"/>
          </p:cNvPicPr>
          <p:nvPr/>
        </p:nvPicPr>
        <p:blipFill>
          <a:blip r:embed="rId4">
            <a:alphaModFix amt="13000"/>
          </a:blip>
          <a:srcRect l="0" t="0" r="0" b="0"/>
          <a:stretch>
            <a:fillRect/>
          </a:stretch>
        </p:blipFill>
        <p:spPr>
          <a:xfrm flipH="false" flipV="false" rot="0">
            <a:off x="-18509" y="2768048"/>
            <a:ext cx="8278981" cy="7533872"/>
          </a:xfrm>
          <a:prstGeom prst="rect">
            <a:avLst/>
          </a:prstGeom>
        </p:spPr>
      </p:pic>
      <p:sp>
        <p:nvSpPr>
          <p:cNvPr name="Freeform 8" id="8"/>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5">
              <a:alphaModFix amt="49000"/>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5533392" y="8994467"/>
            <a:ext cx="2032673" cy="480041"/>
          </a:xfrm>
          <a:prstGeom prst="rect">
            <a:avLst/>
          </a:prstGeom>
        </p:spPr>
        <p:txBody>
          <a:bodyPr anchor="t" rtlCol="false" tIns="0" lIns="0" bIns="0" rIns="0">
            <a:spAutoFit/>
          </a:bodyPr>
          <a:lstStyle/>
          <a:p>
            <a:pPr algn="ctr" marL="0" indent="0" lvl="0">
              <a:lnSpc>
                <a:spcPts val="3975"/>
              </a:lnSpc>
              <a:spcBef>
                <a:spcPct val="0"/>
              </a:spcBef>
            </a:pPr>
            <a:r>
              <a:rPr lang="en-US" sz="2839" u="sng">
                <a:solidFill>
                  <a:srgbClr val="F5F6F7"/>
                </a:solidFill>
                <a:latin typeface="Canva Sans Bold"/>
                <a:ea typeface="Canva Sans Bold"/>
                <a:cs typeface="Canva Sans Bold"/>
                <a:sym typeface="Canva Sans Bold"/>
              </a:rPr>
              <a:t>Surani Smit</a:t>
            </a:r>
          </a:p>
        </p:txBody>
      </p:sp>
      <p:sp>
        <p:nvSpPr>
          <p:cNvPr name="TextBox 10" id="10"/>
          <p:cNvSpPr txBox="true"/>
          <p:nvPr/>
        </p:nvSpPr>
        <p:spPr>
          <a:xfrm rot="0">
            <a:off x="777045" y="2547479"/>
            <a:ext cx="16733911" cy="1904687"/>
          </a:xfrm>
          <a:prstGeom prst="rect">
            <a:avLst/>
          </a:prstGeom>
        </p:spPr>
        <p:txBody>
          <a:bodyPr anchor="t" rtlCol="false" tIns="0" lIns="0" bIns="0" rIns="0">
            <a:spAutoFit/>
          </a:bodyPr>
          <a:lstStyle/>
          <a:p>
            <a:pPr algn="just" marL="658326" indent="-329163" lvl="1">
              <a:lnSpc>
                <a:spcPts val="3811"/>
              </a:lnSpc>
              <a:buFont typeface="Arial"/>
              <a:buChar char="•"/>
            </a:pPr>
            <a:r>
              <a:rPr lang="en-US" sz="3049">
                <a:solidFill>
                  <a:srgbClr val="FFFFFF"/>
                </a:solidFill>
                <a:latin typeface="Canva Sans"/>
                <a:ea typeface="Canva Sans"/>
                <a:cs typeface="Canva Sans"/>
                <a:sym typeface="Canva Sans"/>
              </a:rPr>
              <a:t>The project provide  significant insights into the hiring process analytics, contributing to </a:t>
            </a:r>
            <a:r>
              <a:rPr lang="en-US" sz="3049">
                <a:solidFill>
                  <a:srgbClr val="FFFFFF"/>
                </a:solidFill>
                <a:latin typeface="Canva Sans"/>
                <a:ea typeface="Canva Sans"/>
                <a:cs typeface="Canva Sans"/>
                <a:sym typeface="Canva Sans"/>
              </a:rPr>
              <a:t>a deeper understanding of organizational dynamics. By analyzing hiring patterns, salary distribution, and departmental composition, actionable insights were obtained to optimize recruitment strategies and drive organizational growth.</a:t>
            </a:r>
          </a:p>
        </p:txBody>
      </p:sp>
      <p:sp>
        <p:nvSpPr>
          <p:cNvPr name="TextBox 11" id="11"/>
          <p:cNvSpPr txBox="true"/>
          <p:nvPr/>
        </p:nvSpPr>
        <p:spPr>
          <a:xfrm rot="0">
            <a:off x="7501244" y="394829"/>
            <a:ext cx="2572941" cy="1028688"/>
          </a:xfrm>
          <a:prstGeom prst="rect">
            <a:avLst/>
          </a:prstGeom>
        </p:spPr>
        <p:txBody>
          <a:bodyPr anchor="t" rtlCol="false" tIns="0" lIns="0" bIns="0" rIns="0">
            <a:spAutoFit/>
          </a:bodyPr>
          <a:lstStyle/>
          <a:p>
            <a:pPr algn="ctr" marL="0" indent="0" lvl="0">
              <a:lnSpc>
                <a:spcPts val="8400"/>
              </a:lnSpc>
              <a:spcBef>
                <a:spcPct val="0"/>
              </a:spcBef>
            </a:pPr>
            <a:r>
              <a:rPr lang="en-US" sz="6000" u="sng">
                <a:solidFill>
                  <a:srgbClr val="FFFFFF"/>
                </a:solidFill>
                <a:latin typeface="Canva Sans Bold"/>
                <a:ea typeface="Canva Sans Bold"/>
                <a:cs typeface="Canva Sans Bold"/>
                <a:sym typeface="Canva Sans Bold"/>
              </a:rPr>
              <a:t>Result:</a:t>
            </a:r>
          </a:p>
        </p:txBody>
      </p:sp>
      <p:sp>
        <p:nvSpPr>
          <p:cNvPr name="TextBox 12" id="12"/>
          <p:cNvSpPr txBox="true"/>
          <p:nvPr/>
        </p:nvSpPr>
        <p:spPr>
          <a:xfrm rot="0">
            <a:off x="1028700" y="7204920"/>
            <a:ext cx="11781462" cy="1086906"/>
          </a:xfrm>
          <a:prstGeom prst="rect">
            <a:avLst/>
          </a:prstGeom>
        </p:spPr>
        <p:txBody>
          <a:bodyPr anchor="t" rtlCol="false" tIns="0" lIns="0" bIns="0" rIns="0">
            <a:spAutoFit/>
          </a:bodyPr>
          <a:lstStyle/>
          <a:p>
            <a:pPr algn="ctr" marL="1367385" indent="-683693" lvl="1">
              <a:lnSpc>
                <a:spcPts val="8866"/>
              </a:lnSpc>
              <a:buFont typeface="Arial"/>
              <a:buChar char="•"/>
            </a:pPr>
            <a:r>
              <a:rPr lang="en-US" sz="6333" u="sng">
                <a:solidFill>
                  <a:srgbClr val="FFFFFF"/>
                </a:solidFill>
                <a:latin typeface="Canva Sans Bold"/>
                <a:ea typeface="Canva Sans Bold"/>
                <a:cs typeface="Canva Sans Bold"/>
                <a:sym typeface="Canva Sans Bold"/>
                <a:hlinkClick r:id="rId7" tooltip="https://1drv.ms/x/s!AptWkhVapt1ChMNE_-J6yF_TwMsYkA"/>
              </a:rPr>
              <a:t>Click To Open Excel Sheet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grpSp>
        <p:nvGrpSpPr>
          <p:cNvPr name="Group 2" id="2"/>
          <p:cNvGrpSpPr/>
          <p:nvPr/>
        </p:nvGrpSpPr>
        <p:grpSpPr>
          <a:xfrm rot="0">
            <a:off x="18181857" y="8291827"/>
            <a:ext cx="106143" cy="966473"/>
            <a:chOff x="0" y="0"/>
            <a:chExt cx="626900" cy="5708159"/>
          </a:xfrm>
        </p:grpSpPr>
        <p:sp>
          <p:nvSpPr>
            <p:cNvPr name="Freeform 3" id="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4" id="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5" id="5"/>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680148" y="5144913"/>
            <a:ext cx="1058556" cy="458636"/>
          </a:xfrm>
          <a:prstGeom prst="rect">
            <a:avLst/>
          </a:prstGeom>
        </p:spPr>
        <p:txBody>
          <a:bodyPr anchor="t" rtlCol="false" tIns="0" lIns="0" bIns="0" rIns="0">
            <a:spAutoFit/>
          </a:bodyPr>
          <a:lstStyle/>
          <a:p>
            <a:pPr algn="ctr">
              <a:lnSpc>
                <a:spcPts val="3769"/>
              </a:lnSpc>
              <a:spcBef>
                <a:spcPct val="0"/>
              </a:spcBef>
            </a:pPr>
            <a:r>
              <a:rPr lang="en-US" sz="2692">
                <a:solidFill>
                  <a:srgbClr val="07032B"/>
                </a:solidFill>
                <a:latin typeface="Open Sans Bold"/>
                <a:ea typeface="Open Sans Bold"/>
                <a:cs typeface="Open Sans Bold"/>
                <a:sym typeface="Open Sans Bold"/>
              </a:rPr>
              <a:t>120+</a:t>
            </a:r>
          </a:p>
        </p:txBody>
      </p:sp>
      <p:sp>
        <p:nvSpPr>
          <p:cNvPr name="TextBox 7" id="7"/>
          <p:cNvSpPr txBox="true"/>
          <p:nvPr/>
        </p:nvSpPr>
        <p:spPr>
          <a:xfrm rot="0">
            <a:off x="577745" y="3122894"/>
            <a:ext cx="11668415" cy="4186180"/>
          </a:xfrm>
          <a:prstGeom prst="rect">
            <a:avLst/>
          </a:prstGeom>
        </p:spPr>
        <p:txBody>
          <a:bodyPr anchor="t" rtlCol="false" tIns="0" lIns="0" bIns="0" rIns="0">
            <a:spAutoFit/>
          </a:bodyPr>
          <a:lstStyle/>
          <a:p>
            <a:pPr algn="l" marL="850599" indent="-425299" lvl="1">
              <a:lnSpc>
                <a:spcPts val="5515"/>
              </a:lnSpc>
              <a:buFont typeface="Arial"/>
              <a:buChar char="•"/>
            </a:pPr>
            <a:r>
              <a:rPr lang="en-US" sz="3939">
                <a:solidFill>
                  <a:srgbClr val="FFFFFF"/>
                </a:solidFill>
                <a:latin typeface="Poppins"/>
                <a:ea typeface="Poppins"/>
                <a:cs typeface="Poppins"/>
                <a:sym typeface="Poppins"/>
              </a:rPr>
              <a:t>Project Description</a:t>
            </a:r>
          </a:p>
          <a:p>
            <a:pPr algn="l" marL="850599" indent="-425299" lvl="1">
              <a:lnSpc>
                <a:spcPts val="5515"/>
              </a:lnSpc>
              <a:buFont typeface="Arial"/>
              <a:buChar char="•"/>
            </a:pPr>
            <a:r>
              <a:rPr lang="en-US" sz="3939">
                <a:solidFill>
                  <a:srgbClr val="FFFFFF"/>
                </a:solidFill>
                <a:latin typeface="Poppins"/>
                <a:ea typeface="Poppins"/>
                <a:cs typeface="Poppins"/>
                <a:sym typeface="Poppins"/>
              </a:rPr>
              <a:t>Approach</a:t>
            </a:r>
          </a:p>
          <a:p>
            <a:pPr algn="l" marL="850599" indent="-425299" lvl="1">
              <a:lnSpc>
                <a:spcPts val="5515"/>
              </a:lnSpc>
              <a:buFont typeface="Arial"/>
              <a:buChar char="•"/>
            </a:pPr>
            <a:r>
              <a:rPr lang="en-US" sz="3939">
                <a:solidFill>
                  <a:srgbClr val="FFFFFF"/>
                </a:solidFill>
                <a:latin typeface="Poppins"/>
                <a:ea typeface="Poppins"/>
                <a:cs typeface="Poppins"/>
                <a:sym typeface="Poppins"/>
              </a:rPr>
              <a:t>Tech-Stack Used</a:t>
            </a:r>
          </a:p>
          <a:p>
            <a:pPr algn="l" marL="850599" indent="-425299" lvl="1">
              <a:lnSpc>
                <a:spcPts val="5515"/>
              </a:lnSpc>
              <a:buFont typeface="Arial"/>
              <a:buChar char="•"/>
            </a:pPr>
            <a:r>
              <a:rPr lang="en-US" sz="3939">
                <a:solidFill>
                  <a:srgbClr val="FFFFFF"/>
                </a:solidFill>
                <a:latin typeface="Poppins"/>
                <a:ea typeface="Poppins"/>
                <a:cs typeface="Poppins"/>
                <a:sym typeface="Poppins"/>
              </a:rPr>
              <a:t>Data-set</a:t>
            </a:r>
          </a:p>
          <a:p>
            <a:pPr algn="l" marL="850599" indent="-425299" lvl="1">
              <a:lnSpc>
                <a:spcPts val="5515"/>
              </a:lnSpc>
              <a:buFont typeface="Arial"/>
              <a:buChar char="•"/>
            </a:pPr>
            <a:r>
              <a:rPr lang="en-US" sz="3939">
                <a:solidFill>
                  <a:srgbClr val="FFFFFF"/>
                </a:solidFill>
                <a:latin typeface="Poppins"/>
                <a:ea typeface="Poppins"/>
                <a:cs typeface="Poppins"/>
                <a:sym typeface="Poppins"/>
              </a:rPr>
              <a:t>Insights</a:t>
            </a:r>
          </a:p>
          <a:p>
            <a:pPr algn="l" marL="850599" indent="-425299" lvl="1">
              <a:lnSpc>
                <a:spcPts val="5515"/>
              </a:lnSpc>
              <a:buFont typeface="Arial"/>
              <a:buChar char="•"/>
            </a:pPr>
            <a:r>
              <a:rPr lang="en-US" sz="3939">
                <a:solidFill>
                  <a:srgbClr val="FFFFFF"/>
                </a:solidFill>
                <a:latin typeface="Poppins"/>
                <a:ea typeface="Poppins"/>
                <a:cs typeface="Poppins"/>
                <a:sym typeface="Poppins"/>
              </a:rPr>
              <a:t>Result</a:t>
            </a:r>
          </a:p>
        </p:txBody>
      </p:sp>
      <p:sp>
        <p:nvSpPr>
          <p:cNvPr name="TextBox 8" id="8"/>
          <p:cNvSpPr txBox="true"/>
          <p:nvPr/>
        </p:nvSpPr>
        <p:spPr>
          <a:xfrm rot="0">
            <a:off x="2538015" y="1134037"/>
            <a:ext cx="3873937" cy="1219823"/>
          </a:xfrm>
          <a:prstGeom prst="rect">
            <a:avLst/>
          </a:prstGeom>
        </p:spPr>
        <p:txBody>
          <a:bodyPr anchor="t" rtlCol="false" tIns="0" lIns="0" bIns="0" rIns="0">
            <a:spAutoFit/>
          </a:bodyPr>
          <a:lstStyle/>
          <a:p>
            <a:pPr algn="ctr" marL="0" indent="0" lvl="0">
              <a:lnSpc>
                <a:spcPts val="9940"/>
              </a:lnSpc>
              <a:spcBef>
                <a:spcPct val="0"/>
              </a:spcBef>
            </a:pPr>
            <a:r>
              <a:rPr lang="en-US" sz="7100" u="sng">
                <a:solidFill>
                  <a:srgbClr val="FFFFFF"/>
                </a:solidFill>
                <a:latin typeface="Canva Sans Bold"/>
                <a:ea typeface="Canva Sans Bold"/>
                <a:cs typeface="Canva Sans Bold"/>
                <a:sym typeface="Canva Sans Bold"/>
              </a:rPr>
              <a:t>AGENDA</a:t>
            </a:r>
          </a:p>
        </p:txBody>
      </p:sp>
      <p:sp>
        <p:nvSpPr>
          <p:cNvPr name="Freeform 9" id="9"/>
          <p:cNvSpPr/>
          <p:nvPr/>
        </p:nvSpPr>
        <p:spPr>
          <a:xfrm flipH="false" flipV="false" rot="0">
            <a:off x="10652559" y="2805592"/>
            <a:ext cx="5223383" cy="7481408"/>
          </a:xfrm>
          <a:custGeom>
            <a:avLst/>
            <a:gdLst/>
            <a:ahLst/>
            <a:cxnLst/>
            <a:rect r="r" b="b" t="t" l="l"/>
            <a:pathLst>
              <a:path h="7481408" w="5223383">
                <a:moveTo>
                  <a:pt x="0" y="0"/>
                </a:moveTo>
                <a:lnTo>
                  <a:pt x="5223383" y="0"/>
                </a:lnTo>
                <a:lnTo>
                  <a:pt x="5223383" y="7481408"/>
                </a:lnTo>
                <a:lnTo>
                  <a:pt x="0" y="7481408"/>
                </a:lnTo>
                <a:lnTo>
                  <a:pt x="0" y="0"/>
                </a:lnTo>
                <a:close/>
              </a:path>
            </a:pathLst>
          </a:custGeom>
          <a:blipFill>
            <a:blip r:embed="rId4">
              <a:alphaModFix amt="74000"/>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6">
              <a:alphaModFix amt="16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grpSp>
        <p:nvGrpSpPr>
          <p:cNvPr name="Group 2" id="2"/>
          <p:cNvGrpSpPr/>
          <p:nvPr/>
        </p:nvGrpSpPr>
        <p:grpSpPr>
          <a:xfrm rot="0">
            <a:off x="18181857" y="8291827"/>
            <a:ext cx="106143" cy="966473"/>
            <a:chOff x="0" y="0"/>
            <a:chExt cx="626900" cy="5708159"/>
          </a:xfrm>
        </p:grpSpPr>
        <p:sp>
          <p:nvSpPr>
            <p:cNvPr name="Freeform 3" id="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4" id="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5" id="5"/>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680148" y="5144913"/>
            <a:ext cx="1058556" cy="458636"/>
          </a:xfrm>
          <a:prstGeom prst="rect">
            <a:avLst/>
          </a:prstGeom>
        </p:spPr>
        <p:txBody>
          <a:bodyPr anchor="t" rtlCol="false" tIns="0" lIns="0" bIns="0" rIns="0">
            <a:spAutoFit/>
          </a:bodyPr>
          <a:lstStyle/>
          <a:p>
            <a:pPr algn="ctr">
              <a:lnSpc>
                <a:spcPts val="3769"/>
              </a:lnSpc>
              <a:spcBef>
                <a:spcPct val="0"/>
              </a:spcBef>
            </a:pPr>
            <a:r>
              <a:rPr lang="en-US" sz="2692">
                <a:solidFill>
                  <a:srgbClr val="07032B"/>
                </a:solidFill>
                <a:latin typeface="Open Sans Bold"/>
                <a:ea typeface="Open Sans Bold"/>
                <a:cs typeface="Open Sans Bold"/>
                <a:sym typeface="Open Sans Bold"/>
              </a:rPr>
              <a:t>120+</a:t>
            </a:r>
          </a:p>
        </p:txBody>
      </p:sp>
      <p:sp>
        <p:nvSpPr>
          <p:cNvPr name="TextBox 7" id="7"/>
          <p:cNvSpPr txBox="true"/>
          <p:nvPr/>
        </p:nvSpPr>
        <p:spPr>
          <a:xfrm rot="0">
            <a:off x="933207" y="394829"/>
            <a:ext cx="6883479" cy="979157"/>
          </a:xfrm>
          <a:prstGeom prst="rect">
            <a:avLst/>
          </a:prstGeom>
        </p:spPr>
        <p:txBody>
          <a:bodyPr anchor="t" rtlCol="false" tIns="0" lIns="0" bIns="0" rIns="0">
            <a:spAutoFit/>
          </a:bodyPr>
          <a:lstStyle/>
          <a:p>
            <a:pPr algn="ctr" marL="0" indent="0" lvl="0">
              <a:lnSpc>
                <a:spcPts val="7980"/>
              </a:lnSpc>
              <a:spcBef>
                <a:spcPct val="0"/>
              </a:spcBef>
            </a:pPr>
            <a:r>
              <a:rPr lang="en-US" sz="5700" u="sng">
                <a:solidFill>
                  <a:srgbClr val="FFFFFF"/>
                </a:solidFill>
                <a:latin typeface="Canva Sans Bold"/>
                <a:ea typeface="Canva Sans Bold"/>
                <a:cs typeface="Canva Sans Bold"/>
                <a:sym typeface="Canva Sans Bold"/>
              </a:rPr>
              <a:t>Project Description</a:t>
            </a:r>
          </a:p>
        </p:txBody>
      </p:sp>
      <p:sp>
        <p:nvSpPr>
          <p:cNvPr name="TextBox 8" id="8"/>
          <p:cNvSpPr txBox="true"/>
          <p:nvPr/>
        </p:nvSpPr>
        <p:spPr>
          <a:xfrm rot="0">
            <a:off x="753189" y="1697154"/>
            <a:ext cx="16506111" cy="7746114"/>
          </a:xfrm>
          <a:prstGeom prst="rect">
            <a:avLst/>
          </a:prstGeom>
        </p:spPr>
        <p:txBody>
          <a:bodyPr anchor="t" rtlCol="false" tIns="0" lIns="0" bIns="0" rIns="0">
            <a:spAutoFit/>
          </a:bodyPr>
          <a:lstStyle/>
          <a:p>
            <a:pPr algn="l">
              <a:lnSpc>
                <a:spcPts val="5123"/>
              </a:lnSpc>
            </a:pPr>
          </a:p>
          <a:p>
            <a:pPr algn="l" marL="790165" indent="-395082" lvl="1">
              <a:lnSpc>
                <a:spcPts val="5123"/>
              </a:lnSpc>
              <a:buFont typeface="Arial"/>
              <a:buChar char="•"/>
            </a:pPr>
            <a:r>
              <a:rPr lang="en-US" sz="3659">
                <a:solidFill>
                  <a:srgbClr val="FFFFFF"/>
                </a:solidFill>
                <a:latin typeface="Canva Sans"/>
                <a:ea typeface="Canva Sans"/>
                <a:cs typeface="Canva Sans"/>
                <a:sym typeface="Canva Sans"/>
              </a:rPr>
              <a:t>Hiring process is the fundamental and the most important function of a company. Here, the MNCs get to know about the major underlying trends about the hiring process. Trends such as- number of rejections, number of interviews, types of jobs, vacancies etc. are importantfor a company to analyse before hiring freshers or any other individual. Thus, making an opportunity for a Data Analyst job here too.</a:t>
            </a:r>
          </a:p>
          <a:p>
            <a:pPr algn="l">
              <a:lnSpc>
                <a:spcPts val="5123"/>
              </a:lnSpc>
            </a:pPr>
          </a:p>
          <a:p>
            <a:pPr algn="l" marL="790165" indent="-395082" lvl="1">
              <a:lnSpc>
                <a:spcPts val="5123"/>
              </a:lnSpc>
              <a:buFont typeface="Arial"/>
              <a:buChar char="•"/>
            </a:pPr>
            <a:r>
              <a:rPr lang="en-US" sz="3659">
                <a:solidFill>
                  <a:srgbClr val="FFFFFF"/>
                </a:solidFill>
                <a:latin typeface="Canva Sans"/>
                <a:ea typeface="Canva Sans"/>
                <a:cs typeface="Canva Sans"/>
                <a:sym typeface="Canva Sans"/>
              </a:rPr>
              <a:t>Here my task is to analyze the dataset provided by the company to extract the useful insights and draw conclusions about the company’s recruitment process using statisticalanalysis in Excel or in Google analytics</a:t>
            </a:r>
          </a:p>
        </p:txBody>
      </p:sp>
      <p:sp>
        <p:nvSpPr>
          <p:cNvPr name="Freeform 9" id="9"/>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4">
              <a:alphaModFix amt="24000"/>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6">
              <a:alphaModFix amt="16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grpSp>
        <p:nvGrpSpPr>
          <p:cNvPr name="Group 2" id="2"/>
          <p:cNvGrpSpPr/>
          <p:nvPr/>
        </p:nvGrpSpPr>
        <p:grpSpPr>
          <a:xfrm rot="0">
            <a:off x="18181857" y="8291827"/>
            <a:ext cx="106143" cy="966473"/>
            <a:chOff x="0" y="0"/>
            <a:chExt cx="626900" cy="5708159"/>
          </a:xfrm>
        </p:grpSpPr>
        <p:sp>
          <p:nvSpPr>
            <p:cNvPr name="Freeform 3" id="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4" id="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5" id="5"/>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680148" y="5144913"/>
            <a:ext cx="1058556" cy="458636"/>
          </a:xfrm>
          <a:prstGeom prst="rect">
            <a:avLst/>
          </a:prstGeom>
        </p:spPr>
        <p:txBody>
          <a:bodyPr anchor="t" rtlCol="false" tIns="0" lIns="0" bIns="0" rIns="0">
            <a:spAutoFit/>
          </a:bodyPr>
          <a:lstStyle/>
          <a:p>
            <a:pPr algn="ctr">
              <a:lnSpc>
                <a:spcPts val="3769"/>
              </a:lnSpc>
              <a:spcBef>
                <a:spcPct val="0"/>
              </a:spcBef>
            </a:pPr>
            <a:r>
              <a:rPr lang="en-US" sz="2692">
                <a:solidFill>
                  <a:srgbClr val="07032B"/>
                </a:solidFill>
                <a:latin typeface="Open Sans Bold"/>
                <a:ea typeface="Open Sans Bold"/>
                <a:cs typeface="Open Sans Bold"/>
                <a:sym typeface="Open Sans Bold"/>
              </a:rPr>
              <a:t>120+</a:t>
            </a:r>
          </a:p>
        </p:txBody>
      </p:sp>
      <p:sp>
        <p:nvSpPr>
          <p:cNvPr name="TextBox 7" id="7"/>
          <p:cNvSpPr txBox="true"/>
          <p:nvPr/>
        </p:nvSpPr>
        <p:spPr>
          <a:xfrm rot="0">
            <a:off x="862397" y="244395"/>
            <a:ext cx="3466147" cy="979157"/>
          </a:xfrm>
          <a:prstGeom prst="rect">
            <a:avLst/>
          </a:prstGeom>
        </p:spPr>
        <p:txBody>
          <a:bodyPr anchor="t" rtlCol="false" tIns="0" lIns="0" bIns="0" rIns="0">
            <a:spAutoFit/>
          </a:bodyPr>
          <a:lstStyle/>
          <a:p>
            <a:pPr algn="ctr" marL="0" indent="0" lvl="0">
              <a:lnSpc>
                <a:spcPts val="7980"/>
              </a:lnSpc>
              <a:spcBef>
                <a:spcPct val="0"/>
              </a:spcBef>
            </a:pPr>
            <a:r>
              <a:rPr lang="en-US" sz="5700" u="sng">
                <a:solidFill>
                  <a:srgbClr val="FFFFFF"/>
                </a:solidFill>
                <a:latin typeface="Canva Sans Bold"/>
                <a:ea typeface="Canva Sans Bold"/>
                <a:cs typeface="Canva Sans Bold"/>
                <a:sym typeface="Canva Sans Bold"/>
              </a:rPr>
              <a:t>Approach</a:t>
            </a:r>
          </a:p>
        </p:txBody>
      </p:sp>
      <p:sp>
        <p:nvSpPr>
          <p:cNvPr name="TextBox 8" id="8"/>
          <p:cNvSpPr txBox="true"/>
          <p:nvPr/>
        </p:nvSpPr>
        <p:spPr>
          <a:xfrm rot="0">
            <a:off x="468958" y="1712614"/>
            <a:ext cx="17353374" cy="7571119"/>
          </a:xfrm>
          <a:prstGeom prst="rect">
            <a:avLst/>
          </a:prstGeom>
        </p:spPr>
        <p:txBody>
          <a:bodyPr anchor="t" rtlCol="false" tIns="0" lIns="0" bIns="0" rIns="0">
            <a:spAutoFit/>
          </a:bodyPr>
          <a:lstStyle/>
          <a:p>
            <a:pPr algn="l" marL="771010" indent="-385505" lvl="1">
              <a:lnSpc>
                <a:spcPts val="4999"/>
              </a:lnSpc>
              <a:buFont typeface="Arial"/>
              <a:buChar char="•"/>
            </a:pPr>
            <a:r>
              <a:rPr lang="en-US" sz="3571">
                <a:solidFill>
                  <a:srgbClr val="FFFFFF"/>
                </a:solidFill>
                <a:latin typeface="Canva Sans"/>
                <a:ea typeface="Canva Sans"/>
                <a:cs typeface="Canva Sans"/>
                <a:sym typeface="Canva Sans"/>
              </a:rPr>
              <a:t>First, we download the given data .we will clearly understand the data columns and data.</a:t>
            </a:r>
          </a:p>
          <a:p>
            <a:pPr algn="l" marL="771010" indent="-385505" lvl="1">
              <a:lnSpc>
                <a:spcPts val="4999"/>
              </a:lnSpc>
              <a:buFont typeface="Arial"/>
              <a:buChar char="•"/>
            </a:pPr>
            <a:r>
              <a:rPr lang="en-US" sz="3571">
                <a:solidFill>
                  <a:srgbClr val="FFFFFF"/>
                </a:solidFill>
                <a:latin typeface="Canva Sans"/>
                <a:ea typeface="Canva Sans"/>
                <a:cs typeface="Canva Sans"/>
                <a:sym typeface="Canva Sans"/>
              </a:rPr>
              <a:t>Performing analysis using Microsoft Excel using various in-built formulas and will find the answers for questions asked.</a:t>
            </a:r>
          </a:p>
          <a:p>
            <a:pPr algn="l" marL="771010" indent="-385505" lvl="1">
              <a:lnSpc>
                <a:spcPts val="4999"/>
              </a:lnSpc>
              <a:buFont typeface="Arial"/>
              <a:buChar char="•"/>
            </a:pPr>
            <a:r>
              <a:rPr lang="en-US" sz="3571">
                <a:solidFill>
                  <a:srgbClr val="FFFFFF"/>
                </a:solidFill>
                <a:latin typeface="Canva Sans"/>
                <a:ea typeface="Canva Sans"/>
                <a:cs typeface="Canva Sans"/>
                <a:sym typeface="Canva Sans"/>
              </a:rPr>
              <a:t>We'll be carrying out exploratory data analysis, or EDA, such as </a:t>
            </a:r>
          </a:p>
          <a:p>
            <a:pPr algn="l" marL="2313031" indent="-578258" lvl="3">
              <a:lnSpc>
                <a:spcPts val="4999"/>
              </a:lnSpc>
              <a:buFont typeface="Arial"/>
              <a:buChar char="￭"/>
            </a:pPr>
            <a:r>
              <a:rPr lang="en-US" sz="3571">
                <a:solidFill>
                  <a:srgbClr val="FFFFFF"/>
                </a:solidFill>
                <a:latin typeface="Canva Sans"/>
                <a:ea typeface="Canva Sans"/>
                <a:cs typeface="Canva Sans"/>
                <a:sym typeface="Canva Sans"/>
              </a:rPr>
              <a:t>looking </a:t>
            </a:r>
            <a:r>
              <a:rPr lang="en-US" sz="3571">
                <a:solidFill>
                  <a:srgbClr val="FFFFFF"/>
                </a:solidFill>
                <a:latin typeface="Canva Sans"/>
                <a:ea typeface="Canva Sans"/>
                <a:cs typeface="Canva Sans"/>
                <a:sym typeface="Canva Sans"/>
              </a:rPr>
              <a:t>for the duplicates  in the data Set if We find any We Will remove duplicate with in-built function Of Excel.</a:t>
            </a:r>
          </a:p>
          <a:p>
            <a:pPr algn="l" marL="2313031" indent="-578258" lvl="3">
              <a:lnSpc>
                <a:spcPts val="4999"/>
              </a:lnSpc>
              <a:buFont typeface="Arial"/>
              <a:buChar char="￭"/>
            </a:pPr>
            <a:r>
              <a:rPr lang="en-US" sz="3571">
                <a:solidFill>
                  <a:srgbClr val="FFFFFF"/>
                </a:solidFill>
                <a:latin typeface="Canva Sans"/>
                <a:ea typeface="Canva Sans"/>
                <a:cs typeface="Canva Sans"/>
                <a:sym typeface="Canva Sans"/>
              </a:rPr>
              <a:t>We will check for missing values in the data set as well.</a:t>
            </a:r>
          </a:p>
          <a:p>
            <a:pPr algn="l" marL="2313031" indent="-578258" lvl="3">
              <a:lnSpc>
                <a:spcPts val="4999"/>
              </a:lnSpc>
              <a:buFont typeface="Arial"/>
              <a:buChar char="￭"/>
            </a:pPr>
            <a:r>
              <a:rPr lang="en-US" sz="3571">
                <a:solidFill>
                  <a:srgbClr val="FFFFFF"/>
                </a:solidFill>
                <a:latin typeface="Canva Sans"/>
                <a:ea typeface="Canva Sans"/>
                <a:cs typeface="Canva Sans"/>
                <a:sym typeface="Canva Sans"/>
              </a:rPr>
              <a:t>Find out missing values and outliers using quartile function in excel</a:t>
            </a:r>
          </a:p>
          <a:p>
            <a:pPr algn="l" marL="2313031" indent="-578258" lvl="3">
              <a:lnSpc>
                <a:spcPts val="4999"/>
              </a:lnSpc>
              <a:buFont typeface="Arial"/>
              <a:buChar char="￭"/>
            </a:pPr>
            <a:r>
              <a:rPr lang="en-US" sz="3571">
                <a:solidFill>
                  <a:srgbClr val="FFFFFF"/>
                </a:solidFill>
                <a:latin typeface="Canva Sans"/>
                <a:ea typeface="Canva Sans"/>
                <a:cs typeface="Canva Sans"/>
                <a:sym typeface="Canva Sans"/>
              </a:rPr>
              <a:t>After removing the outliers further insights were carried out using excel formulas and graphs</a:t>
            </a:r>
          </a:p>
          <a:p>
            <a:pPr algn="l">
              <a:lnSpc>
                <a:spcPts val="4999"/>
              </a:lnSpc>
            </a:pPr>
          </a:p>
        </p:txBody>
      </p:sp>
      <p:sp>
        <p:nvSpPr>
          <p:cNvPr name="Freeform 9" id="9"/>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4">
              <a:alphaModFix amt="24000"/>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6">
              <a:alphaModFix amt="16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grpSp>
        <p:nvGrpSpPr>
          <p:cNvPr name="Group 2" id="2"/>
          <p:cNvGrpSpPr/>
          <p:nvPr/>
        </p:nvGrpSpPr>
        <p:grpSpPr>
          <a:xfrm rot="0">
            <a:off x="18181857" y="8291827"/>
            <a:ext cx="106143" cy="966473"/>
            <a:chOff x="0" y="0"/>
            <a:chExt cx="626900" cy="5708159"/>
          </a:xfrm>
        </p:grpSpPr>
        <p:sp>
          <p:nvSpPr>
            <p:cNvPr name="Freeform 3" id="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4" id="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5" id="5"/>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680148" y="5144913"/>
            <a:ext cx="1058556" cy="458636"/>
          </a:xfrm>
          <a:prstGeom prst="rect">
            <a:avLst/>
          </a:prstGeom>
        </p:spPr>
        <p:txBody>
          <a:bodyPr anchor="t" rtlCol="false" tIns="0" lIns="0" bIns="0" rIns="0">
            <a:spAutoFit/>
          </a:bodyPr>
          <a:lstStyle/>
          <a:p>
            <a:pPr algn="ctr">
              <a:lnSpc>
                <a:spcPts val="3769"/>
              </a:lnSpc>
              <a:spcBef>
                <a:spcPct val="0"/>
              </a:spcBef>
            </a:pPr>
            <a:r>
              <a:rPr lang="en-US" sz="2692">
                <a:solidFill>
                  <a:srgbClr val="07032B"/>
                </a:solidFill>
                <a:latin typeface="Open Sans Bold"/>
                <a:ea typeface="Open Sans Bold"/>
                <a:cs typeface="Open Sans Bold"/>
                <a:sym typeface="Open Sans Bold"/>
              </a:rPr>
              <a:t>120+</a:t>
            </a:r>
          </a:p>
        </p:txBody>
      </p:sp>
      <p:sp>
        <p:nvSpPr>
          <p:cNvPr name="TextBox 7" id="7"/>
          <p:cNvSpPr txBox="true"/>
          <p:nvPr/>
        </p:nvSpPr>
        <p:spPr>
          <a:xfrm rot="0">
            <a:off x="1028700" y="2468818"/>
            <a:ext cx="15540473" cy="3180763"/>
          </a:xfrm>
          <a:prstGeom prst="rect">
            <a:avLst/>
          </a:prstGeom>
        </p:spPr>
        <p:txBody>
          <a:bodyPr anchor="t" rtlCol="false" tIns="0" lIns="0" bIns="0" rIns="0">
            <a:spAutoFit/>
          </a:bodyPr>
          <a:lstStyle/>
          <a:p>
            <a:pPr algn="l" marL="838020" indent="-419010" lvl="1">
              <a:lnSpc>
                <a:spcPts val="5434"/>
              </a:lnSpc>
              <a:buFont typeface="Arial"/>
              <a:buChar char="•"/>
            </a:pPr>
            <a:r>
              <a:rPr lang="en-US" sz="3881">
                <a:solidFill>
                  <a:srgbClr val="FFFFFF"/>
                </a:solidFill>
                <a:latin typeface="Canva Sans Bold"/>
                <a:ea typeface="Canva Sans Bold"/>
                <a:cs typeface="Canva Sans Bold"/>
                <a:sym typeface="Canva Sans Bold"/>
              </a:rPr>
              <a:t>Microsoft Excel</a:t>
            </a:r>
            <a:r>
              <a:rPr lang="en-US" sz="3881">
                <a:solidFill>
                  <a:srgbClr val="FFFFFF"/>
                </a:solidFill>
                <a:latin typeface="Canva Sans"/>
                <a:ea typeface="Canva Sans"/>
                <a:cs typeface="Canva Sans"/>
                <a:sym typeface="Canva Sans"/>
              </a:rPr>
              <a:t>:  This tool is used to create graphical representation of the results and to understand the result set better.</a:t>
            </a:r>
          </a:p>
          <a:p>
            <a:pPr algn="l">
              <a:lnSpc>
                <a:spcPts val="5434"/>
              </a:lnSpc>
            </a:pPr>
          </a:p>
          <a:p>
            <a:pPr algn="l" marL="838020" indent="-419010" lvl="1">
              <a:lnSpc>
                <a:spcPts val="1940"/>
              </a:lnSpc>
              <a:buFont typeface="Arial"/>
              <a:buChar char="•"/>
            </a:pPr>
            <a:r>
              <a:rPr lang="en-US" sz="3881">
                <a:solidFill>
                  <a:srgbClr val="FFFFFF"/>
                </a:solidFill>
                <a:latin typeface="Canva Sans Bold"/>
                <a:ea typeface="Canva Sans Bold"/>
                <a:cs typeface="Canva Sans Bold"/>
                <a:sym typeface="Canva Sans Bold"/>
              </a:rPr>
              <a:t>Microsoft PowerPoint </a:t>
            </a:r>
            <a:r>
              <a:rPr lang="en-US" sz="3881">
                <a:solidFill>
                  <a:srgbClr val="FFFFFF"/>
                </a:solidFill>
                <a:latin typeface="Canva Sans"/>
                <a:ea typeface="Canva Sans"/>
                <a:cs typeface="Canva Sans"/>
                <a:sym typeface="Canva Sans"/>
              </a:rPr>
              <a:t>: To create PPT</a:t>
            </a:r>
          </a:p>
        </p:txBody>
      </p:sp>
      <p:sp>
        <p:nvSpPr>
          <p:cNvPr name="Freeform 8" id="8"/>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4">
              <a:alphaModFix amt="24000"/>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849717" y="8124164"/>
            <a:ext cx="16901977" cy="1036908"/>
          </a:xfrm>
          <a:prstGeom prst="rect">
            <a:avLst/>
          </a:prstGeom>
        </p:spPr>
        <p:txBody>
          <a:bodyPr anchor="t" rtlCol="false" tIns="0" lIns="0" bIns="0" rIns="0">
            <a:spAutoFit/>
          </a:bodyPr>
          <a:lstStyle/>
          <a:p>
            <a:pPr algn="ctr" marL="0" indent="0" lvl="0">
              <a:lnSpc>
                <a:spcPts val="4222"/>
              </a:lnSpc>
              <a:spcBef>
                <a:spcPct val="0"/>
              </a:spcBef>
            </a:pPr>
            <a:r>
              <a:rPr lang="en-US" sz="3016" u="sng">
                <a:solidFill>
                  <a:srgbClr val="F5F6F7"/>
                </a:solidFill>
                <a:latin typeface="Canva Sans"/>
                <a:ea typeface="Canva Sans"/>
                <a:cs typeface="Canva Sans"/>
                <a:sym typeface="Canva Sans"/>
                <a:hlinkClick r:id="rId6" tooltip="https://docs.google.com/spreadsheets/d/1gAq5sK8L2e7rCP0O0KaNo7gqx6tfnVQk/edit?gid=1029390730#gid=1029390730"/>
              </a:rPr>
              <a:t>https://docs.google.com/spreadsheets/d/1gAq5sK8L2e7rCP0O0KaNo7gqx6tfnVQk/edit?gid=1029390730#gid=1029390730</a:t>
            </a:r>
          </a:p>
        </p:txBody>
      </p:sp>
      <p:sp>
        <p:nvSpPr>
          <p:cNvPr name="Freeform 10" id="10"/>
          <p:cNvSpPr/>
          <p:nvPr/>
        </p:nvSpPr>
        <p:spPr>
          <a:xfrm flipH="false" flipV="false" rot="0">
            <a:off x="8012085" y="1836071"/>
            <a:ext cx="10222843" cy="8308384"/>
          </a:xfrm>
          <a:custGeom>
            <a:avLst/>
            <a:gdLst/>
            <a:ahLst/>
            <a:cxnLst/>
            <a:rect r="r" b="b" t="t" l="l"/>
            <a:pathLst>
              <a:path h="8308384" w="10222843">
                <a:moveTo>
                  <a:pt x="0" y="0"/>
                </a:moveTo>
                <a:lnTo>
                  <a:pt x="10222843" y="0"/>
                </a:lnTo>
                <a:lnTo>
                  <a:pt x="10222843" y="8308383"/>
                </a:lnTo>
                <a:lnTo>
                  <a:pt x="0" y="8308383"/>
                </a:lnTo>
                <a:lnTo>
                  <a:pt x="0" y="0"/>
                </a:lnTo>
                <a:close/>
              </a:path>
            </a:pathLst>
          </a:custGeom>
          <a:blipFill>
            <a:blip r:embed="rId7">
              <a:alphaModFix amt="16000"/>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0" y="481971"/>
            <a:ext cx="7637973" cy="979157"/>
          </a:xfrm>
          <a:prstGeom prst="rect">
            <a:avLst/>
          </a:prstGeom>
        </p:spPr>
        <p:txBody>
          <a:bodyPr anchor="t" rtlCol="false" tIns="0" lIns="0" bIns="0" rIns="0">
            <a:spAutoFit/>
          </a:bodyPr>
          <a:lstStyle/>
          <a:p>
            <a:pPr algn="ctr" marL="0" indent="0" lvl="0">
              <a:lnSpc>
                <a:spcPts val="7980"/>
              </a:lnSpc>
              <a:spcBef>
                <a:spcPct val="0"/>
              </a:spcBef>
            </a:pPr>
            <a:r>
              <a:rPr lang="en-US" sz="5700" u="sng">
                <a:solidFill>
                  <a:srgbClr val="FFFFFF"/>
                </a:solidFill>
                <a:latin typeface="Canva Sans Bold"/>
                <a:ea typeface="Canva Sans Bold"/>
                <a:cs typeface="Canva Sans Bold"/>
                <a:sym typeface="Canva Sans Bold"/>
              </a:rPr>
              <a:t>Tech-Stack Used</a:t>
            </a:r>
          </a:p>
        </p:txBody>
      </p:sp>
      <p:sp>
        <p:nvSpPr>
          <p:cNvPr name="TextBox 12" id="12"/>
          <p:cNvSpPr txBox="true"/>
          <p:nvPr/>
        </p:nvSpPr>
        <p:spPr>
          <a:xfrm rot="0">
            <a:off x="-1133354" y="6621132"/>
            <a:ext cx="7637973" cy="979157"/>
          </a:xfrm>
          <a:prstGeom prst="rect">
            <a:avLst/>
          </a:prstGeom>
        </p:spPr>
        <p:txBody>
          <a:bodyPr anchor="t" rtlCol="false" tIns="0" lIns="0" bIns="0" rIns="0">
            <a:spAutoFit/>
          </a:bodyPr>
          <a:lstStyle/>
          <a:p>
            <a:pPr algn="ctr" marL="0" indent="0" lvl="0">
              <a:lnSpc>
                <a:spcPts val="7980"/>
              </a:lnSpc>
              <a:spcBef>
                <a:spcPct val="0"/>
              </a:spcBef>
            </a:pPr>
            <a:r>
              <a:rPr lang="en-US" sz="5700" u="sng">
                <a:solidFill>
                  <a:srgbClr val="FFFFFF"/>
                </a:solidFill>
                <a:latin typeface="Canva Sans Bold"/>
                <a:ea typeface="Canva Sans Bold"/>
                <a:cs typeface="Canva Sans Bold"/>
                <a:sym typeface="Canva Sans Bold"/>
              </a:rPr>
              <a:t>Data-set :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556055" y="1627862"/>
            <a:ext cx="16703245" cy="1135849"/>
          </a:xfrm>
          <a:prstGeom prst="rect">
            <a:avLst/>
          </a:prstGeom>
        </p:spPr>
        <p:txBody>
          <a:bodyPr anchor="t" rtlCol="false" tIns="0" lIns="0" bIns="0" rIns="0">
            <a:spAutoFit/>
          </a:bodyPr>
          <a:lstStyle/>
          <a:p>
            <a:pPr algn="l">
              <a:lnSpc>
                <a:spcPts val="4594"/>
              </a:lnSpc>
            </a:pPr>
            <a:r>
              <a:rPr lang="en-US" sz="3281" u="sng">
                <a:solidFill>
                  <a:srgbClr val="FFFFFF"/>
                </a:solidFill>
                <a:latin typeface="Canva Sans Bold"/>
                <a:ea typeface="Canva Sans Bold"/>
                <a:cs typeface="Canva Sans Bold"/>
                <a:sym typeface="Canva Sans Bold"/>
              </a:rPr>
              <a:t>A. Hiring Analysis: </a:t>
            </a:r>
            <a:r>
              <a:rPr lang="en-US" sz="3281">
                <a:solidFill>
                  <a:srgbClr val="FFFFFF"/>
                </a:solidFill>
                <a:latin typeface="Canva Sans"/>
                <a:ea typeface="Canva Sans"/>
                <a:cs typeface="Canva Sans"/>
                <a:sym typeface="Canva Sans"/>
              </a:rPr>
              <a:t>   Determine the gender distribution of hires. How many males          .                                      and females have been hired by the company?</a:t>
            </a:r>
          </a:p>
        </p:txBody>
      </p:sp>
      <p:sp>
        <p:nvSpPr>
          <p:cNvPr name="Freeform 8" id="8"/>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2640297" y="3658530"/>
            <a:ext cx="5206562" cy="1484970"/>
          </a:xfrm>
          <a:custGeom>
            <a:avLst/>
            <a:gdLst/>
            <a:ahLst/>
            <a:cxnLst/>
            <a:rect r="r" b="b" t="t" l="l"/>
            <a:pathLst>
              <a:path h="1484970" w="5206562">
                <a:moveTo>
                  <a:pt x="0" y="0"/>
                </a:moveTo>
                <a:lnTo>
                  <a:pt x="5206561" y="0"/>
                </a:lnTo>
                <a:lnTo>
                  <a:pt x="5206561" y="1484970"/>
                </a:lnTo>
                <a:lnTo>
                  <a:pt x="0" y="1484970"/>
                </a:lnTo>
                <a:lnTo>
                  <a:pt x="0" y="0"/>
                </a:lnTo>
                <a:close/>
              </a:path>
            </a:pathLst>
          </a:custGeom>
          <a:blipFill>
            <a:blip r:embed="rId8"/>
            <a:stretch>
              <a:fillRect l="0" t="0" r="0" b="0"/>
            </a:stretch>
          </a:blipFill>
        </p:spPr>
      </p:sp>
      <p:sp>
        <p:nvSpPr>
          <p:cNvPr name="Freeform 10" id="10"/>
          <p:cNvSpPr/>
          <p:nvPr/>
        </p:nvSpPr>
        <p:spPr>
          <a:xfrm flipH="false" flipV="false" rot="0">
            <a:off x="11431204" y="3004797"/>
            <a:ext cx="4887517" cy="6256022"/>
          </a:xfrm>
          <a:custGeom>
            <a:avLst/>
            <a:gdLst/>
            <a:ahLst/>
            <a:cxnLst/>
            <a:rect r="r" b="b" t="t" l="l"/>
            <a:pathLst>
              <a:path h="6256022" w="4887517">
                <a:moveTo>
                  <a:pt x="0" y="0"/>
                </a:moveTo>
                <a:lnTo>
                  <a:pt x="4887517" y="0"/>
                </a:lnTo>
                <a:lnTo>
                  <a:pt x="4887517" y="6256022"/>
                </a:lnTo>
                <a:lnTo>
                  <a:pt x="0" y="6256022"/>
                </a:lnTo>
                <a:lnTo>
                  <a:pt x="0" y="0"/>
                </a:lnTo>
                <a:close/>
              </a:path>
            </a:pathLst>
          </a:custGeom>
          <a:blipFill>
            <a:blip r:embed="rId9"/>
            <a:stretch>
              <a:fillRect l="0" t="0" r="0" b="0"/>
            </a:stretch>
          </a:blipFill>
        </p:spPr>
      </p:sp>
      <p:sp>
        <p:nvSpPr>
          <p:cNvPr name="TextBox 11" id="11"/>
          <p:cNvSpPr txBox="true"/>
          <p:nvPr/>
        </p:nvSpPr>
        <p:spPr>
          <a:xfrm rot="0">
            <a:off x="556055" y="92088"/>
            <a:ext cx="5895791" cy="936612"/>
          </a:xfrm>
          <a:prstGeom prst="rect">
            <a:avLst/>
          </a:prstGeom>
        </p:spPr>
        <p:txBody>
          <a:bodyPr anchor="t" rtlCol="false" tIns="0" lIns="0" bIns="0" rIns="0">
            <a:spAutoFit/>
          </a:bodyPr>
          <a:lstStyle/>
          <a:p>
            <a:pPr algn="ctr" marL="0" indent="0" lvl="0">
              <a:lnSpc>
                <a:spcPts val="7700"/>
              </a:lnSpc>
              <a:spcBef>
                <a:spcPct val="0"/>
              </a:spcBef>
            </a:pPr>
            <a:r>
              <a:rPr lang="en-US" sz="5500" u="sng">
                <a:solidFill>
                  <a:srgbClr val="FFFFFF"/>
                </a:solidFill>
                <a:latin typeface="Canva Sans Bold"/>
                <a:ea typeface="Canva Sans Bold"/>
                <a:cs typeface="Canva Sans Bold"/>
                <a:sym typeface="Canva Sans Bold"/>
              </a:rPr>
              <a:t>Insights</a:t>
            </a:r>
          </a:p>
        </p:txBody>
      </p:sp>
      <p:sp>
        <p:nvSpPr>
          <p:cNvPr name="TextBox 12" id="12"/>
          <p:cNvSpPr txBox="true"/>
          <p:nvPr/>
        </p:nvSpPr>
        <p:spPr>
          <a:xfrm rot="0">
            <a:off x="698601" y="7393809"/>
            <a:ext cx="9962317" cy="2040939"/>
          </a:xfrm>
          <a:prstGeom prst="rect">
            <a:avLst/>
          </a:prstGeom>
        </p:spPr>
        <p:txBody>
          <a:bodyPr anchor="t" rtlCol="false" tIns="0" lIns="0" bIns="0" rIns="0">
            <a:spAutoFit/>
          </a:bodyPr>
          <a:lstStyle/>
          <a:p>
            <a:pPr algn="l" marL="625690" indent="-312845" lvl="1">
              <a:lnSpc>
                <a:spcPts val="4057"/>
              </a:lnSpc>
              <a:buFont typeface="Arial"/>
              <a:buChar char="•"/>
            </a:pPr>
            <a:r>
              <a:rPr lang="en-US" sz="2898">
                <a:solidFill>
                  <a:srgbClr val="FFFFFF"/>
                </a:solidFill>
                <a:latin typeface="Canva Sans Bold"/>
                <a:ea typeface="Canva Sans Bold"/>
                <a:cs typeface="Canva Sans Bold"/>
                <a:sym typeface="Canva Sans Bold"/>
              </a:rPr>
              <a:t>From the bar plot we can observe that there are total of 2563 males and 1856 females are hired for different positions in the company.</a:t>
            </a:r>
          </a:p>
          <a:p>
            <a:pPr algn="l">
              <a:lnSpc>
                <a:spcPts val="4057"/>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84783" y="-66675"/>
            <a:ext cx="16212681" cy="1698429"/>
          </a:xfrm>
          <a:prstGeom prst="rect">
            <a:avLst/>
          </a:prstGeom>
        </p:spPr>
        <p:txBody>
          <a:bodyPr anchor="t" rtlCol="false" tIns="0" lIns="0" bIns="0" rIns="0">
            <a:spAutoFit/>
          </a:bodyPr>
          <a:lstStyle/>
          <a:p>
            <a:pPr algn="l">
              <a:lnSpc>
                <a:spcPts val="4560"/>
              </a:lnSpc>
            </a:pPr>
          </a:p>
          <a:p>
            <a:pPr algn="l">
              <a:lnSpc>
                <a:spcPts val="4560"/>
              </a:lnSpc>
            </a:pPr>
            <a:r>
              <a:rPr lang="en-US" sz="3257" u="sng">
                <a:solidFill>
                  <a:srgbClr val="FFFFFF"/>
                </a:solidFill>
                <a:latin typeface="Canva Sans Bold"/>
                <a:ea typeface="Canva Sans Bold"/>
                <a:cs typeface="Canva Sans Bold"/>
                <a:sym typeface="Canva Sans Bold"/>
              </a:rPr>
              <a:t>B. Salary Analysis: </a:t>
            </a:r>
            <a:r>
              <a:rPr lang="en-US" sz="3257">
                <a:solidFill>
                  <a:srgbClr val="FFFFFF"/>
                </a:solidFill>
                <a:latin typeface="Canva Sans"/>
                <a:ea typeface="Canva Sans"/>
                <a:cs typeface="Canva Sans"/>
                <a:sym typeface="Canva Sans"/>
              </a:rPr>
              <a:t>What is the average salary offered by this company?</a:t>
            </a:r>
          </a:p>
          <a:p>
            <a:pPr algn="l">
              <a:lnSpc>
                <a:spcPts val="4560"/>
              </a:lnSpc>
            </a:pPr>
          </a:p>
        </p:txBody>
      </p:sp>
      <p:sp>
        <p:nvSpPr>
          <p:cNvPr name="Freeform 8" id="8"/>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4008662" y="1978616"/>
            <a:ext cx="8966854" cy="5466635"/>
          </a:xfrm>
          <a:custGeom>
            <a:avLst/>
            <a:gdLst/>
            <a:ahLst/>
            <a:cxnLst/>
            <a:rect r="r" b="b" t="t" l="l"/>
            <a:pathLst>
              <a:path h="5466635" w="8966854">
                <a:moveTo>
                  <a:pt x="0" y="0"/>
                </a:moveTo>
                <a:lnTo>
                  <a:pt x="8966855" y="0"/>
                </a:lnTo>
                <a:lnTo>
                  <a:pt x="8966855" y="5466635"/>
                </a:lnTo>
                <a:lnTo>
                  <a:pt x="0" y="5466635"/>
                </a:lnTo>
                <a:lnTo>
                  <a:pt x="0" y="0"/>
                </a:lnTo>
                <a:close/>
              </a:path>
            </a:pathLst>
          </a:custGeom>
          <a:blipFill>
            <a:blip r:embed="rId8"/>
            <a:stretch>
              <a:fillRect l="0" t="0" r="0" b="0"/>
            </a:stretch>
          </a:blipFill>
        </p:spPr>
      </p:sp>
      <p:sp>
        <p:nvSpPr>
          <p:cNvPr name="TextBox 10" id="10"/>
          <p:cNvSpPr txBox="true"/>
          <p:nvPr/>
        </p:nvSpPr>
        <p:spPr>
          <a:xfrm rot="0">
            <a:off x="1825834" y="8489313"/>
            <a:ext cx="10274855" cy="5143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FFFFFF"/>
                </a:solidFill>
                <a:latin typeface="Canva Sans Bold"/>
                <a:ea typeface="Canva Sans Bold"/>
                <a:cs typeface="Canva Sans Bold"/>
                <a:sym typeface="Canva Sans Bold"/>
              </a:rPr>
              <a:t>Average salary offered in this company is 49,983.03</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95715" y="732580"/>
            <a:ext cx="14896569" cy="7782697"/>
          </a:xfrm>
          <a:custGeom>
            <a:avLst/>
            <a:gdLst/>
            <a:ahLst/>
            <a:cxnLst/>
            <a:rect r="r" b="b" t="t" l="l"/>
            <a:pathLst>
              <a:path h="7782697" w="14896569">
                <a:moveTo>
                  <a:pt x="0" y="0"/>
                </a:moveTo>
                <a:lnTo>
                  <a:pt x="14896570" y="0"/>
                </a:lnTo>
                <a:lnTo>
                  <a:pt x="14896570" y="7782698"/>
                </a:lnTo>
                <a:lnTo>
                  <a:pt x="0" y="7782698"/>
                </a:lnTo>
                <a:lnTo>
                  <a:pt x="0" y="0"/>
                </a:lnTo>
                <a:close/>
              </a:path>
            </a:pathLst>
          </a:custGeom>
          <a:blipFill>
            <a:blip r:embed="rId8"/>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84783" y="-66675"/>
            <a:ext cx="16212681" cy="1126929"/>
          </a:xfrm>
          <a:prstGeom prst="rect">
            <a:avLst/>
          </a:prstGeom>
        </p:spPr>
        <p:txBody>
          <a:bodyPr anchor="t" rtlCol="false" tIns="0" lIns="0" bIns="0" rIns="0">
            <a:spAutoFit/>
          </a:bodyPr>
          <a:lstStyle/>
          <a:p>
            <a:pPr algn="l">
              <a:lnSpc>
                <a:spcPts val="4560"/>
              </a:lnSpc>
            </a:pPr>
          </a:p>
          <a:p>
            <a:pPr algn="l">
              <a:lnSpc>
                <a:spcPts val="4560"/>
              </a:lnSpc>
            </a:pPr>
            <a:r>
              <a:rPr lang="en-US" sz="3257" u="sng">
                <a:solidFill>
                  <a:srgbClr val="FFFFFF"/>
                </a:solidFill>
                <a:latin typeface="Canva Sans Bold"/>
                <a:ea typeface="Canva Sans Bold"/>
                <a:cs typeface="Canva Sans Bold"/>
                <a:sym typeface="Canva Sans Bold"/>
              </a:rPr>
              <a:t>C. Salary Distribution:</a:t>
            </a:r>
            <a:r>
              <a:rPr lang="en-US" sz="3257">
                <a:solidFill>
                  <a:srgbClr val="FFFFFF"/>
                </a:solidFill>
                <a:latin typeface="Canva Sans Bold"/>
                <a:ea typeface="Canva Sans Bold"/>
                <a:cs typeface="Canva Sans Bold"/>
                <a:sym typeface="Canva Sans Bold"/>
              </a:rPr>
              <a:t> </a:t>
            </a:r>
            <a:r>
              <a:rPr lang="en-US" sz="3257">
                <a:solidFill>
                  <a:srgbClr val="FFFFFF"/>
                </a:solidFill>
                <a:latin typeface="Canva Sans"/>
                <a:ea typeface="Canva Sans"/>
                <a:cs typeface="Canva Sans"/>
                <a:sym typeface="Canva Sans"/>
              </a:rPr>
              <a:t>Create class intervals for the salaries in the company.</a:t>
            </a:r>
          </a:p>
        </p:txBody>
      </p:sp>
      <p:sp>
        <p:nvSpPr>
          <p:cNvPr name="Freeform 8" id="8"/>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5423555" y="1512097"/>
            <a:ext cx="5359276" cy="6483257"/>
          </a:xfrm>
          <a:custGeom>
            <a:avLst/>
            <a:gdLst/>
            <a:ahLst/>
            <a:cxnLst/>
            <a:rect r="r" b="b" t="t" l="l"/>
            <a:pathLst>
              <a:path h="6483257" w="5359276">
                <a:moveTo>
                  <a:pt x="0" y="0"/>
                </a:moveTo>
                <a:lnTo>
                  <a:pt x="5359276" y="0"/>
                </a:lnTo>
                <a:lnTo>
                  <a:pt x="5359276" y="6483257"/>
                </a:lnTo>
                <a:lnTo>
                  <a:pt x="0" y="6483257"/>
                </a:lnTo>
                <a:lnTo>
                  <a:pt x="0" y="0"/>
                </a:lnTo>
                <a:close/>
              </a:path>
            </a:pathLst>
          </a:custGeom>
          <a:blipFill>
            <a:blip r:embed="rId8"/>
            <a:stretch>
              <a:fillRect l="0" t="0" r="0" b="0"/>
            </a:stretch>
          </a:blipFill>
        </p:spPr>
      </p:sp>
      <p:sp>
        <p:nvSpPr>
          <p:cNvPr name="TextBox 10" id="10"/>
          <p:cNvSpPr txBox="true"/>
          <p:nvPr/>
        </p:nvSpPr>
        <p:spPr>
          <a:xfrm rot="0">
            <a:off x="1825834" y="8489313"/>
            <a:ext cx="13919478" cy="5143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FFFFFF"/>
                </a:solidFill>
                <a:latin typeface="Canva Sans Bold"/>
                <a:ea typeface="Canva Sans Bold"/>
                <a:cs typeface="Canva Sans Bold"/>
                <a:sym typeface="Canva Sans Bold"/>
              </a:rPr>
              <a:t>Most of the employees are in the salary class interval of 40000-50000.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DAGHhcHkmq4</dc:identifier>
  <dcterms:modified xsi:type="dcterms:W3CDTF">2011-08-01T06:04:30Z</dcterms:modified>
  <cp:revision>1</cp:revision>
  <dc:title>Blue Futuristic Technology Presentation</dc:title>
</cp:coreProperties>
</file>