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2.svg" ContentType="image/svg+xml"/>
  <Override PartName="/ppt/media/image4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6858000" cy="9144000"/>
  <p:embeddedFontLst>
    <p:embeddedFont>
      <p:font typeface="Poppins Bold" panose="00000800000000000000"/>
      <p:bold r:id="rId21"/>
    </p:embeddedFont>
    <p:embeddedFont>
      <p:font typeface="Canva Sans Bold" panose="020B0803030501040103"/>
      <p:bold r:id="rId22"/>
    </p:embeddedFont>
    <p:embeddedFont>
      <p:font typeface="Open Sans Bold"/>
      <p:bold r:id="rId23"/>
    </p:embeddedFont>
    <p:embeddedFont>
      <p:font typeface="Poppins" panose="00000500000000000000"/>
      <p:regular r:id="rId24"/>
    </p:embeddedFont>
    <p:embeddedFont>
      <p:font typeface="Canva Sans" panose="020B0503030501040103"/>
      <p:regular r:id="rId25"/>
    </p:embeddedFont>
    <p:embeddedFont>
      <p:font typeface="Calibri" panose="020F050202020403020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6" Type="http://schemas.openxmlformats.org/officeDocument/2006/relationships/image" Target="../media/image9.svg"/><Relationship Id="rId5" Type="http://schemas.openxmlformats.org/officeDocument/2006/relationships/image" Target="../media/image8.jpeg"/><Relationship Id="rId4" Type="http://schemas.openxmlformats.org/officeDocument/2006/relationships/image" Target="../media/image7.svg"/><Relationship Id="rId3" Type="http://schemas.openxmlformats.org/officeDocument/2006/relationships/image" Target="../media/image6.jpeg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6" Type="http://schemas.openxmlformats.org/officeDocument/2006/relationships/image" Target="../media/image9.svg"/><Relationship Id="rId5" Type="http://schemas.openxmlformats.org/officeDocument/2006/relationships/image" Target="../media/image8.jpeg"/><Relationship Id="rId4" Type="http://schemas.openxmlformats.org/officeDocument/2006/relationships/image" Target="../media/image7.svg"/><Relationship Id="rId3" Type="http://schemas.openxmlformats.org/officeDocument/2006/relationships/image" Target="../media/image6.jpeg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9.svg"/><Relationship Id="rId5" Type="http://schemas.openxmlformats.org/officeDocument/2006/relationships/image" Target="../media/image8.jpeg"/><Relationship Id="rId4" Type="http://schemas.openxmlformats.org/officeDocument/2006/relationships/image" Target="../media/image7.svg"/><Relationship Id="rId3" Type="http://schemas.openxmlformats.org/officeDocument/2006/relationships/image" Target="../media/image6.jpeg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9.svg"/><Relationship Id="rId5" Type="http://schemas.openxmlformats.org/officeDocument/2006/relationships/image" Target="../media/image8.jpeg"/><Relationship Id="rId4" Type="http://schemas.openxmlformats.org/officeDocument/2006/relationships/image" Target="../media/image7.svg"/><Relationship Id="rId3" Type="http://schemas.openxmlformats.org/officeDocument/2006/relationships/image" Target="../media/image6.jpeg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9.svg"/><Relationship Id="rId5" Type="http://schemas.openxmlformats.org/officeDocument/2006/relationships/image" Target="../media/image8.jpeg"/><Relationship Id="rId4" Type="http://schemas.openxmlformats.org/officeDocument/2006/relationships/image" Target="../media/image7.svg"/><Relationship Id="rId3" Type="http://schemas.openxmlformats.org/officeDocument/2006/relationships/image" Target="../media/image6.jpeg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1drv.ms/x/s!AptWkhVapt1CiJlg4ITUVNnCMHBUqA?e=yJq5EZ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jpeg"/><Relationship Id="rId3" Type="http://schemas.openxmlformats.org/officeDocument/2006/relationships/image" Target="../media/image21.GIF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jpeg"/><Relationship Id="rId4" Type="http://schemas.openxmlformats.org/officeDocument/2006/relationships/image" Target="../media/image4.svg"/><Relationship Id="rId3" Type="http://schemas.openxmlformats.org/officeDocument/2006/relationships/image" Target="../media/image3.jpeg"/><Relationship Id="rId2" Type="http://schemas.openxmlformats.org/officeDocument/2006/relationships/image" Target="../media/image7.sv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jpeg"/><Relationship Id="rId4" Type="http://schemas.openxmlformats.org/officeDocument/2006/relationships/image" Target="../media/image9.svg"/><Relationship Id="rId3" Type="http://schemas.openxmlformats.org/officeDocument/2006/relationships/image" Target="../media/image8.jpeg"/><Relationship Id="rId2" Type="http://schemas.openxmlformats.org/officeDocument/2006/relationships/image" Target="../media/image7.sv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jpeg"/><Relationship Id="rId4" Type="http://schemas.openxmlformats.org/officeDocument/2006/relationships/image" Target="../media/image9.svg"/><Relationship Id="rId3" Type="http://schemas.openxmlformats.org/officeDocument/2006/relationships/image" Target="../media/image8.jpeg"/><Relationship Id="rId2" Type="http://schemas.openxmlformats.org/officeDocument/2006/relationships/image" Target="../media/image7.sv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.svg"/><Relationship Id="rId6" Type="http://schemas.openxmlformats.org/officeDocument/2006/relationships/image" Target="../media/image1.jpeg"/><Relationship Id="rId5" Type="http://schemas.openxmlformats.org/officeDocument/2006/relationships/hyperlink" Target="https://drive.google.com/file/d/1XpGThHzLnXxL_7aQo2sCpYL3SeB18MMB/view" TargetMode="External"/><Relationship Id="rId4" Type="http://schemas.openxmlformats.org/officeDocument/2006/relationships/image" Target="../media/image9.svg"/><Relationship Id="rId3" Type="http://schemas.openxmlformats.org/officeDocument/2006/relationships/image" Target="../media/image8.jpeg"/><Relationship Id="rId2" Type="http://schemas.openxmlformats.org/officeDocument/2006/relationships/image" Target="../media/image7.sv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8.jpeg"/><Relationship Id="rId4" Type="http://schemas.openxmlformats.org/officeDocument/2006/relationships/image" Target="../media/image7.svg"/><Relationship Id="rId3" Type="http://schemas.openxmlformats.org/officeDocument/2006/relationships/image" Target="../media/image6.jpeg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9.svg"/><Relationship Id="rId5" Type="http://schemas.openxmlformats.org/officeDocument/2006/relationships/image" Target="../media/image8.jpeg"/><Relationship Id="rId4" Type="http://schemas.openxmlformats.org/officeDocument/2006/relationships/image" Target="../media/image7.svg"/><Relationship Id="rId3" Type="http://schemas.openxmlformats.org/officeDocument/2006/relationships/image" Target="../media/image6.jpeg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jpeg"/><Relationship Id="rId4" Type="http://schemas.openxmlformats.org/officeDocument/2006/relationships/image" Target="../media/image7.svg"/><Relationship Id="rId3" Type="http://schemas.openxmlformats.org/officeDocument/2006/relationships/image" Target="../media/image6.jpeg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9.svg"/><Relationship Id="rId5" Type="http://schemas.openxmlformats.org/officeDocument/2006/relationships/image" Target="../media/image8.jpeg"/><Relationship Id="rId4" Type="http://schemas.openxmlformats.org/officeDocument/2006/relationships/image" Target="../media/image7.svg"/><Relationship Id="rId3" Type="http://schemas.openxmlformats.org/officeDocument/2006/relationships/image" Target="../media/image6.jpeg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477666">
            <a:off x="9047305" y="5541014"/>
            <a:ext cx="11751190" cy="9550513"/>
          </a:xfrm>
          <a:custGeom>
            <a:avLst/>
            <a:gdLst/>
            <a:ahLst/>
            <a:cxnLst/>
            <a:rect l="l" t="t" r="r" b="b"/>
            <a:pathLst>
              <a:path w="11751190" h="9550513">
                <a:moveTo>
                  <a:pt x="0" y="0"/>
                </a:moveTo>
                <a:lnTo>
                  <a:pt x="11751191" y="0"/>
                </a:lnTo>
                <a:lnTo>
                  <a:pt x="11751191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7941020">
            <a:off x="-4218864" y="-6958459"/>
            <a:ext cx="11751190" cy="9550513"/>
          </a:xfrm>
          <a:custGeom>
            <a:avLst/>
            <a:gdLst/>
            <a:ahLst/>
            <a:cxnLst/>
            <a:rect l="l" t="t" r="r" b="b"/>
            <a:pathLst>
              <a:path w="11751190" h="9550513">
                <a:moveTo>
                  <a:pt x="0" y="0"/>
                </a:moveTo>
                <a:lnTo>
                  <a:pt x="11751190" y="0"/>
                </a:lnTo>
                <a:lnTo>
                  <a:pt x="11751190" y="9550512"/>
                </a:lnTo>
                <a:lnTo>
                  <a:pt x="0" y="955051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6900" cy="5708159"/>
            </a:xfrm>
            <a:custGeom>
              <a:avLst/>
              <a:gdLst/>
              <a:ahLst/>
              <a:cxnLst/>
              <a:rect l="l" t="t" r="r" b="b"/>
              <a:pathLst>
                <a:path w="626900" h="5708159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id="7" name="Freeform 7"/>
          <p:cNvSpPr/>
          <p:nvPr/>
        </p:nvSpPr>
        <p:spPr>
          <a:xfrm>
            <a:off x="12639565" y="2805592"/>
            <a:ext cx="5223383" cy="7481408"/>
          </a:xfrm>
          <a:custGeom>
            <a:avLst/>
            <a:gdLst/>
            <a:ahLst/>
            <a:cxnLst/>
            <a:rect l="l" t="t" r="r" b="b"/>
            <a:pathLst>
              <a:path w="5223383" h="7481408">
                <a:moveTo>
                  <a:pt x="0" y="0"/>
                </a:moveTo>
                <a:lnTo>
                  <a:pt x="5223382" y="0"/>
                </a:lnTo>
                <a:lnTo>
                  <a:pt x="5223382" y="7481408"/>
                </a:lnTo>
                <a:lnTo>
                  <a:pt x="0" y="74814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963165" y="6342316"/>
            <a:ext cx="2209002" cy="2209002"/>
          </a:xfrm>
          <a:custGeom>
            <a:avLst/>
            <a:gdLst/>
            <a:ahLst/>
            <a:cxnLst/>
            <a:rect l="l" t="t" r="r" b="b"/>
            <a:pathLst>
              <a:path w="2209002" h="2209002">
                <a:moveTo>
                  <a:pt x="0" y="0"/>
                </a:moveTo>
                <a:lnTo>
                  <a:pt x="2209002" y="0"/>
                </a:lnTo>
                <a:lnTo>
                  <a:pt x="2209002" y="2209001"/>
                </a:lnTo>
                <a:lnTo>
                  <a:pt x="0" y="22090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70587" y="3638548"/>
            <a:ext cx="12068977" cy="2446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45"/>
              </a:lnSpc>
            </a:pPr>
            <a:r>
              <a:rPr lang="en-US" sz="6815">
                <a:solidFill>
                  <a:srgbClr val="FF8D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IMDB </a:t>
            </a:r>
            <a:r>
              <a:rPr lang="en-US" sz="6815">
                <a:solidFill>
                  <a:srgbClr val="F5F6F7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MOVIE ANALYSIS</a:t>
            </a:r>
            <a:endParaRPr lang="en-US" sz="6815">
              <a:solidFill>
                <a:srgbClr val="F5F6F7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9545"/>
              </a:lnSpc>
              <a:spcBef>
                <a:spcPct val="0"/>
              </a:spcBef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283884" y="9441430"/>
            <a:ext cx="3888283" cy="65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45"/>
              </a:lnSpc>
              <a:spcBef>
                <a:spcPct val="0"/>
              </a:spcBef>
            </a:pPr>
            <a:r>
              <a:rPr lang="en-US" sz="3820" u="sng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Surani Smit</a:t>
            </a:r>
            <a:endParaRPr lang="en-US" sz="3820" u="sng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65157" y="1978616"/>
            <a:ext cx="10222843" cy="8308384"/>
          </a:xfrm>
          <a:custGeom>
            <a:avLst/>
            <a:gdLst/>
            <a:ahLst/>
            <a:cxnLst/>
            <a:rect l="l" t="t" r="r" b="b"/>
            <a:pathLst>
              <a:path w="10222843" h="8308384">
                <a:moveTo>
                  <a:pt x="0" y="0"/>
                </a:moveTo>
                <a:lnTo>
                  <a:pt x="10222843" y="0"/>
                </a:lnTo>
                <a:lnTo>
                  <a:pt x="10222843" y="8308384"/>
                </a:lnTo>
                <a:lnTo>
                  <a:pt x="0" y="83083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6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26900" cy="5708159"/>
            </a:xfrm>
            <a:custGeom>
              <a:avLst/>
              <a:gdLst/>
              <a:ahLst/>
              <a:cxnLst/>
              <a:rect l="l" t="t" r="r" b="b"/>
              <a:pathLst>
                <a:path w="626900" h="5708159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996854" y="4683451"/>
            <a:ext cx="425144" cy="425144"/>
          </a:xfrm>
          <a:custGeom>
            <a:avLst/>
            <a:gdLst/>
            <a:ahLst/>
            <a:cxnLst/>
            <a:rect l="l" t="t" r="r" b="b"/>
            <a:pathLst>
              <a:path w="425144" h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75517" y="509129"/>
            <a:ext cx="4590548" cy="4114800"/>
          </a:xfrm>
          <a:custGeom>
            <a:avLst/>
            <a:gdLst/>
            <a:ahLst/>
            <a:cxnLst/>
            <a:rect l="l" t="t" r="r" b="b"/>
            <a:pathLst>
              <a:path w="4590548" h="4114800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274607" y="893678"/>
            <a:ext cx="8673527" cy="5148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5"/>
              </a:lnSpc>
            </a:pPr>
          </a:p>
          <a:p>
            <a:pPr algn="l">
              <a:lnSpc>
                <a:spcPts val="3375"/>
              </a:lnSpc>
            </a:pPr>
          </a:p>
          <a:p>
            <a:pPr marL="520700" lvl="1" indent="-260350" algn="l">
              <a:lnSpc>
                <a:spcPts val="3375"/>
              </a:lnSpc>
              <a:buFont typeface="Arial" panose="020B0604020202020204"/>
              <a:buChar char="•"/>
            </a:pP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Given scatter plot shows a positive correlation between movie duration and IMDB scores, it indicating that longer movies tend to have higher ratings.</a:t>
            </a:r>
            <a:endParaRPr lang="en-US" sz="241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375"/>
              </a:lnSpc>
            </a:pPr>
          </a:p>
          <a:p>
            <a:pPr marL="520700" lvl="1" indent="-260350" algn="l">
              <a:lnSpc>
                <a:spcPts val="3375"/>
              </a:lnSpc>
              <a:buFont typeface="Arial" panose="020B0604020202020204"/>
              <a:buChar char="•"/>
            </a:pP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 average duration of movies in the dataset is approximately 110 minutes, with a median of 106 minutes and Standard deviation 22.75</a:t>
            </a:r>
            <a:endParaRPr lang="en-US" sz="241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375"/>
              </a:lnSpc>
            </a:pPr>
          </a:p>
          <a:p>
            <a:pPr algn="l">
              <a:lnSpc>
                <a:spcPts val="3375"/>
              </a:lnSpc>
            </a:pPr>
          </a:p>
        </p:txBody>
      </p:sp>
      <p:sp>
        <p:nvSpPr>
          <p:cNvPr id="9" name="Freeform 9"/>
          <p:cNvSpPr/>
          <p:nvPr/>
        </p:nvSpPr>
        <p:spPr>
          <a:xfrm>
            <a:off x="0" y="960353"/>
            <a:ext cx="8948631" cy="5172455"/>
          </a:xfrm>
          <a:custGeom>
            <a:avLst/>
            <a:gdLst/>
            <a:ahLst/>
            <a:cxnLst/>
            <a:rect l="l" t="t" r="r" b="b"/>
            <a:pathLst>
              <a:path w="8948631" h="5172455">
                <a:moveTo>
                  <a:pt x="0" y="0"/>
                </a:moveTo>
                <a:lnTo>
                  <a:pt x="8948631" y="0"/>
                </a:lnTo>
                <a:lnTo>
                  <a:pt x="8948631" y="5172455"/>
                </a:lnTo>
                <a:lnTo>
                  <a:pt x="0" y="51724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63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61031" y="5848487"/>
            <a:ext cx="17627152" cy="3863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5"/>
              </a:lnSpc>
            </a:pPr>
          </a:p>
          <a:p>
            <a:pPr algn="l">
              <a:lnSpc>
                <a:spcPts val="3375"/>
              </a:lnSpc>
            </a:pPr>
          </a:p>
          <a:p>
            <a:pPr marL="520700" lvl="1" indent="-260350" algn="l">
              <a:lnSpc>
                <a:spcPts val="3375"/>
              </a:lnSpc>
              <a:buFont typeface="Arial" panose="020B0604020202020204"/>
              <a:buChar char="•"/>
            </a:pP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Most movies  in between  100 to 150 minutes in duration, with IMDB scores ranging from 6 to 9 it means within this time duration there is high chance to get high rating.</a:t>
            </a:r>
            <a:endParaRPr lang="en-US" sz="241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375"/>
              </a:lnSpc>
            </a:pPr>
          </a:p>
          <a:p>
            <a:pPr marL="520700" lvl="1" indent="-260350" algn="l">
              <a:lnSpc>
                <a:spcPts val="3375"/>
              </a:lnSpc>
              <a:buFont typeface="Arial" panose="020B0604020202020204"/>
              <a:buChar char="•"/>
            </a:pP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The trend line in the scatter plot show that  the positive correlation, suggesting that movie duration might influence higher IMDB scores.</a:t>
            </a:r>
            <a:endParaRPr lang="en-US" sz="241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375"/>
              </a:lnSpc>
            </a:pPr>
          </a:p>
          <a:p>
            <a:pPr algn="l">
              <a:lnSpc>
                <a:spcPts val="337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65157" y="1978616"/>
            <a:ext cx="10222843" cy="8308384"/>
          </a:xfrm>
          <a:custGeom>
            <a:avLst/>
            <a:gdLst/>
            <a:ahLst/>
            <a:cxnLst/>
            <a:rect l="l" t="t" r="r" b="b"/>
            <a:pathLst>
              <a:path w="10222843" h="8308384">
                <a:moveTo>
                  <a:pt x="0" y="0"/>
                </a:moveTo>
                <a:lnTo>
                  <a:pt x="10222843" y="0"/>
                </a:lnTo>
                <a:lnTo>
                  <a:pt x="10222843" y="8308384"/>
                </a:lnTo>
                <a:lnTo>
                  <a:pt x="0" y="83083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6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26900" cy="5708159"/>
            </a:xfrm>
            <a:custGeom>
              <a:avLst/>
              <a:gdLst/>
              <a:ahLst/>
              <a:cxnLst/>
              <a:rect l="l" t="t" r="r" b="b"/>
              <a:pathLst>
                <a:path w="626900" h="5708159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996854" y="4683451"/>
            <a:ext cx="425144" cy="425144"/>
          </a:xfrm>
          <a:custGeom>
            <a:avLst/>
            <a:gdLst/>
            <a:ahLst/>
            <a:cxnLst/>
            <a:rect l="l" t="t" r="r" b="b"/>
            <a:pathLst>
              <a:path w="425144" h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42440" y="294468"/>
            <a:ext cx="17792489" cy="102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0"/>
              </a:lnSpc>
            </a:pPr>
            <a:r>
              <a:rPr lang="en-US" sz="2990" u="sng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C. Language Analysis:</a:t>
            </a:r>
            <a:r>
              <a:rPr lang="en-US" sz="2990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</a:t>
            </a:r>
            <a:r>
              <a:rPr lang="en-US" sz="299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  Determine the most common languages used in movies and analyze their impact on the IMDB score using descriptive statistics.</a:t>
            </a:r>
            <a:endParaRPr lang="en-US" sz="299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2975517" y="509129"/>
            <a:ext cx="4590548" cy="4114800"/>
          </a:xfrm>
          <a:custGeom>
            <a:avLst/>
            <a:gdLst/>
            <a:ahLst/>
            <a:cxnLst/>
            <a:rect l="l" t="t" r="r" b="b"/>
            <a:pathLst>
              <a:path w="4590548" h="4114800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42440" y="1483621"/>
            <a:ext cx="6868418" cy="8542009"/>
          </a:xfrm>
          <a:custGeom>
            <a:avLst/>
            <a:gdLst/>
            <a:ahLst/>
            <a:cxnLst/>
            <a:rect l="l" t="t" r="r" b="b"/>
            <a:pathLst>
              <a:path w="6868418" h="8542009">
                <a:moveTo>
                  <a:pt x="0" y="0"/>
                </a:moveTo>
                <a:lnTo>
                  <a:pt x="6868418" y="0"/>
                </a:lnTo>
                <a:lnTo>
                  <a:pt x="6868418" y="8542009"/>
                </a:lnTo>
                <a:lnTo>
                  <a:pt x="0" y="85420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065157" y="2444770"/>
            <a:ext cx="9450856" cy="701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0" lvl="1" indent="-269875" algn="l">
              <a:lnSpc>
                <a:spcPts val="35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English is the most common language with 3660 entries but has a lower mean IMDB score of 6.42, indicating that a high volume of movies does not necessarily equate to higher average ratings.</a:t>
            </a:r>
            <a:endParaRPr lang="en-US" sz="25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500"/>
              </a:lnSpc>
            </a:pPr>
          </a:p>
          <a:p>
            <a:pPr marL="539750" lvl="1" indent="-269875" algn="l">
              <a:lnSpc>
                <a:spcPts val="35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English tended to have slightly lower IMDB scores on average, indicating potential biases in audience preferences.</a:t>
            </a:r>
            <a:endParaRPr lang="en-US" sz="25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500"/>
              </a:lnSpc>
            </a:pPr>
          </a:p>
          <a:p>
            <a:pPr marL="539750" lvl="1" indent="-269875" algn="l">
              <a:lnSpc>
                <a:spcPts val="35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Telugu movies have the highest mean IMDB score of 8.40, means it suggesting that they has very well-rating on average according to given data but indata volume of telugu movie is 1 .</a:t>
            </a:r>
            <a:endParaRPr lang="en-US" sz="25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500"/>
              </a:lnSpc>
            </a:pPr>
          </a:p>
          <a:p>
            <a:pPr marL="539750" lvl="1" indent="-269875" algn="l">
              <a:lnSpc>
                <a:spcPts val="35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Bosnian movies have the lowest mean IMDB score of 4.30, means it has low rating .</a:t>
            </a:r>
            <a:endParaRPr lang="en-US" sz="25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65157" y="1978616"/>
            <a:ext cx="10222843" cy="8308384"/>
          </a:xfrm>
          <a:custGeom>
            <a:avLst/>
            <a:gdLst/>
            <a:ahLst/>
            <a:cxnLst/>
            <a:rect l="l" t="t" r="r" b="b"/>
            <a:pathLst>
              <a:path w="10222843" h="8308384">
                <a:moveTo>
                  <a:pt x="0" y="0"/>
                </a:moveTo>
                <a:lnTo>
                  <a:pt x="10222843" y="0"/>
                </a:lnTo>
                <a:lnTo>
                  <a:pt x="10222843" y="8308384"/>
                </a:lnTo>
                <a:lnTo>
                  <a:pt x="0" y="83083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6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26900" cy="5708159"/>
            </a:xfrm>
            <a:custGeom>
              <a:avLst/>
              <a:gdLst/>
              <a:ahLst/>
              <a:cxnLst/>
              <a:rect l="l" t="t" r="r" b="b"/>
              <a:pathLst>
                <a:path w="626900" h="5708159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996854" y="4683451"/>
            <a:ext cx="425144" cy="425144"/>
          </a:xfrm>
          <a:custGeom>
            <a:avLst/>
            <a:gdLst/>
            <a:ahLst/>
            <a:cxnLst/>
            <a:rect l="l" t="t" r="r" b="b"/>
            <a:pathLst>
              <a:path w="425144" h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42440" y="294468"/>
            <a:ext cx="17792489" cy="5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0"/>
              </a:lnSpc>
            </a:pPr>
            <a:r>
              <a:rPr lang="en-US" sz="2990" u="sng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D. Director Analysis</a:t>
            </a:r>
            <a:r>
              <a:rPr lang="en-US" sz="299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   Identify the top directors based on their average IMDB score </a:t>
            </a:r>
            <a:endParaRPr lang="en-US" sz="299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2975517" y="509129"/>
            <a:ext cx="4590548" cy="4114800"/>
          </a:xfrm>
          <a:custGeom>
            <a:avLst/>
            <a:gdLst/>
            <a:ahLst/>
            <a:cxnLst/>
            <a:rect l="l" t="t" r="r" b="b"/>
            <a:pathLst>
              <a:path w="4590548" h="4114800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199122" y="1512463"/>
            <a:ext cx="6148584" cy="5085608"/>
          </a:xfrm>
          <a:custGeom>
            <a:avLst/>
            <a:gdLst/>
            <a:ahLst/>
            <a:cxnLst/>
            <a:rect l="l" t="t" r="r" b="b"/>
            <a:pathLst>
              <a:path w="6148584" h="5085608">
                <a:moveTo>
                  <a:pt x="0" y="0"/>
                </a:moveTo>
                <a:lnTo>
                  <a:pt x="6148584" y="0"/>
                </a:lnTo>
                <a:lnTo>
                  <a:pt x="6148584" y="5085608"/>
                </a:lnTo>
                <a:lnTo>
                  <a:pt x="0" y="50856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505211" y="7550079"/>
            <a:ext cx="8831094" cy="963020"/>
          </a:xfrm>
          <a:custGeom>
            <a:avLst/>
            <a:gdLst/>
            <a:ahLst/>
            <a:cxnLst/>
            <a:rect l="l" t="t" r="r" b="b"/>
            <a:pathLst>
              <a:path w="8831094" h="963020">
                <a:moveTo>
                  <a:pt x="0" y="0"/>
                </a:moveTo>
                <a:lnTo>
                  <a:pt x="8831095" y="0"/>
                </a:lnTo>
                <a:lnTo>
                  <a:pt x="8831095" y="963019"/>
                </a:lnTo>
                <a:lnTo>
                  <a:pt x="0" y="9630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65157" y="1978616"/>
            <a:ext cx="10222843" cy="8308384"/>
          </a:xfrm>
          <a:custGeom>
            <a:avLst/>
            <a:gdLst/>
            <a:ahLst/>
            <a:cxnLst/>
            <a:rect l="l" t="t" r="r" b="b"/>
            <a:pathLst>
              <a:path w="10222843" h="8308384">
                <a:moveTo>
                  <a:pt x="0" y="0"/>
                </a:moveTo>
                <a:lnTo>
                  <a:pt x="10222843" y="0"/>
                </a:lnTo>
                <a:lnTo>
                  <a:pt x="10222843" y="8308384"/>
                </a:lnTo>
                <a:lnTo>
                  <a:pt x="0" y="83083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6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26900" cy="5708159"/>
            </a:xfrm>
            <a:custGeom>
              <a:avLst/>
              <a:gdLst/>
              <a:ahLst/>
              <a:cxnLst/>
              <a:rect l="l" t="t" r="r" b="b"/>
              <a:pathLst>
                <a:path w="626900" h="5708159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996854" y="4683451"/>
            <a:ext cx="425144" cy="425144"/>
          </a:xfrm>
          <a:custGeom>
            <a:avLst/>
            <a:gdLst/>
            <a:ahLst/>
            <a:cxnLst/>
            <a:rect l="l" t="t" r="r" b="b"/>
            <a:pathLst>
              <a:path w="425144" h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75517" y="509129"/>
            <a:ext cx="4590548" cy="4114800"/>
          </a:xfrm>
          <a:custGeom>
            <a:avLst/>
            <a:gdLst/>
            <a:ahLst/>
            <a:cxnLst/>
            <a:rect l="l" t="t" r="r" b="b"/>
            <a:pathLst>
              <a:path w="4590548" h="4114800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54705" y="1248889"/>
            <a:ext cx="8814730" cy="4375880"/>
          </a:xfrm>
          <a:custGeom>
            <a:avLst/>
            <a:gdLst/>
            <a:ahLst/>
            <a:cxnLst/>
            <a:rect l="l" t="t" r="r" b="b"/>
            <a:pathLst>
              <a:path w="8814730" h="4375880">
                <a:moveTo>
                  <a:pt x="0" y="0"/>
                </a:moveTo>
                <a:lnTo>
                  <a:pt x="8814730" y="0"/>
                </a:lnTo>
                <a:lnTo>
                  <a:pt x="8814730" y="4375880"/>
                </a:lnTo>
                <a:lnTo>
                  <a:pt x="0" y="437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1805" r="-11144" b="-10916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396715" y="1506108"/>
            <a:ext cx="6862585" cy="748356"/>
          </a:xfrm>
          <a:custGeom>
            <a:avLst/>
            <a:gdLst/>
            <a:ahLst/>
            <a:cxnLst/>
            <a:rect l="l" t="t" r="r" b="b"/>
            <a:pathLst>
              <a:path w="6862585" h="748356">
                <a:moveTo>
                  <a:pt x="0" y="0"/>
                </a:moveTo>
                <a:lnTo>
                  <a:pt x="6862585" y="0"/>
                </a:lnTo>
                <a:lnTo>
                  <a:pt x="6862585" y="748356"/>
                </a:lnTo>
                <a:lnTo>
                  <a:pt x="0" y="7483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54705" y="6091228"/>
            <a:ext cx="15688119" cy="2148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0700" lvl="1" indent="-260350" algn="l">
              <a:lnSpc>
                <a:spcPts val="3375"/>
              </a:lnSpc>
              <a:buFont typeface="Arial" panose="020B0604020202020204"/>
              <a:buChar char="•"/>
            </a:pP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 identified top directors based on their average IMDB scores 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and analyzed their contribution to movie success.</a:t>
            </a:r>
            <a:endParaRPr lang="en-US" sz="241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520700" lvl="1" indent="-260350" algn="l">
              <a:lnSpc>
                <a:spcPts val="3375"/>
              </a:lnSpc>
              <a:buFont typeface="Arial" panose="020B0604020202020204"/>
              <a:buChar char="•"/>
            </a:pP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Directors such as Charles Chaplin and Tony Kaye consistently produced movies with high IMDB ratings, reflecting their strong influence on audience perception.</a:t>
            </a:r>
            <a:endParaRPr lang="en-US" sz="241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375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10065907" y="2499854"/>
            <a:ext cx="7971559" cy="2577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0700" lvl="1" indent="-260350" algn="l">
              <a:lnSpc>
                <a:spcPts val="3375"/>
              </a:lnSpc>
              <a:buFont typeface="Arial" panose="020B0604020202020204"/>
              <a:buChar char="•"/>
            </a:pP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90th percdentile of all movie rating is 7.5 it means 7.5 denotes that 90% of average IMDB scores are at or below 7.5</a:t>
            </a:r>
            <a:endParaRPr lang="en-US" sz="241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375"/>
              </a:lnSpc>
            </a:pPr>
          </a:p>
          <a:p>
            <a:pPr marL="520700" lvl="1" indent="-260350" algn="l">
              <a:lnSpc>
                <a:spcPts val="3375"/>
              </a:lnSpc>
              <a:buFont typeface="Arial" panose="020B0604020202020204"/>
              <a:buChar char="•"/>
            </a:pP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32 director regarded as top director whose films have an average IMDb score of at least 7.5. </a:t>
            </a:r>
            <a:endParaRPr lang="en-US" sz="241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65157" y="1978616"/>
            <a:ext cx="10222843" cy="8308384"/>
          </a:xfrm>
          <a:custGeom>
            <a:avLst/>
            <a:gdLst/>
            <a:ahLst/>
            <a:cxnLst/>
            <a:rect l="l" t="t" r="r" b="b"/>
            <a:pathLst>
              <a:path w="10222843" h="8308384">
                <a:moveTo>
                  <a:pt x="0" y="0"/>
                </a:moveTo>
                <a:lnTo>
                  <a:pt x="10222843" y="0"/>
                </a:lnTo>
                <a:lnTo>
                  <a:pt x="10222843" y="8308384"/>
                </a:lnTo>
                <a:lnTo>
                  <a:pt x="0" y="83083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6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26900" cy="5708159"/>
            </a:xfrm>
            <a:custGeom>
              <a:avLst/>
              <a:gdLst/>
              <a:ahLst/>
              <a:cxnLst/>
              <a:rect l="l" t="t" r="r" b="b"/>
              <a:pathLst>
                <a:path w="626900" h="5708159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996854" y="4683451"/>
            <a:ext cx="425144" cy="425144"/>
          </a:xfrm>
          <a:custGeom>
            <a:avLst/>
            <a:gdLst/>
            <a:ahLst/>
            <a:cxnLst/>
            <a:rect l="l" t="t" r="r" b="b"/>
            <a:pathLst>
              <a:path w="425144" h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42440" y="294468"/>
            <a:ext cx="17792489" cy="102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0"/>
              </a:lnSpc>
            </a:pPr>
            <a:r>
              <a:rPr lang="en-US" sz="2990" u="sng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E. Budget Analysis:</a:t>
            </a:r>
            <a:r>
              <a:rPr lang="en-US" sz="299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 Analyze the correlation between movie budgets and gross earnings, and identify the movies with the highest profit margin.</a:t>
            </a:r>
            <a:endParaRPr lang="en-US" sz="299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2975517" y="509129"/>
            <a:ext cx="4590548" cy="4114800"/>
          </a:xfrm>
          <a:custGeom>
            <a:avLst/>
            <a:gdLst/>
            <a:ahLst/>
            <a:cxnLst/>
            <a:rect l="l" t="t" r="r" b="b"/>
            <a:pathLst>
              <a:path w="4590548" h="4114800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2334" y="1978616"/>
            <a:ext cx="15400830" cy="1088345"/>
          </a:xfrm>
          <a:custGeom>
            <a:avLst/>
            <a:gdLst/>
            <a:ahLst/>
            <a:cxnLst/>
            <a:rect l="l" t="t" r="r" b="b"/>
            <a:pathLst>
              <a:path w="15400830" h="1088345">
                <a:moveTo>
                  <a:pt x="0" y="0"/>
                </a:moveTo>
                <a:lnTo>
                  <a:pt x="15400830" y="0"/>
                </a:lnTo>
                <a:lnTo>
                  <a:pt x="15400830" y="1088346"/>
                </a:lnTo>
                <a:lnTo>
                  <a:pt x="0" y="10883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3612951"/>
            <a:ext cx="15735482" cy="5029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 algn="l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Highest Profit Movie: </a:t>
            </a:r>
            <a:r>
              <a:rPr lang="en-US" sz="26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"</a:t>
            </a:r>
            <a:r>
              <a:rPr lang="en-US" sz="260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Avatar</a:t>
            </a:r>
            <a:r>
              <a:rPr lang="en-US" sz="26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" holds the top position with a highest profit margin of 525.235 million.</a:t>
            </a:r>
            <a:endParaRPr lang="en-US" sz="26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640"/>
              </a:lnSpc>
            </a:pPr>
          </a:p>
          <a:p>
            <a:pPr marL="561340" lvl="1" indent="-280670" algn="l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Movie Budget and gross earnings have a slightly positive correlation, as indicated by the correlation coefficient of 0.100580888. This suggests that a higher budget generally leads to a higher gross margin.</a:t>
            </a:r>
            <a:endParaRPr lang="en-US" sz="26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640"/>
              </a:lnSpc>
            </a:pPr>
          </a:p>
          <a:p>
            <a:pPr marL="561340" lvl="1" indent="-280670" algn="l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Additionally, I found a negative correlation of -0.952873945 between the movie's budget and its overall profit. This indicates that a higher budget might not necessarily result in a higher overall profit.</a:t>
            </a:r>
            <a:endParaRPr lang="en-US" sz="26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477666">
            <a:off x="8443658" y="5370633"/>
            <a:ext cx="11751190" cy="9550513"/>
          </a:xfrm>
          <a:custGeom>
            <a:avLst/>
            <a:gdLst/>
            <a:ahLst/>
            <a:cxnLst/>
            <a:rect l="l" t="t" r="r" b="b"/>
            <a:pathLst>
              <a:path w="11751190" h="9550513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75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7941020">
            <a:off x="-3526188" y="-6405116"/>
            <a:ext cx="11751190" cy="9550513"/>
          </a:xfrm>
          <a:custGeom>
            <a:avLst/>
            <a:gdLst/>
            <a:ahLst/>
            <a:cxnLst/>
            <a:rect l="l" t="t" r="r" b="b"/>
            <a:pathLst>
              <a:path w="11751190" h="9550513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96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6900" cy="5708159"/>
            </a:xfrm>
            <a:custGeom>
              <a:avLst/>
              <a:gdLst/>
              <a:ahLst/>
              <a:cxnLst/>
              <a:rect l="l" t="t" r="r" b="b"/>
              <a:pathLst>
                <a:path w="626900" h="5708159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alphaModFix amt="13000"/>
          </a:blip>
          <a:srcRect/>
          <a:stretch>
            <a:fillRect/>
          </a:stretch>
        </p:blipFill>
        <p:spPr>
          <a:xfrm>
            <a:off x="-18509" y="2768048"/>
            <a:ext cx="8278981" cy="7533872"/>
          </a:xfrm>
          <a:prstGeom prst="rect">
            <a:avLst/>
          </a:prstGeom>
        </p:spPr>
      </p:pic>
      <p:sp>
        <p:nvSpPr>
          <p:cNvPr id="8" name="Freeform 8"/>
          <p:cNvSpPr/>
          <p:nvPr/>
        </p:nvSpPr>
        <p:spPr>
          <a:xfrm>
            <a:off x="12975517" y="509129"/>
            <a:ext cx="4590548" cy="4114800"/>
          </a:xfrm>
          <a:custGeom>
            <a:avLst/>
            <a:gdLst/>
            <a:ahLst/>
            <a:cxnLst/>
            <a:rect l="l" t="t" r="r" b="b"/>
            <a:pathLst>
              <a:path w="4590548" h="4114800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77045" y="2547479"/>
            <a:ext cx="16733911" cy="4285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95" lvl="1" indent="-328930" algn="just">
              <a:lnSpc>
                <a:spcPts val="3810"/>
              </a:lnSpc>
              <a:buFont typeface="Arial" panose="020B0604020202020204"/>
              <a:buChar char="•"/>
            </a:pPr>
            <a:r>
              <a:rPr lang="en-US" sz="305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Through this project, we gained valuable insights into the factors influencing movie</a:t>
            </a:r>
            <a:endParaRPr lang="en-US" sz="305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just">
              <a:lnSpc>
                <a:spcPts val="3810"/>
              </a:lnSpc>
            </a:pPr>
            <a:r>
              <a:rPr lang="en-US" sz="305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    </a:t>
            </a:r>
            <a:r>
              <a:rPr lang="en-US" sz="305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ratings and financial performance. </a:t>
            </a:r>
            <a:endParaRPr lang="en-US" sz="305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just">
              <a:lnSpc>
                <a:spcPts val="3810"/>
              </a:lnSpc>
            </a:pPr>
          </a:p>
          <a:p>
            <a:pPr marL="658495" lvl="1" indent="-328930" algn="just">
              <a:lnSpc>
                <a:spcPts val="3810"/>
              </a:lnSpc>
              <a:buFont typeface="Arial" panose="020B0604020202020204"/>
              <a:buChar char="•"/>
            </a:pPr>
            <a:r>
              <a:rPr lang="en-US" sz="305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By analyzing genres, durations, languages, directors, </a:t>
            </a:r>
            <a:r>
              <a:rPr lang="en-US" sz="305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and budgets, we were able to identify trends and patterns that shed light on audience preferences and industry dynamics.</a:t>
            </a:r>
            <a:endParaRPr lang="en-US" sz="305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just">
              <a:lnSpc>
                <a:spcPts val="3810"/>
              </a:lnSpc>
            </a:pPr>
          </a:p>
          <a:p>
            <a:pPr marL="658495" lvl="1" indent="-328930" algn="just">
              <a:lnSpc>
                <a:spcPts val="3810"/>
              </a:lnSpc>
              <a:buFont typeface="Arial" panose="020B0604020202020204"/>
              <a:buChar char="•"/>
            </a:pPr>
            <a:r>
              <a:rPr lang="en-US" sz="305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Our findings provide actionable insights for filmmakers, producers, and studios seeking to optimize their movie production strategies and maximize audience appeal .</a:t>
            </a:r>
            <a:endParaRPr lang="en-US" sz="305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81800" y="495300"/>
            <a:ext cx="4199890" cy="878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855"/>
              </a:lnSpc>
              <a:spcBef>
                <a:spcPct val="0"/>
              </a:spcBef>
            </a:pPr>
            <a:r>
              <a:rPr lang="en-US" sz="4900" u="sng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Result:</a:t>
            </a:r>
            <a:endParaRPr lang="en-US" sz="4900" u="sng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04777" y="7491710"/>
            <a:ext cx="8739223" cy="79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4095" lvl="1" indent="-507365" algn="ctr">
              <a:lnSpc>
                <a:spcPts val="6575"/>
              </a:lnSpc>
              <a:buFont typeface="Arial" panose="020B0604020202020204"/>
              <a:buChar char="•"/>
            </a:pPr>
            <a:r>
              <a:rPr lang="en-US" sz="4695" u="sng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  <a:hlinkClick r:id="rId6" tooltip="https://1drv.ms/x/s!AptWkhVapt1CiJlg4ITUVNnCMHBUqA?e=yJq5EZ"/>
              </a:rPr>
              <a:t>Click To Open Excel Sheet</a:t>
            </a:r>
            <a:endParaRPr lang="en-US" sz="4695" u="sng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  <a:hlinkClick r:id="rId6" tooltip="https://1drv.ms/x/s!AptWkhVapt1CiJlg4ITUVNnCMHBUqA?e=yJq5E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6900" cy="5708159"/>
            </a:xfrm>
            <a:custGeom>
              <a:avLst/>
              <a:gdLst/>
              <a:ahLst/>
              <a:cxnLst/>
              <a:rect l="l" t="t" r="r" b="b"/>
              <a:pathLst>
                <a:path w="626900" h="5708159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996854" y="4683451"/>
            <a:ext cx="425144" cy="425144"/>
          </a:xfrm>
          <a:custGeom>
            <a:avLst/>
            <a:gdLst/>
            <a:ahLst/>
            <a:cxnLst/>
            <a:rect l="l" t="t" r="r" b="b"/>
            <a:pathLst>
              <a:path w="425144" h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80148" y="5144913"/>
            <a:ext cx="1058556" cy="458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0"/>
              </a:lnSpc>
              <a:spcBef>
                <a:spcPct val="0"/>
              </a:spcBef>
            </a:pPr>
            <a:r>
              <a:rPr lang="en-US" sz="2690">
                <a:solidFill>
                  <a:srgbClr val="0703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120+</a:t>
            </a:r>
            <a:endParaRPr lang="en-US" sz="2690">
              <a:solidFill>
                <a:srgbClr val="07032B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77745" y="3122894"/>
            <a:ext cx="11668415" cy="418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0900" lvl="1" indent="-425450" algn="l">
              <a:lnSpc>
                <a:spcPts val="5515"/>
              </a:lnSpc>
              <a:buFont typeface="Arial" panose="020B0604020202020204"/>
              <a:buChar char="•"/>
            </a:pPr>
            <a:r>
              <a:rPr lang="en-US" sz="394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Project Description</a:t>
            </a:r>
            <a:endParaRPr lang="en-US" sz="394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850900" lvl="1" indent="-425450" algn="l">
              <a:lnSpc>
                <a:spcPts val="5515"/>
              </a:lnSpc>
              <a:buFont typeface="Arial" panose="020B0604020202020204"/>
              <a:buChar char="•"/>
            </a:pPr>
            <a:r>
              <a:rPr lang="en-US" sz="394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Approach</a:t>
            </a:r>
            <a:endParaRPr lang="en-US" sz="394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850900" lvl="1" indent="-425450" algn="l">
              <a:lnSpc>
                <a:spcPts val="5515"/>
              </a:lnSpc>
              <a:buFont typeface="Arial" panose="020B0604020202020204"/>
              <a:buChar char="•"/>
            </a:pPr>
            <a:r>
              <a:rPr lang="en-US" sz="394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Tech-Stack Used</a:t>
            </a:r>
            <a:endParaRPr lang="en-US" sz="394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850900" lvl="1" indent="-425450" algn="l">
              <a:lnSpc>
                <a:spcPts val="5515"/>
              </a:lnSpc>
              <a:buFont typeface="Arial" panose="020B0604020202020204"/>
              <a:buChar char="•"/>
            </a:pPr>
            <a:r>
              <a:rPr lang="en-US" sz="394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Data-set</a:t>
            </a:r>
            <a:endParaRPr lang="en-US" sz="394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850900" lvl="1" indent="-425450" algn="l">
              <a:lnSpc>
                <a:spcPts val="5515"/>
              </a:lnSpc>
              <a:buFont typeface="Arial" panose="020B0604020202020204"/>
              <a:buChar char="•"/>
            </a:pPr>
            <a:r>
              <a:rPr lang="en-US" sz="394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Insights</a:t>
            </a:r>
            <a:endParaRPr lang="en-US" sz="394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850900" lvl="1" indent="-425450" algn="l">
              <a:lnSpc>
                <a:spcPts val="5515"/>
              </a:lnSpc>
              <a:buFont typeface="Arial" panose="020B0604020202020204"/>
              <a:buChar char="•"/>
            </a:pPr>
            <a:r>
              <a:rPr lang="en-US" sz="394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Result</a:t>
            </a:r>
            <a:endParaRPr lang="en-US" sz="394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38015" y="1134037"/>
            <a:ext cx="3873937" cy="1219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40"/>
              </a:lnSpc>
              <a:spcBef>
                <a:spcPct val="0"/>
              </a:spcBef>
            </a:pPr>
            <a:r>
              <a:rPr lang="en-US" sz="7100" u="sng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AGENDA</a:t>
            </a:r>
            <a:endParaRPr lang="en-US" sz="7100" u="sng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0652559" y="2805592"/>
            <a:ext cx="5223383" cy="7481408"/>
          </a:xfrm>
          <a:custGeom>
            <a:avLst/>
            <a:gdLst/>
            <a:ahLst/>
            <a:cxnLst/>
            <a:rect l="l" t="t" r="r" b="b"/>
            <a:pathLst>
              <a:path w="5223383" h="7481408">
                <a:moveTo>
                  <a:pt x="0" y="0"/>
                </a:moveTo>
                <a:lnTo>
                  <a:pt x="5223383" y="0"/>
                </a:lnTo>
                <a:lnTo>
                  <a:pt x="5223383" y="7481408"/>
                </a:lnTo>
                <a:lnTo>
                  <a:pt x="0" y="74814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065157" y="1978616"/>
            <a:ext cx="10222843" cy="8308384"/>
          </a:xfrm>
          <a:custGeom>
            <a:avLst/>
            <a:gdLst/>
            <a:ahLst/>
            <a:cxnLst/>
            <a:rect l="l" t="t" r="r" b="b"/>
            <a:pathLst>
              <a:path w="10222843" h="8308384">
                <a:moveTo>
                  <a:pt x="0" y="0"/>
                </a:moveTo>
                <a:lnTo>
                  <a:pt x="10222843" y="0"/>
                </a:lnTo>
                <a:lnTo>
                  <a:pt x="10222843" y="8308384"/>
                </a:lnTo>
                <a:lnTo>
                  <a:pt x="0" y="83083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6900" cy="5708159"/>
            </a:xfrm>
            <a:custGeom>
              <a:avLst/>
              <a:gdLst/>
              <a:ahLst/>
              <a:cxnLst/>
              <a:rect l="l" t="t" r="r" b="b"/>
              <a:pathLst>
                <a:path w="626900" h="5708159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996854" y="4683451"/>
            <a:ext cx="425144" cy="425144"/>
          </a:xfrm>
          <a:custGeom>
            <a:avLst/>
            <a:gdLst/>
            <a:ahLst/>
            <a:cxnLst/>
            <a:rect l="l" t="t" r="r" b="b"/>
            <a:pathLst>
              <a:path w="425144" h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80148" y="5144913"/>
            <a:ext cx="1058556" cy="458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0"/>
              </a:lnSpc>
              <a:spcBef>
                <a:spcPct val="0"/>
              </a:spcBef>
            </a:pPr>
            <a:r>
              <a:rPr lang="en-US" sz="2690">
                <a:solidFill>
                  <a:srgbClr val="0703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120+</a:t>
            </a:r>
            <a:endParaRPr lang="en-US" sz="2690">
              <a:solidFill>
                <a:srgbClr val="07032B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33207" y="394829"/>
            <a:ext cx="6883479" cy="97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80"/>
              </a:lnSpc>
              <a:spcBef>
                <a:spcPct val="0"/>
              </a:spcBef>
            </a:pPr>
            <a:r>
              <a:rPr lang="en-US" sz="5700" u="sng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Project Description</a:t>
            </a:r>
            <a:endParaRPr lang="en-US" sz="5700" u="sng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53189" y="1697154"/>
            <a:ext cx="16506111" cy="7098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</a:t>
            </a:r>
            <a:endParaRPr lang="en-US" sz="366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789940" lvl="1" indent="-394970" algn="l">
              <a:lnSpc>
                <a:spcPts val="5125"/>
              </a:lnSpc>
              <a:buFont typeface="Arial" panose="020B0604020202020204"/>
              <a:buChar char="•"/>
            </a:pPr>
            <a:r>
              <a:rPr lang="en-US" sz="366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The given dataset is related to IDBM movie data.</a:t>
            </a:r>
            <a:endParaRPr lang="en-US" sz="366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789940" lvl="1" indent="-394970" algn="l">
              <a:lnSpc>
                <a:spcPts val="5125"/>
              </a:lnSpc>
              <a:buFont typeface="Arial" panose="020B0604020202020204"/>
              <a:buChar char="•"/>
            </a:pPr>
            <a:r>
              <a:rPr lang="en-US" sz="366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T</a:t>
            </a:r>
            <a:r>
              <a:rPr lang="en-US" sz="366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he problem to investigate could be: "What factors influence the success of a movie on IMDB?" However, based on IDBM ratings, this is the main indicator of the film's success. </a:t>
            </a:r>
            <a:endParaRPr lang="en-US" sz="366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789940" lvl="1" indent="-394970" algn="l">
              <a:lnSpc>
                <a:spcPts val="5125"/>
              </a:lnSpc>
              <a:buFont typeface="Arial" panose="020B0604020202020204"/>
              <a:buChar char="•"/>
            </a:pPr>
            <a:r>
              <a:rPr lang="en-US" sz="366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Filmmakers, investors, and producers who want to know what makes a movie successful will find this study useful in helping them make judgments about their next projects.</a:t>
            </a:r>
            <a:endParaRPr lang="en-US" sz="366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789940" lvl="1" indent="-394970" algn="l">
              <a:lnSpc>
                <a:spcPts val="5125"/>
              </a:lnSpc>
              <a:buFont typeface="Arial" panose="020B0604020202020204"/>
              <a:buChar char="•"/>
            </a:pPr>
            <a:r>
              <a:rPr lang="en-US" sz="366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They give me certain data, which I then have to collect and examine in order to gain comprehensive understanding. </a:t>
            </a:r>
            <a:endParaRPr lang="en-US" sz="366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l">
              <a:lnSpc>
                <a:spcPts val="5125"/>
              </a:lnSpc>
            </a:pPr>
          </a:p>
        </p:txBody>
      </p:sp>
      <p:sp>
        <p:nvSpPr>
          <p:cNvPr id="9" name="Freeform 9"/>
          <p:cNvSpPr/>
          <p:nvPr/>
        </p:nvSpPr>
        <p:spPr>
          <a:xfrm>
            <a:off x="12975517" y="509129"/>
            <a:ext cx="4590548" cy="4114800"/>
          </a:xfrm>
          <a:custGeom>
            <a:avLst/>
            <a:gdLst/>
            <a:ahLst/>
            <a:cxnLst/>
            <a:rect l="l" t="t" r="r" b="b"/>
            <a:pathLst>
              <a:path w="4590548" h="4114800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065157" y="1978616"/>
            <a:ext cx="10222843" cy="8308384"/>
          </a:xfrm>
          <a:custGeom>
            <a:avLst/>
            <a:gdLst/>
            <a:ahLst/>
            <a:cxnLst/>
            <a:rect l="l" t="t" r="r" b="b"/>
            <a:pathLst>
              <a:path w="10222843" h="8308384">
                <a:moveTo>
                  <a:pt x="0" y="0"/>
                </a:moveTo>
                <a:lnTo>
                  <a:pt x="10222843" y="0"/>
                </a:lnTo>
                <a:lnTo>
                  <a:pt x="10222843" y="8308384"/>
                </a:lnTo>
                <a:lnTo>
                  <a:pt x="0" y="83083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6900" cy="5708159"/>
            </a:xfrm>
            <a:custGeom>
              <a:avLst/>
              <a:gdLst/>
              <a:ahLst/>
              <a:cxnLst/>
              <a:rect l="l" t="t" r="r" b="b"/>
              <a:pathLst>
                <a:path w="626900" h="5708159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996854" y="4683451"/>
            <a:ext cx="425144" cy="425144"/>
          </a:xfrm>
          <a:custGeom>
            <a:avLst/>
            <a:gdLst/>
            <a:ahLst/>
            <a:cxnLst/>
            <a:rect l="l" t="t" r="r" b="b"/>
            <a:pathLst>
              <a:path w="425144" h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80148" y="5144913"/>
            <a:ext cx="1058556" cy="458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0"/>
              </a:lnSpc>
              <a:spcBef>
                <a:spcPct val="0"/>
              </a:spcBef>
            </a:pPr>
            <a:r>
              <a:rPr lang="en-US" sz="2690">
                <a:solidFill>
                  <a:srgbClr val="0703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120+</a:t>
            </a:r>
            <a:endParaRPr lang="en-US" sz="2690">
              <a:solidFill>
                <a:srgbClr val="07032B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62397" y="244395"/>
            <a:ext cx="3466147" cy="97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80"/>
              </a:lnSpc>
              <a:spcBef>
                <a:spcPct val="0"/>
              </a:spcBef>
            </a:pPr>
            <a:r>
              <a:rPr lang="en-US" sz="5700" u="sng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Approach</a:t>
            </a:r>
            <a:endParaRPr lang="en-US" sz="5700" u="sng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7313" y="2349335"/>
            <a:ext cx="17353374" cy="5036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0890" lvl="1" indent="-385445" algn="l">
              <a:lnSpc>
                <a:spcPts val="5000"/>
              </a:lnSpc>
              <a:buFont typeface="Arial" panose="020B0604020202020204"/>
              <a:buChar char="•"/>
            </a:pPr>
            <a:r>
              <a:rPr lang="en-US" sz="357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For this project, first we'll get understanding of the given data.</a:t>
            </a:r>
            <a:endParaRPr lang="en-US" sz="357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770890" lvl="1" indent="-385445" algn="l">
              <a:lnSpc>
                <a:spcPts val="5000"/>
              </a:lnSpc>
              <a:buFont typeface="Arial" panose="020B0604020202020204"/>
              <a:buChar char="•"/>
            </a:pPr>
            <a:r>
              <a:rPr lang="en-US" sz="357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Then We'll </a:t>
            </a:r>
            <a:r>
              <a:rPr lang="en-US" sz="357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clean the data as per our requirement by removing null values, delete unnecessary columns, etc.</a:t>
            </a:r>
            <a:endParaRPr lang="en-US" sz="357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770890" lvl="1" indent="-385445" algn="l">
              <a:lnSpc>
                <a:spcPts val="5000"/>
              </a:lnSpc>
              <a:buFont typeface="Arial" panose="020B0604020202020204"/>
              <a:buChar char="•"/>
            </a:pPr>
            <a:r>
              <a:rPr lang="en-US" sz="357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After the cleaning we'll using pivot table, various functions, and charts for desired answers for the questions. </a:t>
            </a:r>
            <a:endParaRPr lang="en-US" sz="357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770890" lvl="1" indent="-385445" algn="l">
              <a:lnSpc>
                <a:spcPts val="5000"/>
              </a:lnSpc>
              <a:buFont typeface="Arial" panose="020B0604020202020204"/>
              <a:buChar char="•"/>
            </a:pPr>
            <a:r>
              <a:rPr lang="en-US" sz="357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We'll</a:t>
            </a:r>
            <a:r>
              <a:rPr lang="en-US" sz="357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continues ask Whys to data to get in depth of the root of the problem.</a:t>
            </a:r>
            <a:endParaRPr lang="en-US" sz="357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770890" lvl="1" indent="-385445" algn="l">
              <a:lnSpc>
                <a:spcPts val="5000"/>
              </a:lnSpc>
              <a:buFont typeface="Arial" panose="020B0604020202020204"/>
              <a:buChar char="•"/>
            </a:pPr>
            <a:r>
              <a:rPr lang="en-US" sz="357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At the end we'll present our answers with proper formatting in table and garaphs.</a:t>
            </a:r>
            <a:endParaRPr lang="en-US" sz="357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2975517" y="509129"/>
            <a:ext cx="4590548" cy="4114800"/>
          </a:xfrm>
          <a:custGeom>
            <a:avLst/>
            <a:gdLst/>
            <a:ahLst/>
            <a:cxnLst/>
            <a:rect l="l" t="t" r="r" b="b"/>
            <a:pathLst>
              <a:path w="4590548" h="4114800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065157" y="1978616"/>
            <a:ext cx="10222843" cy="8308384"/>
          </a:xfrm>
          <a:custGeom>
            <a:avLst/>
            <a:gdLst/>
            <a:ahLst/>
            <a:cxnLst/>
            <a:rect l="l" t="t" r="r" b="b"/>
            <a:pathLst>
              <a:path w="10222843" h="8308384">
                <a:moveTo>
                  <a:pt x="0" y="0"/>
                </a:moveTo>
                <a:lnTo>
                  <a:pt x="10222843" y="0"/>
                </a:lnTo>
                <a:lnTo>
                  <a:pt x="10222843" y="8308384"/>
                </a:lnTo>
                <a:lnTo>
                  <a:pt x="0" y="83083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6900" cy="5708159"/>
            </a:xfrm>
            <a:custGeom>
              <a:avLst/>
              <a:gdLst/>
              <a:ahLst/>
              <a:cxnLst/>
              <a:rect l="l" t="t" r="r" b="b"/>
              <a:pathLst>
                <a:path w="626900" h="5708159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996854" y="4683451"/>
            <a:ext cx="425144" cy="425144"/>
          </a:xfrm>
          <a:custGeom>
            <a:avLst/>
            <a:gdLst/>
            <a:ahLst/>
            <a:cxnLst/>
            <a:rect l="l" t="t" r="r" b="b"/>
            <a:pathLst>
              <a:path w="425144" h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80148" y="5144913"/>
            <a:ext cx="1058556" cy="458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0"/>
              </a:lnSpc>
              <a:spcBef>
                <a:spcPct val="0"/>
              </a:spcBef>
            </a:pPr>
            <a:r>
              <a:rPr lang="en-US" sz="2690">
                <a:solidFill>
                  <a:srgbClr val="0703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120+</a:t>
            </a:r>
            <a:endParaRPr lang="en-US" sz="2690">
              <a:solidFill>
                <a:srgbClr val="07032B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2468818"/>
            <a:ext cx="15540473" cy="3180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8200" lvl="1" indent="-419100" algn="l">
              <a:lnSpc>
                <a:spcPts val="5435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Microsoft Excel</a:t>
            </a:r>
            <a:r>
              <a:rPr lang="en-US" sz="388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:  This tool is used to create graphical representation of the results and to understand the result set better.</a:t>
            </a:r>
            <a:endParaRPr lang="en-US" sz="388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l">
              <a:lnSpc>
                <a:spcPts val="5435"/>
              </a:lnSpc>
            </a:pPr>
          </a:p>
          <a:p>
            <a:pPr marL="838200" lvl="1" indent="-419100" algn="l">
              <a:lnSpc>
                <a:spcPts val="1940"/>
              </a:lnSpc>
              <a:buFont typeface="Arial" panose="020B0604020202020204"/>
              <a:buChar char="•"/>
            </a:pPr>
            <a:r>
              <a:rPr lang="en-US" sz="3880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Microsoft PowerPoint </a:t>
            </a:r>
            <a:r>
              <a:rPr lang="en-US" sz="388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: To create PPT</a:t>
            </a:r>
            <a:endParaRPr lang="en-US" sz="388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2975517" y="509129"/>
            <a:ext cx="4590548" cy="4114800"/>
          </a:xfrm>
          <a:custGeom>
            <a:avLst/>
            <a:gdLst/>
            <a:ahLst/>
            <a:cxnLst/>
            <a:rect l="l" t="t" r="r" b="b"/>
            <a:pathLst>
              <a:path w="4590548" h="4114800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49717" y="8124164"/>
            <a:ext cx="16901977" cy="51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20"/>
              </a:lnSpc>
              <a:spcBef>
                <a:spcPct val="0"/>
              </a:spcBef>
            </a:pPr>
            <a:r>
              <a:rPr lang="en-US" sz="3015" u="sng">
                <a:solidFill>
                  <a:srgbClr val="F5F6F7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  <a:hlinkClick r:id="rId5" tooltip="https://drive.google.com/file/d/1XpGThHzLnXxL_7aQo2sCpYL3SeB18MMB/view"/>
              </a:rPr>
              <a:t>https://drive.google.com/file/d/1XpGThHzLnXxL_7aQo2sCpYL3SeB18MMB/view</a:t>
            </a:r>
            <a:endParaRPr lang="en-US" sz="3015" u="sng">
              <a:solidFill>
                <a:srgbClr val="F5F6F7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  <a:hlinkClick r:id="rId5" tooltip="https://drive.google.com/file/d/1XpGThHzLnXxL_7aQo2sCpYL3SeB18MMB/view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8012085" y="1836071"/>
            <a:ext cx="10222843" cy="8308384"/>
          </a:xfrm>
          <a:custGeom>
            <a:avLst/>
            <a:gdLst/>
            <a:ahLst/>
            <a:cxnLst/>
            <a:rect l="l" t="t" r="r" b="b"/>
            <a:pathLst>
              <a:path w="10222843" h="8308384">
                <a:moveTo>
                  <a:pt x="0" y="0"/>
                </a:moveTo>
                <a:lnTo>
                  <a:pt x="10222843" y="0"/>
                </a:lnTo>
                <a:lnTo>
                  <a:pt x="10222843" y="8308383"/>
                </a:lnTo>
                <a:lnTo>
                  <a:pt x="0" y="8308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0" y="481971"/>
            <a:ext cx="7637973" cy="97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80"/>
              </a:lnSpc>
              <a:spcBef>
                <a:spcPct val="0"/>
              </a:spcBef>
            </a:pPr>
            <a:r>
              <a:rPr lang="en-US" sz="5700" u="sng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Tech-Stack Used</a:t>
            </a:r>
            <a:endParaRPr lang="en-US" sz="5700" u="sng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-1133354" y="6621132"/>
            <a:ext cx="7637973" cy="97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80"/>
              </a:lnSpc>
              <a:spcBef>
                <a:spcPct val="0"/>
              </a:spcBef>
            </a:pPr>
            <a:r>
              <a:rPr lang="en-US" sz="5700" u="sng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Data-set : </a:t>
            </a:r>
            <a:endParaRPr lang="en-US" sz="5700" u="sng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65157" y="1978616"/>
            <a:ext cx="10222843" cy="8308384"/>
          </a:xfrm>
          <a:custGeom>
            <a:avLst/>
            <a:gdLst/>
            <a:ahLst/>
            <a:cxnLst/>
            <a:rect l="l" t="t" r="r" b="b"/>
            <a:pathLst>
              <a:path w="10222843" h="8308384">
                <a:moveTo>
                  <a:pt x="0" y="0"/>
                </a:moveTo>
                <a:lnTo>
                  <a:pt x="10222843" y="0"/>
                </a:lnTo>
                <a:lnTo>
                  <a:pt x="10222843" y="8308384"/>
                </a:lnTo>
                <a:lnTo>
                  <a:pt x="0" y="83083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6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26900" cy="5708159"/>
            </a:xfrm>
            <a:custGeom>
              <a:avLst/>
              <a:gdLst/>
              <a:ahLst/>
              <a:cxnLst/>
              <a:rect l="l" t="t" r="r" b="b"/>
              <a:pathLst>
                <a:path w="626900" h="5708159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996854" y="4683451"/>
            <a:ext cx="425144" cy="425144"/>
          </a:xfrm>
          <a:custGeom>
            <a:avLst/>
            <a:gdLst/>
            <a:ahLst/>
            <a:cxnLst/>
            <a:rect l="l" t="t" r="r" b="b"/>
            <a:pathLst>
              <a:path w="425144" h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75517" y="509129"/>
            <a:ext cx="4590548" cy="4114800"/>
          </a:xfrm>
          <a:custGeom>
            <a:avLst/>
            <a:gdLst/>
            <a:ahLst/>
            <a:cxnLst/>
            <a:rect l="l" t="t" r="r" b="b"/>
            <a:pathLst>
              <a:path w="4590548" h="4114800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82008" y="2338149"/>
            <a:ext cx="15977292" cy="6920151"/>
          </a:xfrm>
          <a:custGeom>
            <a:avLst/>
            <a:gdLst/>
            <a:ahLst/>
            <a:cxnLst/>
            <a:rect l="l" t="t" r="r" b="b"/>
            <a:pathLst>
              <a:path w="15977292" h="6920151">
                <a:moveTo>
                  <a:pt x="0" y="0"/>
                </a:moveTo>
                <a:lnTo>
                  <a:pt x="15977292" y="0"/>
                </a:lnTo>
                <a:lnTo>
                  <a:pt x="15977292" y="6920151"/>
                </a:lnTo>
                <a:lnTo>
                  <a:pt x="0" y="69201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744" r="-739" b="-744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0" y="-11564"/>
            <a:ext cx="5895791" cy="936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00"/>
              </a:lnSpc>
              <a:spcBef>
                <a:spcPct val="0"/>
              </a:spcBef>
            </a:pPr>
            <a:r>
              <a:rPr lang="en-US" sz="5500" u="sng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Data Cleaning</a:t>
            </a:r>
            <a:endParaRPr lang="en-US" sz="5500" u="sng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56055" y="1164575"/>
            <a:ext cx="11516882" cy="131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115" lvl="1" indent="-269875" algn="l">
              <a:lnSpc>
                <a:spcPts val="3495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Dropping an unnecessary column and </a:t>
            </a:r>
            <a:r>
              <a:rPr lang="en-US" sz="2500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Remove Duplicates</a:t>
            </a:r>
            <a:endParaRPr lang="en-US" sz="2500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marL="539115" lvl="1" indent="-269875" algn="l">
              <a:lnSpc>
                <a:spcPts val="3495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remove blank cell or null value (NA)</a:t>
            </a:r>
            <a:endParaRPr lang="en-US" sz="2500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3495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556055" y="9496425"/>
            <a:ext cx="18565382" cy="427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5"/>
              </a:lnSpc>
            </a:pPr>
            <a:r>
              <a:rPr lang="en-US" sz="2500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Before Cleaning there is around 5044 rows and 28 column but after cleaning around 3850 rows and 14 columns </a:t>
            </a:r>
            <a:endParaRPr lang="en-US" sz="2500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65157" y="1978616"/>
            <a:ext cx="10222843" cy="8308384"/>
          </a:xfrm>
          <a:custGeom>
            <a:avLst/>
            <a:gdLst/>
            <a:ahLst/>
            <a:cxnLst/>
            <a:rect l="l" t="t" r="r" b="b"/>
            <a:pathLst>
              <a:path w="10222843" h="8308384">
                <a:moveTo>
                  <a:pt x="0" y="0"/>
                </a:moveTo>
                <a:lnTo>
                  <a:pt x="10222843" y="0"/>
                </a:lnTo>
                <a:lnTo>
                  <a:pt x="10222843" y="8308384"/>
                </a:lnTo>
                <a:lnTo>
                  <a:pt x="0" y="83083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6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26900" cy="5708159"/>
            </a:xfrm>
            <a:custGeom>
              <a:avLst/>
              <a:gdLst/>
              <a:ahLst/>
              <a:cxnLst/>
              <a:rect l="l" t="t" r="r" b="b"/>
              <a:pathLst>
                <a:path w="626900" h="5708159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996854" y="4683451"/>
            <a:ext cx="425144" cy="425144"/>
          </a:xfrm>
          <a:custGeom>
            <a:avLst/>
            <a:gdLst/>
            <a:ahLst/>
            <a:cxnLst/>
            <a:rect l="l" t="t" r="r" b="b"/>
            <a:pathLst>
              <a:path w="425144" h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89368" y="1091604"/>
            <a:ext cx="17792489" cy="1570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0"/>
              </a:lnSpc>
            </a:pPr>
            <a:r>
              <a:rPr lang="en-US" sz="2990" u="sng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A. Movie Genre Analysis</a:t>
            </a:r>
            <a:r>
              <a:rPr lang="en-US" sz="2990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: </a:t>
            </a:r>
            <a:r>
              <a:rPr lang="en-US" sz="299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  Determine the most common genres of movies in the dataset. Then, for each genre, calculate descriptive statistics (mean, median, mode, range, variance, standard deviation) of the IMDB scores.</a:t>
            </a:r>
            <a:endParaRPr lang="en-US" sz="299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2975517" y="509129"/>
            <a:ext cx="4590548" cy="4114800"/>
          </a:xfrm>
          <a:custGeom>
            <a:avLst/>
            <a:gdLst/>
            <a:ahLst/>
            <a:cxnLst/>
            <a:rect l="l" t="t" r="r" b="b"/>
            <a:pathLst>
              <a:path w="4590548" h="4114800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047559" y="2815125"/>
            <a:ext cx="14476107" cy="7245328"/>
          </a:xfrm>
          <a:custGeom>
            <a:avLst/>
            <a:gdLst/>
            <a:ahLst/>
            <a:cxnLst/>
            <a:rect l="l" t="t" r="r" b="b"/>
            <a:pathLst>
              <a:path w="14476107" h="7245328">
                <a:moveTo>
                  <a:pt x="0" y="0"/>
                </a:moveTo>
                <a:lnTo>
                  <a:pt x="14476107" y="0"/>
                </a:lnTo>
                <a:lnTo>
                  <a:pt x="14476107" y="7245328"/>
                </a:lnTo>
                <a:lnTo>
                  <a:pt x="0" y="72453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-525898" y="-104775"/>
            <a:ext cx="5895791" cy="936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00"/>
              </a:lnSpc>
              <a:spcBef>
                <a:spcPct val="0"/>
              </a:spcBef>
            </a:pPr>
            <a:r>
              <a:rPr lang="en-US" sz="5500" u="sng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Insights</a:t>
            </a:r>
            <a:endParaRPr lang="en-US" sz="5500" u="sng">
              <a:solidFill>
                <a:srgbClr val="FFFFFF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65157" y="1978616"/>
            <a:ext cx="10222843" cy="8308384"/>
          </a:xfrm>
          <a:custGeom>
            <a:avLst/>
            <a:gdLst/>
            <a:ahLst/>
            <a:cxnLst/>
            <a:rect l="l" t="t" r="r" b="b"/>
            <a:pathLst>
              <a:path w="10222843" h="8308384">
                <a:moveTo>
                  <a:pt x="0" y="0"/>
                </a:moveTo>
                <a:lnTo>
                  <a:pt x="10222843" y="0"/>
                </a:lnTo>
                <a:lnTo>
                  <a:pt x="10222843" y="8308384"/>
                </a:lnTo>
                <a:lnTo>
                  <a:pt x="0" y="83083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6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26900" cy="5708159"/>
            </a:xfrm>
            <a:custGeom>
              <a:avLst/>
              <a:gdLst/>
              <a:ahLst/>
              <a:cxnLst/>
              <a:rect l="l" t="t" r="r" b="b"/>
              <a:pathLst>
                <a:path w="626900" h="5708159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996854" y="4683451"/>
            <a:ext cx="425144" cy="425144"/>
          </a:xfrm>
          <a:custGeom>
            <a:avLst/>
            <a:gdLst/>
            <a:ahLst/>
            <a:cxnLst/>
            <a:rect l="l" t="t" r="r" b="b"/>
            <a:pathLst>
              <a:path w="425144" h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975517" y="509129"/>
            <a:ext cx="4590548" cy="4114800"/>
          </a:xfrm>
          <a:custGeom>
            <a:avLst/>
            <a:gdLst/>
            <a:ahLst/>
            <a:cxnLst/>
            <a:rect l="l" t="t" r="r" b="b"/>
            <a:pathLst>
              <a:path w="4590548" h="4114800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54303" y="617019"/>
            <a:ext cx="7809544" cy="5195336"/>
          </a:xfrm>
          <a:custGeom>
            <a:avLst/>
            <a:gdLst/>
            <a:ahLst/>
            <a:cxnLst/>
            <a:rect l="l" t="t" r="r" b="b"/>
            <a:pathLst>
              <a:path w="7809544" h="5195336">
                <a:moveTo>
                  <a:pt x="0" y="0"/>
                </a:moveTo>
                <a:lnTo>
                  <a:pt x="7809544" y="0"/>
                </a:lnTo>
                <a:lnTo>
                  <a:pt x="7809544" y="5195337"/>
                </a:lnTo>
                <a:lnTo>
                  <a:pt x="0" y="51953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4987" b="-4987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065157" y="-464666"/>
            <a:ext cx="9700956" cy="7292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5"/>
              </a:lnSpc>
            </a:pPr>
          </a:p>
          <a:p>
            <a:pPr algn="l">
              <a:lnSpc>
                <a:spcPts val="3375"/>
              </a:lnSpc>
            </a:pPr>
            <a:r>
              <a:rPr lang="en-US" sz="2410" u="sng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Key Insights from Movie Genre Analysis :</a:t>
            </a:r>
            <a:endParaRPr lang="en-US" sz="2410" u="sng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3375"/>
              </a:lnSpc>
            </a:pPr>
          </a:p>
          <a:p>
            <a:pPr marL="520700" lvl="1" indent="-260350" algn="l">
              <a:lnSpc>
                <a:spcPts val="3375"/>
              </a:lnSpc>
              <a:buFont typeface="Arial" panose="020B0604020202020204"/>
              <a:buChar char="•"/>
            </a:pPr>
            <a:r>
              <a:rPr lang="en-US" sz="241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Drama 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is the most common category with `1937` entries, while </a:t>
            </a:r>
            <a:r>
              <a:rPr lang="en-US" sz="241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Film-Noir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is the least common with only `1` entry.</a:t>
            </a:r>
            <a:endParaRPr lang="en-US" sz="241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375"/>
              </a:lnSpc>
            </a:pPr>
          </a:p>
          <a:p>
            <a:pPr marL="520700" lvl="1" indent="-260350" algn="l">
              <a:lnSpc>
                <a:spcPts val="3375"/>
              </a:lnSpc>
              <a:buFont typeface="Arial" panose="020B0604020202020204"/>
              <a:buChar char="•"/>
            </a:pPr>
            <a:r>
              <a:rPr lang="en-US" sz="241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Biography 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and </a:t>
            </a:r>
            <a:r>
              <a:rPr lang="en-US" sz="241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History 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categories have the highest average ratings (`7.14` and `7.12`, respectively),means they indicating that both are generally well-received or Popular.</a:t>
            </a:r>
            <a:endParaRPr lang="en-US" sz="241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375"/>
              </a:lnSpc>
            </a:pPr>
          </a:p>
          <a:p>
            <a:pPr marL="520700" lvl="1" indent="-260350" algn="l">
              <a:lnSpc>
                <a:spcPts val="3375"/>
              </a:lnSpc>
              <a:buFont typeface="Arial" panose="020B0604020202020204"/>
              <a:buChar char="•"/>
            </a:pPr>
            <a:r>
              <a:rPr lang="en-US" sz="241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Horror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has the lowest average and median ratings (`5.93` and `5.9`), means it has low rating .</a:t>
            </a:r>
            <a:endParaRPr lang="en-US" sz="241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375"/>
              </a:lnSpc>
            </a:pPr>
          </a:p>
          <a:p>
            <a:pPr marL="520700" lvl="1" indent="-260350" algn="l">
              <a:lnSpc>
                <a:spcPts val="3375"/>
              </a:lnSpc>
              <a:buFont typeface="Arial" panose="020B0604020202020204"/>
              <a:buChar char="•"/>
            </a:pP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241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Documentary 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shows the highest variability in ratings with a standard deviation of `1.25`, while </a:t>
            </a:r>
            <a:r>
              <a:rPr lang="en-US" sz="241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Short 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is the most consistent with a standard deviation of `0.30`.</a:t>
            </a:r>
            <a:endParaRPr lang="en-US" sz="241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375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254303" y="6817841"/>
            <a:ext cx="17980625" cy="2920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0700" lvl="1" indent="-260350" algn="l">
              <a:lnSpc>
                <a:spcPts val="3375"/>
              </a:lnSpc>
              <a:buFont typeface="Arial" panose="020B0604020202020204"/>
              <a:buChar char="•"/>
            </a:pPr>
            <a:r>
              <a:rPr lang="en-US" sz="241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W</a:t>
            </a:r>
            <a:r>
              <a:rPr lang="en-US" sz="2410" u="none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ester</a:t>
            </a:r>
            <a:r>
              <a:rPr lang="en-US" sz="241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n</a:t>
            </a:r>
            <a:r>
              <a:rPr lang="en-US" sz="2410" u="none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 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</a:t>
            </a:r>
            <a:r>
              <a:rPr lang="en-US" sz="2410" u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 the highest maximum rating (`9.2`), it i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nd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ca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ting a standout entry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 this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ca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eg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ory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en-US" sz="241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2725"/>
              </a:lnSpc>
            </a:pPr>
          </a:p>
          <a:p>
            <a:pPr marL="520700" lvl="1" indent="-260350" algn="l">
              <a:lnSpc>
                <a:spcPts val="3375"/>
              </a:lnSpc>
              <a:buFont typeface="Arial" panose="020B0604020202020204"/>
              <a:buChar char="•"/>
            </a:pP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Some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categories like </a:t>
            </a:r>
            <a:r>
              <a:rPr lang="en-US" sz="241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Short 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and </a:t>
            </a:r>
            <a:r>
              <a:rPr lang="en-US" sz="241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Film-Noir 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don’t have a mode it means it is unique or don’t have proper rating .</a:t>
            </a:r>
            <a:endParaRPr lang="en-US" sz="241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375"/>
              </a:lnSpc>
            </a:pPr>
          </a:p>
          <a:p>
            <a:pPr marL="520700" lvl="1" indent="-260350" algn="l">
              <a:lnSpc>
                <a:spcPts val="3375"/>
              </a:lnSpc>
              <a:buFont typeface="Arial" panose="020B0604020202020204"/>
              <a:buChar char="•"/>
            </a:pPr>
            <a:r>
              <a:rPr lang="en-US" sz="241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Drama </a:t>
            </a:r>
            <a:r>
              <a:rPr lang="en-US" sz="241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doesn't have the highest average ratings or mean-score , means it showing that being popular doesn't always mean higher ratings.</a:t>
            </a:r>
            <a:endParaRPr lang="en-US" sz="241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37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65157" y="1978616"/>
            <a:ext cx="10222843" cy="8308384"/>
          </a:xfrm>
          <a:custGeom>
            <a:avLst/>
            <a:gdLst/>
            <a:ahLst/>
            <a:cxnLst/>
            <a:rect l="l" t="t" r="r" b="b"/>
            <a:pathLst>
              <a:path w="10222843" h="8308384">
                <a:moveTo>
                  <a:pt x="0" y="0"/>
                </a:moveTo>
                <a:lnTo>
                  <a:pt x="10222843" y="0"/>
                </a:lnTo>
                <a:lnTo>
                  <a:pt x="10222843" y="8308384"/>
                </a:lnTo>
                <a:lnTo>
                  <a:pt x="0" y="83083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6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26900" cy="5708159"/>
            </a:xfrm>
            <a:custGeom>
              <a:avLst/>
              <a:gdLst/>
              <a:ahLst/>
              <a:cxnLst/>
              <a:rect l="l" t="t" r="r" b="b"/>
              <a:pathLst>
                <a:path w="626900" h="5708159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996854" y="4683451"/>
            <a:ext cx="425144" cy="425144"/>
          </a:xfrm>
          <a:custGeom>
            <a:avLst/>
            <a:gdLst/>
            <a:ahLst/>
            <a:cxnLst/>
            <a:rect l="l" t="t" r="r" b="b"/>
            <a:pathLst>
              <a:path w="425144" h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42440" y="294468"/>
            <a:ext cx="17792489" cy="102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0"/>
              </a:lnSpc>
            </a:pPr>
            <a:r>
              <a:rPr lang="en-US" sz="2990" u="sng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B. Movie Duration Analysis: </a:t>
            </a:r>
            <a:r>
              <a:rPr lang="en-US" sz="2990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: </a:t>
            </a:r>
            <a:r>
              <a:rPr lang="en-US" sz="299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  Analyze the distribution of movie durations and identify the relationship between movie duration and IMDB score.</a:t>
            </a:r>
            <a:endParaRPr lang="en-US" sz="299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2975517" y="509129"/>
            <a:ext cx="4590548" cy="4114800"/>
          </a:xfrm>
          <a:custGeom>
            <a:avLst/>
            <a:gdLst/>
            <a:ahLst/>
            <a:cxnLst/>
            <a:rect l="l" t="t" r="r" b="b"/>
            <a:pathLst>
              <a:path w="4590548" h="4114800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75898" y="1808849"/>
            <a:ext cx="4512821" cy="1020290"/>
          </a:xfrm>
          <a:custGeom>
            <a:avLst/>
            <a:gdLst/>
            <a:ahLst/>
            <a:cxnLst/>
            <a:rect l="l" t="t" r="r" b="b"/>
            <a:pathLst>
              <a:path w="4512821" h="1020290">
                <a:moveTo>
                  <a:pt x="0" y="0"/>
                </a:moveTo>
                <a:lnTo>
                  <a:pt x="4512822" y="0"/>
                </a:lnTo>
                <a:lnTo>
                  <a:pt x="4512822" y="1020290"/>
                </a:lnTo>
                <a:lnTo>
                  <a:pt x="0" y="10202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632309" y="3314914"/>
            <a:ext cx="10446178" cy="5999956"/>
          </a:xfrm>
          <a:custGeom>
            <a:avLst/>
            <a:gdLst/>
            <a:ahLst/>
            <a:cxnLst/>
            <a:rect l="l" t="t" r="r" b="b"/>
            <a:pathLst>
              <a:path w="10446178" h="5999956">
                <a:moveTo>
                  <a:pt x="0" y="0"/>
                </a:moveTo>
                <a:lnTo>
                  <a:pt x="10446178" y="0"/>
                </a:lnTo>
                <a:lnTo>
                  <a:pt x="10446178" y="5999956"/>
                </a:lnTo>
                <a:lnTo>
                  <a:pt x="0" y="59999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5869</Words>
  <Application>WPS Presentation</Application>
  <PresentationFormat>On-screen Show (4:3)</PresentationFormat>
  <Paragraphs>135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Poppins Bold</vt:lpstr>
      <vt:lpstr>Canva Sans Bold</vt:lpstr>
      <vt:lpstr>Open Sans Bold</vt:lpstr>
      <vt:lpstr>Arial</vt:lpstr>
      <vt:lpstr>Poppins</vt:lpstr>
      <vt:lpstr>Canva Sans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Blue Futuristic Technology Presentation</dc:title>
  <dc:creator/>
  <cp:lastModifiedBy>suran</cp:lastModifiedBy>
  <cp:revision>3</cp:revision>
  <dcterms:created xsi:type="dcterms:W3CDTF">2006-08-16T00:00:00Z</dcterms:created>
  <dcterms:modified xsi:type="dcterms:W3CDTF">2024-08-03T15:21:39Z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2E002DE8D0EE4EC698B2815FB747E87D_12</vt:lpwstr>
  </property>
  <property fmtid="{D5CDD505-2E9C-101B-9397-08002B2CF9AE}" pid="3" name="KSOProductBuildVer">
    <vt:lpwstr>1033-12.2.0.17153</vt:lpwstr>
  </property>
</Properties>
</file>