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10287000" cx="18288000"/>
  <p:notesSz cx="6858000" cy="9144000"/>
  <p:embeddedFontLst>
    <p:embeddedFont>
      <p:font typeface="Poppins"/>
      <p:bold r:id="rId23"/>
      <p:boldItalic r:id="rId24"/>
    </p:embeddedFont>
    <p:embeddedFont>
      <p:font typeface="Open Sans"/>
      <p:bold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7" roundtripDataSignature="AMtx7mj45timv30QDIvgwVHYXPjPpWcP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oppins-boldItalic.fntdata"/><Relationship Id="rId23" Type="http://schemas.openxmlformats.org/officeDocument/2006/relationships/font" Target="fonts/Poppi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bold.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7"/>
          <p:cNvSpPr/>
          <p:nvPr>
            <p:ph idx="2" type="pic"/>
          </p:nvPr>
        </p:nvSpPr>
        <p:spPr>
          <a:xfrm>
            <a:off x="1792288" y="612775"/>
            <a:ext cx="5486400" cy="4114800"/>
          </a:xfrm>
          <a:prstGeom prst="rect">
            <a:avLst/>
          </a:prstGeom>
          <a:noFill/>
          <a:ln>
            <a:noFill/>
          </a:ln>
        </p:spPr>
      </p:sp>
      <p:sp>
        <p:nvSpPr>
          <p:cNvPr id="64" name="Google Shape;64;p2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1.png"/><Relationship Id="rId7" Type="http://schemas.openxmlformats.org/officeDocument/2006/relationships/image" Target="../media/image22.png"/><Relationship Id="rId8"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7.png"/><Relationship Id="rId7"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21.png"/><Relationship Id="rId7"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8.gif"/><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5.png"/><Relationship Id="rId7"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032B"/>
        </a:solidFill>
      </p:bgPr>
    </p:bg>
    <p:spTree>
      <p:nvGrpSpPr>
        <p:cNvPr id="83" name="Shape 83"/>
        <p:cNvGrpSpPr/>
        <p:nvPr/>
      </p:nvGrpSpPr>
      <p:grpSpPr>
        <a:xfrm>
          <a:off x="0" y="0"/>
          <a:ext cx="0" cy="0"/>
          <a:chOff x="0" y="0"/>
          <a:chExt cx="0" cy="0"/>
        </a:xfrm>
      </p:grpSpPr>
      <p:sp>
        <p:nvSpPr>
          <p:cNvPr id="84" name="Google Shape;84;p1"/>
          <p:cNvSpPr/>
          <p:nvPr/>
        </p:nvSpPr>
        <p:spPr>
          <a:xfrm rot="-1477666">
            <a:off x="9047305" y="5541014"/>
            <a:ext cx="11751190" cy="9550513"/>
          </a:xfrm>
          <a:custGeom>
            <a:rect b="b" l="l" r="r" t="t"/>
            <a:pathLst>
              <a:path extrusionOk="0" h="9550513" w="11751190">
                <a:moveTo>
                  <a:pt x="0" y="0"/>
                </a:moveTo>
                <a:lnTo>
                  <a:pt x="11751191" y="0"/>
                </a:lnTo>
                <a:lnTo>
                  <a:pt x="11751191" y="9550513"/>
                </a:lnTo>
                <a:lnTo>
                  <a:pt x="0" y="9550513"/>
                </a:lnTo>
                <a:lnTo>
                  <a:pt x="0" y="0"/>
                </a:lnTo>
                <a:close/>
              </a:path>
            </a:pathLst>
          </a:custGeom>
          <a:blipFill rotWithShape="1">
            <a:blip r:embed="rId3">
              <a:alphaModFix/>
            </a:blip>
            <a:stretch>
              <a:fillRect b="0" l="0" r="0" t="0"/>
            </a:stretch>
          </a:blipFill>
          <a:ln>
            <a:noFill/>
          </a:ln>
        </p:spPr>
      </p:sp>
      <p:sp>
        <p:nvSpPr>
          <p:cNvPr id="85" name="Google Shape;85;p1"/>
          <p:cNvSpPr/>
          <p:nvPr/>
        </p:nvSpPr>
        <p:spPr>
          <a:xfrm rot="7941020">
            <a:off x="-4218864" y="-6958459"/>
            <a:ext cx="11751190" cy="9550513"/>
          </a:xfrm>
          <a:custGeom>
            <a:rect b="b" l="l" r="r" t="t"/>
            <a:pathLst>
              <a:path extrusionOk="0" h="9550513" w="11751190">
                <a:moveTo>
                  <a:pt x="0" y="0"/>
                </a:moveTo>
                <a:lnTo>
                  <a:pt x="11751190" y="0"/>
                </a:lnTo>
                <a:lnTo>
                  <a:pt x="11751190" y="9550512"/>
                </a:lnTo>
                <a:lnTo>
                  <a:pt x="0" y="9550512"/>
                </a:lnTo>
                <a:lnTo>
                  <a:pt x="0" y="0"/>
                </a:lnTo>
                <a:close/>
              </a:path>
            </a:pathLst>
          </a:custGeom>
          <a:blipFill rotWithShape="1">
            <a:blip r:embed="rId3">
              <a:alphaModFix/>
            </a:blip>
            <a:stretch>
              <a:fillRect b="0" l="0" r="0" t="0"/>
            </a:stretch>
          </a:blipFill>
          <a:ln>
            <a:noFill/>
          </a:ln>
        </p:spPr>
      </p:sp>
      <p:grpSp>
        <p:nvGrpSpPr>
          <p:cNvPr id="86" name="Google Shape;86;p1"/>
          <p:cNvGrpSpPr/>
          <p:nvPr/>
        </p:nvGrpSpPr>
        <p:grpSpPr>
          <a:xfrm>
            <a:off x="18181857" y="8283763"/>
            <a:ext cx="106143" cy="974537"/>
            <a:chOff x="0" y="-47625"/>
            <a:chExt cx="626900" cy="5755784"/>
          </a:xfrm>
        </p:grpSpPr>
        <p:sp>
          <p:nvSpPr>
            <p:cNvPr id="87" name="Google Shape;87;p1"/>
            <p:cNvSpPr/>
            <p:nvPr/>
          </p:nvSpPr>
          <p:spPr>
            <a:xfrm>
              <a:off x="0" y="0"/>
              <a:ext cx="626900" cy="5708159"/>
            </a:xfrm>
            <a:custGeom>
              <a:rect b="b" l="l" r="r" t="t"/>
              <a:pathLst>
                <a:path extrusionOk="0" h="5708159" w="626900">
                  <a:moveTo>
                    <a:pt x="0" y="0"/>
                  </a:moveTo>
                  <a:lnTo>
                    <a:pt x="626900" y="0"/>
                  </a:lnTo>
                  <a:lnTo>
                    <a:pt x="626900" y="5708159"/>
                  </a:lnTo>
                  <a:lnTo>
                    <a:pt x="0" y="5708159"/>
                  </a:lnTo>
                  <a:close/>
                </a:path>
              </a:pathLst>
            </a:custGeom>
            <a:solidFill>
              <a:srgbClr val="4ADEDD"/>
            </a:solidFill>
            <a:ln>
              <a:noFill/>
            </a:ln>
          </p:spPr>
        </p:sp>
        <p:sp>
          <p:nvSpPr>
            <p:cNvPr id="88" name="Google Shape;88;p1"/>
            <p:cNvSpPr txBox="1"/>
            <p:nvPr/>
          </p:nvSpPr>
          <p:spPr>
            <a:xfrm>
              <a:off x="0" y="-47625"/>
              <a:ext cx="626900" cy="5755784"/>
            </a:xfrm>
            <a:prstGeom prst="rect">
              <a:avLst/>
            </a:prstGeom>
            <a:noFill/>
            <a:ln>
              <a:noFill/>
            </a:ln>
          </p:spPr>
          <p:txBody>
            <a:bodyPr anchorCtr="0" anchor="ctr" bIns="50800" lIns="50800" spcFirstLastPara="1" rIns="50800" wrap="square" tIns="50800">
              <a:noAutofit/>
            </a:bodyPr>
            <a:lstStyle/>
            <a:p>
              <a:pPr indent="0" lvl="0" marL="0" marR="0" rtl="0" algn="ctr">
                <a:lnSpc>
                  <a:spcPct val="1244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9" name="Google Shape;89;p1"/>
          <p:cNvSpPr/>
          <p:nvPr/>
        </p:nvSpPr>
        <p:spPr>
          <a:xfrm>
            <a:off x="12639565" y="2805592"/>
            <a:ext cx="5223383" cy="7481408"/>
          </a:xfrm>
          <a:custGeom>
            <a:rect b="b" l="l" r="r" t="t"/>
            <a:pathLst>
              <a:path extrusionOk="0" h="7481408" w="5223383">
                <a:moveTo>
                  <a:pt x="0" y="0"/>
                </a:moveTo>
                <a:lnTo>
                  <a:pt x="5223382" y="0"/>
                </a:lnTo>
                <a:lnTo>
                  <a:pt x="5223382" y="7481408"/>
                </a:lnTo>
                <a:lnTo>
                  <a:pt x="0" y="7481408"/>
                </a:lnTo>
                <a:lnTo>
                  <a:pt x="0" y="0"/>
                </a:lnTo>
                <a:close/>
              </a:path>
            </a:pathLst>
          </a:custGeom>
          <a:blipFill rotWithShape="1">
            <a:blip r:embed="rId4">
              <a:alphaModFix amt="77000"/>
            </a:blip>
            <a:stretch>
              <a:fillRect b="0" l="0" r="0" t="0"/>
            </a:stretch>
          </a:blipFill>
          <a:ln>
            <a:noFill/>
          </a:ln>
        </p:spPr>
      </p:sp>
      <p:sp>
        <p:nvSpPr>
          <p:cNvPr id="90" name="Google Shape;90;p1"/>
          <p:cNvSpPr txBox="1"/>
          <p:nvPr/>
        </p:nvSpPr>
        <p:spPr>
          <a:xfrm>
            <a:off x="570587" y="1923808"/>
            <a:ext cx="12691723" cy="7258564"/>
          </a:xfrm>
          <a:prstGeom prst="rect">
            <a:avLst/>
          </a:prstGeom>
          <a:noFill/>
          <a:ln>
            <a:noFill/>
          </a:ln>
        </p:spPr>
        <p:txBody>
          <a:bodyPr anchorCtr="0" anchor="t" bIns="0" lIns="0" spcFirstLastPara="1" rIns="0" wrap="square" tIns="0">
            <a:spAutoFit/>
          </a:bodyPr>
          <a:lstStyle/>
          <a:p>
            <a:pPr indent="0" lvl="0" marL="0" marR="0" rtl="0" algn="l">
              <a:lnSpc>
                <a:spcPct val="140058"/>
              </a:lnSpc>
              <a:spcBef>
                <a:spcPts val="0"/>
              </a:spcBef>
              <a:spcAft>
                <a:spcPts val="0"/>
              </a:spcAft>
              <a:buNone/>
            </a:pPr>
            <a:r>
              <a:rPr b="1" i="0" lang="en-US" sz="6815" u="none" cap="none" strike="noStrike">
                <a:solidFill>
                  <a:srgbClr val="FFFFFF"/>
                </a:solidFill>
                <a:latin typeface="Poppins"/>
                <a:ea typeface="Poppins"/>
                <a:cs typeface="Poppins"/>
                <a:sym typeface="Poppins"/>
              </a:rPr>
              <a:t>INSTAGRAM USER ANALYTICS:</a:t>
            </a:r>
            <a:r>
              <a:rPr b="1" i="0" lang="en-US" sz="6815" u="none" cap="none" strike="noStrike">
                <a:solidFill>
                  <a:srgbClr val="FF5757"/>
                </a:solidFill>
                <a:latin typeface="Poppins"/>
                <a:ea typeface="Poppins"/>
                <a:cs typeface="Poppins"/>
                <a:sym typeface="Poppins"/>
              </a:rPr>
              <a:t>UNVEILING INSIGHTS WITH SQL FUNDAMENTALS</a:t>
            </a:r>
            <a:endParaRPr b="1" i="0" sz="6815" u="none" cap="none" strike="noStrike">
              <a:solidFill>
                <a:srgbClr val="FF5757"/>
              </a:solidFill>
              <a:latin typeface="Poppins"/>
              <a:ea typeface="Poppins"/>
              <a:cs typeface="Poppins"/>
              <a:sym typeface="Poppins"/>
            </a:endParaRPr>
          </a:p>
          <a:p>
            <a:pPr indent="0" lvl="0" marL="0" marR="0" rtl="0" algn="l">
              <a:lnSpc>
                <a:spcPct val="140058"/>
              </a:lnSpc>
              <a:spcBef>
                <a:spcPts val="0"/>
              </a:spcBef>
              <a:spcAft>
                <a:spcPts val="0"/>
              </a:spcAft>
              <a:buNone/>
            </a:pPr>
            <a:r>
              <a:t/>
            </a:r>
            <a:endParaRPr b="1" i="0" sz="6815" u="none" cap="none" strike="noStrike">
              <a:solidFill>
                <a:srgbClr val="FF5757"/>
              </a:solidFill>
              <a:latin typeface="Poppins"/>
              <a:ea typeface="Poppins"/>
              <a:cs typeface="Poppins"/>
              <a:sym typeface="Poppins"/>
            </a:endParaRPr>
          </a:p>
          <a:p>
            <a:pPr indent="0" lvl="0" marL="0" marR="0" rtl="0" algn="l">
              <a:lnSpc>
                <a:spcPct val="140058"/>
              </a:lnSpc>
              <a:spcBef>
                <a:spcPts val="0"/>
              </a:spcBef>
              <a:spcAft>
                <a:spcPts val="0"/>
              </a:spcAft>
              <a:buNone/>
            </a:pPr>
            <a:r>
              <a:t/>
            </a:r>
            <a:endParaRPr b="1" i="0" sz="6815" u="none" cap="none" strike="noStrike">
              <a:solidFill>
                <a:srgbClr val="FF5757"/>
              </a:solidFill>
              <a:latin typeface="Poppins"/>
              <a:ea typeface="Poppins"/>
              <a:cs typeface="Poppins"/>
              <a:sym typeface="Poppins"/>
            </a:endParaRPr>
          </a:p>
        </p:txBody>
      </p:sp>
      <p:sp>
        <p:nvSpPr>
          <p:cNvPr id="91" name="Google Shape;91;p1"/>
          <p:cNvSpPr txBox="1"/>
          <p:nvPr/>
        </p:nvSpPr>
        <p:spPr>
          <a:xfrm>
            <a:off x="283884" y="9441430"/>
            <a:ext cx="3888283" cy="653399"/>
          </a:xfrm>
          <a:prstGeom prst="rect">
            <a:avLst/>
          </a:prstGeom>
          <a:noFill/>
          <a:ln>
            <a:noFill/>
          </a:ln>
        </p:spPr>
        <p:txBody>
          <a:bodyPr anchorCtr="0" anchor="t" bIns="0" lIns="0" spcFirstLastPara="1" rIns="0" wrap="square" tIns="0">
            <a:spAutoFit/>
          </a:bodyPr>
          <a:lstStyle/>
          <a:p>
            <a:pPr indent="0" lvl="0" marL="0" marR="0" rtl="0" algn="ctr">
              <a:lnSpc>
                <a:spcPct val="139921"/>
              </a:lnSpc>
              <a:spcBef>
                <a:spcPts val="0"/>
              </a:spcBef>
              <a:spcAft>
                <a:spcPts val="0"/>
              </a:spcAft>
              <a:buNone/>
            </a:pPr>
            <a:r>
              <a:rPr b="0" i="0" lang="en-US" sz="3820" u="sng" cap="none" strike="noStrike">
                <a:solidFill>
                  <a:srgbClr val="FFFFFF"/>
                </a:solidFill>
                <a:latin typeface="Arial"/>
                <a:ea typeface="Arial"/>
                <a:cs typeface="Arial"/>
                <a:sym typeface="Arial"/>
              </a:rPr>
              <a:t>Surani Smit</a:t>
            </a:r>
            <a:endParaRPr b="0" i="0" sz="3820" u="sng" cap="none" strike="noStrike">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032B"/>
        </a:solidFill>
      </p:bgPr>
    </p:bg>
    <p:spTree>
      <p:nvGrpSpPr>
        <p:cNvPr id="216" name="Shape 216"/>
        <p:cNvGrpSpPr/>
        <p:nvPr/>
      </p:nvGrpSpPr>
      <p:grpSpPr>
        <a:xfrm>
          <a:off x="0" y="0"/>
          <a:ext cx="0" cy="0"/>
          <a:chOff x="0" y="0"/>
          <a:chExt cx="0" cy="0"/>
        </a:xfrm>
      </p:grpSpPr>
      <p:sp>
        <p:nvSpPr>
          <p:cNvPr id="217" name="Google Shape;217;p10"/>
          <p:cNvSpPr/>
          <p:nvPr/>
        </p:nvSpPr>
        <p:spPr>
          <a:xfrm rot="-1477666">
            <a:off x="8443658" y="5370633"/>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sp>
      <p:sp>
        <p:nvSpPr>
          <p:cNvPr id="218" name="Google Shape;218;p10"/>
          <p:cNvSpPr/>
          <p:nvPr/>
        </p:nvSpPr>
        <p:spPr>
          <a:xfrm rot="7941020">
            <a:off x="-3526188" y="-6405116"/>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sp>
      <p:grpSp>
        <p:nvGrpSpPr>
          <p:cNvPr id="219" name="Google Shape;219;p10"/>
          <p:cNvGrpSpPr/>
          <p:nvPr/>
        </p:nvGrpSpPr>
        <p:grpSpPr>
          <a:xfrm>
            <a:off x="18181857" y="8283763"/>
            <a:ext cx="106143" cy="974537"/>
            <a:chOff x="0" y="-47625"/>
            <a:chExt cx="626900" cy="5755784"/>
          </a:xfrm>
        </p:grpSpPr>
        <p:sp>
          <p:nvSpPr>
            <p:cNvPr id="220" name="Google Shape;220;p10"/>
            <p:cNvSpPr/>
            <p:nvPr/>
          </p:nvSpPr>
          <p:spPr>
            <a:xfrm>
              <a:off x="0" y="0"/>
              <a:ext cx="626900" cy="5708159"/>
            </a:xfrm>
            <a:custGeom>
              <a:rect b="b" l="l" r="r" t="t"/>
              <a:pathLst>
                <a:path extrusionOk="0" h="5708159" w="626900">
                  <a:moveTo>
                    <a:pt x="0" y="0"/>
                  </a:moveTo>
                  <a:lnTo>
                    <a:pt x="626900" y="0"/>
                  </a:lnTo>
                  <a:lnTo>
                    <a:pt x="626900" y="5708159"/>
                  </a:lnTo>
                  <a:lnTo>
                    <a:pt x="0" y="5708159"/>
                  </a:lnTo>
                  <a:close/>
                </a:path>
              </a:pathLst>
            </a:custGeom>
            <a:solidFill>
              <a:srgbClr val="4ADEDD"/>
            </a:solidFill>
            <a:ln>
              <a:noFill/>
            </a:ln>
          </p:spPr>
        </p:sp>
        <p:sp>
          <p:nvSpPr>
            <p:cNvPr id="221" name="Google Shape;221;p10"/>
            <p:cNvSpPr txBox="1"/>
            <p:nvPr/>
          </p:nvSpPr>
          <p:spPr>
            <a:xfrm>
              <a:off x="0" y="-47625"/>
              <a:ext cx="626900" cy="5755784"/>
            </a:xfrm>
            <a:prstGeom prst="rect">
              <a:avLst/>
            </a:prstGeom>
            <a:noFill/>
            <a:ln>
              <a:noFill/>
            </a:ln>
          </p:spPr>
          <p:txBody>
            <a:bodyPr anchorCtr="0" anchor="ctr" bIns="50800" lIns="50800" spcFirstLastPara="1" rIns="50800" wrap="square" tIns="50800">
              <a:noAutofit/>
            </a:bodyPr>
            <a:lstStyle/>
            <a:p>
              <a:pPr indent="0" lvl="0" marL="0" marR="0" rtl="0" algn="ctr">
                <a:lnSpc>
                  <a:spcPct val="1244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2" name="Google Shape;222;p10"/>
          <p:cNvSpPr/>
          <p:nvPr/>
        </p:nvSpPr>
        <p:spPr>
          <a:xfrm>
            <a:off x="1996854" y="4683451"/>
            <a:ext cx="425144" cy="425144"/>
          </a:xfrm>
          <a:custGeom>
            <a:rect b="b" l="l" r="r" t="t"/>
            <a:pathLst>
              <a:path extrusionOk="0" h="425144" w="425144">
                <a:moveTo>
                  <a:pt x="0" y="0"/>
                </a:moveTo>
                <a:lnTo>
                  <a:pt x="425144" y="0"/>
                </a:lnTo>
                <a:lnTo>
                  <a:pt x="425144" y="425144"/>
                </a:lnTo>
                <a:lnTo>
                  <a:pt x="0" y="425144"/>
                </a:lnTo>
                <a:lnTo>
                  <a:pt x="0" y="0"/>
                </a:lnTo>
                <a:close/>
              </a:path>
            </a:pathLst>
          </a:custGeom>
          <a:blipFill rotWithShape="1">
            <a:blip r:embed="rId4">
              <a:alphaModFix/>
            </a:blip>
            <a:stretch>
              <a:fillRect b="0" l="0" r="0" t="0"/>
            </a:stretch>
          </a:blipFill>
          <a:ln>
            <a:noFill/>
          </a:ln>
        </p:spPr>
      </p:sp>
      <p:sp>
        <p:nvSpPr>
          <p:cNvPr id="223" name="Google Shape;223;p10"/>
          <p:cNvSpPr/>
          <p:nvPr/>
        </p:nvSpPr>
        <p:spPr>
          <a:xfrm>
            <a:off x="12975517" y="509129"/>
            <a:ext cx="4590548" cy="4114800"/>
          </a:xfrm>
          <a:custGeom>
            <a:rect b="b" l="l" r="r" t="t"/>
            <a:pathLst>
              <a:path extrusionOk="0" h="4114800" w="4590548">
                <a:moveTo>
                  <a:pt x="0" y="0"/>
                </a:moveTo>
                <a:lnTo>
                  <a:pt x="4590547" y="0"/>
                </a:lnTo>
                <a:lnTo>
                  <a:pt x="4590547" y="4114800"/>
                </a:lnTo>
                <a:lnTo>
                  <a:pt x="0" y="4114800"/>
                </a:lnTo>
                <a:lnTo>
                  <a:pt x="0" y="0"/>
                </a:lnTo>
                <a:close/>
              </a:path>
            </a:pathLst>
          </a:custGeom>
          <a:blipFill rotWithShape="1">
            <a:blip r:embed="rId5">
              <a:alphaModFix amt="24000"/>
            </a:blip>
            <a:stretch>
              <a:fillRect b="0" l="0" r="0" t="0"/>
            </a:stretch>
          </a:blipFill>
          <a:ln>
            <a:noFill/>
          </a:ln>
        </p:spPr>
      </p:sp>
      <p:sp>
        <p:nvSpPr>
          <p:cNvPr id="224" name="Google Shape;224;p10"/>
          <p:cNvSpPr/>
          <p:nvPr/>
        </p:nvSpPr>
        <p:spPr>
          <a:xfrm>
            <a:off x="2738704" y="1750016"/>
            <a:ext cx="6056704" cy="7707065"/>
          </a:xfrm>
          <a:custGeom>
            <a:rect b="b" l="l" r="r" t="t"/>
            <a:pathLst>
              <a:path extrusionOk="0" h="7707065" w="6056704">
                <a:moveTo>
                  <a:pt x="0" y="0"/>
                </a:moveTo>
                <a:lnTo>
                  <a:pt x="6056705" y="0"/>
                </a:lnTo>
                <a:lnTo>
                  <a:pt x="6056705" y="7707065"/>
                </a:lnTo>
                <a:lnTo>
                  <a:pt x="0" y="7707065"/>
                </a:lnTo>
                <a:lnTo>
                  <a:pt x="0" y="0"/>
                </a:lnTo>
                <a:close/>
              </a:path>
            </a:pathLst>
          </a:custGeom>
          <a:blipFill rotWithShape="1">
            <a:blip r:embed="rId6">
              <a:alphaModFix/>
            </a:blip>
            <a:stretch>
              <a:fillRect b="-200" l="0" r="0" t="-200"/>
            </a:stretch>
          </a:blipFill>
          <a:ln>
            <a:noFill/>
          </a:ln>
        </p:spPr>
      </p:sp>
      <p:sp>
        <p:nvSpPr>
          <p:cNvPr id="225" name="Google Shape;225;p10"/>
          <p:cNvSpPr/>
          <p:nvPr/>
        </p:nvSpPr>
        <p:spPr>
          <a:xfrm>
            <a:off x="9431544" y="2626316"/>
            <a:ext cx="8431569" cy="1069379"/>
          </a:xfrm>
          <a:custGeom>
            <a:rect b="b" l="l" r="r" t="t"/>
            <a:pathLst>
              <a:path extrusionOk="0" h="1069379" w="8431569">
                <a:moveTo>
                  <a:pt x="0" y="0"/>
                </a:moveTo>
                <a:lnTo>
                  <a:pt x="8431569" y="0"/>
                </a:lnTo>
                <a:lnTo>
                  <a:pt x="8431569" y="1069379"/>
                </a:lnTo>
                <a:lnTo>
                  <a:pt x="0" y="1069379"/>
                </a:lnTo>
                <a:lnTo>
                  <a:pt x="0" y="0"/>
                </a:lnTo>
                <a:close/>
              </a:path>
            </a:pathLst>
          </a:custGeom>
          <a:blipFill rotWithShape="1">
            <a:blip r:embed="rId7">
              <a:alphaModFix/>
            </a:blip>
            <a:stretch>
              <a:fillRect b="0" l="-6832" r="-765" t="0"/>
            </a:stretch>
          </a:blipFill>
          <a:ln>
            <a:noFill/>
          </a:ln>
        </p:spPr>
      </p:sp>
      <p:sp>
        <p:nvSpPr>
          <p:cNvPr id="226" name="Google Shape;226;p10"/>
          <p:cNvSpPr/>
          <p:nvPr/>
        </p:nvSpPr>
        <p:spPr>
          <a:xfrm>
            <a:off x="16058917" y="6505635"/>
            <a:ext cx="1507147" cy="1895782"/>
          </a:xfrm>
          <a:custGeom>
            <a:rect b="b" l="l" r="r" t="t"/>
            <a:pathLst>
              <a:path extrusionOk="0" h="1895782" w="1507147">
                <a:moveTo>
                  <a:pt x="0" y="0"/>
                </a:moveTo>
                <a:lnTo>
                  <a:pt x="1507147" y="0"/>
                </a:lnTo>
                <a:lnTo>
                  <a:pt x="1507147" y="1895782"/>
                </a:lnTo>
                <a:lnTo>
                  <a:pt x="0" y="1895782"/>
                </a:lnTo>
                <a:lnTo>
                  <a:pt x="0" y="0"/>
                </a:lnTo>
                <a:close/>
              </a:path>
            </a:pathLst>
          </a:custGeom>
          <a:blipFill rotWithShape="1">
            <a:blip r:embed="rId8">
              <a:alphaModFix/>
            </a:blip>
            <a:stretch>
              <a:fillRect b="0" l="0" r="0" t="0"/>
            </a:stretch>
          </a:blipFill>
          <a:ln>
            <a:noFill/>
          </a:ln>
        </p:spPr>
      </p:sp>
      <p:sp>
        <p:nvSpPr>
          <p:cNvPr id="227" name="Google Shape;227;p10"/>
          <p:cNvSpPr txBox="1"/>
          <p:nvPr/>
        </p:nvSpPr>
        <p:spPr>
          <a:xfrm>
            <a:off x="1680148" y="5144913"/>
            <a:ext cx="1058556" cy="458636"/>
          </a:xfrm>
          <a:prstGeom prst="rect">
            <a:avLst/>
          </a:prstGeom>
          <a:noFill/>
          <a:ln>
            <a:noFill/>
          </a:ln>
        </p:spPr>
        <p:txBody>
          <a:bodyPr anchorCtr="0" anchor="t" bIns="0" lIns="0" spcFirstLastPara="1" rIns="0" wrap="square" tIns="0">
            <a:spAutoFit/>
          </a:bodyPr>
          <a:lstStyle/>
          <a:p>
            <a:pPr indent="0" lvl="0" marL="0" marR="0" rtl="0" algn="ctr">
              <a:lnSpc>
                <a:spcPct val="140148"/>
              </a:lnSpc>
              <a:spcBef>
                <a:spcPts val="0"/>
              </a:spcBef>
              <a:spcAft>
                <a:spcPts val="0"/>
              </a:spcAft>
              <a:buNone/>
            </a:pPr>
            <a:r>
              <a:rPr b="1" i="0" lang="en-US" sz="2690" u="none" cap="none" strike="noStrike">
                <a:solidFill>
                  <a:srgbClr val="07032B"/>
                </a:solidFill>
                <a:latin typeface="Open Sans"/>
                <a:ea typeface="Open Sans"/>
                <a:cs typeface="Open Sans"/>
                <a:sym typeface="Open Sans"/>
              </a:rPr>
              <a:t>120+</a:t>
            </a:r>
            <a:endParaRPr b="1" i="0" sz="2690" u="none" cap="none" strike="noStrike">
              <a:solidFill>
                <a:srgbClr val="07032B"/>
              </a:solidFill>
              <a:latin typeface="Open Sans"/>
              <a:ea typeface="Open Sans"/>
              <a:cs typeface="Open Sans"/>
              <a:sym typeface="Open Sans"/>
            </a:endParaRPr>
          </a:p>
        </p:txBody>
      </p:sp>
      <p:sp>
        <p:nvSpPr>
          <p:cNvPr id="228" name="Google Shape;228;p10"/>
          <p:cNvSpPr txBox="1"/>
          <p:nvPr/>
        </p:nvSpPr>
        <p:spPr>
          <a:xfrm>
            <a:off x="-1579770" y="451979"/>
            <a:ext cx="16555005" cy="874396"/>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800" u="none" cap="none" strike="noStrike">
                <a:solidFill>
                  <a:srgbClr val="FFFFFF"/>
                </a:solidFill>
                <a:latin typeface="Arial"/>
                <a:ea typeface="Arial"/>
                <a:cs typeface="Arial"/>
                <a:sym typeface="Arial"/>
              </a:rPr>
              <a:t>3. Contest Winner Declaration: Most popular photo and user</a:t>
            </a:r>
            <a:endParaRPr b="0" i="0" sz="2800" u="none" cap="none" strike="noStrike">
              <a:solidFill>
                <a:srgbClr val="FFFFFF"/>
              </a:solidFill>
              <a:latin typeface="Arial"/>
              <a:ea typeface="Arial"/>
              <a:cs typeface="Arial"/>
              <a:sym typeface="Arial"/>
            </a:endParaRPr>
          </a:p>
          <a:p>
            <a:pPr indent="0" lvl="0" marL="0" marR="0" rtl="0" algn="l">
              <a:lnSpc>
                <a:spcPct val="85000"/>
              </a:lnSpc>
              <a:spcBef>
                <a:spcPts val="0"/>
              </a:spcBef>
              <a:spcAft>
                <a:spcPts val="0"/>
              </a:spcAft>
              <a:buNone/>
            </a:pPr>
            <a:r>
              <a:t/>
            </a:r>
            <a:endParaRPr b="0" i="0" sz="2800" u="none" cap="none" strike="noStrike">
              <a:solidFill>
                <a:srgbClr val="FFFFFF"/>
              </a:solidFill>
              <a:latin typeface="Arial"/>
              <a:ea typeface="Arial"/>
              <a:cs typeface="Arial"/>
              <a:sym typeface="Arial"/>
            </a:endParaRPr>
          </a:p>
        </p:txBody>
      </p:sp>
      <p:sp>
        <p:nvSpPr>
          <p:cNvPr id="229" name="Google Shape;229;p10"/>
          <p:cNvSpPr txBox="1"/>
          <p:nvPr/>
        </p:nvSpPr>
        <p:spPr>
          <a:xfrm>
            <a:off x="953391" y="1692866"/>
            <a:ext cx="1453515"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sng" cap="none" strike="noStrike">
                <a:solidFill>
                  <a:srgbClr val="FFFFFF"/>
                </a:solidFill>
                <a:latin typeface="Arial"/>
                <a:ea typeface="Arial"/>
                <a:cs typeface="Arial"/>
                <a:sym typeface="Arial"/>
              </a:rPr>
              <a:t>QUARY:</a:t>
            </a:r>
            <a:endParaRPr b="0" i="0" sz="3000" u="sng" cap="none" strike="noStrike">
              <a:solidFill>
                <a:srgbClr val="FFFFFF"/>
              </a:solidFill>
              <a:latin typeface="Arial"/>
              <a:ea typeface="Arial"/>
              <a:cs typeface="Arial"/>
              <a:sym typeface="Arial"/>
            </a:endParaRPr>
          </a:p>
        </p:txBody>
      </p:sp>
      <p:sp>
        <p:nvSpPr>
          <p:cNvPr id="230" name="Google Shape;230;p10"/>
          <p:cNvSpPr txBox="1"/>
          <p:nvPr/>
        </p:nvSpPr>
        <p:spPr>
          <a:xfrm>
            <a:off x="9637573" y="1692866"/>
            <a:ext cx="1677710"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sng" cap="none" strike="noStrike">
                <a:solidFill>
                  <a:srgbClr val="FFFFFF"/>
                </a:solidFill>
                <a:latin typeface="Arial"/>
                <a:ea typeface="Arial"/>
                <a:cs typeface="Arial"/>
                <a:sym typeface="Arial"/>
              </a:rPr>
              <a:t>OUTPUT:</a:t>
            </a:r>
            <a:endParaRPr b="0" i="0" sz="3000" u="sng" cap="none" strike="noStrike">
              <a:solidFill>
                <a:srgbClr val="FFFFFF"/>
              </a:solidFill>
              <a:latin typeface="Arial"/>
              <a:ea typeface="Arial"/>
              <a:cs typeface="Arial"/>
              <a:sym typeface="Arial"/>
            </a:endParaRPr>
          </a:p>
        </p:txBody>
      </p:sp>
      <p:sp>
        <p:nvSpPr>
          <p:cNvPr id="231" name="Google Shape;231;p10"/>
          <p:cNvSpPr txBox="1"/>
          <p:nvPr/>
        </p:nvSpPr>
        <p:spPr>
          <a:xfrm>
            <a:off x="10157792" y="4905145"/>
            <a:ext cx="7408272" cy="1962678"/>
          </a:xfrm>
          <a:prstGeom prst="rect">
            <a:avLst/>
          </a:prstGeom>
          <a:noFill/>
          <a:ln>
            <a:noFill/>
          </a:ln>
        </p:spPr>
        <p:txBody>
          <a:bodyPr anchorCtr="0" anchor="t" bIns="0" lIns="0" spcFirstLastPara="1" rIns="0" wrap="square" tIns="0">
            <a:spAutoFit/>
          </a:bodyPr>
          <a:lstStyle/>
          <a:p>
            <a:pPr indent="0" lvl="0" marL="0" marR="0" rtl="0" algn="ctr">
              <a:lnSpc>
                <a:spcPct val="139946"/>
              </a:lnSpc>
              <a:spcBef>
                <a:spcPts val="0"/>
              </a:spcBef>
              <a:spcAft>
                <a:spcPts val="0"/>
              </a:spcAft>
              <a:buNone/>
            </a:pPr>
            <a:r>
              <a:rPr b="0" i="0" lang="en-US" sz="3730" u="none" cap="none" strike="noStrike">
                <a:solidFill>
                  <a:srgbClr val="FFFFFF"/>
                </a:solidFill>
                <a:latin typeface="Arial"/>
                <a:ea typeface="Arial"/>
                <a:cs typeface="Arial"/>
                <a:sym typeface="Arial"/>
              </a:rPr>
              <a:t>The contest winner with the height like in a single photo is Zack_kemmer93. </a:t>
            </a:r>
            <a:endParaRPr b="0" i="0" sz="3730" u="none" cap="none" strike="noStrike">
              <a:solidFill>
                <a:srgbClr val="FFFFFF"/>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032B"/>
        </a:solidFill>
      </p:bgPr>
    </p:bg>
    <p:spTree>
      <p:nvGrpSpPr>
        <p:cNvPr id="235" name="Shape 235"/>
        <p:cNvGrpSpPr/>
        <p:nvPr/>
      </p:nvGrpSpPr>
      <p:grpSpPr>
        <a:xfrm>
          <a:off x="0" y="0"/>
          <a:ext cx="0" cy="0"/>
          <a:chOff x="0" y="0"/>
          <a:chExt cx="0" cy="0"/>
        </a:xfrm>
      </p:grpSpPr>
      <p:sp>
        <p:nvSpPr>
          <p:cNvPr id="236" name="Google Shape;236;p11"/>
          <p:cNvSpPr/>
          <p:nvPr/>
        </p:nvSpPr>
        <p:spPr>
          <a:xfrm rot="-1477666">
            <a:off x="8443658" y="5370633"/>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sp>
      <p:sp>
        <p:nvSpPr>
          <p:cNvPr id="237" name="Google Shape;237;p11"/>
          <p:cNvSpPr/>
          <p:nvPr/>
        </p:nvSpPr>
        <p:spPr>
          <a:xfrm rot="7941020">
            <a:off x="-3526188" y="-6405116"/>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sp>
      <p:grpSp>
        <p:nvGrpSpPr>
          <p:cNvPr id="238" name="Google Shape;238;p11"/>
          <p:cNvGrpSpPr/>
          <p:nvPr/>
        </p:nvGrpSpPr>
        <p:grpSpPr>
          <a:xfrm>
            <a:off x="18181857" y="8283763"/>
            <a:ext cx="106143" cy="974537"/>
            <a:chOff x="0" y="-47625"/>
            <a:chExt cx="626900" cy="5755784"/>
          </a:xfrm>
        </p:grpSpPr>
        <p:sp>
          <p:nvSpPr>
            <p:cNvPr id="239" name="Google Shape;239;p11"/>
            <p:cNvSpPr/>
            <p:nvPr/>
          </p:nvSpPr>
          <p:spPr>
            <a:xfrm>
              <a:off x="0" y="0"/>
              <a:ext cx="626900" cy="5708159"/>
            </a:xfrm>
            <a:custGeom>
              <a:rect b="b" l="l" r="r" t="t"/>
              <a:pathLst>
                <a:path extrusionOk="0" h="5708159" w="626900">
                  <a:moveTo>
                    <a:pt x="0" y="0"/>
                  </a:moveTo>
                  <a:lnTo>
                    <a:pt x="626900" y="0"/>
                  </a:lnTo>
                  <a:lnTo>
                    <a:pt x="626900" y="5708159"/>
                  </a:lnTo>
                  <a:lnTo>
                    <a:pt x="0" y="5708159"/>
                  </a:lnTo>
                  <a:close/>
                </a:path>
              </a:pathLst>
            </a:custGeom>
            <a:solidFill>
              <a:srgbClr val="4ADEDD"/>
            </a:solidFill>
            <a:ln>
              <a:noFill/>
            </a:ln>
          </p:spPr>
        </p:sp>
        <p:sp>
          <p:nvSpPr>
            <p:cNvPr id="240" name="Google Shape;240;p11"/>
            <p:cNvSpPr txBox="1"/>
            <p:nvPr/>
          </p:nvSpPr>
          <p:spPr>
            <a:xfrm>
              <a:off x="0" y="-47625"/>
              <a:ext cx="626900" cy="5755784"/>
            </a:xfrm>
            <a:prstGeom prst="rect">
              <a:avLst/>
            </a:prstGeom>
            <a:noFill/>
            <a:ln>
              <a:noFill/>
            </a:ln>
          </p:spPr>
          <p:txBody>
            <a:bodyPr anchorCtr="0" anchor="ctr" bIns="50800" lIns="50800" spcFirstLastPara="1" rIns="50800" wrap="square" tIns="50800">
              <a:noAutofit/>
            </a:bodyPr>
            <a:lstStyle/>
            <a:p>
              <a:pPr indent="0" lvl="0" marL="0" marR="0" rtl="0" algn="ctr">
                <a:lnSpc>
                  <a:spcPct val="1244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1" name="Google Shape;241;p11"/>
          <p:cNvSpPr/>
          <p:nvPr/>
        </p:nvSpPr>
        <p:spPr>
          <a:xfrm>
            <a:off x="1996854" y="4683451"/>
            <a:ext cx="425144" cy="425144"/>
          </a:xfrm>
          <a:custGeom>
            <a:rect b="b" l="l" r="r" t="t"/>
            <a:pathLst>
              <a:path extrusionOk="0" h="425144" w="425144">
                <a:moveTo>
                  <a:pt x="0" y="0"/>
                </a:moveTo>
                <a:lnTo>
                  <a:pt x="425144" y="0"/>
                </a:lnTo>
                <a:lnTo>
                  <a:pt x="425144" y="425144"/>
                </a:lnTo>
                <a:lnTo>
                  <a:pt x="0" y="425144"/>
                </a:lnTo>
                <a:lnTo>
                  <a:pt x="0" y="0"/>
                </a:lnTo>
                <a:close/>
              </a:path>
            </a:pathLst>
          </a:custGeom>
          <a:blipFill rotWithShape="1">
            <a:blip r:embed="rId4">
              <a:alphaModFix/>
            </a:blip>
            <a:stretch>
              <a:fillRect b="0" l="0" r="0" t="0"/>
            </a:stretch>
          </a:blipFill>
          <a:ln>
            <a:noFill/>
          </a:ln>
        </p:spPr>
      </p:sp>
      <p:sp>
        <p:nvSpPr>
          <p:cNvPr id="242" name="Google Shape;242;p11"/>
          <p:cNvSpPr/>
          <p:nvPr/>
        </p:nvSpPr>
        <p:spPr>
          <a:xfrm>
            <a:off x="12975517" y="509129"/>
            <a:ext cx="4590548" cy="4114800"/>
          </a:xfrm>
          <a:custGeom>
            <a:rect b="b" l="l" r="r" t="t"/>
            <a:pathLst>
              <a:path extrusionOk="0" h="4114800" w="4590548">
                <a:moveTo>
                  <a:pt x="0" y="0"/>
                </a:moveTo>
                <a:lnTo>
                  <a:pt x="4590547" y="0"/>
                </a:lnTo>
                <a:lnTo>
                  <a:pt x="4590547" y="4114800"/>
                </a:lnTo>
                <a:lnTo>
                  <a:pt x="0" y="4114800"/>
                </a:lnTo>
                <a:lnTo>
                  <a:pt x="0" y="0"/>
                </a:lnTo>
                <a:close/>
              </a:path>
            </a:pathLst>
          </a:custGeom>
          <a:blipFill rotWithShape="1">
            <a:blip r:embed="rId5">
              <a:alphaModFix amt="24000"/>
            </a:blip>
            <a:stretch>
              <a:fillRect b="0" l="0" r="0" t="0"/>
            </a:stretch>
          </a:blipFill>
          <a:ln>
            <a:noFill/>
          </a:ln>
        </p:spPr>
      </p:sp>
      <p:sp>
        <p:nvSpPr>
          <p:cNvPr id="243" name="Google Shape;243;p11"/>
          <p:cNvSpPr/>
          <p:nvPr/>
        </p:nvSpPr>
        <p:spPr>
          <a:xfrm>
            <a:off x="3048281" y="1894523"/>
            <a:ext cx="9839127" cy="3709026"/>
          </a:xfrm>
          <a:custGeom>
            <a:rect b="b" l="l" r="r" t="t"/>
            <a:pathLst>
              <a:path extrusionOk="0" h="3709026" w="9839127">
                <a:moveTo>
                  <a:pt x="0" y="0"/>
                </a:moveTo>
                <a:lnTo>
                  <a:pt x="9839127" y="0"/>
                </a:lnTo>
                <a:lnTo>
                  <a:pt x="9839127" y="3709026"/>
                </a:lnTo>
                <a:lnTo>
                  <a:pt x="0" y="3709026"/>
                </a:lnTo>
                <a:lnTo>
                  <a:pt x="0" y="0"/>
                </a:lnTo>
                <a:close/>
              </a:path>
            </a:pathLst>
          </a:custGeom>
          <a:blipFill rotWithShape="1">
            <a:blip r:embed="rId6">
              <a:alphaModFix/>
            </a:blip>
            <a:stretch>
              <a:fillRect b="0" l="-1582" r="-1583" t="0"/>
            </a:stretch>
          </a:blipFill>
          <a:ln>
            <a:noFill/>
          </a:ln>
        </p:spPr>
      </p:sp>
      <p:sp>
        <p:nvSpPr>
          <p:cNvPr id="244" name="Google Shape;244;p11"/>
          <p:cNvSpPr/>
          <p:nvPr/>
        </p:nvSpPr>
        <p:spPr>
          <a:xfrm>
            <a:off x="4768526" y="6276316"/>
            <a:ext cx="5839578" cy="3573822"/>
          </a:xfrm>
          <a:custGeom>
            <a:rect b="b" l="l" r="r" t="t"/>
            <a:pathLst>
              <a:path extrusionOk="0" h="3573822" w="5839578">
                <a:moveTo>
                  <a:pt x="0" y="0"/>
                </a:moveTo>
                <a:lnTo>
                  <a:pt x="5839578" y="0"/>
                </a:lnTo>
                <a:lnTo>
                  <a:pt x="5839578" y="3573821"/>
                </a:lnTo>
                <a:lnTo>
                  <a:pt x="0" y="3573821"/>
                </a:lnTo>
                <a:lnTo>
                  <a:pt x="0" y="0"/>
                </a:lnTo>
                <a:close/>
              </a:path>
            </a:pathLst>
          </a:custGeom>
          <a:blipFill rotWithShape="1">
            <a:blip r:embed="rId7">
              <a:alphaModFix/>
            </a:blip>
            <a:stretch>
              <a:fillRect b="0" l="0" r="0" t="0"/>
            </a:stretch>
          </a:blipFill>
          <a:ln>
            <a:noFill/>
          </a:ln>
        </p:spPr>
      </p:sp>
      <p:sp>
        <p:nvSpPr>
          <p:cNvPr id="245" name="Google Shape;245;p11"/>
          <p:cNvSpPr txBox="1"/>
          <p:nvPr/>
        </p:nvSpPr>
        <p:spPr>
          <a:xfrm>
            <a:off x="1680148" y="5144913"/>
            <a:ext cx="1058556" cy="458636"/>
          </a:xfrm>
          <a:prstGeom prst="rect">
            <a:avLst/>
          </a:prstGeom>
          <a:noFill/>
          <a:ln>
            <a:noFill/>
          </a:ln>
        </p:spPr>
        <p:txBody>
          <a:bodyPr anchorCtr="0" anchor="t" bIns="0" lIns="0" spcFirstLastPara="1" rIns="0" wrap="square" tIns="0">
            <a:spAutoFit/>
          </a:bodyPr>
          <a:lstStyle/>
          <a:p>
            <a:pPr indent="0" lvl="0" marL="0" marR="0" rtl="0" algn="ctr">
              <a:lnSpc>
                <a:spcPct val="140148"/>
              </a:lnSpc>
              <a:spcBef>
                <a:spcPts val="0"/>
              </a:spcBef>
              <a:spcAft>
                <a:spcPts val="0"/>
              </a:spcAft>
              <a:buNone/>
            </a:pPr>
            <a:r>
              <a:rPr b="1" i="0" lang="en-US" sz="2690" u="none" cap="none" strike="noStrike">
                <a:solidFill>
                  <a:srgbClr val="07032B"/>
                </a:solidFill>
                <a:latin typeface="Open Sans"/>
                <a:ea typeface="Open Sans"/>
                <a:cs typeface="Open Sans"/>
                <a:sym typeface="Open Sans"/>
              </a:rPr>
              <a:t>120+</a:t>
            </a:r>
            <a:endParaRPr b="1" i="0" sz="2690" u="none" cap="none" strike="noStrike">
              <a:solidFill>
                <a:srgbClr val="07032B"/>
              </a:solidFill>
              <a:latin typeface="Open Sans"/>
              <a:ea typeface="Open Sans"/>
              <a:cs typeface="Open Sans"/>
              <a:sym typeface="Open Sans"/>
            </a:endParaRPr>
          </a:p>
        </p:txBody>
      </p:sp>
      <p:sp>
        <p:nvSpPr>
          <p:cNvPr id="246" name="Google Shape;246;p11"/>
          <p:cNvSpPr txBox="1"/>
          <p:nvPr/>
        </p:nvSpPr>
        <p:spPr>
          <a:xfrm>
            <a:off x="-360061" y="562927"/>
            <a:ext cx="16555005" cy="874396"/>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800" u="none" cap="none" strike="noStrike">
                <a:solidFill>
                  <a:srgbClr val="FFFFFF"/>
                </a:solidFill>
                <a:latin typeface="Arial"/>
                <a:ea typeface="Arial"/>
                <a:cs typeface="Arial"/>
                <a:sym typeface="Arial"/>
              </a:rPr>
              <a:t>4. Hashtag Research:  top five most commonly used hashtags on the platform.</a:t>
            </a:r>
            <a:endParaRPr b="0" i="0" sz="2800" u="none" cap="none" strike="noStrike">
              <a:solidFill>
                <a:srgbClr val="FFFFFF"/>
              </a:solidFill>
              <a:latin typeface="Arial"/>
              <a:ea typeface="Arial"/>
              <a:cs typeface="Arial"/>
              <a:sym typeface="Arial"/>
            </a:endParaRPr>
          </a:p>
          <a:p>
            <a:pPr indent="0" lvl="0" marL="0" marR="0" rtl="0" algn="l">
              <a:lnSpc>
                <a:spcPct val="85000"/>
              </a:lnSpc>
              <a:spcBef>
                <a:spcPts val="0"/>
              </a:spcBef>
              <a:spcAft>
                <a:spcPts val="0"/>
              </a:spcAft>
              <a:buNone/>
            </a:pPr>
            <a:r>
              <a:t/>
            </a:r>
            <a:endParaRPr b="0" i="0" sz="2800" u="none" cap="none" strike="noStrike">
              <a:solidFill>
                <a:srgbClr val="FFFFFF"/>
              </a:solidFill>
              <a:latin typeface="Arial"/>
              <a:ea typeface="Arial"/>
              <a:cs typeface="Arial"/>
              <a:sym typeface="Arial"/>
            </a:endParaRPr>
          </a:p>
        </p:txBody>
      </p:sp>
      <p:sp>
        <p:nvSpPr>
          <p:cNvPr id="247" name="Google Shape;247;p11"/>
          <p:cNvSpPr txBox="1"/>
          <p:nvPr/>
        </p:nvSpPr>
        <p:spPr>
          <a:xfrm>
            <a:off x="1270097" y="1380173"/>
            <a:ext cx="1453515"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sng" cap="none" strike="noStrike">
                <a:solidFill>
                  <a:srgbClr val="FFFFFF"/>
                </a:solidFill>
                <a:latin typeface="Arial"/>
                <a:ea typeface="Arial"/>
                <a:cs typeface="Arial"/>
                <a:sym typeface="Arial"/>
              </a:rPr>
              <a:t>QUARY:</a:t>
            </a:r>
            <a:endParaRPr b="0" i="0" sz="3000" u="sng" cap="none" strike="noStrike">
              <a:solidFill>
                <a:srgbClr val="FFFFFF"/>
              </a:solidFill>
              <a:latin typeface="Arial"/>
              <a:ea typeface="Arial"/>
              <a:cs typeface="Arial"/>
              <a:sym typeface="Arial"/>
            </a:endParaRPr>
          </a:p>
        </p:txBody>
      </p:sp>
      <p:sp>
        <p:nvSpPr>
          <p:cNvPr id="248" name="Google Shape;248;p11"/>
          <p:cNvSpPr txBox="1"/>
          <p:nvPr/>
        </p:nvSpPr>
        <p:spPr>
          <a:xfrm>
            <a:off x="1270097" y="6219166"/>
            <a:ext cx="1677710"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sng" cap="none" strike="noStrike">
                <a:solidFill>
                  <a:srgbClr val="FFFFFF"/>
                </a:solidFill>
                <a:latin typeface="Arial"/>
                <a:ea typeface="Arial"/>
                <a:cs typeface="Arial"/>
                <a:sym typeface="Arial"/>
              </a:rPr>
              <a:t>OUTPUT:</a:t>
            </a:r>
            <a:endParaRPr b="0" i="0" sz="3000" u="sng" cap="none" strike="noStrike">
              <a:solidFill>
                <a:srgbClr val="FFFFF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032B"/>
        </a:solidFill>
      </p:bgPr>
    </p:bg>
    <p:spTree>
      <p:nvGrpSpPr>
        <p:cNvPr id="252" name="Shape 252"/>
        <p:cNvGrpSpPr/>
        <p:nvPr/>
      </p:nvGrpSpPr>
      <p:grpSpPr>
        <a:xfrm>
          <a:off x="0" y="0"/>
          <a:ext cx="0" cy="0"/>
          <a:chOff x="0" y="0"/>
          <a:chExt cx="0" cy="0"/>
        </a:xfrm>
      </p:grpSpPr>
      <p:sp>
        <p:nvSpPr>
          <p:cNvPr id="253" name="Google Shape;253;p12"/>
          <p:cNvSpPr/>
          <p:nvPr/>
        </p:nvSpPr>
        <p:spPr>
          <a:xfrm rot="-1477666">
            <a:off x="8443658" y="5370633"/>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sp>
      <p:sp>
        <p:nvSpPr>
          <p:cNvPr id="254" name="Google Shape;254;p12"/>
          <p:cNvSpPr/>
          <p:nvPr/>
        </p:nvSpPr>
        <p:spPr>
          <a:xfrm rot="7941020">
            <a:off x="-3526188" y="-6405116"/>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sp>
      <p:grpSp>
        <p:nvGrpSpPr>
          <p:cNvPr id="255" name="Google Shape;255;p12"/>
          <p:cNvGrpSpPr/>
          <p:nvPr/>
        </p:nvGrpSpPr>
        <p:grpSpPr>
          <a:xfrm>
            <a:off x="18181857" y="8283763"/>
            <a:ext cx="106143" cy="974537"/>
            <a:chOff x="0" y="-47625"/>
            <a:chExt cx="626900" cy="5755784"/>
          </a:xfrm>
        </p:grpSpPr>
        <p:sp>
          <p:nvSpPr>
            <p:cNvPr id="256" name="Google Shape;256;p12"/>
            <p:cNvSpPr/>
            <p:nvPr/>
          </p:nvSpPr>
          <p:spPr>
            <a:xfrm>
              <a:off x="0" y="0"/>
              <a:ext cx="626900" cy="5708159"/>
            </a:xfrm>
            <a:custGeom>
              <a:rect b="b" l="l" r="r" t="t"/>
              <a:pathLst>
                <a:path extrusionOk="0" h="5708159" w="626900">
                  <a:moveTo>
                    <a:pt x="0" y="0"/>
                  </a:moveTo>
                  <a:lnTo>
                    <a:pt x="626900" y="0"/>
                  </a:lnTo>
                  <a:lnTo>
                    <a:pt x="626900" y="5708159"/>
                  </a:lnTo>
                  <a:lnTo>
                    <a:pt x="0" y="5708159"/>
                  </a:lnTo>
                  <a:close/>
                </a:path>
              </a:pathLst>
            </a:custGeom>
            <a:solidFill>
              <a:srgbClr val="4ADEDD"/>
            </a:solidFill>
            <a:ln>
              <a:noFill/>
            </a:ln>
          </p:spPr>
        </p:sp>
        <p:sp>
          <p:nvSpPr>
            <p:cNvPr id="257" name="Google Shape;257;p12"/>
            <p:cNvSpPr txBox="1"/>
            <p:nvPr/>
          </p:nvSpPr>
          <p:spPr>
            <a:xfrm>
              <a:off x="0" y="-47625"/>
              <a:ext cx="626900" cy="5755784"/>
            </a:xfrm>
            <a:prstGeom prst="rect">
              <a:avLst/>
            </a:prstGeom>
            <a:noFill/>
            <a:ln>
              <a:noFill/>
            </a:ln>
          </p:spPr>
          <p:txBody>
            <a:bodyPr anchorCtr="0" anchor="ctr" bIns="50800" lIns="50800" spcFirstLastPara="1" rIns="50800" wrap="square" tIns="50800">
              <a:noAutofit/>
            </a:bodyPr>
            <a:lstStyle/>
            <a:p>
              <a:pPr indent="0" lvl="0" marL="0" marR="0" rtl="0" algn="ctr">
                <a:lnSpc>
                  <a:spcPct val="1244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8" name="Google Shape;258;p12"/>
          <p:cNvSpPr/>
          <p:nvPr/>
        </p:nvSpPr>
        <p:spPr>
          <a:xfrm>
            <a:off x="1996854" y="4683451"/>
            <a:ext cx="425144" cy="425144"/>
          </a:xfrm>
          <a:custGeom>
            <a:rect b="b" l="l" r="r" t="t"/>
            <a:pathLst>
              <a:path extrusionOk="0" h="425144" w="425144">
                <a:moveTo>
                  <a:pt x="0" y="0"/>
                </a:moveTo>
                <a:lnTo>
                  <a:pt x="425144" y="0"/>
                </a:lnTo>
                <a:lnTo>
                  <a:pt x="425144" y="425144"/>
                </a:lnTo>
                <a:lnTo>
                  <a:pt x="0" y="425144"/>
                </a:lnTo>
                <a:lnTo>
                  <a:pt x="0" y="0"/>
                </a:lnTo>
                <a:close/>
              </a:path>
            </a:pathLst>
          </a:custGeom>
          <a:blipFill rotWithShape="1">
            <a:blip r:embed="rId4">
              <a:alphaModFix/>
            </a:blip>
            <a:stretch>
              <a:fillRect b="0" l="0" r="0" t="0"/>
            </a:stretch>
          </a:blipFill>
          <a:ln>
            <a:noFill/>
          </a:ln>
        </p:spPr>
      </p:sp>
      <p:sp>
        <p:nvSpPr>
          <p:cNvPr id="259" name="Google Shape;259;p12"/>
          <p:cNvSpPr/>
          <p:nvPr/>
        </p:nvSpPr>
        <p:spPr>
          <a:xfrm>
            <a:off x="12975517" y="509129"/>
            <a:ext cx="4590548" cy="4114800"/>
          </a:xfrm>
          <a:custGeom>
            <a:rect b="b" l="l" r="r" t="t"/>
            <a:pathLst>
              <a:path extrusionOk="0" h="4114800" w="4590548">
                <a:moveTo>
                  <a:pt x="0" y="0"/>
                </a:moveTo>
                <a:lnTo>
                  <a:pt x="4590547" y="0"/>
                </a:lnTo>
                <a:lnTo>
                  <a:pt x="4590547" y="4114800"/>
                </a:lnTo>
                <a:lnTo>
                  <a:pt x="0" y="4114800"/>
                </a:lnTo>
                <a:lnTo>
                  <a:pt x="0" y="0"/>
                </a:lnTo>
                <a:close/>
              </a:path>
            </a:pathLst>
          </a:custGeom>
          <a:blipFill rotWithShape="1">
            <a:blip r:embed="rId5">
              <a:alphaModFix amt="24000"/>
            </a:blip>
            <a:stretch>
              <a:fillRect b="0" l="0" r="0" t="0"/>
            </a:stretch>
          </a:blipFill>
          <a:ln>
            <a:noFill/>
          </a:ln>
        </p:spPr>
      </p:sp>
      <p:sp>
        <p:nvSpPr>
          <p:cNvPr id="260" name="Google Shape;260;p12"/>
          <p:cNvSpPr/>
          <p:nvPr/>
        </p:nvSpPr>
        <p:spPr>
          <a:xfrm>
            <a:off x="2947806" y="2116511"/>
            <a:ext cx="10750746" cy="3085553"/>
          </a:xfrm>
          <a:custGeom>
            <a:rect b="b" l="l" r="r" t="t"/>
            <a:pathLst>
              <a:path extrusionOk="0" h="3085553" w="10750746">
                <a:moveTo>
                  <a:pt x="0" y="0"/>
                </a:moveTo>
                <a:lnTo>
                  <a:pt x="10750746" y="0"/>
                </a:lnTo>
                <a:lnTo>
                  <a:pt x="10750746" y="3085552"/>
                </a:lnTo>
                <a:lnTo>
                  <a:pt x="0" y="3085552"/>
                </a:lnTo>
                <a:lnTo>
                  <a:pt x="0" y="0"/>
                </a:lnTo>
                <a:close/>
              </a:path>
            </a:pathLst>
          </a:custGeom>
          <a:blipFill rotWithShape="1">
            <a:blip r:embed="rId6">
              <a:alphaModFix/>
            </a:blip>
            <a:stretch>
              <a:fillRect b="-7751" l="0" r="0" t="0"/>
            </a:stretch>
          </a:blipFill>
          <a:ln>
            <a:noFill/>
          </a:ln>
        </p:spPr>
      </p:sp>
      <p:sp>
        <p:nvSpPr>
          <p:cNvPr id="261" name="Google Shape;261;p12"/>
          <p:cNvSpPr/>
          <p:nvPr/>
        </p:nvSpPr>
        <p:spPr>
          <a:xfrm>
            <a:off x="4746904" y="6120498"/>
            <a:ext cx="6364727" cy="4025392"/>
          </a:xfrm>
          <a:custGeom>
            <a:rect b="b" l="l" r="r" t="t"/>
            <a:pathLst>
              <a:path extrusionOk="0" h="4025392" w="6364727">
                <a:moveTo>
                  <a:pt x="0" y="0"/>
                </a:moveTo>
                <a:lnTo>
                  <a:pt x="6364727" y="0"/>
                </a:lnTo>
                <a:lnTo>
                  <a:pt x="6364727" y="4025392"/>
                </a:lnTo>
                <a:lnTo>
                  <a:pt x="0" y="4025392"/>
                </a:lnTo>
                <a:lnTo>
                  <a:pt x="0" y="0"/>
                </a:lnTo>
                <a:close/>
              </a:path>
            </a:pathLst>
          </a:custGeom>
          <a:blipFill rotWithShape="1">
            <a:blip r:embed="rId7">
              <a:alphaModFix/>
            </a:blip>
            <a:stretch>
              <a:fillRect b="-184" l="0" r="0" t="-185"/>
            </a:stretch>
          </a:blipFill>
          <a:ln>
            <a:noFill/>
          </a:ln>
        </p:spPr>
      </p:sp>
      <p:sp>
        <p:nvSpPr>
          <p:cNvPr id="262" name="Google Shape;262;p12"/>
          <p:cNvSpPr txBox="1"/>
          <p:nvPr/>
        </p:nvSpPr>
        <p:spPr>
          <a:xfrm>
            <a:off x="1680148" y="5144913"/>
            <a:ext cx="1058556" cy="458636"/>
          </a:xfrm>
          <a:prstGeom prst="rect">
            <a:avLst/>
          </a:prstGeom>
          <a:noFill/>
          <a:ln>
            <a:noFill/>
          </a:ln>
        </p:spPr>
        <p:txBody>
          <a:bodyPr anchorCtr="0" anchor="t" bIns="0" lIns="0" spcFirstLastPara="1" rIns="0" wrap="square" tIns="0">
            <a:spAutoFit/>
          </a:bodyPr>
          <a:lstStyle/>
          <a:p>
            <a:pPr indent="0" lvl="0" marL="0" marR="0" rtl="0" algn="ctr">
              <a:lnSpc>
                <a:spcPct val="140148"/>
              </a:lnSpc>
              <a:spcBef>
                <a:spcPts val="0"/>
              </a:spcBef>
              <a:spcAft>
                <a:spcPts val="0"/>
              </a:spcAft>
              <a:buNone/>
            </a:pPr>
            <a:r>
              <a:rPr b="1" i="0" lang="en-US" sz="2690" u="none" cap="none" strike="noStrike">
                <a:solidFill>
                  <a:srgbClr val="07032B"/>
                </a:solidFill>
                <a:latin typeface="Open Sans"/>
                <a:ea typeface="Open Sans"/>
                <a:cs typeface="Open Sans"/>
                <a:sym typeface="Open Sans"/>
              </a:rPr>
              <a:t>120+</a:t>
            </a:r>
            <a:endParaRPr b="1" i="0" sz="2690" u="none" cap="none" strike="noStrike">
              <a:solidFill>
                <a:srgbClr val="07032B"/>
              </a:solidFill>
              <a:latin typeface="Open Sans"/>
              <a:ea typeface="Open Sans"/>
              <a:cs typeface="Open Sans"/>
              <a:sym typeface="Open Sans"/>
            </a:endParaRPr>
          </a:p>
        </p:txBody>
      </p:sp>
      <p:sp>
        <p:nvSpPr>
          <p:cNvPr id="263" name="Google Shape;263;p12"/>
          <p:cNvSpPr txBox="1"/>
          <p:nvPr/>
        </p:nvSpPr>
        <p:spPr>
          <a:xfrm>
            <a:off x="-360061" y="562927"/>
            <a:ext cx="16555005" cy="874396"/>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800" u="none" cap="none" strike="noStrike">
                <a:solidFill>
                  <a:srgbClr val="FFFFFF"/>
                </a:solidFill>
                <a:latin typeface="Arial"/>
                <a:ea typeface="Arial"/>
                <a:cs typeface="Arial"/>
                <a:sym typeface="Arial"/>
              </a:rPr>
              <a:t>5. Ad Campaign Launch: the day of the week when most users register on Instagram.</a:t>
            </a:r>
            <a:endParaRPr b="0" i="0" sz="2800" u="none" cap="none" strike="noStrike">
              <a:solidFill>
                <a:srgbClr val="FFFFFF"/>
              </a:solidFill>
              <a:latin typeface="Arial"/>
              <a:ea typeface="Arial"/>
              <a:cs typeface="Arial"/>
              <a:sym typeface="Arial"/>
            </a:endParaRPr>
          </a:p>
          <a:p>
            <a:pPr indent="0" lvl="0" marL="0" marR="0" rtl="0" algn="l">
              <a:lnSpc>
                <a:spcPct val="85000"/>
              </a:lnSpc>
              <a:spcBef>
                <a:spcPts val="0"/>
              </a:spcBef>
              <a:spcAft>
                <a:spcPts val="0"/>
              </a:spcAft>
              <a:buNone/>
            </a:pPr>
            <a:r>
              <a:t/>
            </a:r>
            <a:endParaRPr b="0" i="0" sz="2800" u="none" cap="none" strike="noStrike">
              <a:solidFill>
                <a:srgbClr val="FFFFFF"/>
              </a:solidFill>
              <a:latin typeface="Arial"/>
              <a:ea typeface="Arial"/>
              <a:cs typeface="Arial"/>
              <a:sym typeface="Arial"/>
            </a:endParaRPr>
          </a:p>
        </p:txBody>
      </p:sp>
      <p:sp>
        <p:nvSpPr>
          <p:cNvPr id="264" name="Google Shape;264;p12"/>
          <p:cNvSpPr txBox="1"/>
          <p:nvPr/>
        </p:nvSpPr>
        <p:spPr>
          <a:xfrm>
            <a:off x="1270097" y="1380173"/>
            <a:ext cx="1453515"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sng" cap="none" strike="noStrike">
                <a:solidFill>
                  <a:srgbClr val="FFFFFF"/>
                </a:solidFill>
                <a:latin typeface="Arial"/>
                <a:ea typeface="Arial"/>
                <a:cs typeface="Arial"/>
                <a:sym typeface="Arial"/>
              </a:rPr>
              <a:t>QUARY:</a:t>
            </a:r>
            <a:endParaRPr b="0" i="0" sz="3000" u="sng" cap="none" strike="noStrike">
              <a:solidFill>
                <a:srgbClr val="FFFFFF"/>
              </a:solidFill>
              <a:latin typeface="Arial"/>
              <a:ea typeface="Arial"/>
              <a:cs typeface="Arial"/>
              <a:sym typeface="Arial"/>
            </a:endParaRPr>
          </a:p>
        </p:txBody>
      </p:sp>
      <p:sp>
        <p:nvSpPr>
          <p:cNvPr id="265" name="Google Shape;265;p12"/>
          <p:cNvSpPr txBox="1"/>
          <p:nvPr/>
        </p:nvSpPr>
        <p:spPr>
          <a:xfrm>
            <a:off x="1270097" y="6219166"/>
            <a:ext cx="1677710"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sng" cap="none" strike="noStrike">
                <a:solidFill>
                  <a:srgbClr val="FFFFFF"/>
                </a:solidFill>
                <a:latin typeface="Arial"/>
                <a:ea typeface="Arial"/>
                <a:cs typeface="Arial"/>
                <a:sym typeface="Arial"/>
              </a:rPr>
              <a:t>OUTPUT:</a:t>
            </a:r>
            <a:endParaRPr b="0" i="0" sz="3000" u="sng" cap="none" strike="noStrike">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032B"/>
        </a:solidFill>
      </p:bgPr>
    </p:bg>
    <p:spTree>
      <p:nvGrpSpPr>
        <p:cNvPr id="269" name="Shape 269"/>
        <p:cNvGrpSpPr/>
        <p:nvPr/>
      </p:nvGrpSpPr>
      <p:grpSpPr>
        <a:xfrm>
          <a:off x="0" y="0"/>
          <a:ext cx="0" cy="0"/>
          <a:chOff x="0" y="0"/>
          <a:chExt cx="0" cy="0"/>
        </a:xfrm>
      </p:grpSpPr>
      <p:sp>
        <p:nvSpPr>
          <p:cNvPr id="270" name="Google Shape;270;p13"/>
          <p:cNvSpPr/>
          <p:nvPr/>
        </p:nvSpPr>
        <p:spPr>
          <a:xfrm rot="-1477666">
            <a:off x="8443658" y="5370633"/>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sp>
      <p:sp>
        <p:nvSpPr>
          <p:cNvPr id="271" name="Google Shape;271;p13"/>
          <p:cNvSpPr/>
          <p:nvPr/>
        </p:nvSpPr>
        <p:spPr>
          <a:xfrm rot="7941020">
            <a:off x="-3526188" y="-6405116"/>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sp>
      <p:grpSp>
        <p:nvGrpSpPr>
          <p:cNvPr id="272" name="Google Shape;272;p13"/>
          <p:cNvGrpSpPr/>
          <p:nvPr/>
        </p:nvGrpSpPr>
        <p:grpSpPr>
          <a:xfrm>
            <a:off x="18181857" y="8283763"/>
            <a:ext cx="106143" cy="974537"/>
            <a:chOff x="0" y="-47625"/>
            <a:chExt cx="626900" cy="5755784"/>
          </a:xfrm>
        </p:grpSpPr>
        <p:sp>
          <p:nvSpPr>
            <p:cNvPr id="273" name="Google Shape;273;p13"/>
            <p:cNvSpPr/>
            <p:nvPr/>
          </p:nvSpPr>
          <p:spPr>
            <a:xfrm>
              <a:off x="0" y="0"/>
              <a:ext cx="626900" cy="5708159"/>
            </a:xfrm>
            <a:custGeom>
              <a:rect b="b" l="l" r="r" t="t"/>
              <a:pathLst>
                <a:path extrusionOk="0" h="5708159" w="626900">
                  <a:moveTo>
                    <a:pt x="0" y="0"/>
                  </a:moveTo>
                  <a:lnTo>
                    <a:pt x="626900" y="0"/>
                  </a:lnTo>
                  <a:lnTo>
                    <a:pt x="626900" y="5708159"/>
                  </a:lnTo>
                  <a:lnTo>
                    <a:pt x="0" y="5708159"/>
                  </a:lnTo>
                  <a:close/>
                </a:path>
              </a:pathLst>
            </a:custGeom>
            <a:solidFill>
              <a:srgbClr val="4ADEDD"/>
            </a:solidFill>
            <a:ln>
              <a:noFill/>
            </a:ln>
          </p:spPr>
        </p:sp>
        <p:sp>
          <p:nvSpPr>
            <p:cNvPr id="274" name="Google Shape;274;p13"/>
            <p:cNvSpPr txBox="1"/>
            <p:nvPr/>
          </p:nvSpPr>
          <p:spPr>
            <a:xfrm>
              <a:off x="0" y="-47625"/>
              <a:ext cx="626900" cy="5755784"/>
            </a:xfrm>
            <a:prstGeom prst="rect">
              <a:avLst/>
            </a:prstGeom>
            <a:noFill/>
            <a:ln>
              <a:noFill/>
            </a:ln>
          </p:spPr>
          <p:txBody>
            <a:bodyPr anchorCtr="0" anchor="ctr" bIns="50800" lIns="50800" spcFirstLastPara="1" rIns="50800" wrap="square" tIns="50800">
              <a:noAutofit/>
            </a:bodyPr>
            <a:lstStyle/>
            <a:p>
              <a:pPr indent="0" lvl="0" marL="0" marR="0" rtl="0" algn="ctr">
                <a:lnSpc>
                  <a:spcPct val="1244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75" name="Google Shape;275;p13"/>
          <p:cNvSpPr/>
          <p:nvPr/>
        </p:nvSpPr>
        <p:spPr>
          <a:xfrm>
            <a:off x="1996854" y="4683451"/>
            <a:ext cx="425144" cy="425144"/>
          </a:xfrm>
          <a:custGeom>
            <a:rect b="b" l="l" r="r" t="t"/>
            <a:pathLst>
              <a:path extrusionOk="0" h="425144" w="425144">
                <a:moveTo>
                  <a:pt x="0" y="0"/>
                </a:moveTo>
                <a:lnTo>
                  <a:pt x="425144" y="0"/>
                </a:lnTo>
                <a:lnTo>
                  <a:pt x="425144" y="425144"/>
                </a:lnTo>
                <a:lnTo>
                  <a:pt x="0" y="425144"/>
                </a:lnTo>
                <a:lnTo>
                  <a:pt x="0" y="0"/>
                </a:lnTo>
                <a:close/>
              </a:path>
            </a:pathLst>
          </a:custGeom>
          <a:blipFill rotWithShape="1">
            <a:blip r:embed="rId4">
              <a:alphaModFix/>
            </a:blip>
            <a:stretch>
              <a:fillRect b="0" l="0" r="0" t="0"/>
            </a:stretch>
          </a:blipFill>
          <a:ln>
            <a:noFill/>
          </a:ln>
        </p:spPr>
      </p:sp>
      <p:sp>
        <p:nvSpPr>
          <p:cNvPr id="276" name="Google Shape;276;p13"/>
          <p:cNvSpPr/>
          <p:nvPr/>
        </p:nvSpPr>
        <p:spPr>
          <a:xfrm>
            <a:off x="12975517" y="509129"/>
            <a:ext cx="4590548" cy="4114800"/>
          </a:xfrm>
          <a:custGeom>
            <a:rect b="b" l="l" r="r" t="t"/>
            <a:pathLst>
              <a:path extrusionOk="0" h="4114800" w="4590548">
                <a:moveTo>
                  <a:pt x="0" y="0"/>
                </a:moveTo>
                <a:lnTo>
                  <a:pt x="4590547" y="0"/>
                </a:lnTo>
                <a:lnTo>
                  <a:pt x="4590547" y="4114800"/>
                </a:lnTo>
                <a:lnTo>
                  <a:pt x="0" y="4114800"/>
                </a:lnTo>
                <a:lnTo>
                  <a:pt x="0" y="0"/>
                </a:lnTo>
                <a:close/>
              </a:path>
            </a:pathLst>
          </a:custGeom>
          <a:blipFill rotWithShape="1">
            <a:blip r:embed="rId5">
              <a:alphaModFix amt="24000"/>
            </a:blip>
            <a:stretch>
              <a:fillRect b="0" l="0" r="0" t="0"/>
            </a:stretch>
          </a:blipFill>
          <a:ln>
            <a:noFill/>
          </a:ln>
        </p:spPr>
      </p:sp>
      <p:sp>
        <p:nvSpPr>
          <p:cNvPr id="277" name="Google Shape;277;p13"/>
          <p:cNvSpPr/>
          <p:nvPr/>
        </p:nvSpPr>
        <p:spPr>
          <a:xfrm>
            <a:off x="3855417" y="3177972"/>
            <a:ext cx="12151437" cy="6626755"/>
          </a:xfrm>
          <a:custGeom>
            <a:rect b="b" l="l" r="r" t="t"/>
            <a:pathLst>
              <a:path extrusionOk="0" h="6626755" w="12151437">
                <a:moveTo>
                  <a:pt x="0" y="0"/>
                </a:moveTo>
                <a:lnTo>
                  <a:pt x="12151437" y="0"/>
                </a:lnTo>
                <a:lnTo>
                  <a:pt x="12151437" y="6626756"/>
                </a:lnTo>
                <a:lnTo>
                  <a:pt x="0" y="6626756"/>
                </a:lnTo>
                <a:lnTo>
                  <a:pt x="0" y="0"/>
                </a:lnTo>
                <a:close/>
              </a:path>
            </a:pathLst>
          </a:custGeom>
          <a:blipFill rotWithShape="1">
            <a:blip r:embed="rId6">
              <a:alphaModFix/>
            </a:blip>
            <a:stretch>
              <a:fillRect b="0" l="0" r="0" t="0"/>
            </a:stretch>
          </a:blipFill>
          <a:ln>
            <a:noFill/>
          </a:ln>
        </p:spPr>
      </p:sp>
      <p:sp>
        <p:nvSpPr>
          <p:cNvPr id="278" name="Google Shape;278;p13"/>
          <p:cNvSpPr txBox="1"/>
          <p:nvPr/>
        </p:nvSpPr>
        <p:spPr>
          <a:xfrm>
            <a:off x="1680148" y="5144913"/>
            <a:ext cx="1058556" cy="458636"/>
          </a:xfrm>
          <a:prstGeom prst="rect">
            <a:avLst/>
          </a:prstGeom>
          <a:noFill/>
          <a:ln>
            <a:noFill/>
          </a:ln>
        </p:spPr>
        <p:txBody>
          <a:bodyPr anchorCtr="0" anchor="t" bIns="0" lIns="0" spcFirstLastPara="1" rIns="0" wrap="square" tIns="0">
            <a:spAutoFit/>
          </a:bodyPr>
          <a:lstStyle/>
          <a:p>
            <a:pPr indent="0" lvl="0" marL="0" marR="0" rtl="0" algn="ctr">
              <a:lnSpc>
                <a:spcPct val="140148"/>
              </a:lnSpc>
              <a:spcBef>
                <a:spcPts val="0"/>
              </a:spcBef>
              <a:spcAft>
                <a:spcPts val="0"/>
              </a:spcAft>
              <a:buNone/>
            </a:pPr>
            <a:r>
              <a:rPr b="1" i="0" lang="en-US" sz="2690" u="none" cap="none" strike="noStrike">
                <a:solidFill>
                  <a:srgbClr val="07032B"/>
                </a:solidFill>
                <a:latin typeface="Open Sans"/>
                <a:ea typeface="Open Sans"/>
                <a:cs typeface="Open Sans"/>
                <a:sym typeface="Open Sans"/>
              </a:rPr>
              <a:t>120+</a:t>
            </a:r>
            <a:endParaRPr b="1" i="0" sz="2690" u="none" cap="none" strike="noStrike">
              <a:solidFill>
                <a:srgbClr val="07032B"/>
              </a:solidFill>
              <a:latin typeface="Open Sans"/>
              <a:ea typeface="Open Sans"/>
              <a:cs typeface="Open Sans"/>
              <a:sym typeface="Open Sans"/>
            </a:endParaRPr>
          </a:p>
        </p:txBody>
      </p:sp>
      <p:sp>
        <p:nvSpPr>
          <p:cNvPr id="279" name="Google Shape;279;p13"/>
          <p:cNvSpPr txBox="1"/>
          <p:nvPr/>
        </p:nvSpPr>
        <p:spPr>
          <a:xfrm>
            <a:off x="834899" y="483349"/>
            <a:ext cx="4621292" cy="64642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800" u="none" cap="none" strike="noStrike">
                <a:solidFill>
                  <a:srgbClr val="FFFFFF"/>
                </a:solidFill>
                <a:latin typeface="Arial"/>
                <a:ea typeface="Arial"/>
                <a:cs typeface="Arial"/>
                <a:sym typeface="Arial"/>
              </a:rPr>
              <a:t>B) Investor Metrics:</a:t>
            </a:r>
            <a:endParaRPr b="0" i="0" sz="3800" u="none" cap="none" strike="noStrike">
              <a:solidFill>
                <a:srgbClr val="FFFFFF"/>
              </a:solidFill>
              <a:latin typeface="Arial"/>
              <a:ea typeface="Arial"/>
              <a:cs typeface="Arial"/>
              <a:sym typeface="Arial"/>
            </a:endParaRPr>
          </a:p>
        </p:txBody>
      </p:sp>
      <p:sp>
        <p:nvSpPr>
          <p:cNvPr id="280" name="Google Shape;280;p13"/>
          <p:cNvSpPr txBox="1"/>
          <p:nvPr/>
        </p:nvSpPr>
        <p:spPr>
          <a:xfrm>
            <a:off x="919539" y="1408386"/>
            <a:ext cx="16339761" cy="97662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800" u="none" cap="none" strike="noStrike">
                <a:solidFill>
                  <a:srgbClr val="FFFFFF"/>
                </a:solidFill>
                <a:latin typeface="Arial"/>
                <a:ea typeface="Arial"/>
                <a:cs typeface="Arial"/>
                <a:sym typeface="Arial"/>
              </a:rPr>
              <a:t>1) User Engagement:Calculate the average number of posts per user on Instagram. Also, provide the total number of photos on Instagram divided by the total number of users.</a:t>
            </a:r>
            <a:endParaRPr b="0" i="0" sz="2800" u="none" cap="none" strike="noStrike">
              <a:solidFill>
                <a:srgbClr val="FFFFFF"/>
              </a:solidFill>
              <a:latin typeface="Arial"/>
              <a:ea typeface="Arial"/>
              <a:cs typeface="Arial"/>
              <a:sym typeface="Arial"/>
            </a:endParaRPr>
          </a:p>
        </p:txBody>
      </p:sp>
      <p:sp>
        <p:nvSpPr>
          <p:cNvPr id="281" name="Google Shape;281;p13"/>
          <p:cNvSpPr txBox="1"/>
          <p:nvPr/>
        </p:nvSpPr>
        <p:spPr>
          <a:xfrm>
            <a:off x="1996854" y="2663622"/>
            <a:ext cx="1453515"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sng" cap="none" strike="noStrike">
                <a:solidFill>
                  <a:srgbClr val="FFFFFF"/>
                </a:solidFill>
                <a:latin typeface="Arial"/>
                <a:ea typeface="Arial"/>
                <a:cs typeface="Arial"/>
                <a:sym typeface="Arial"/>
              </a:rPr>
              <a:t>QUARY:</a:t>
            </a:r>
            <a:endParaRPr b="0" i="0" sz="3000" u="sng" cap="none" strike="noStrike">
              <a:solidFill>
                <a:srgbClr val="FFFF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032B"/>
        </a:solidFill>
      </p:bgPr>
    </p:bg>
    <p:spTree>
      <p:nvGrpSpPr>
        <p:cNvPr id="285" name="Shape 285"/>
        <p:cNvGrpSpPr/>
        <p:nvPr/>
      </p:nvGrpSpPr>
      <p:grpSpPr>
        <a:xfrm>
          <a:off x="0" y="0"/>
          <a:ext cx="0" cy="0"/>
          <a:chOff x="0" y="0"/>
          <a:chExt cx="0" cy="0"/>
        </a:xfrm>
      </p:grpSpPr>
      <p:sp>
        <p:nvSpPr>
          <p:cNvPr id="286" name="Google Shape;286;p14"/>
          <p:cNvSpPr/>
          <p:nvPr/>
        </p:nvSpPr>
        <p:spPr>
          <a:xfrm rot="-1477666">
            <a:off x="8443658" y="5370633"/>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sp>
      <p:sp>
        <p:nvSpPr>
          <p:cNvPr id="287" name="Google Shape;287;p14"/>
          <p:cNvSpPr/>
          <p:nvPr/>
        </p:nvSpPr>
        <p:spPr>
          <a:xfrm rot="7941020">
            <a:off x="-3526188" y="-6405116"/>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sp>
      <p:grpSp>
        <p:nvGrpSpPr>
          <p:cNvPr id="288" name="Google Shape;288;p14"/>
          <p:cNvGrpSpPr/>
          <p:nvPr/>
        </p:nvGrpSpPr>
        <p:grpSpPr>
          <a:xfrm>
            <a:off x="18181857" y="8283763"/>
            <a:ext cx="106143" cy="974537"/>
            <a:chOff x="0" y="-47625"/>
            <a:chExt cx="626900" cy="5755784"/>
          </a:xfrm>
        </p:grpSpPr>
        <p:sp>
          <p:nvSpPr>
            <p:cNvPr id="289" name="Google Shape;289;p14"/>
            <p:cNvSpPr/>
            <p:nvPr/>
          </p:nvSpPr>
          <p:spPr>
            <a:xfrm>
              <a:off x="0" y="0"/>
              <a:ext cx="626900" cy="5708159"/>
            </a:xfrm>
            <a:custGeom>
              <a:rect b="b" l="l" r="r" t="t"/>
              <a:pathLst>
                <a:path extrusionOk="0" h="5708159" w="626900">
                  <a:moveTo>
                    <a:pt x="0" y="0"/>
                  </a:moveTo>
                  <a:lnTo>
                    <a:pt x="626900" y="0"/>
                  </a:lnTo>
                  <a:lnTo>
                    <a:pt x="626900" y="5708159"/>
                  </a:lnTo>
                  <a:lnTo>
                    <a:pt x="0" y="5708159"/>
                  </a:lnTo>
                  <a:close/>
                </a:path>
              </a:pathLst>
            </a:custGeom>
            <a:solidFill>
              <a:srgbClr val="4ADEDD"/>
            </a:solidFill>
            <a:ln>
              <a:noFill/>
            </a:ln>
          </p:spPr>
        </p:sp>
        <p:sp>
          <p:nvSpPr>
            <p:cNvPr id="290" name="Google Shape;290;p14"/>
            <p:cNvSpPr txBox="1"/>
            <p:nvPr/>
          </p:nvSpPr>
          <p:spPr>
            <a:xfrm>
              <a:off x="0" y="-47625"/>
              <a:ext cx="626900" cy="5755784"/>
            </a:xfrm>
            <a:prstGeom prst="rect">
              <a:avLst/>
            </a:prstGeom>
            <a:noFill/>
            <a:ln>
              <a:noFill/>
            </a:ln>
          </p:spPr>
          <p:txBody>
            <a:bodyPr anchorCtr="0" anchor="ctr" bIns="50800" lIns="50800" spcFirstLastPara="1" rIns="50800" wrap="square" tIns="50800">
              <a:noAutofit/>
            </a:bodyPr>
            <a:lstStyle/>
            <a:p>
              <a:pPr indent="0" lvl="0" marL="0" marR="0" rtl="0" algn="ctr">
                <a:lnSpc>
                  <a:spcPct val="1244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91" name="Google Shape;291;p14"/>
          <p:cNvSpPr/>
          <p:nvPr/>
        </p:nvSpPr>
        <p:spPr>
          <a:xfrm>
            <a:off x="1996854" y="4683451"/>
            <a:ext cx="425144" cy="425144"/>
          </a:xfrm>
          <a:custGeom>
            <a:rect b="b" l="l" r="r" t="t"/>
            <a:pathLst>
              <a:path extrusionOk="0" h="425144" w="425144">
                <a:moveTo>
                  <a:pt x="0" y="0"/>
                </a:moveTo>
                <a:lnTo>
                  <a:pt x="425144" y="0"/>
                </a:lnTo>
                <a:lnTo>
                  <a:pt x="425144" y="425144"/>
                </a:lnTo>
                <a:lnTo>
                  <a:pt x="0" y="425144"/>
                </a:lnTo>
                <a:lnTo>
                  <a:pt x="0" y="0"/>
                </a:lnTo>
                <a:close/>
              </a:path>
            </a:pathLst>
          </a:custGeom>
          <a:blipFill rotWithShape="1">
            <a:blip r:embed="rId4">
              <a:alphaModFix/>
            </a:blip>
            <a:stretch>
              <a:fillRect b="0" l="0" r="0" t="0"/>
            </a:stretch>
          </a:blipFill>
          <a:ln>
            <a:noFill/>
          </a:ln>
        </p:spPr>
      </p:sp>
      <p:sp>
        <p:nvSpPr>
          <p:cNvPr id="292" name="Google Shape;292;p14"/>
          <p:cNvSpPr/>
          <p:nvPr/>
        </p:nvSpPr>
        <p:spPr>
          <a:xfrm>
            <a:off x="12975517" y="509129"/>
            <a:ext cx="4590548" cy="4114800"/>
          </a:xfrm>
          <a:custGeom>
            <a:rect b="b" l="l" r="r" t="t"/>
            <a:pathLst>
              <a:path extrusionOk="0" h="4114800" w="4590548">
                <a:moveTo>
                  <a:pt x="0" y="0"/>
                </a:moveTo>
                <a:lnTo>
                  <a:pt x="4590547" y="0"/>
                </a:lnTo>
                <a:lnTo>
                  <a:pt x="4590547" y="4114800"/>
                </a:lnTo>
                <a:lnTo>
                  <a:pt x="0" y="4114800"/>
                </a:lnTo>
                <a:lnTo>
                  <a:pt x="0" y="0"/>
                </a:lnTo>
                <a:close/>
              </a:path>
            </a:pathLst>
          </a:custGeom>
          <a:blipFill rotWithShape="1">
            <a:blip r:embed="rId5">
              <a:alphaModFix amt="24000"/>
            </a:blip>
            <a:stretch>
              <a:fillRect b="0" l="0" r="0" t="0"/>
            </a:stretch>
          </a:blipFill>
          <a:ln>
            <a:noFill/>
          </a:ln>
        </p:spPr>
      </p:sp>
      <p:sp>
        <p:nvSpPr>
          <p:cNvPr id="293" name="Google Shape;293;p14"/>
          <p:cNvSpPr/>
          <p:nvPr/>
        </p:nvSpPr>
        <p:spPr>
          <a:xfrm>
            <a:off x="3027249" y="2072611"/>
            <a:ext cx="11050885" cy="1283920"/>
          </a:xfrm>
          <a:custGeom>
            <a:rect b="b" l="l" r="r" t="t"/>
            <a:pathLst>
              <a:path extrusionOk="0" h="1283920" w="11050885">
                <a:moveTo>
                  <a:pt x="0" y="0"/>
                </a:moveTo>
                <a:lnTo>
                  <a:pt x="11050885" y="0"/>
                </a:lnTo>
                <a:lnTo>
                  <a:pt x="11050885" y="1283920"/>
                </a:lnTo>
                <a:lnTo>
                  <a:pt x="0" y="1283920"/>
                </a:lnTo>
                <a:lnTo>
                  <a:pt x="0" y="0"/>
                </a:lnTo>
                <a:close/>
              </a:path>
            </a:pathLst>
          </a:custGeom>
          <a:blipFill rotWithShape="1">
            <a:blip r:embed="rId6">
              <a:alphaModFix/>
            </a:blip>
            <a:stretch>
              <a:fillRect b="0" l="0" r="0" t="0"/>
            </a:stretch>
          </a:blipFill>
          <a:ln>
            <a:noFill/>
          </a:ln>
        </p:spPr>
      </p:sp>
      <p:sp>
        <p:nvSpPr>
          <p:cNvPr id="294" name="Google Shape;294;p14"/>
          <p:cNvSpPr txBox="1"/>
          <p:nvPr/>
        </p:nvSpPr>
        <p:spPr>
          <a:xfrm>
            <a:off x="1680148" y="5144913"/>
            <a:ext cx="1058556" cy="458636"/>
          </a:xfrm>
          <a:prstGeom prst="rect">
            <a:avLst/>
          </a:prstGeom>
          <a:noFill/>
          <a:ln>
            <a:noFill/>
          </a:ln>
        </p:spPr>
        <p:txBody>
          <a:bodyPr anchorCtr="0" anchor="t" bIns="0" lIns="0" spcFirstLastPara="1" rIns="0" wrap="square" tIns="0">
            <a:spAutoFit/>
          </a:bodyPr>
          <a:lstStyle/>
          <a:p>
            <a:pPr indent="0" lvl="0" marL="0" marR="0" rtl="0" algn="ctr">
              <a:lnSpc>
                <a:spcPct val="140148"/>
              </a:lnSpc>
              <a:spcBef>
                <a:spcPts val="0"/>
              </a:spcBef>
              <a:spcAft>
                <a:spcPts val="0"/>
              </a:spcAft>
              <a:buNone/>
            </a:pPr>
            <a:r>
              <a:rPr b="1" i="0" lang="en-US" sz="2690" u="none" cap="none" strike="noStrike">
                <a:solidFill>
                  <a:srgbClr val="07032B"/>
                </a:solidFill>
                <a:latin typeface="Open Sans"/>
                <a:ea typeface="Open Sans"/>
                <a:cs typeface="Open Sans"/>
                <a:sym typeface="Open Sans"/>
              </a:rPr>
              <a:t>120+</a:t>
            </a:r>
            <a:endParaRPr b="1" i="0" sz="2690" u="none" cap="none" strike="noStrike">
              <a:solidFill>
                <a:srgbClr val="07032B"/>
              </a:solidFill>
              <a:latin typeface="Open Sans"/>
              <a:ea typeface="Open Sans"/>
              <a:cs typeface="Open Sans"/>
              <a:sym typeface="Open Sans"/>
            </a:endParaRPr>
          </a:p>
        </p:txBody>
      </p:sp>
      <p:sp>
        <p:nvSpPr>
          <p:cNvPr id="295" name="Google Shape;295;p14"/>
          <p:cNvSpPr txBox="1"/>
          <p:nvPr/>
        </p:nvSpPr>
        <p:spPr>
          <a:xfrm>
            <a:off x="1028700" y="1208854"/>
            <a:ext cx="1677710"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sng" cap="none" strike="noStrike">
                <a:solidFill>
                  <a:srgbClr val="FFFFFF"/>
                </a:solidFill>
                <a:latin typeface="Arial"/>
                <a:ea typeface="Arial"/>
                <a:cs typeface="Arial"/>
                <a:sym typeface="Arial"/>
              </a:rPr>
              <a:t>OUTPUT:</a:t>
            </a:r>
            <a:endParaRPr b="0" i="0" sz="3000" u="sng" cap="none" strike="noStrike">
              <a:solidFill>
                <a:srgbClr val="FFFFFF"/>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032B"/>
        </a:solidFill>
      </p:bgPr>
    </p:bg>
    <p:spTree>
      <p:nvGrpSpPr>
        <p:cNvPr id="299" name="Shape 299"/>
        <p:cNvGrpSpPr/>
        <p:nvPr/>
      </p:nvGrpSpPr>
      <p:grpSpPr>
        <a:xfrm>
          <a:off x="0" y="0"/>
          <a:ext cx="0" cy="0"/>
          <a:chOff x="0" y="0"/>
          <a:chExt cx="0" cy="0"/>
        </a:xfrm>
      </p:grpSpPr>
      <p:sp>
        <p:nvSpPr>
          <p:cNvPr id="300" name="Google Shape;300;p15"/>
          <p:cNvSpPr/>
          <p:nvPr/>
        </p:nvSpPr>
        <p:spPr>
          <a:xfrm rot="-1477666">
            <a:off x="8443658" y="5370633"/>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sp>
      <p:sp>
        <p:nvSpPr>
          <p:cNvPr id="301" name="Google Shape;301;p15"/>
          <p:cNvSpPr/>
          <p:nvPr/>
        </p:nvSpPr>
        <p:spPr>
          <a:xfrm rot="7941020">
            <a:off x="-3526188" y="-6405116"/>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sp>
      <p:grpSp>
        <p:nvGrpSpPr>
          <p:cNvPr id="302" name="Google Shape;302;p15"/>
          <p:cNvGrpSpPr/>
          <p:nvPr/>
        </p:nvGrpSpPr>
        <p:grpSpPr>
          <a:xfrm>
            <a:off x="18181857" y="8283763"/>
            <a:ext cx="106143" cy="974537"/>
            <a:chOff x="0" y="-47625"/>
            <a:chExt cx="626900" cy="5755784"/>
          </a:xfrm>
        </p:grpSpPr>
        <p:sp>
          <p:nvSpPr>
            <p:cNvPr id="303" name="Google Shape;303;p15"/>
            <p:cNvSpPr/>
            <p:nvPr/>
          </p:nvSpPr>
          <p:spPr>
            <a:xfrm>
              <a:off x="0" y="0"/>
              <a:ext cx="626900" cy="5708159"/>
            </a:xfrm>
            <a:custGeom>
              <a:rect b="b" l="l" r="r" t="t"/>
              <a:pathLst>
                <a:path extrusionOk="0" h="5708159" w="626900">
                  <a:moveTo>
                    <a:pt x="0" y="0"/>
                  </a:moveTo>
                  <a:lnTo>
                    <a:pt x="626900" y="0"/>
                  </a:lnTo>
                  <a:lnTo>
                    <a:pt x="626900" y="5708159"/>
                  </a:lnTo>
                  <a:lnTo>
                    <a:pt x="0" y="5708159"/>
                  </a:lnTo>
                  <a:close/>
                </a:path>
              </a:pathLst>
            </a:custGeom>
            <a:solidFill>
              <a:srgbClr val="4ADEDD"/>
            </a:solidFill>
            <a:ln>
              <a:noFill/>
            </a:ln>
          </p:spPr>
        </p:sp>
        <p:sp>
          <p:nvSpPr>
            <p:cNvPr id="304" name="Google Shape;304;p15"/>
            <p:cNvSpPr txBox="1"/>
            <p:nvPr/>
          </p:nvSpPr>
          <p:spPr>
            <a:xfrm>
              <a:off x="0" y="-47625"/>
              <a:ext cx="626900" cy="5755784"/>
            </a:xfrm>
            <a:prstGeom prst="rect">
              <a:avLst/>
            </a:prstGeom>
            <a:noFill/>
            <a:ln>
              <a:noFill/>
            </a:ln>
          </p:spPr>
          <p:txBody>
            <a:bodyPr anchorCtr="0" anchor="ctr" bIns="50800" lIns="50800" spcFirstLastPara="1" rIns="50800" wrap="square" tIns="50800">
              <a:noAutofit/>
            </a:bodyPr>
            <a:lstStyle/>
            <a:p>
              <a:pPr indent="0" lvl="0" marL="0" marR="0" rtl="0" algn="ctr">
                <a:lnSpc>
                  <a:spcPct val="1244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05" name="Google Shape;305;p15"/>
          <p:cNvSpPr/>
          <p:nvPr/>
        </p:nvSpPr>
        <p:spPr>
          <a:xfrm>
            <a:off x="1996854" y="4683451"/>
            <a:ext cx="425144" cy="425144"/>
          </a:xfrm>
          <a:custGeom>
            <a:rect b="b" l="l" r="r" t="t"/>
            <a:pathLst>
              <a:path extrusionOk="0" h="425144" w="425144">
                <a:moveTo>
                  <a:pt x="0" y="0"/>
                </a:moveTo>
                <a:lnTo>
                  <a:pt x="425144" y="0"/>
                </a:lnTo>
                <a:lnTo>
                  <a:pt x="425144" y="425144"/>
                </a:lnTo>
                <a:lnTo>
                  <a:pt x="0" y="425144"/>
                </a:lnTo>
                <a:lnTo>
                  <a:pt x="0" y="0"/>
                </a:lnTo>
                <a:close/>
              </a:path>
            </a:pathLst>
          </a:custGeom>
          <a:blipFill rotWithShape="1">
            <a:blip r:embed="rId4">
              <a:alphaModFix/>
            </a:blip>
            <a:stretch>
              <a:fillRect b="0" l="0" r="0" t="0"/>
            </a:stretch>
          </a:blipFill>
          <a:ln>
            <a:noFill/>
          </a:ln>
        </p:spPr>
      </p:sp>
      <p:sp>
        <p:nvSpPr>
          <p:cNvPr id="306" name="Google Shape;306;p15"/>
          <p:cNvSpPr/>
          <p:nvPr/>
        </p:nvSpPr>
        <p:spPr>
          <a:xfrm>
            <a:off x="12975517" y="509129"/>
            <a:ext cx="4590548" cy="4114800"/>
          </a:xfrm>
          <a:custGeom>
            <a:rect b="b" l="l" r="r" t="t"/>
            <a:pathLst>
              <a:path extrusionOk="0" h="4114800" w="4590548">
                <a:moveTo>
                  <a:pt x="0" y="0"/>
                </a:moveTo>
                <a:lnTo>
                  <a:pt x="4590547" y="0"/>
                </a:lnTo>
                <a:lnTo>
                  <a:pt x="4590547" y="4114800"/>
                </a:lnTo>
                <a:lnTo>
                  <a:pt x="0" y="4114800"/>
                </a:lnTo>
                <a:lnTo>
                  <a:pt x="0" y="0"/>
                </a:lnTo>
                <a:close/>
              </a:path>
            </a:pathLst>
          </a:custGeom>
          <a:blipFill rotWithShape="1">
            <a:blip r:embed="rId5">
              <a:alphaModFix amt="24000"/>
            </a:blip>
            <a:stretch>
              <a:fillRect b="0" l="0" r="0" t="0"/>
            </a:stretch>
          </a:blipFill>
          <a:ln>
            <a:noFill/>
          </a:ln>
        </p:spPr>
      </p:sp>
      <p:sp>
        <p:nvSpPr>
          <p:cNvPr id="307" name="Google Shape;307;p15"/>
          <p:cNvSpPr/>
          <p:nvPr/>
        </p:nvSpPr>
        <p:spPr>
          <a:xfrm>
            <a:off x="3742619" y="2050583"/>
            <a:ext cx="9399468" cy="7062680"/>
          </a:xfrm>
          <a:custGeom>
            <a:rect b="b" l="l" r="r" t="t"/>
            <a:pathLst>
              <a:path extrusionOk="0" h="7062680" w="9399468">
                <a:moveTo>
                  <a:pt x="0" y="0"/>
                </a:moveTo>
                <a:lnTo>
                  <a:pt x="9399468" y="0"/>
                </a:lnTo>
                <a:lnTo>
                  <a:pt x="9399468" y="7062680"/>
                </a:lnTo>
                <a:lnTo>
                  <a:pt x="0" y="7062680"/>
                </a:lnTo>
                <a:lnTo>
                  <a:pt x="0" y="0"/>
                </a:lnTo>
                <a:close/>
              </a:path>
            </a:pathLst>
          </a:custGeom>
          <a:blipFill rotWithShape="1">
            <a:blip r:embed="rId6">
              <a:alphaModFix/>
            </a:blip>
            <a:stretch>
              <a:fillRect b="0" l="0" r="0" t="0"/>
            </a:stretch>
          </a:blipFill>
          <a:ln>
            <a:noFill/>
          </a:ln>
        </p:spPr>
      </p:sp>
      <p:sp>
        <p:nvSpPr>
          <p:cNvPr id="308" name="Google Shape;308;p15"/>
          <p:cNvSpPr txBox="1"/>
          <p:nvPr/>
        </p:nvSpPr>
        <p:spPr>
          <a:xfrm>
            <a:off x="1680148" y="5144913"/>
            <a:ext cx="1058556" cy="458636"/>
          </a:xfrm>
          <a:prstGeom prst="rect">
            <a:avLst/>
          </a:prstGeom>
          <a:noFill/>
          <a:ln>
            <a:noFill/>
          </a:ln>
        </p:spPr>
        <p:txBody>
          <a:bodyPr anchorCtr="0" anchor="t" bIns="0" lIns="0" spcFirstLastPara="1" rIns="0" wrap="square" tIns="0">
            <a:spAutoFit/>
          </a:bodyPr>
          <a:lstStyle/>
          <a:p>
            <a:pPr indent="0" lvl="0" marL="0" marR="0" rtl="0" algn="ctr">
              <a:lnSpc>
                <a:spcPct val="140148"/>
              </a:lnSpc>
              <a:spcBef>
                <a:spcPts val="0"/>
              </a:spcBef>
              <a:spcAft>
                <a:spcPts val="0"/>
              </a:spcAft>
              <a:buNone/>
            </a:pPr>
            <a:r>
              <a:rPr b="1" i="0" lang="en-US" sz="2690" u="none" cap="none" strike="noStrike">
                <a:solidFill>
                  <a:srgbClr val="07032B"/>
                </a:solidFill>
                <a:latin typeface="Open Sans"/>
                <a:ea typeface="Open Sans"/>
                <a:cs typeface="Open Sans"/>
                <a:sym typeface="Open Sans"/>
              </a:rPr>
              <a:t>120+</a:t>
            </a:r>
            <a:endParaRPr b="1" i="0" sz="2690" u="none" cap="none" strike="noStrike">
              <a:solidFill>
                <a:srgbClr val="07032B"/>
              </a:solidFill>
              <a:latin typeface="Open Sans"/>
              <a:ea typeface="Open Sans"/>
              <a:cs typeface="Open Sans"/>
              <a:sym typeface="Open Sans"/>
            </a:endParaRPr>
          </a:p>
        </p:txBody>
      </p:sp>
      <p:sp>
        <p:nvSpPr>
          <p:cNvPr id="309" name="Google Shape;309;p15"/>
          <p:cNvSpPr txBox="1"/>
          <p:nvPr/>
        </p:nvSpPr>
        <p:spPr>
          <a:xfrm>
            <a:off x="635710" y="734494"/>
            <a:ext cx="16339761" cy="48132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800" u="none" cap="none" strike="noStrike">
                <a:solidFill>
                  <a:srgbClr val="FFFFFF"/>
                </a:solidFill>
                <a:latin typeface="Arial"/>
                <a:ea typeface="Arial"/>
                <a:cs typeface="Arial"/>
                <a:sym typeface="Arial"/>
              </a:rPr>
              <a:t>2) Bots &amp; Fake Accounts: Identify users (potential bots) who have liked every single photo</a:t>
            </a:r>
            <a:endParaRPr b="0" i="0" sz="2800" u="none" cap="none" strike="noStrike">
              <a:solidFill>
                <a:srgbClr val="FFFFFF"/>
              </a:solidFill>
              <a:latin typeface="Arial"/>
              <a:ea typeface="Arial"/>
              <a:cs typeface="Arial"/>
              <a:sym typeface="Arial"/>
            </a:endParaRPr>
          </a:p>
        </p:txBody>
      </p:sp>
      <p:sp>
        <p:nvSpPr>
          <p:cNvPr id="310" name="Google Shape;310;p15"/>
          <p:cNvSpPr txBox="1"/>
          <p:nvPr/>
        </p:nvSpPr>
        <p:spPr>
          <a:xfrm>
            <a:off x="1482669" y="1764833"/>
            <a:ext cx="1453515"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sng" cap="none" strike="noStrike">
                <a:solidFill>
                  <a:srgbClr val="FFFFFF"/>
                </a:solidFill>
                <a:latin typeface="Arial"/>
                <a:ea typeface="Arial"/>
                <a:cs typeface="Arial"/>
                <a:sym typeface="Arial"/>
              </a:rPr>
              <a:t>QUARY:</a:t>
            </a:r>
            <a:endParaRPr b="0" i="0" sz="3000" u="sng" cap="none" strike="noStrike">
              <a:solidFill>
                <a:srgbClr val="FFFFFF"/>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032B"/>
        </a:solidFill>
      </p:bgPr>
    </p:bg>
    <p:spTree>
      <p:nvGrpSpPr>
        <p:cNvPr id="314" name="Shape 314"/>
        <p:cNvGrpSpPr/>
        <p:nvPr/>
      </p:nvGrpSpPr>
      <p:grpSpPr>
        <a:xfrm>
          <a:off x="0" y="0"/>
          <a:ext cx="0" cy="0"/>
          <a:chOff x="0" y="0"/>
          <a:chExt cx="0" cy="0"/>
        </a:xfrm>
      </p:grpSpPr>
      <p:sp>
        <p:nvSpPr>
          <p:cNvPr id="315" name="Google Shape;315;p16"/>
          <p:cNvSpPr/>
          <p:nvPr/>
        </p:nvSpPr>
        <p:spPr>
          <a:xfrm rot="-1477666">
            <a:off x="8443658" y="5370633"/>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sp>
      <p:sp>
        <p:nvSpPr>
          <p:cNvPr id="316" name="Google Shape;316;p16"/>
          <p:cNvSpPr/>
          <p:nvPr/>
        </p:nvSpPr>
        <p:spPr>
          <a:xfrm rot="7941020">
            <a:off x="-3526188" y="-6405116"/>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sp>
      <p:grpSp>
        <p:nvGrpSpPr>
          <p:cNvPr id="317" name="Google Shape;317;p16"/>
          <p:cNvGrpSpPr/>
          <p:nvPr/>
        </p:nvGrpSpPr>
        <p:grpSpPr>
          <a:xfrm>
            <a:off x="18181857" y="8283763"/>
            <a:ext cx="106143" cy="974537"/>
            <a:chOff x="0" y="-47625"/>
            <a:chExt cx="626900" cy="5755784"/>
          </a:xfrm>
        </p:grpSpPr>
        <p:sp>
          <p:nvSpPr>
            <p:cNvPr id="318" name="Google Shape;318;p16"/>
            <p:cNvSpPr/>
            <p:nvPr/>
          </p:nvSpPr>
          <p:spPr>
            <a:xfrm>
              <a:off x="0" y="0"/>
              <a:ext cx="626900" cy="5708159"/>
            </a:xfrm>
            <a:custGeom>
              <a:rect b="b" l="l" r="r" t="t"/>
              <a:pathLst>
                <a:path extrusionOk="0" h="5708159" w="626900">
                  <a:moveTo>
                    <a:pt x="0" y="0"/>
                  </a:moveTo>
                  <a:lnTo>
                    <a:pt x="626900" y="0"/>
                  </a:lnTo>
                  <a:lnTo>
                    <a:pt x="626900" y="5708159"/>
                  </a:lnTo>
                  <a:lnTo>
                    <a:pt x="0" y="5708159"/>
                  </a:lnTo>
                  <a:close/>
                </a:path>
              </a:pathLst>
            </a:custGeom>
            <a:solidFill>
              <a:srgbClr val="4ADEDD"/>
            </a:solidFill>
            <a:ln>
              <a:noFill/>
            </a:ln>
          </p:spPr>
        </p:sp>
        <p:sp>
          <p:nvSpPr>
            <p:cNvPr id="319" name="Google Shape;319;p16"/>
            <p:cNvSpPr txBox="1"/>
            <p:nvPr/>
          </p:nvSpPr>
          <p:spPr>
            <a:xfrm>
              <a:off x="0" y="-47625"/>
              <a:ext cx="626900" cy="5755784"/>
            </a:xfrm>
            <a:prstGeom prst="rect">
              <a:avLst/>
            </a:prstGeom>
            <a:noFill/>
            <a:ln>
              <a:noFill/>
            </a:ln>
          </p:spPr>
          <p:txBody>
            <a:bodyPr anchorCtr="0" anchor="ctr" bIns="50800" lIns="50800" spcFirstLastPara="1" rIns="50800" wrap="square" tIns="50800">
              <a:noAutofit/>
            </a:bodyPr>
            <a:lstStyle/>
            <a:p>
              <a:pPr indent="0" lvl="0" marL="0" marR="0" rtl="0" algn="ctr">
                <a:lnSpc>
                  <a:spcPct val="1244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20" name="Google Shape;320;p16"/>
          <p:cNvSpPr/>
          <p:nvPr/>
        </p:nvSpPr>
        <p:spPr>
          <a:xfrm>
            <a:off x="1996854" y="4683451"/>
            <a:ext cx="425144" cy="425144"/>
          </a:xfrm>
          <a:custGeom>
            <a:rect b="b" l="l" r="r" t="t"/>
            <a:pathLst>
              <a:path extrusionOk="0" h="425144" w="425144">
                <a:moveTo>
                  <a:pt x="0" y="0"/>
                </a:moveTo>
                <a:lnTo>
                  <a:pt x="425144" y="0"/>
                </a:lnTo>
                <a:lnTo>
                  <a:pt x="425144" y="425144"/>
                </a:lnTo>
                <a:lnTo>
                  <a:pt x="0" y="425144"/>
                </a:lnTo>
                <a:lnTo>
                  <a:pt x="0" y="0"/>
                </a:lnTo>
                <a:close/>
              </a:path>
            </a:pathLst>
          </a:custGeom>
          <a:blipFill rotWithShape="1">
            <a:blip r:embed="rId4">
              <a:alphaModFix/>
            </a:blip>
            <a:stretch>
              <a:fillRect b="0" l="0" r="0" t="0"/>
            </a:stretch>
          </a:blipFill>
          <a:ln>
            <a:noFill/>
          </a:ln>
        </p:spPr>
      </p:sp>
      <p:sp>
        <p:nvSpPr>
          <p:cNvPr id="321" name="Google Shape;321;p16"/>
          <p:cNvSpPr/>
          <p:nvPr/>
        </p:nvSpPr>
        <p:spPr>
          <a:xfrm>
            <a:off x="12975517" y="509129"/>
            <a:ext cx="4590548" cy="4114800"/>
          </a:xfrm>
          <a:custGeom>
            <a:rect b="b" l="l" r="r" t="t"/>
            <a:pathLst>
              <a:path extrusionOk="0" h="4114800" w="4590548">
                <a:moveTo>
                  <a:pt x="0" y="0"/>
                </a:moveTo>
                <a:lnTo>
                  <a:pt x="4590547" y="0"/>
                </a:lnTo>
                <a:lnTo>
                  <a:pt x="4590547" y="4114800"/>
                </a:lnTo>
                <a:lnTo>
                  <a:pt x="0" y="4114800"/>
                </a:lnTo>
                <a:lnTo>
                  <a:pt x="0" y="0"/>
                </a:lnTo>
                <a:close/>
              </a:path>
            </a:pathLst>
          </a:custGeom>
          <a:blipFill rotWithShape="1">
            <a:blip r:embed="rId5">
              <a:alphaModFix amt="24000"/>
            </a:blip>
            <a:stretch>
              <a:fillRect b="0" l="0" r="0" t="0"/>
            </a:stretch>
          </a:blipFill>
          <a:ln>
            <a:noFill/>
          </a:ln>
        </p:spPr>
      </p:sp>
      <p:sp>
        <p:nvSpPr>
          <p:cNvPr id="322" name="Google Shape;322;p16"/>
          <p:cNvSpPr/>
          <p:nvPr/>
        </p:nvSpPr>
        <p:spPr>
          <a:xfrm>
            <a:off x="3854315" y="3356531"/>
            <a:ext cx="6267739" cy="6287144"/>
          </a:xfrm>
          <a:custGeom>
            <a:rect b="b" l="l" r="r" t="t"/>
            <a:pathLst>
              <a:path extrusionOk="0" h="6287144" w="6267739">
                <a:moveTo>
                  <a:pt x="0" y="0"/>
                </a:moveTo>
                <a:lnTo>
                  <a:pt x="6267739" y="0"/>
                </a:lnTo>
                <a:lnTo>
                  <a:pt x="6267739" y="6287144"/>
                </a:lnTo>
                <a:lnTo>
                  <a:pt x="0" y="6287144"/>
                </a:lnTo>
                <a:lnTo>
                  <a:pt x="0" y="0"/>
                </a:lnTo>
                <a:close/>
              </a:path>
            </a:pathLst>
          </a:custGeom>
          <a:blipFill rotWithShape="1">
            <a:blip r:embed="rId6">
              <a:alphaModFix/>
            </a:blip>
            <a:stretch>
              <a:fillRect b="0" l="0" r="0" t="0"/>
            </a:stretch>
          </a:blipFill>
          <a:ln>
            <a:noFill/>
          </a:ln>
        </p:spPr>
      </p:sp>
      <p:sp>
        <p:nvSpPr>
          <p:cNvPr id="323" name="Google Shape;323;p16"/>
          <p:cNvSpPr txBox="1"/>
          <p:nvPr/>
        </p:nvSpPr>
        <p:spPr>
          <a:xfrm>
            <a:off x="1680148" y="5144913"/>
            <a:ext cx="1058556" cy="458636"/>
          </a:xfrm>
          <a:prstGeom prst="rect">
            <a:avLst/>
          </a:prstGeom>
          <a:noFill/>
          <a:ln>
            <a:noFill/>
          </a:ln>
        </p:spPr>
        <p:txBody>
          <a:bodyPr anchorCtr="0" anchor="t" bIns="0" lIns="0" spcFirstLastPara="1" rIns="0" wrap="square" tIns="0">
            <a:spAutoFit/>
          </a:bodyPr>
          <a:lstStyle/>
          <a:p>
            <a:pPr indent="0" lvl="0" marL="0" marR="0" rtl="0" algn="ctr">
              <a:lnSpc>
                <a:spcPct val="140148"/>
              </a:lnSpc>
              <a:spcBef>
                <a:spcPts val="0"/>
              </a:spcBef>
              <a:spcAft>
                <a:spcPts val="0"/>
              </a:spcAft>
              <a:buNone/>
            </a:pPr>
            <a:r>
              <a:rPr b="1" i="0" lang="en-US" sz="2690" u="none" cap="none" strike="noStrike">
                <a:solidFill>
                  <a:srgbClr val="07032B"/>
                </a:solidFill>
                <a:latin typeface="Open Sans"/>
                <a:ea typeface="Open Sans"/>
                <a:cs typeface="Open Sans"/>
                <a:sym typeface="Open Sans"/>
              </a:rPr>
              <a:t>120+</a:t>
            </a:r>
            <a:endParaRPr b="1" i="0" sz="2690" u="none" cap="none" strike="noStrike">
              <a:solidFill>
                <a:srgbClr val="07032B"/>
              </a:solidFill>
              <a:latin typeface="Open Sans"/>
              <a:ea typeface="Open Sans"/>
              <a:cs typeface="Open Sans"/>
              <a:sym typeface="Open Sans"/>
            </a:endParaRPr>
          </a:p>
        </p:txBody>
      </p:sp>
      <p:sp>
        <p:nvSpPr>
          <p:cNvPr id="324" name="Google Shape;324;p16"/>
          <p:cNvSpPr txBox="1"/>
          <p:nvPr/>
        </p:nvSpPr>
        <p:spPr>
          <a:xfrm>
            <a:off x="1370571" y="1590119"/>
            <a:ext cx="1677710"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sng" cap="none" strike="noStrike">
                <a:solidFill>
                  <a:srgbClr val="FFFFFF"/>
                </a:solidFill>
                <a:latin typeface="Arial"/>
                <a:ea typeface="Arial"/>
                <a:cs typeface="Arial"/>
                <a:sym typeface="Arial"/>
              </a:rPr>
              <a:t>OUTPUT:</a:t>
            </a:r>
            <a:endParaRPr b="0" i="0" sz="3000" u="sng" cap="none" strike="noStrike">
              <a:solidFill>
                <a:srgbClr val="FFFFFF"/>
              </a:solidFill>
              <a:latin typeface="Arial"/>
              <a:ea typeface="Arial"/>
              <a:cs typeface="Arial"/>
              <a:sym typeface="Arial"/>
            </a:endParaRPr>
          </a:p>
        </p:txBody>
      </p:sp>
      <p:sp>
        <p:nvSpPr>
          <p:cNvPr id="325" name="Google Shape;325;p16"/>
          <p:cNvSpPr txBox="1"/>
          <p:nvPr/>
        </p:nvSpPr>
        <p:spPr>
          <a:xfrm>
            <a:off x="3531605" y="1561544"/>
            <a:ext cx="13180898" cy="1305453"/>
          </a:xfrm>
          <a:prstGeom prst="rect">
            <a:avLst/>
          </a:prstGeom>
          <a:noFill/>
          <a:ln>
            <a:noFill/>
          </a:ln>
        </p:spPr>
        <p:txBody>
          <a:bodyPr anchorCtr="0" anchor="t" bIns="0" lIns="0" spcFirstLastPara="1" rIns="0" wrap="square" tIns="0">
            <a:spAutoFit/>
          </a:bodyPr>
          <a:lstStyle/>
          <a:p>
            <a:pPr indent="0" lvl="0" marL="0" marR="0" rtl="0" algn="ctr">
              <a:lnSpc>
                <a:spcPct val="139946"/>
              </a:lnSpc>
              <a:spcBef>
                <a:spcPts val="0"/>
              </a:spcBef>
              <a:spcAft>
                <a:spcPts val="0"/>
              </a:spcAft>
              <a:buNone/>
            </a:pPr>
            <a:r>
              <a:rPr b="0" i="0" lang="en-US" sz="3730" u="none" cap="none" strike="noStrike">
                <a:solidFill>
                  <a:srgbClr val="FFFFFF"/>
                </a:solidFill>
                <a:latin typeface="Arial"/>
                <a:ea typeface="Arial"/>
                <a:cs typeface="Arial"/>
                <a:sym typeface="Arial"/>
              </a:rPr>
              <a:t>Here is the information about users (potential bots) who like every post. </a:t>
            </a:r>
            <a:endParaRPr b="0" i="0" sz="3730" u="none" cap="none" strike="noStrike">
              <a:solidFill>
                <a:srgbClr val="FFFFFF"/>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032B"/>
        </a:solidFill>
      </p:bgPr>
    </p:bg>
    <p:spTree>
      <p:nvGrpSpPr>
        <p:cNvPr id="329" name="Shape 329"/>
        <p:cNvGrpSpPr/>
        <p:nvPr/>
      </p:nvGrpSpPr>
      <p:grpSpPr>
        <a:xfrm>
          <a:off x="0" y="0"/>
          <a:ext cx="0" cy="0"/>
          <a:chOff x="0" y="0"/>
          <a:chExt cx="0" cy="0"/>
        </a:xfrm>
      </p:grpSpPr>
      <p:sp>
        <p:nvSpPr>
          <p:cNvPr id="330" name="Google Shape;330;p17"/>
          <p:cNvSpPr/>
          <p:nvPr/>
        </p:nvSpPr>
        <p:spPr>
          <a:xfrm rot="-1477666">
            <a:off x="8443658" y="5370633"/>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75000"/>
            </a:blip>
            <a:stretch>
              <a:fillRect b="0" l="0" r="0" t="0"/>
            </a:stretch>
          </a:blipFill>
          <a:ln>
            <a:noFill/>
          </a:ln>
        </p:spPr>
      </p:sp>
      <p:sp>
        <p:nvSpPr>
          <p:cNvPr id="331" name="Google Shape;331;p17"/>
          <p:cNvSpPr/>
          <p:nvPr/>
        </p:nvSpPr>
        <p:spPr>
          <a:xfrm rot="7941020">
            <a:off x="-3526188" y="-6405116"/>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96000"/>
            </a:blip>
            <a:stretch>
              <a:fillRect b="0" l="0" r="0" t="0"/>
            </a:stretch>
          </a:blipFill>
          <a:ln>
            <a:noFill/>
          </a:ln>
        </p:spPr>
      </p:sp>
      <p:grpSp>
        <p:nvGrpSpPr>
          <p:cNvPr id="332" name="Google Shape;332;p17"/>
          <p:cNvGrpSpPr/>
          <p:nvPr/>
        </p:nvGrpSpPr>
        <p:grpSpPr>
          <a:xfrm>
            <a:off x="18181857" y="8283763"/>
            <a:ext cx="106143" cy="974537"/>
            <a:chOff x="0" y="-47625"/>
            <a:chExt cx="626900" cy="5755784"/>
          </a:xfrm>
        </p:grpSpPr>
        <p:sp>
          <p:nvSpPr>
            <p:cNvPr id="333" name="Google Shape;333;p17"/>
            <p:cNvSpPr/>
            <p:nvPr/>
          </p:nvSpPr>
          <p:spPr>
            <a:xfrm>
              <a:off x="0" y="0"/>
              <a:ext cx="626900" cy="5708159"/>
            </a:xfrm>
            <a:custGeom>
              <a:rect b="b" l="l" r="r" t="t"/>
              <a:pathLst>
                <a:path extrusionOk="0" h="5708159" w="626900">
                  <a:moveTo>
                    <a:pt x="0" y="0"/>
                  </a:moveTo>
                  <a:lnTo>
                    <a:pt x="626900" y="0"/>
                  </a:lnTo>
                  <a:lnTo>
                    <a:pt x="626900" y="5708159"/>
                  </a:lnTo>
                  <a:lnTo>
                    <a:pt x="0" y="5708159"/>
                  </a:lnTo>
                  <a:close/>
                </a:path>
              </a:pathLst>
            </a:custGeom>
            <a:solidFill>
              <a:srgbClr val="4ADEDD"/>
            </a:solidFill>
            <a:ln>
              <a:noFill/>
            </a:ln>
          </p:spPr>
        </p:sp>
        <p:sp>
          <p:nvSpPr>
            <p:cNvPr id="334" name="Google Shape;334;p17"/>
            <p:cNvSpPr txBox="1"/>
            <p:nvPr/>
          </p:nvSpPr>
          <p:spPr>
            <a:xfrm>
              <a:off x="0" y="-47625"/>
              <a:ext cx="626900" cy="5755784"/>
            </a:xfrm>
            <a:prstGeom prst="rect">
              <a:avLst/>
            </a:prstGeom>
            <a:noFill/>
            <a:ln>
              <a:noFill/>
            </a:ln>
          </p:spPr>
          <p:txBody>
            <a:bodyPr anchorCtr="0" anchor="ctr" bIns="50800" lIns="50800" spcFirstLastPara="1" rIns="50800" wrap="square" tIns="50800">
              <a:noAutofit/>
            </a:bodyPr>
            <a:lstStyle/>
            <a:p>
              <a:pPr indent="0" lvl="0" marL="0" marR="0" rtl="0" algn="ctr">
                <a:lnSpc>
                  <a:spcPct val="1244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335" name="Google Shape;335;p17"/>
          <p:cNvPicPr preferRelativeResize="0"/>
          <p:nvPr/>
        </p:nvPicPr>
        <p:blipFill rotWithShape="1">
          <a:blip r:embed="rId4">
            <a:alphaModFix amt="13000"/>
          </a:blip>
          <a:srcRect b="0" l="0" r="0" t="0"/>
          <a:stretch/>
        </p:blipFill>
        <p:spPr>
          <a:xfrm>
            <a:off x="-18509" y="2768048"/>
            <a:ext cx="8278981" cy="7533872"/>
          </a:xfrm>
          <a:prstGeom prst="rect">
            <a:avLst/>
          </a:prstGeom>
          <a:noFill/>
          <a:ln>
            <a:noFill/>
          </a:ln>
        </p:spPr>
      </p:pic>
      <p:sp>
        <p:nvSpPr>
          <p:cNvPr id="336" name="Google Shape;336;p17"/>
          <p:cNvSpPr/>
          <p:nvPr/>
        </p:nvSpPr>
        <p:spPr>
          <a:xfrm>
            <a:off x="12975517" y="509129"/>
            <a:ext cx="4590548" cy="4114800"/>
          </a:xfrm>
          <a:custGeom>
            <a:rect b="b" l="l" r="r" t="t"/>
            <a:pathLst>
              <a:path extrusionOk="0" h="4114800" w="4590548">
                <a:moveTo>
                  <a:pt x="0" y="0"/>
                </a:moveTo>
                <a:lnTo>
                  <a:pt x="4590547" y="0"/>
                </a:lnTo>
                <a:lnTo>
                  <a:pt x="4590547" y="4114800"/>
                </a:lnTo>
                <a:lnTo>
                  <a:pt x="0" y="4114800"/>
                </a:lnTo>
                <a:lnTo>
                  <a:pt x="0" y="0"/>
                </a:lnTo>
                <a:close/>
              </a:path>
            </a:pathLst>
          </a:custGeom>
          <a:blipFill rotWithShape="1">
            <a:blip r:embed="rId5">
              <a:alphaModFix amt="49000"/>
            </a:blip>
            <a:stretch>
              <a:fillRect b="0" l="0" r="0" t="0"/>
            </a:stretch>
          </a:blipFill>
          <a:ln>
            <a:noFill/>
          </a:ln>
        </p:spPr>
      </p:sp>
      <p:sp>
        <p:nvSpPr>
          <p:cNvPr id="337" name="Google Shape;337;p17"/>
          <p:cNvSpPr txBox="1"/>
          <p:nvPr/>
        </p:nvSpPr>
        <p:spPr>
          <a:xfrm>
            <a:off x="15729938" y="9565178"/>
            <a:ext cx="2032673" cy="480041"/>
          </a:xfrm>
          <a:prstGeom prst="rect">
            <a:avLst/>
          </a:prstGeom>
          <a:noFill/>
          <a:ln>
            <a:noFill/>
          </a:ln>
        </p:spPr>
        <p:txBody>
          <a:bodyPr anchorCtr="0" anchor="t" bIns="0" lIns="0" spcFirstLastPara="1" rIns="0" wrap="square" tIns="0">
            <a:spAutoFit/>
          </a:bodyPr>
          <a:lstStyle/>
          <a:p>
            <a:pPr indent="0" lvl="0" marL="0" marR="0" rtl="0" algn="ctr">
              <a:lnSpc>
                <a:spcPct val="139964"/>
              </a:lnSpc>
              <a:spcBef>
                <a:spcPts val="0"/>
              </a:spcBef>
              <a:spcAft>
                <a:spcPts val="0"/>
              </a:spcAft>
              <a:buNone/>
            </a:pPr>
            <a:r>
              <a:rPr b="0" i="0" lang="en-US" sz="2840" u="sng" cap="none" strike="noStrike">
                <a:solidFill>
                  <a:srgbClr val="F5F6F7"/>
                </a:solidFill>
                <a:latin typeface="Arial"/>
                <a:ea typeface="Arial"/>
                <a:cs typeface="Arial"/>
                <a:sym typeface="Arial"/>
              </a:rPr>
              <a:t>Surani Smit</a:t>
            </a:r>
            <a:endParaRPr b="0" i="0" sz="2840" u="sng" cap="none" strike="noStrike">
              <a:solidFill>
                <a:srgbClr val="F5F6F7"/>
              </a:solidFill>
              <a:latin typeface="Arial"/>
              <a:ea typeface="Arial"/>
              <a:cs typeface="Arial"/>
              <a:sym typeface="Arial"/>
            </a:endParaRPr>
          </a:p>
        </p:txBody>
      </p:sp>
      <p:sp>
        <p:nvSpPr>
          <p:cNvPr id="338" name="Google Shape;338;p17"/>
          <p:cNvSpPr txBox="1"/>
          <p:nvPr/>
        </p:nvSpPr>
        <p:spPr>
          <a:xfrm>
            <a:off x="1028700" y="2129438"/>
            <a:ext cx="16733911" cy="6859275"/>
          </a:xfrm>
          <a:prstGeom prst="rect">
            <a:avLst/>
          </a:prstGeom>
          <a:noFill/>
          <a:ln>
            <a:noFill/>
          </a:ln>
        </p:spPr>
        <p:txBody>
          <a:bodyPr anchorCtr="0" anchor="t" bIns="0" lIns="0" spcFirstLastPara="1" rIns="0" wrap="square" tIns="0">
            <a:spAutoFit/>
          </a:bodyPr>
          <a:lstStyle/>
          <a:p>
            <a:pPr indent="0" lvl="0" marL="0" marR="0" rtl="0" algn="ctr">
              <a:lnSpc>
                <a:spcPct val="124918"/>
              </a:lnSpc>
              <a:spcBef>
                <a:spcPts val="0"/>
              </a:spcBef>
              <a:spcAft>
                <a:spcPts val="0"/>
              </a:spcAft>
              <a:buNone/>
            </a:pPr>
            <a:r>
              <a:rPr b="0" i="0" lang="en-US" sz="3050" u="none" cap="none" strike="noStrike">
                <a:solidFill>
                  <a:srgbClr val="FFFFFF"/>
                </a:solidFill>
                <a:latin typeface="Arial"/>
                <a:ea typeface="Arial"/>
                <a:cs typeface="Arial"/>
                <a:sym typeface="Arial"/>
              </a:rPr>
              <a:t>The Instagram user analytics project provided insights on marketing, User engagements, Bots and Fake accounts. Now these insight can be used by Instagram product team to launch new campaigns, track users engagement and improve user experience.</a:t>
            </a:r>
            <a:endParaRPr b="0" i="0" sz="3050" u="none" cap="none" strike="noStrike">
              <a:solidFill>
                <a:srgbClr val="FFFFFF"/>
              </a:solidFill>
              <a:latin typeface="Arial"/>
              <a:ea typeface="Arial"/>
              <a:cs typeface="Arial"/>
              <a:sym typeface="Arial"/>
            </a:endParaRPr>
          </a:p>
          <a:p>
            <a:pPr indent="0" lvl="0" marL="0" marR="0" rtl="0" algn="ctr">
              <a:lnSpc>
                <a:spcPct val="124918"/>
              </a:lnSpc>
              <a:spcBef>
                <a:spcPts val="0"/>
              </a:spcBef>
              <a:spcAft>
                <a:spcPts val="0"/>
              </a:spcAft>
              <a:buNone/>
            </a:pPr>
            <a:r>
              <a:t/>
            </a:r>
            <a:endParaRPr b="0" i="0" sz="3050" u="none" cap="none" strike="noStrike">
              <a:solidFill>
                <a:srgbClr val="FFFFFF"/>
              </a:solidFill>
              <a:latin typeface="Arial"/>
              <a:ea typeface="Arial"/>
              <a:cs typeface="Arial"/>
              <a:sym typeface="Arial"/>
            </a:endParaRPr>
          </a:p>
          <a:p>
            <a:pPr indent="0" lvl="0" marL="0" marR="0" rtl="0" algn="l">
              <a:lnSpc>
                <a:spcPct val="124918"/>
              </a:lnSpc>
              <a:spcBef>
                <a:spcPts val="0"/>
              </a:spcBef>
              <a:spcAft>
                <a:spcPts val="0"/>
              </a:spcAft>
              <a:buNone/>
            </a:pPr>
            <a:r>
              <a:t/>
            </a:r>
            <a:endParaRPr b="0" i="0" sz="3050" u="none" cap="none" strike="noStrike">
              <a:solidFill>
                <a:srgbClr val="FFFFFF"/>
              </a:solidFill>
              <a:latin typeface="Arial"/>
              <a:ea typeface="Arial"/>
              <a:cs typeface="Arial"/>
              <a:sym typeface="Arial"/>
            </a:endParaRPr>
          </a:p>
          <a:p>
            <a:pPr indent="0" lvl="0" marL="0" marR="0" rtl="0" algn="l">
              <a:lnSpc>
                <a:spcPct val="124918"/>
              </a:lnSpc>
              <a:spcBef>
                <a:spcPts val="0"/>
              </a:spcBef>
              <a:spcAft>
                <a:spcPts val="0"/>
              </a:spcAft>
              <a:buNone/>
            </a:pPr>
            <a:r>
              <a:rPr b="0" i="0" lang="en-US" sz="3050" u="sng" cap="none" strike="noStrike">
                <a:solidFill>
                  <a:srgbClr val="FFFFFF"/>
                </a:solidFill>
                <a:latin typeface="Arial"/>
                <a:ea typeface="Arial"/>
                <a:cs typeface="Arial"/>
                <a:sym typeface="Arial"/>
              </a:rPr>
              <a:t>Here are the insights I found in these project</a:t>
            </a:r>
            <a:endParaRPr b="0" i="0" sz="3050" u="sng" cap="none" strike="noStrike">
              <a:solidFill>
                <a:srgbClr val="FFFFFF"/>
              </a:solidFill>
              <a:latin typeface="Arial"/>
              <a:ea typeface="Arial"/>
              <a:cs typeface="Arial"/>
              <a:sym typeface="Arial"/>
            </a:endParaRPr>
          </a:p>
          <a:p>
            <a:pPr indent="0" lvl="0" marL="0" marR="0" rtl="0" algn="l">
              <a:lnSpc>
                <a:spcPct val="124901"/>
              </a:lnSpc>
              <a:spcBef>
                <a:spcPts val="0"/>
              </a:spcBef>
              <a:spcAft>
                <a:spcPts val="0"/>
              </a:spcAft>
              <a:buNone/>
            </a:pPr>
            <a:r>
              <a:rPr b="0" i="0" lang="en-US" sz="2550" u="none" cap="none" strike="noStrike">
                <a:solidFill>
                  <a:srgbClr val="FFFFFF"/>
                </a:solidFill>
                <a:latin typeface="Arial"/>
                <a:ea typeface="Arial"/>
                <a:cs typeface="Arial"/>
                <a:sym typeface="Arial"/>
              </a:rPr>
              <a:t>Top 5 Oldest users of Instagram </a:t>
            </a:r>
            <a:endParaRPr b="0" i="0" sz="2550" u="none" cap="none" strike="noStrike">
              <a:solidFill>
                <a:srgbClr val="FFFFFF"/>
              </a:solidFill>
              <a:latin typeface="Arial"/>
              <a:ea typeface="Arial"/>
              <a:cs typeface="Arial"/>
              <a:sym typeface="Arial"/>
            </a:endParaRPr>
          </a:p>
          <a:p>
            <a:pPr indent="0" lvl="0" marL="0" marR="0" rtl="0" algn="l">
              <a:lnSpc>
                <a:spcPct val="124901"/>
              </a:lnSpc>
              <a:spcBef>
                <a:spcPts val="0"/>
              </a:spcBef>
              <a:spcAft>
                <a:spcPts val="0"/>
              </a:spcAft>
              <a:buNone/>
            </a:pPr>
            <a:r>
              <a:rPr b="0" i="0" lang="en-US" sz="2550" u="none" cap="none" strike="noStrike">
                <a:solidFill>
                  <a:srgbClr val="FFFFFF"/>
                </a:solidFill>
                <a:latin typeface="Arial"/>
                <a:ea typeface="Arial"/>
                <a:cs typeface="Arial"/>
                <a:sym typeface="Arial"/>
              </a:rPr>
              <a:t>Users who never posted photos on Instagram</a:t>
            </a:r>
            <a:endParaRPr b="0" i="0" sz="2550" u="none" cap="none" strike="noStrike">
              <a:solidFill>
                <a:srgbClr val="FFFFFF"/>
              </a:solidFill>
              <a:latin typeface="Arial"/>
              <a:ea typeface="Arial"/>
              <a:cs typeface="Arial"/>
              <a:sym typeface="Arial"/>
            </a:endParaRPr>
          </a:p>
          <a:p>
            <a:pPr indent="0" lvl="0" marL="0" marR="0" rtl="0" algn="l">
              <a:lnSpc>
                <a:spcPct val="124901"/>
              </a:lnSpc>
              <a:spcBef>
                <a:spcPts val="0"/>
              </a:spcBef>
              <a:spcAft>
                <a:spcPts val="0"/>
              </a:spcAft>
              <a:buNone/>
            </a:pPr>
            <a:r>
              <a:rPr b="0" i="0" lang="en-US" sz="2550" u="none" cap="none" strike="noStrike">
                <a:solidFill>
                  <a:srgbClr val="FFFFFF"/>
                </a:solidFill>
                <a:latin typeface="Arial"/>
                <a:ea typeface="Arial"/>
                <a:cs typeface="Arial"/>
                <a:sym typeface="Arial"/>
              </a:rPr>
              <a:t>Most liked photo on Instagram</a:t>
            </a:r>
            <a:endParaRPr b="0" i="0" sz="2550" u="none" cap="none" strike="noStrike">
              <a:solidFill>
                <a:srgbClr val="FFFFFF"/>
              </a:solidFill>
              <a:latin typeface="Arial"/>
              <a:ea typeface="Arial"/>
              <a:cs typeface="Arial"/>
              <a:sym typeface="Arial"/>
            </a:endParaRPr>
          </a:p>
          <a:p>
            <a:pPr indent="0" lvl="0" marL="0" marR="0" rtl="0" algn="l">
              <a:lnSpc>
                <a:spcPct val="124901"/>
              </a:lnSpc>
              <a:spcBef>
                <a:spcPts val="0"/>
              </a:spcBef>
              <a:spcAft>
                <a:spcPts val="0"/>
              </a:spcAft>
              <a:buNone/>
            </a:pPr>
            <a:r>
              <a:rPr b="0" i="0" lang="en-US" sz="2550" u="none" cap="none" strike="noStrike">
                <a:solidFill>
                  <a:srgbClr val="FFFFFF"/>
                </a:solidFill>
                <a:latin typeface="Arial"/>
                <a:ea typeface="Arial"/>
                <a:cs typeface="Arial"/>
                <a:sym typeface="Arial"/>
              </a:rPr>
              <a:t>Top 5 most commonly used has-tags on Instagram</a:t>
            </a:r>
            <a:endParaRPr b="0" i="0" sz="2550" u="none" cap="none" strike="noStrike">
              <a:solidFill>
                <a:srgbClr val="FFFFFF"/>
              </a:solidFill>
              <a:latin typeface="Arial"/>
              <a:ea typeface="Arial"/>
              <a:cs typeface="Arial"/>
              <a:sym typeface="Arial"/>
            </a:endParaRPr>
          </a:p>
          <a:p>
            <a:pPr indent="0" lvl="0" marL="0" marR="0" rtl="0" algn="l">
              <a:lnSpc>
                <a:spcPct val="124901"/>
              </a:lnSpc>
              <a:spcBef>
                <a:spcPts val="0"/>
              </a:spcBef>
              <a:spcAft>
                <a:spcPts val="0"/>
              </a:spcAft>
              <a:buNone/>
            </a:pPr>
            <a:r>
              <a:rPr b="0" i="0" lang="en-US" sz="2550" u="none" cap="none" strike="noStrike">
                <a:solidFill>
                  <a:srgbClr val="FFFFFF"/>
                </a:solidFill>
                <a:latin typeface="Arial"/>
                <a:ea typeface="Arial"/>
                <a:cs typeface="Arial"/>
                <a:sym typeface="Arial"/>
              </a:rPr>
              <a:t>day of the week when most users register on Instagram.</a:t>
            </a:r>
            <a:endParaRPr b="0" i="0" sz="2550" u="none" cap="none" strike="noStrike">
              <a:solidFill>
                <a:srgbClr val="FFFFFF"/>
              </a:solidFill>
              <a:latin typeface="Arial"/>
              <a:ea typeface="Arial"/>
              <a:cs typeface="Arial"/>
              <a:sym typeface="Arial"/>
            </a:endParaRPr>
          </a:p>
          <a:p>
            <a:pPr indent="0" lvl="0" marL="0" marR="0" rtl="0" algn="l">
              <a:lnSpc>
                <a:spcPct val="124901"/>
              </a:lnSpc>
              <a:spcBef>
                <a:spcPts val="0"/>
              </a:spcBef>
              <a:spcAft>
                <a:spcPts val="0"/>
              </a:spcAft>
              <a:buNone/>
            </a:pPr>
            <a:r>
              <a:rPr b="0" i="0" lang="en-US" sz="2550" u="none" cap="none" strike="noStrike">
                <a:solidFill>
                  <a:srgbClr val="FFFFFF"/>
                </a:solidFill>
                <a:latin typeface="Arial"/>
                <a:ea typeface="Arial"/>
                <a:cs typeface="Arial"/>
                <a:sym typeface="Arial"/>
              </a:rPr>
              <a:t>Total number of users on Instagram</a:t>
            </a:r>
            <a:endParaRPr b="0" i="0" sz="2550" u="none" cap="none" strike="noStrike">
              <a:solidFill>
                <a:srgbClr val="FFFFFF"/>
              </a:solidFill>
              <a:latin typeface="Arial"/>
              <a:ea typeface="Arial"/>
              <a:cs typeface="Arial"/>
              <a:sym typeface="Arial"/>
            </a:endParaRPr>
          </a:p>
          <a:p>
            <a:pPr indent="0" lvl="0" marL="0" marR="0" rtl="0" algn="l">
              <a:lnSpc>
                <a:spcPct val="124901"/>
              </a:lnSpc>
              <a:spcBef>
                <a:spcPts val="0"/>
              </a:spcBef>
              <a:spcAft>
                <a:spcPts val="0"/>
              </a:spcAft>
              <a:buNone/>
            </a:pPr>
            <a:r>
              <a:rPr b="0" i="0" lang="en-US" sz="2550" u="none" cap="none" strike="noStrike">
                <a:solidFill>
                  <a:srgbClr val="FFFFFF"/>
                </a:solidFill>
                <a:latin typeface="Arial"/>
                <a:ea typeface="Arial"/>
                <a:cs typeface="Arial"/>
                <a:sym typeface="Arial"/>
              </a:rPr>
              <a:t>Total number of photos on Instagram</a:t>
            </a:r>
            <a:endParaRPr b="0" i="0" sz="2550" u="none" cap="none" strike="noStrike">
              <a:solidFill>
                <a:srgbClr val="FFFFFF"/>
              </a:solidFill>
              <a:latin typeface="Arial"/>
              <a:ea typeface="Arial"/>
              <a:cs typeface="Arial"/>
              <a:sym typeface="Arial"/>
            </a:endParaRPr>
          </a:p>
          <a:p>
            <a:pPr indent="0" lvl="0" marL="0" marR="0" rtl="0" algn="l">
              <a:lnSpc>
                <a:spcPct val="124901"/>
              </a:lnSpc>
              <a:spcBef>
                <a:spcPts val="0"/>
              </a:spcBef>
              <a:spcAft>
                <a:spcPts val="0"/>
              </a:spcAft>
              <a:buNone/>
            </a:pPr>
            <a:r>
              <a:rPr b="0" i="0" lang="en-US" sz="2550" u="none" cap="none" strike="noStrike">
                <a:solidFill>
                  <a:srgbClr val="FFFFFF"/>
                </a:solidFill>
                <a:latin typeface="Arial"/>
                <a:ea typeface="Arial"/>
                <a:cs typeface="Arial"/>
                <a:sym typeface="Arial"/>
              </a:rPr>
              <a:t>Average number of photos per user </a:t>
            </a:r>
            <a:endParaRPr b="0" i="0" sz="2550" u="none" cap="none" strike="noStrike">
              <a:solidFill>
                <a:srgbClr val="FFFFFF"/>
              </a:solidFill>
              <a:latin typeface="Arial"/>
              <a:ea typeface="Arial"/>
              <a:cs typeface="Arial"/>
              <a:sym typeface="Arial"/>
            </a:endParaRPr>
          </a:p>
          <a:p>
            <a:pPr indent="0" lvl="0" marL="0" marR="0" rtl="0" algn="l">
              <a:lnSpc>
                <a:spcPct val="124901"/>
              </a:lnSpc>
              <a:spcBef>
                <a:spcPts val="0"/>
              </a:spcBef>
              <a:spcAft>
                <a:spcPts val="0"/>
              </a:spcAft>
              <a:buNone/>
            </a:pPr>
            <a:r>
              <a:rPr b="0" i="0" lang="en-US" sz="2550" u="none" cap="none" strike="noStrike">
                <a:solidFill>
                  <a:srgbClr val="FFFFFF"/>
                </a:solidFill>
                <a:latin typeface="Arial"/>
                <a:ea typeface="Arial"/>
                <a:cs typeface="Arial"/>
                <a:sym typeface="Arial"/>
              </a:rPr>
              <a:t>Bots and fake  accounts on Instagram</a:t>
            </a:r>
            <a:endParaRPr b="0" i="0" sz="2550" u="none" cap="none" strike="noStrike">
              <a:solidFill>
                <a:srgbClr val="FFFFFF"/>
              </a:solidFill>
              <a:latin typeface="Arial"/>
              <a:ea typeface="Arial"/>
              <a:cs typeface="Arial"/>
              <a:sym typeface="Arial"/>
            </a:endParaRPr>
          </a:p>
          <a:p>
            <a:pPr indent="0" lvl="0" marL="0" marR="0" rtl="0" algn="l">
              <a:lnSpc>
                <a:spcPct val="124901"/>
              </a:lnSpc>
              <a:spcBef>
                <a:spcPts val="0"/>
              </a:spcBef>
              <a:spcAft>
                <a:spcPts val="0"/>
              </a:spcAft>
              <a:buNone/>
            </a:pPr>
            <a:r>
              <a:t/>
            </a:r>
            <a:endParaRPr b="0" i="0" sz="2550" u="none" cap="none" strike="noStrike">
              <a:solidFill>
                <a:srgbClr val="FFFFFF"/>
              </a:solidFill>
              <a:latin typeface="Arial"/>
              <a:ea typeface="Arial"/>
              <a:cs typeface="Arial"/>
              <a:sym typeface="Arial"/>
            </a:endParaRPr>
          </a:p>
        </p:txBody>
      </p:sp>
      <p:sp>
        <p:nvSpPr>
          <p:cNvPr id="339" name="Google Shape;339;p17"/>
          <p:cNvSpPr txBox="1"/>
          <p:nvPr/>
        </p:nvSpPr>
        <p:spPr>
          <a:xfrm>
            <a:off x="7548759" y="12"/>
            <a:ext cx="2572941" cy="107696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400" u="sng" cap="none" strike="noStrike">
                <a:solidFill>
                  <a:srgbClr val="FFFFFF"/>
                </a:solidFill>
                <a:latin typeface="Arial"/>
                <a:ea typeface="Arial"/>
                <a:cs typeface="Arial"/>
                <a:sym typeface="Arial"/>
              </a:rPr>
              <a:t>Result</a:t>
            </a:r>
            <a:r>
              <a:rPr b="0" i="0" lang="en-US" sz="6000" u="sng" cap="none" strike="noStrike">
                <a:solidFill>
                  <a:srgbClr val="FFFFFF"/>
                </a:solidFill>
                <a:latin typeface="Arial"/>
                <a:ea typeface="Arial"/>
                <a:cs typeface="Arial"/>
                <a:sym typeface="Arial"/>
              </a:rPr>
              <a:t>:</a:t>
            </a:r>
            <a:endParaRPr b="0" i="0" sz="6000" u="sng" cap="none" strike="noStrike">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032B"/>
        </a:solidFill>
      </p:bgPr>
    </p:bg>
    <p:spTree>
      <p:nvGrpSpPr>
        <p:cNvPr id="95" name="Shape 95"/>
        <p:cNvGrpSpPr/>
        <p:nvPr/>
      </p:nvGrpSpPr>
      <p:grpSpPr>
        <a:xfrm>
          <a:off x="0" y="0"/>
          <a:ext cx="0" cy="0"/>
          <a:chOff x="0" y="0"/>
          <a:chExt cx="0" cy="0"/>
        </a:xfrm>
      </p:grpSpPr>
      <p:sp>
        <p:nvSpPr>
          <p:cNvPr id="96" name="Google Shape;96;p2"/>
          <p:cNvSpPr/>
          <p:nvPr/>
        </p:nvSpPr>
        <p:spPr>
          <a:xfrm rot="-1477666">
            <a:off x="8443658" y="5370633"/>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sp>
      <p:sp>
        <p:nvSpPr>
          <p:cNvPr id="97" name="Google Shape;97;p2"/>
          <p:cNvSpPr/>
          <p:nvPr/>
        </p:nvSpPr>
        <p:spPr>
          <a:xfrm rot="7941020">
            <a:off x="-3526188" y="-6405116"/>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sp>
      <p:grpSp>
        <p:nvGrpSpPr>
          <p:cNvPr id="98" name="Google Shape;98;p2"/>
          <p:cNvGrpSpPr/>
          <p:nvPr/>
        </p:nvGrpSpPr>
        <p:grpSpPr>
          <a:xfrm>
            <a:off x="18181857" y="8283763"/>
            <a:ext cx="106143" cy="974537"/>
            <a:chOff x="0" y="-47625"/>
            <a:chExt cx="626900" cy="5755784"/>
          </a:xfrm>
        </p:grpSpPr>
        <p:sp>
          <p:nvSpPr>
            <p:cNvPr id="99" name="Google Shape;99;p2"/>
            <p:cNvSpPr/>
            <p:nvPr/>
          </p:nvSpPr>
          <p:spPr>
            <a:xfrm>
              <a:off x="0" y="0"/>
              <a:ext cx="626900" cy="5708159"/>
            </a:xfrm>
            <a:custGeom>
              <a:rect b="b" l="l" r="r" t="t"/>
              <a:pathLst>
                <a:path extrusionOk="0" h="5708159" w="626900">
                  <a:moveTo>
                    <a:pt x="0" y="0"/>
                  </a:moveTo>
                  <a:lnTo>
                    <a:pt x="626900" y="0"/>
                  </a:lnTo>
                  <a:lnTo>
                    <a:pt x="626900" y="5708159"/>
                  </a:lnTo>
                  <a:lnTo>
                    <a:pt x="0" y="5708159"/>
                  </a:lnTo>
                  <a:close/>
                </a:path>
              </a:pathLst>
            </a:custGeom>
            <a:solidFill>
              <a:srgbClr val="4ADEDD"/>
            </a:solidFill>
            <a:ln>
              <a:noFill/>
            </a:ln>
          </p:spPr>
        </p:sp>
        <p:sp>
          <p:nvSpPr>
            <p:cNvPr id="100" name="Google Shape;100;p2"/>
            <p:cNvSpPr txBox="1"/>
            <p:nvPr/>
          </p:nvSpPr>
          <p:spPr>
            <a:xfrm>
              <a:off x="0" y="-47625"/>
              <a:ext cx="626900" cy="5755784"/>
            </a:xfrm>
            <a:prstGeom prst="rect">
              <a:avLst/>
            </a:prstGeom>
            <a:noFill/>
            <a:ln>
              <a:noFill/>
            </a:ln>
          </p:spPr>
          <p:txBody>
            <a:bodyPr anchorCtr="0" anchor="ctr" bIns="50800" lIns="50800" spcFirstLastPara="1" rIns="50800" wrap="square" tIns="50800">
              <a:noAutofit/>
            </a:bodyPr>
            <a:lstStyle/>
            <a:p>
              <a:pPr indent="0" lvl="0" marL="0" marR="0" rtl="0" algn="ctr">
                <a:lnSpc>
                  <a:spcPct val="1244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1" name="Google Shape;101;p2"/>
          <p:cNvSpPr/>
          <p:nvPr/>
        </p:nvSpPr>
        <p:spPr>
          <a:xfrm>
            <a:off x="1996854" y="4683451"/>
            <a:ext cx="425144" cy="425144"/>
          </a:xfrm>
          <a:custGeom>
            <a:rect b="b" l="l" r="r" t="t"/>
            <a:pathLst>
              <a:path extrusionOk="0" h="425144" w="425144">
                <a:moveTo>
                  <a:pt x="0" y="0"/>
                </a:moveTo>
                <a:lnTo>
                  <a:pt x="425144" y="0"/>
                </a:lnTo>
                <a:lnTo>
                  <a:pt x="425144" y="425144"/>
                </a:lnTo>
                <a:lnTo>
                  <a:pt x="0" y="425144"/>
                </a:lnTo>
                <a:lnTo>
                  <a:pt x="0" y="0"/>
                </a:lnTo>
                <a:close/>
              </a:path>
            </a:pathLst>
          </a:custGeom>
          <a:blipFill rotWithShape="1">
            <a:blip r:embed="rId4">
              <a:alphaModFix/>
            </a:blip>
            <a:stretch>
              <a:fillRect b="0" l="0" r="0" t="0"/>
            </a:stretch>
          </a:blipFill>
          <a:ln>
            <a:noFill/>
          </a:ln>
        </p:spPr>
      </p:sp>
      <p:sp>
        <p:nvSpPr>
          <p:cNvPr id="102" name="Google Shape;102;p2"/>
          <p:cNvSpPr txBox="1"/>
          <p:nvPr/>
        </p:nvSpPr>
        <p:spPr>
          <a:xfrm>
            <a:off x="1680148" y="5144913"/>
            <a:ext cx="1058556" cy="458636"/>
          </a:xfrm>
          <a:prstGeom prst="rect">
            <a:avLst/>
          </a:prstGeom>
          <a:noFill/>
          <a:ln>
            <a:noFill/>
          </a:ln>
        </p:spPr>
        <p:txBody>
          <a:bodyPr anchorCtr="0" anchor="t" bIns="0" lIns="0" spcFirstLastPara="1" rIns="0" wrap="square" tIns="0">
            <a:spAutoFit/>
          </a:bodyPr>
          <a:lstStyle/>
          <a:p>
            <a:pPr indent="0" lvl="0" marL="0" marR="0" rtl="0" algn="ctr">
              <a:lnSpc>
                <a:spcPct val="140148"/>
              </a:lnSpc>
              <a:spcBef>
                <a:spcPts val="0"/>
              </a:spcBef>
              <a:spcAft>
                <a:spcPts val="0"/>
              </a:spcAft>
              <a:buNone/>
            </a:pPr>
            <a:r>
              <a:rPr b="1" i="0" lang="en-US" sz="2690" u="none" cap="none" strike="noStrike">
                <a:solidFill>
                  <a:srgbClr val="07032B"/>
                </a:solidFill>
                <a:latin typeface="Open Sans"/>
                <a:ea typeface="Open Sans"/>
                <a:cs typeface="Open Sans"/>
                <a:sym typeface="Open Sans"/>
              </a:rPr>
              <a:t>120+</a:t>
            </a:r>
            <a:endParaRPr b="1" i="0" sz="2690" u="none" cap="none" strike="noStrike">
              <a:solidFill>
                <a:srgbClr val="07032B"/>
              </a:solidFill>
              <a:latin typeface="Open Sans"/>
              <a:ea typeface="Open Sans"/>
              <a:cs typeface="Open Sans"/>
              <a:sym typeface="Open Sans"/>
            </a:endParaRPr>
          </a:p>
        </p:txBody>
      </p:sp>
      <p:sp>
        <p:nvSpPr>
          <p:cNvPr id="103" name="Google Shape;103;p2"/>
          <p:cNvSpPr txBox="1"/>
          <p:nvPr/>
        </p:nvSpPr>
        <p:spPr>
          <a:xfrm>
            <a:off x="1996854" y="3468093"/>
            <a:ext cx="8342352" cy="4156612"/>
          </a:xfrm>
          <a:prstGeom prst="rect">
            <a:avLst/>
          </a:prstGeom>
          <a:noFill/>
          <a:ln>
            <a:noFill/>
          </a:ln>
        </p:spPr>
        <p:txBody>
          <a:bodyPr anchorCtr="0" anchor="t" bIns="0" lIns="0" spcFirstLastPara="1" rIns="0" wrap="square" tIns="0">
            <a:spAutoFit/>
          </a:bodyPr>
          <a:lstStyle/>
          <a:p>
            <a:pPr indent="-425450" lvl="1" marL="850900" marR="0" rtl="0" algn="l">
              <a:lnSpc>
                <a:spcPct val="139974"/>
              </a:lnSpc>
              <a:spcBef>
                <a:spcPts val="0"/>
              </a:spcBef>
              <a:spcAft>
                <a:spcPts val="0"/>
              </a:spcAft>
              <a:buClr>
                <a:srgbClr val="FFFFFF"/>
              </a:buClr>
              <a:buSzPts val="3940"/>
              <a:buFont typeface="Arial"/>
              <a:buChar char="•"/>
            </a:pPr>
            <a:r>
              <a:rPr b="0" i="0" lang="en-US" sz="3940" u="none" cap="none" strike="noStrike">
                <a:solidFill>
                  <a:srgbClr val="FFFFFF"/>
                </a:solidFill>
                <a:latin typeface="Poppins"/>
                <a:ea typeface="Poppins"/>
                <a:cs typeface="Poppins"/>
                <a:sym typeface="Poppins"/>
              </a:rPr>
              <a:t>Project Description</a:t>
            </a:r>
            <a:endParaRPr b="0" i="0" sz="3940" u="none" cap="none" strike="noStrike">
              <a:solidFill>
                <a:srgbClr val="FFFFFF"/>
              </a:solidFill>
              <a:latin typeface="Poppins"/>
              <a:ea typeface="Poppins"/>
              <a:cs typeface="Poppins"/>
              <a:sym typeface="Poppins"/>
            </a:endParaRPr>
          </a:p>
          <a:p>
            <a:pPr indent="-425450" lvl="1" marL="850900" marR="0" rtl="0" algn="l">
              <a:lnSpc>
                <a:spcPct val="139974"/>
              </a:lnSpc>
              <a:spcBef>
                <a:spcPts val="0"/>
              </a:spcBef>
              <a:spcAft>
                <a:spcPts val="0"/>
              </a:spcAft>
              <a:buClr>
                <a:srgbClr val="FFFFFF"/>
              </a:buClr>
              <a:buSzPts val="3940"/>
              <a:buFont typeface="Arial"/>
              <a:buChar char="•"/>
            </a:pPr>
            <a:r>
              <a:rPr b="0" i="0" lang="en-US" sz="3940" u="none" cap="none" strike="noStrike">
                <a:solidFill>
                  <a:srgbClr val="FFFFFF"/>
                </a:solidFill>
                <a:latin typeface="Poppins"/>
                <a:ea typeface="Poppins"/>
                <a:cs typeface="Poppins"/>
                <a:sym typeface="Poppins"/>
              </a:rPr>
              <a:t>Approach</a:t>
            </a:r>
            <a:endParaRPr b="0" i="0" sz="3940" u="none" cap="none" strike="noStrike">
              <a:solidFill>
                <a:srgbClr val="FFFFFF"/>
              </a:solidFill>
              <a:latin typeface="Poppins"/>
              <a:ea typeface="Poppins"/>
              <a:cs typeface="Poppins"/>
              <a:sym typeface="Poppins"/>
            </a:endParaRPr>
          </a:p>
          <a:p>
            <a:pPr indent="-425450" lvl="1" marL="850900" marR="0" rtl="0" algn="l">
              <a:lnSpc>
                <a:spcPct val="139974"/>
              </a:lnSpc>
              <a:spcBef>
                <a:spcPts val="0"/>
              </a:spcBef>
              <a:spcAft>
                <a:spcPts val="0"/>
              </a:spcAft>
              <a:buClr>
                <a:srgbClr val="FFFFFF"/>
              </a:buClr>
              <a:buSzPts val="3940"/>
              <a:buFont typeface="Arial"/>
              <a:buChar char="•"/>
            </a:pPr>
            <a:r>
              <a:rPr b="0" i="0" lang="en-US" sz="3940" u="none" cap="none" strike="noStrike">
                <a:solidFill>
                  <a:srgbClr val="FFFFFF"/>
                </a:solidFill>
                <a:latin typeface="Poppins"/>
                <a:ea typeface="Poppins"/>
                <a:cs typeface="Poppins"/>
                <a:sym typeface="Poppins"/>
              </a:rPr>
              <a:t>Tech-Stack Used</a:t>
            </a:r>
            <a:endParaRPr b="0" i="0" sz="3940" u="none" cap="none" strike="noStrike">
              <a:solidFill>
                <a:srgbClr val="FFFFFF"/>
              </a:solidFill>
              <a:latin typeface="Poppins"/>
              <a:ea typeface="Poppins"/>
              <a:cs typeface="Poppins"/>
              <a:sym typeface="Poppins"/>
            </a:endParaRPr>
          </a:p>
          <a:p>
            <a:pPr indent="-425450" lvl="1" marL="850900" marR="0" rtl="0" algn="l">
              <a:lnSpc>
                <a:spcPct val="139974"/>
              </a:lnSpc>
              <a:spcBef>
                <a:spcPts val="0"/>
              </a:spcBef>
              <a:spcAft>
                <a:spcPts val="0"/>
              </a:spcAft>
              <a:buClr>
                <a:srgbClr val="FFFFFF"/>
              </a:buClr>
              <a:buSzPts val="3940"/>
              <a:buFont typeface="Arial"/>
              <a:buChar char="•"/>
            </a:pPr>
            <a:r>
              <a:rPr b="0" i="0" lang="en-US" sz="3940" u="none" cap="none" strike="noStrike">
                <a:solidFill>
                  <a:srgbClr val="FFFFFF"/>
                </a:solidFill>
                <a:latin typeface="Poppins"/>
                <a:ea typeface="Poppins"/>
                <a:cs typeface="Poppins"/>
                <a:sym typeface="Poppins"/>
              </a:rPr>
              <a:t>Data-set</a:t>
            </a:r>
            <a:endParaRPr b="0" i="0" sz="3940" u="none" cap="none" strike="noStrike">
              <a:solidFill>
                <a:srgbClr val="FFFFFF"/>
              </a:solidFill>
              <a:latin typeface="Poppins"/>
              <a:ea typeface="Poppins"/>
              <a:cs typeface="Poppins"/>
              <a:sym typeface="Poppins"/>
            </a:endParaRPr>
          </a:p>
          <a:p>
            <a:pPr indent="-425450" lvl="1" marL="850900" marR="0" rtl="0" algn="l">
              <a:lnSpc>
                <a:spcPct val="139974"/>
              </a:lnSpc>
              <a:spcBef>
                <a:spcPts val="0"/>
              </a:spcBef>
              <a:spcAft>
                <a:spcPts val="0"/>
              </a:spcAft>
              <a:buClr>
                <a:srgbClr val="FFFFFF"/>
              </a:buClr>
              <a:buSzPts val="3940"/>
              <a:buFont typeface="Arial"/>
              <a:buChar char="•"/>
            </a:pPr>
            <a:r>
              <a:rPr b="0" i="0" lang="en-US" sz="3940" u="none" cap="none" strike="noStrike">
                <a:solidFill>
                  <a:srgbClr val="FFFFFF"/>
                </a:solidFill>
                <a:latin typeface="Poppins"/>
                <a:ea typeface="Poppins"/>
                <a:cs typeface="Poppins"/>
                <a:sym typeface="Poppins"/>
              </a:rPr>
              <a:t>Insights</a:t>
            </a:r>
            <a:endParaRPr b="0" i="0" sz="3940" u="none" cap="none" strike="noStrike">
              <a:solidFill>
                <a:srgbClr val="FFFFFF"/>
              </a:solidFill>
              <a:latin typeface="Poppins"/>
              <a:ea typeface="Poppins"/>
              <a:cs typeface="Poppins"/>
              <a:sym typeface="Poppins"/>
            </a:endParaRPr>
          </a:p>
          <a:p>
            <a:pPr indent="-425450" lvl="1" marL="850900" marR="0" rtl="0" algn="l">
              <a:lnSpc>
                <a:spcPct val="139974"/>
              </a:lnSpc>
              <a:spcBef>
                <a:spcPts val="0"/>
              </a:spcBef>
              <a:spcAft>
                <a:spcPts val="0"/>
              </a:spcAft>
              <a:buClr>
                <a:srgbClr val="FFFFFF"/>
              </a:buClr>
              <a:buSzPts val="3940"/>
              <a:buFont typeface="Arial"/>
              <a:buChar char="•"/>
            </a:pPr>
            <a:r>
              <a:rPr b="0" i="0" lang="en-US" sz="3940" u="none" cap="none" strike="noStrike">
                <a:solidFill>
                  <a:srgbClr val="FFFFFF"/>
                </a:solidFill>
                <a:latin typeface="Poppins"/>
                <a:ea typeface="Poppins"/>
                <a:cs typeface="Poppins"/>
                <a:sym typeface="Poppins"/>
              </a:rPr>
              <a:t>Result</a:t>
            </a:r>
            <a:endParaRPr b="0" i="0" sz="3940" u="none" cap="none" strike="noStrike">
              <a:solidFill>
                <a:srgbClr val="FFFFFF"/>
              </a:solidFill>
              <a:latin typeface="Poppins"/>
              <a:ea typeface="Poppins"/>
              <a:cs typeface="Poppins"/>
              <a:sym typeface="Poppins"/>
            </a:endParaRPr>
          </a:p>
        </p:txBody>
      </p:sp>
      <p:sp>
        <p:nvSpPr>
          <p:cNvPr id="104" name="Google Shape;104;p2"/>
          <p:cNvSpPr txBox="1"/>
          <p:nvPr/>
        </p:nvSpPr>
        <p:spPr>
          <a:xfrm>
            <a:off x="2538015" y="1134037"/>
            <a:ext cx="3873937" cy="1219823"/>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7100" u="sng" cap="none" strike="noStrike">
                <a:solidFill>
                  <a:srgbClr val="FFFFFF"/>
                </a:solidFill>
                <a:latin typeface="Arial"/>
                <a:ea typeface="Arial"/>
                <a:cs typeface="Arial"/>
                <a:sym typeface="Arial"/>
              </a:rPr>
              <a:t>AGENDA</a:t>
            </a:r>
            <a:endParaRPr b="0" i="0" sz="7100" u="sng" cap="none" strike="noStrike">
              <a:solidFill>
                <a:srgbClr val="FFFFFF"/>
              </a:solidFill>
              <a:latin typeface="Arial"/>
              <a:ea typeface="Arial"/>
              <a:cs typeface="Arial"/>
              <a:sym typeface="Arial"/>
            </a:endParaRPr>
          </a:p>
        </p:txBody>
      </p:sp>
      <p:sp>
        <p:nvSpPr>
          <p:cNvPr id="105" name="Google Shape;105;p2"/>
          <p:cNvSpPr/>
          <p:nvPr/>
        </p:nvSpPr>
        <p:spPr>
          <a:xfrm>
            <a:off x="10652559" y="2805592"/>
            <a:ext cx="5223383" cy="7481408"/>
          </a:xfrm>
          <a:custGeom>
            <a:rect b="b" l="l" r="r" t="t"/>
            <a:pathLst>
              <a:path extrusionOk="0" h="7481408" w="5223383">
                <a:moveTo>
                  <a:pt x="0" y="0"/>
                </a:moveTo>
                <a:lnTo>
                  <a:pt x="5223383" y="0"/>
                </a:lnTo>
                <a:lnTo>
                  <a:pt x="5223383" y="7481408"/>
                </a:lnTo>
                <a:lnTo>
                  <a:pt x="0" y="7481408"/>
                </a:lnTo>
                <a:lnTo>
                  <a:pt x="0" y="0"/>
                </a:lnTo>
                <a:close/>
              </a:path>
            </a:pathLst>
          </a:custGeom>
          <a:blipFill rotWithShape="1">
            <a:blip r:embed="rId5">
              <a:alphaModFix amt="74000"/>
            </a:blip>
            <a:stretch>
              <a:fillRect b="0" l="0" r="0" t="0"/>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032B"/>
        </a:solidFill>
      </p:bgPr>
    </p:bg>
    <p:spTree>
      <p:nvGrpSpPr>
        <p:cNvPr id="109" name="Shape 109"/>
        <p:cNvGrpSpPr/>
        <p:nvPr/>
      </p:nvGrpSpPr>
      <p:grpSpPr>
        <a:xfrm>
          <a:off x="0" y="0"/>
          <a:ext cx="0" cy="0"/>
          <a:chOff x="0" y="0"/>
          <a:chExt cx="0" cy="0"/>
        </a:xfrm>
      </p:grpSpPr>
      <p:sp>
        <p:nvSpPr>
          <p:cNvPr id="110" name="Google Shape;110;p3"/>
          <p:cNvSpPr/>
          <p:nvPr/>
        </p:nvSpPr>
        <p:spPr>
          <a:xfrm rot="-1477666">
            <a:off x="8443658" y="5370633"/>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sp>
      <p:sp>
        <p:nvSpPr>
          <p:cNvPr id="111" name="Google Shape;111;p3"/>
          <p:cNvSpPr/>
          <p:nvPr/>
        </p:nvSpPr>
        <p:spPr>
          <a:xfrm rot="7941020">
            <a:off x="-3526188" y="-6405116"/>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sp>
      <p:grpSp>
        <p:nvGrpSpPr>
          <p:cNvPr id="112" name="Google Shape;112;p3"/>
          <p:cNvGrpSpPr/>
          <p:nvPr/>
        </p:nvGrpSpPr>
        <p:grpSpPr>
          <a:xfrm>
            <a:off x="18181857" y="8283763"/>
            <a:ext cx="106143" cy="974537"/>
            <a:chOff x="0" y="-47625"/>
            <a:chExt cx="626900" cy="5755784"/>
          </a:xfrm>
        </p:grpSpPr>
        <p:sp>
          <p:nvSpPr>
            <p:cNvPr id="113" name="Google Shape;113;p3"/>
            <p:cNvSpPr/>
            <p:nvPr/>
          </p:nvSpPr>
          <p:spPr>
            <a:xfrm>
              <a:off x="0" y="0"/>
              <a:ext cx="626900" cy="5708159"/>
            </a:xfrm>
            <a:custGeom>
              <a:rect b="b" l="l" r="r" t="t"/>
              <a:pathLst>
                <a:path extrusionOk="0" h="5708159" w="626900">
                  <a:moveTo>
                    <a:pt x="0" y="0"/>
                  </a:moveTo>
                  <a:lnTo>
                    <a:pt x="626900" y="0"/>
                  </a:lnTo>
                  <a:lnTo>
                    <a:pt x="626900" y="5708159"/>
                  </a:lnTo>
                  <a:lnTo>
                    <a:pt x="0" y="5708159"/>
                  </a:lnTo>
                  <a:close/>
                </a:path>
              </a:pathLst>
            </a:custGeom>
            <a:solidFill>
              <a:srgbClr val="4ADEDD"/>
            </a:solidFill>
            <a:ln>
              <a:noFill/>
            </a:ln>
          </p:spPr>
        </p:sp>
        <p:sp>
          <p:nvSpPr>
            <p:cNvPr id="114" name="Google Shape;114;p3"/>
            <p:cNvSpPr txBox="1"/>
            <p:nvPr/>
          </p:nvSpPr>
          <p:spPr>
            <a:xfrm>
              <a:off x="0" y="-47625"/>
              <a:ext cx="626900" cy="5755784"/>
            </a:xfrm>
            <a:prstGeom prst="rect">
              <a:avLst/>
            </a:prstGeom>
            <a:noFill/>
            <a:ln>
              <a:noFill/>
            </a:ln>
          </p:spPr>
          <p:txBody>
            <a:bodyPr anchorCtr="0" anchor="ctr" bIns="50800" lIns="50800" spcFirstLastPara="1" rIns="50800" wrap="square" tIns="50800">
              <a:noAutofit/>
            </a:bodyPr>
            <a:lstStyle/>
            <a:p>
              <a:pPr indent="0" lvl="0" marL="0" marR="0" rtl="0" algn="ctr">
                <a:lnSpc>
                  <a:spcPct val="1244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5" name="Google Shape;115;p3"/>
          <p:cNvSpPr/>
          <p:nvPr/>
        </p:nvSpPr>
        <p:spPr>
          <a:xfrm>
            <a:off x="1996854" y="4683451"/>
            <a:ext cx="425144" cy="425144"/>
          </a:xfrm>
          <a:custGeom>
            <a:rect b="b" l="l" r="r" t="t"/>
            <a:pathLst>
              <a:path extrusionOk="0" h="425144" w="425144">
                <a:moveTo>
                  <a:pt x="0" y="0"/>
                </a:moveTo>
                <a:lnTo>
                  <a:pt x="425144" y="0"/>
                </a:lnTo>
                <a:lnTo>
                  <a:pt x="425144" y="425144"/>
                </a:lnTo>
                <a:lnTo>
                  <a:pt x="0" y="425144"/>
                </a:lnTo>
                <a:lnTo>
                  <a:pt x="0" y="0"/>
                </a:lnTo>
                <a:close/>
              </a:path>
            </a:pathLst>
          </a:custGeom>
          <a:blipFill rotWithShape="1">
            <a:blip r:embed="rId4">
              <a:alphaModFix/>
            </a:blip>
            <a:stretch>
              <a:fillRect b="0" l="0" r="0" t="0"/>
            </a:stretch>
          </a:blipFill>
          <a:ln>
            <a:noFill/>
          </a:ln>
        </p:spPr>
      </p:sp>
      <p:sp>
        <p:nvSpPr>
          <p:cNvPr id="116" name="Google Shape;116;p3"/>
          <p:cNvSpPr txBox="1"/>
          <p:nvPr/>
        </p:nvSpPr>
        <p:spPr>
          <a:xfrm>
            <a:off x="1680148" y="5144913"/>
            <a:ext cx="1058556" cy="458636"/>
          </a:xfrm>
          <a:prstGeom prst="rect">
            <a:avLst/>
          </a:prstGeom>
          <a:noFill/>
          <a:ln>
            <a:noFill/>
          </a:ln>
        </p:spPr>
        <p:txBody>
          <a:bodyPr anchorCtr="0" anchor="t" bIns="0" lIns="0" spcFirstLastPara="1" rIns="0" wrap="square" tIns="0">
            <a:spAutoFit/>
          </a:bodyPr>
          <a:lstStyle/>
          <a:p>
            <a:pPr indent="0" lvl="0" marL="0" marR="0" rtl="0" algn="ctr">
              <a:lnSpc>
                <a:spcPct val="140148"/>
              </a:lnSpc>
              <a:spcBef>
                <a:spcPts val="0"/>
              </a:spcBef>
              <a:spcAft>
                <a:spcPts val="0"/>
              </a:spcAft>
              <a:buNone/>
            </a:pPr>
            <a:r>
              <a:rPr b="1" i="0" lang="en-US" sz="2690" u="none" cap="none" strike="noStrike">
                <a:solidFill>
                  <a:srgbClr val="07032B"/>
                </a:solidFill>
                <a:latin typeface="Open Sans"/>
                <a:ea typeface="Open Sans"/>
                <a:cs typeface="Open Sans"/>
                <a:sym typeface="Open Sans"/>
              </a:rPr>
              <a:t>120+</a:t>
            </a:r>
            <a:endParaRPr b="1" i="0" sz="2690" u="none" cap="none" strike="noStrike">
              <a:solidFill>
                <a:srgbClr val="07032B"/>
              </a:solidFill>
              <a:latin typeface="Open Sans"/>
              <a:ea typeface="Open Sans"/>
              <a:cs typeface="Open Sans"/>
              <a:sym typeface="Open Sans"/>
            </a:endParaRPr>
          </a:p>
        </p:txBody>
      </p:sp>
      <p:sp>
        <p:nvSpPr>
          <p:cNvPr id="117" name="Google Shape;117;p3"/>
          <p:cNvSpPr txBox="1"/>
          <p:nvPr/>
        </p:nvSpPr>
        <p:spPr>
          <a:xfrm>
            <a:off x="933207" y="394829"/>
            <a:ext cx="6883479" cy="979157"/>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700" u="sng" cap="none" strike="noStrike">
                <a:solidFill>
                  <a:srgbClr val="FFFFFF"/>
                </a:solidFill>
                <a:latin typeface="Arial"/>
                <a:ea typeface="Arial"/>
                <a:cs typeface="Arial"/>
                <a:sym typeface="Arial"/>
              </a:rPr>
              <a:t>Project Description</a:t>
            </a:r>
            <a:endParaRPr b="0" i="0" sz="5700" u="sng" cap="none" strike="noStrike">
              <a:solidFill>
                <a:srgbClr val="FFFFFF"/>
              </a:solidFill>
              <a:latin typeface="Arial"/>
              <a:ea typeface="Arial"/>
              <a:cs typeface="Arial"/>
              <a:sym typeface="Arial"/>
            </a:endParaRPr>
          </a:p>
        </p:txBody>
      </p:sp>
      <p:sp>
        <p:nvSpPr>
          <p:cNvPr id="118" name="Google Shape;118;p3"/>
          <p:cNvSpPr txBox="1"/>
          <p:nvPr/>
        </p:nvSpPr>
        <p:spPr>
          <a:xfrm>
            <a:off x="933207" y="2132160"/>
            <a:ext cx="16506111" cy="6474617"/>
          </a:xfrm>
          <a:prstGeom prst="rect">
            <a:avLst/>
          </a:prstGeom>
          <a:noFill/>
          <a:ln>
            <a:noFill/>
          </a:ln>
        </p:spPr>
        <p:txBody>
          <a:bodyPr anchorCtr="0" anchor="t" bIns="0" lIns="0" spcFirstLastPara="1" rIns="0" wrap="square" tIns="0">
            <a:spAutoFit/>
          </a:bodyPr>
          <a:lstStyle/>
          <a:p>
            <a:pPr indent="0" lvl="0" marL="0" marR="0" rtl="0" algn="l">
              <a:lnSpc>
                <a:spcPct val="284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394970" lvl="1" marL="789940" marR="0" rtl="0" algn="l">
              <a:lnSpc>
                <a:spcPct val="140065"/>
              </a:lnSpc>
              <a:spcBef>
                <a:spcPts val="0"/>
              </a:spcBef>
              <a:spcAft>
                <a:spcPts val="0"/>
              </a:spcAft>
              <a:buClr>
                <a:srgbClr val="FFFFFF"/>
              </a:buClr>
              <a:buSzPts val="3659"/>
              <a:buFont typeface="Arial"/>
              <a:buChar char="•"/>
            </a:pPr>
            <a:r>
              <a:rPr b="0" i="0" lang="en-US" sz="3659" u="none" cap="none" strike="noStrike">
                <a:solidFill>
                  <a:srgbClr val="FFFFFF"/>
                </a:solidFill>
                <a:latin typeface="Arial"/>
                <a:ea typeface="Arial"/>
                <a:cs typeface="Arial"/>
                <a:sym typeface="Arial"/>
              </a:rPr>
              <a:t>This project revolves around user analytics for Instagram and derives trends like the number of oldest users, the number of inactive users, the user with the most likes, hashtag research, launching an ad campaign, user engagement, and details about bots and fake accounts, etc. </a:t>
            </a:r>
            <a:endParaRPr b="0" i="0" sz="3659" u="none" cap="none" strike="noStrike">
              <a:solidFill>
                <a:srgbClr val="FFFFFF"/>
              </a:solidFill>
              <a:latin typeface="Arial"/>
              <a:ea typeface="Arial"/>
              <a:cs typeface="Arial"/>
              <a:sym typeface="Arial"/>
            </a:endParaRPr>
          </a:p>
          <a:p>
            <a:pPr indent="0" lvl="0" marL="0" marR="0" rtl="0" algn="l">
              <a:lnSpc>
                <a:spcPct val="140027"/>
              </a:lnSpc>
              <a:spcBef>
                <a:spcPts val="0"/>
              </a:spcBef>
              <a:spcAft>
                <a:spcPts val="0"/>
              </a:spcAft>
              <a:buNone/>
            </a:pPr>
            <a:r>
              <a:t/>
            </a:r>
            <a:endParaRPr b="0" i="0" sz="3659" u="none" cap="none" strike="noStrike">
              <a:solidFill>
                <a:srgbClr val="FFFFFF"/>
              </a:solidFill>
              <a:latin typeface="Arial"/>
              <a:ea typeface="Arial"/>
              <a:cs typeface="Arial"/>
              <a:sym typeface="Arial"/>
            </a:endParaRPr>
          </a:p>
          <a:p>
            <a:pPr indent="-394970" lvl="1" marL="789940" marR="0" rtl="0" algn="l">
              <a:lnSpc>
                <a:spcPct val="140065"/>
              </a:lnSpc>
              <a:spcBef>
                <a:spcPts val="0"/>
              </a:spcBef>
              <a:spcAft>
                <a:spcPts val="0"/>
              </a:spcAft>
              <a:buClr>
                <a:srgbClr val="FFFFFF"/>
              </a:buClr>
              <a:buSzPts val="3659"/>
              <a:buFont typeface="Arial"/>
              <a:buChar char="•"/>
            </a:pPr>
            <a:r>
              <a:rPr b="0" i="0" lang="en-US" sz="3659" u="none" cap="none" strike="noStrike">
                <a:solidFill>
                  <a:srgbClr val="FFFFFF"/>
                </a:solidFill>
                <a:latin typeface="Arial"/>
                <a:ea typeface="Arial"/>
                <a:cs typeface="Arial"/>
                <a:sym typeface="Arial"/>
              </a:rPr>
              <a:t>These statistics are important for a company to analyze for better user engagement and are also useful for investors, so it becomes a crucial task for a data analyst.</a:t>
            </a:r>
            <a:endParaRPr b="0" i="0" sz="3659" u="none" cap="none" strike="noStrike">
              <a:solidFill>
                <a:srgbClr val="FFFFFF"/>
              </a:solidFill>
              <a:latin typeface="Arial"/>
              <a:ea typeface="Arial"/>
              <a:cs typeface="Arial"/>
              <a:sym typeface="Arial"/>
            </a:endParaRPr>
          </a:p>
        </p:txBody>
      </p:sp>
      <p:sp>
        <p:nvSpPr>
          <p:cNvPr id="119" name="Google Shape;119;p3"/>
          <p:cNvSpPr/>
          <p:nvPr/>
        </p:nvSpPr>
        <p:spPr>
          <a:xfrm>
            <a:off x="12975517" y="509129"/>
            <a:ext cx="4590548" cy="4114800"/>
          </a:xfrm>
          <a:custGeom>
            <a:rect b="b" l="l" r="r" t="t"/>
            <a:pathLst>
              <a:path extrusionOk="0" h="4114800" w="4590548">
                <a:moveTo>
                  <a:pt x="0" y="0"/>
                </a:moveTo>
                <a:lnTo>
                  <a:pt x="4590547" y="0"/>
                </a:lnTo>
                <a:lnTo>
                  <a:pt x="4590547" y="4114800"/>
                </a:lnTo>
                <a:lnTo>
                  <a:pt x="0" y="4114800"/>
                </a:lnTo>
                <a:lnTo>
                  <a:pt x="0" y="0"/>
                </a:lnTo>
                <a:close/>
              </a:path>
            </a:pathLst>
          </a:custGeom>
          <a:blipFill rotWithShape="1">
            <a:blip r:embed="rId5">
              <a:alphaModFix amt="24000"/>
            </a:blip>
            <a:stretch>
              <a:fillRect b="0" l="0" r="0" t="0"/>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032B"/>
        </a:solidFill>
      </p:bgPr>
    </p:bg>
    <p:spTree>
      <p:nvGrpSpPr>
        <p:cNvPr id="123" name="Shape 123"/>
        <p:cNvGrpSpPr/>
        <p:nvPr/>
      </p:nvGrpSpPr>
      <p:grpSpPr>
        <a:xfrm>
          <a:off x="0" y="0"/>
          <a:ext cx="0" cy="0"/>
          <a:chOff x="0" y="0"/>
          <a:chExt cx="0" cy="0"/>
        </a:xfrm>
      </p:grpSpPr>
      <p:sp>
        <p:nvSpPr>
          <p:cNvPr id="124" name="Google Shape;124;p4"/>
          <p:cNvSpPr/>
          <p:nvPr/>
        </p:nvSpPr>
        <p:spPr>
          <a:xfrm rot="-1477666">
            <a:off x="8443658" y="5370633"/>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sp>
      <p:sp>
        <p:nvSpPr>
          <p:cNvPr id="125" name="Google Shape;125;p4"/>
          <p:cNvSpPr/>
          <p:nvPr/>
        </p:nvSpPr>
        <p:spPr>
          <a:xfrm rot="7941020">
            <a:off x="-3526188" y="-6405116"/>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sp>
      <p:grpSp>
        <p:nvGrpSpPr>
          <p:cNvPr id="126" name="Google Shape;126;p4"/>
          <p:cNvGrpSpPr/>
          <p:nvPr/>
        </p:nvGrpSpPr>
        <p:grpSpPr>
          <a:xfrm>
            <a:off x="18181857" y="8283763"/>
            <a:ext cx="106143" cy="974537"/>
            <a:chOff x="0" y="-47625"/>
            <a:chExt cx="626900" cy="5755784"/>
          </a:xfrm>
        </p:grpSpPr>
        <p:sp>
          <p:nvSpPr>
            <p:cNvPr id="127" name="Google Shape;127;p4"/>
            <p:cNvSpPr/>
            <p:nvPr/>
          </p:nvSpPr>
          <p:spPr>
            <a:xfrm>
              <a:off x="0" y="0"/>
              <a:ext cx="626900" cy="5708159"/>
            </a:xfrm>
            <a:custGeom>
              <a:rect b="b" l="l" r="r" t="t"/>
              <a:pathLst>
                <a:path extrusionOk="0" h="5708159" w="626900">
                  <a:moveTo>
                    <a:pt x="0" y="0"/>
                  </a:moveTo>
                  <a:lnTo>
                    <a:pt x="626900" y="0"/>
                  </a:lnTo>
                  <a:lnTo>
                    <a:pt x="626900" y="5708159"/>
                  </a:lnTo>
                  <a:lnTo>
                    <a:pt x="0" y="5708159"/>
                  </a:lnTo>
                  <a:close/>
                </a:path>
              </a:pathLst>
            </a:custGeom>
            <a:solidFill>
              <a:srgbClr val="4ADEDD"/>
            </a:solidFill>
            <a:ln>
              <a:noFill/>
            </a:ln>
          </p:spPr>
        </p:sp>
        <p:sp>
          <p:nvSpPr>
            <p:cNvPr id="128" name="Google Shape;128;p4"/>
            <p:cNvSpPr txBox="1"/>
            <p:nvPr/>
          </p:nvSpPr>
          <p:spPr>
            <a:xfrm>
              <a:off x="0" y="-47625"/>
              <a:ext cx="626900" cy="5755784"/>
            </a:xfrm>
            <a:prstGeom prst="rect">
              <a:avLst/>
            </a:prstGeom>
            <a:noFill/>
            <a:ln>
              <a:noFill/>
            </a:ln>
          </p:spPr>
          <p:txBody>
            <a:bodyPr anchorCtr="0" anchor="ctr" bIns="50800" lIns="50800" spcFirstLastPara="1" rIns="50800" wrap="square" tIns="50800">
              <a:noAutofit/>
            </a:bodyPr>
            <a:lstStyle/>
            <a:p>
              <a:pPr indent="0" lvl="0" marL="0" marR="0" rtl="0" algn="ctr">
                <a:lnSpc>
                  <a:spcPct val="1244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9" name="Google Shape;129;p4"/>
          <p:cNvSpPr/>
          <p:nvPr/>
        </p:nvSpPr>
        <p:spPr>
          <a:xfrm>
            <a:off x="1996854" y="4683451"/>
            <a:ext cx="425144" cy="425144"/>
          </a:xfrm>
          <a:custGeom>
            <a:rect b="b" l="l" r="r" t="t"/>
            <a:pathLst>
              <a:path extrusionOk="0" h="425144" w="425144">
                <a:moveTo>
                  <a:pt x="0" y="0"/>
                </a:moveTo>
                <a:lnTo>
                  <a:pt x="425144" y="0"/>
                </a:lnTo>
                <a:lnTo>
                  <a:pt x="425144" y="425144"/>
                </a:lnTo>
                <a:lnTo>
                  <a:pt x="0" y="425144"/>
                </a:lnTo>
                <a:lnTo>
                  <a:pt x="0" y="0"/>
                </a:lnTo>
                <a:close/>
              </a:path>
            </a:pathLst>
          </a:custGeom>
          <a:blipFill rotWithShape="1">
            <a:blip r:embed="rId4">
              <a:alphaModFix/>
            </a:blip>
            <a:stretch>
              <a:fillRect b="0" l="0" r="0" t="0"/>
            </a:stretch>
          </a:blipFill>
          <a:ln>
            <a:noFill/>
          </a:ln>
        </p:spPr>
      </p:sp>
      <p:sp>
        <p:nvSpPr>
          <p:cNvPr id="130" name="Google Shape;130;p4"/>
          <p:cNvSpPr txBox="1"/>
          <p:nvPr/>
        </p:nvSpPr>
        <p:spPr>
          <a:xfrm>
            <a:off x="1680148" y="5144913"/>
            <a:ext cx="1058556" cy="458636"/>
          </a:xfrm>
          <a:prstGeom prst="rect">
            <a:avLst/>
          </a:prstGeom>
          <a:noFill/>
          <a:ln>
            <a:noFill/>
          </a:ln>
        </p:spPr>
        <p:txBody>
          <a:bodyPr anchorCtr="0" anchor="t" bIns="0" lIns="0" spcFirstLastPara="1" rIns="0" wrap="square" tIns="0">
            <a:spAutoFit/>
          </a:bodyPr>
          <a:lstStyle/>
          <a:p>
            <a:pPr indent="0" lvl="0" marL="0" marR="0" rtl="0" algn="ctr">
              <a:lnSpc>
                <a:spcPct val="140148"/>
              </a:lnSpc>
              <a:spcBef>
                <a:spcPts val="0"/>
              </a:spcBef>
              <a:spcAft>
                <a:spcPts val="0"/>
              </a:spcAft>
              <a:buNone/>
            </a:pPr>
            <a:r>
              <a:rPr b="1" i="0" lang="en-US" sz="2690" u="none" cap="none" strike="noStrike">
                <a:solidFill>
                  <a:srgbClr val="07032B"/>
                </a:solidFill>
                <a:latin typeface="Open Sans"/>
                <a:ea typeface="Open Sans"/>
                <a:cs typeface="Open Sans"/>
                <a:sym typeface="Open Sans"/>
              </a:rPr>
              <a:t>120+</a:t>
            </a:r>
            <a:endParaRPr b="1" i="0" sz="2690" u="none" cap="none" strike="noStrike">
              <a:solidFill>
                <a:srgbClr val="07032B"/>
              </a:solidFill>
              <a:latin typeface="Open Sans"/>
              <a:ea typeface="Open Sans"/>
              <a:cs typeface="Open Sans"/>
              <a:sym typeface="Open Sans"/>
            </a:endParaRPr>
          </a:p>
        </p:txBody>
      </p:sp>
      <p:sp>
        <p:nvSpPr>
          <p:cNvPr id="131" name="Google Shape;131;p4"/>
          <p:cNvSpPr txBox="1"/>
          <p:nvPr/>
        </p:nvSpPr>
        <p:spPr>
          <a:xfrm>
            <a:off x="1028700" y="481971"/>
            <a:ext cx="3466147" cy="979157"/>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700" u="sng" cap="none" strike="noStrike">
                <a:solidFill>
                  <a:srgbClr val="FFFFFF"/>
                </a:solidFill>
                <a:latin typeface="Arial"/>
                <a:ea typeface="Arial"/>
                <a:cs typeface="Arial"/>
                <a:sym typeface="Arial"/>
              </a:rPr>
              <a:t>Approach</a:t>
            </a:r>
            <a:endParaRPr b="0" i="0" sz="5700" u="sng" cap="none" strike="noStrike">
              <a:solidFill>
                <a:srgbClr val="FFFFFF"/>
              </a:solidFill>
              <a:latin typeface="Arial"/>
              <a:ea typeface="Arial"/>
              <a:cs typeface="Arial"/>
              <a:sym typeface="Arial"/>
            </a:endParaRPr>
          </a:p>
        </p:txBody>
      </p:sp>
      <p:sp>
        <p:nvSpPr>
          <p:cNvPr id="132" name="Google Shape;132;p4"/>
          <p:cNvSpPr txBox="1"/>
          <p:nvPr/>
        </p:nvSpPr>
        <p:spPr>
          <a:xfrm>
            <a:off x="890945" y="2052640"/>
            <a:ext cx="15540473" cy="7216609"/>
          </a:xfrm>
          <a:prstGeom prst="rect">
            <a:avLst/>
          </a:prstGeom>
          <a:noFill/>
          <a:ln>
            <a:noFill/>
          </a:ln>
        </p:spPr>
        <p:txBody>
          <a:bodyPr anchorCtr="0" anchor="t" bIns="0" lIns="0" spcFirstLastPara="1" rIns="0" wrap="square" tIns="0">
            <a:spAutoFit/>
          </a:bodyPr>
          <a:lstStyle/>
          <a:p>
            <a:pPr indent="0" lvl="0" marL="0" marR="0" rtl="0" algn="l">
              <a:lnSpc>
                <a:spcPct val="140077"/>
              </a:lnSpc>
              <a:spcBef>
                <a:spcPts val="0"/>
              </a:spcBef>
              <a:spcAft>
                <a:spcPts val="0"/>
              </a:spcAft>
              <a:buNone/>
            </a:pPr>
            <a:r>
              <a:rPr b="0" i="0" lang="en-US" sz="3880" u="none" cap="none" strike="noStrike">
                <a:solidFill>
                  <a:srgbClr val="FFFFFF"/>
                </a:solidFill>
                <a:latin typeface="Arial"/>
                <a:ea typeface="Arial"/>
                <a:cs typeface="Arial"/>
                <a:sym typeface="Arial"/>
              </a:rPr>
              <a:t>Data Analysis Steps:</a:t>
            </a:r>
            <a:endParaRPr b="0" i="0" sz="3880" u="none" cap="none" strike="noStrike">
              <a:solidFill>
                <a:srgbClr val="FFFFFF"/>
              </a:solidFill>
              <a:latin typeface="Arial"/>
              <a:ea typeface="Arial"/>
              <a:cs typeface="Arial"/>
              <a:sym typeface="Arial"/>
            </a:endParaRPr>
          </a:p>
          <a:p>
            <a:pPr indent="-397510" lvl="1" marL="795020" marR="0" rtl="0" algn="l">
              <a:lnSpc>
                <a:spcPct val="140081"/>
              </a:lnSpc>
              <a:spcBef>
                <a:spcPts val="0"/>
              </a:spcBef>
              <a:spcAft>
                <a:spcPts val="0"/>
              </a:spcAft>
              <a:buClr>
                <a:srgbClr val="FFFFFF"/>
              </a:buClr>
              <a:buSzPts val="3680"/>
              <a:buFont typeface="Arial"/>
              <a:buAutoNum type="arabicPeriod"/>
            </a:pPr>
            <a:r>
              <a:rPr b="0" i="0" lang="en-US" sz="3680" u="none" cap="none" strike="noStrike">
                <a:solidFill>
                  <a:srgbClr val="FFFFFF"/>
                </a:solidFill>
                <a:latin typeface="Arial"/>
                <a:ea typeface="Arial"/>
                <a:cs typeface="Arial"/>
                <a:sym typeface="Arial"/>
              </a:rPr>
              <a:t>Data Extraction: SQL queries to retrieve necessary information.</a:t>
            </a:r>
            <a:endParaRPr b="0" i="0" sz="3680" u="none" cap="none" strike="noStrike">
              <a:solidFill>
                <a:srgbClr val="FFFFFF"/>
              </a:solidFill>
              <a:latin typeface="Arial"/>
              <a:ea typeface="Arial"/>
              <a:cs typeface="Arial"/>
              <a:sym typeface="Arial"/>
            </a:endParaRPr>
          </a:p>
          <a:p>
            <a:pPr indent="-397510" lvl="1" marL="795020" marR="0" rtl="0" algn="l">
              <a:lnSpc>
                <a:spcPct val="140081"/>
              </a:lnSpc>
              <a:spcBef>
                <a:spcPts val="0"/>
              </a:spcBef>
              <a:spcAft>
                <a:spcPts val="0"/>
              </a:spcAft>
              <a:buClr>
                <a:srgbClr val="FFFFFF"/>
              </a:buClr>
              <a:buSzPts val="3680"/>
              <a:buFont typeface="Arial"/>
              <a:buAutoNum type="arabicPeriod"/>
            </a:pPr>
            <a:r>
              <a:rPr b="0" i="0" lang="en-US" sz="3680" u="none" cap="none" strike="noStrike">
                <a:solidFill>
                  <a:srgbClr val="FFFFFF"/>
                </a:solidFill>
                <a:latin typeface="Arial"/>
                <a:ea typeface="Arial"/>
                <a:cs typeface="Arial"/>
                <a:sym typeface="Arial"/>
              </a:rPr>
              <a:t>Data Transformation: Using CTEs (Common Table Expressions) and JOINs.</a:t>
            </a:r>
            <a:endParaRPr b="0" i="0" sz="3680" u="none" cap="none" strike="noStrike">
              <a:solidFill>
                <a:srgbClr val="FFFFFF"/>
              </a:solidFill>
              <a:latin typeface="Arial"/>
              <a:ea typeface="Arial"/>
              <a:cs typeface="Arial"/>
              <a:sym typeface="Arial"/>
            </a:endParaRPr>
          </a:p>
          <a:p>
            <a:pPr indent="-397510" lvl="1" marL="795020" marR="0" rtl="0" algn="l">
              <a:lnSpc>
                <a:spcPct val="140081"/>
              </a:lnSpc>
              <a:spcBef>
                <a:spcPts val="0"/>
              </a:spcBef>
              <a:spcAft>
                <a:spcPts val="0"/>
              </a:spcAft>
              <a:buClr>
                <a:srgbClr val="FFFFFF"/>
              </a:buClr>
              <a:buSzPts val="3680"/>
              <a:buFont typeface="Arial"/>
              <a:buAutoNum type="arabicPeriod"/>
            </a:pPr>
            <a:r>
              <a:rPr b="0" i="0" lang="en-US" sz="3680" u="none" cap="none" strike="noStrike">
                <a:solidFill>
                  <a:srgbClr val="FFFFFF"/>
                </a:solidFill>
                <a:latin typeface="Arial"/>
                <a:ea typeface="Arial"/>
                <a:cs typeface="Arial"/>
                <a:sym typeface="Arial"/>
              </a:rPr>
              <a:t>Data Analysis: Applying aggregation functions and window functions.</a:t>
            </a:r>
            <a:endParaRPr b="0" i="0" sz="3680" u="none" cap="none" strike="noStrike">
              <a:solidFill>
                <a:srgbClr val="FFFFFF"/>
              </a:solidFill>
              <a:latin typeface="Arial"/>
              <a:ea typeface="Arial"/>
              <a:cs typeface="Arial"/>
              <a:sym typeface="Arial"/>
            </a:endParaRPr>
          </a:p>
          <a:p>
            <a:pPr indent="-397510" lvl="1" marL="795020" marR="0" rtl="0" algn="l">
              <a:lnSpc>
                <a:spcPct val="140081"/>
              </a:lnSpc>
              <a:spcBef>
                <a:spcPts val="0"/>
              </a:spcBef>
              <a:spcAft>
                <a:spcPts val="0"/>
              </a:spcAft>
              <a:buClr>
                <a:srgbClr val="FFFFFF"/>
              </a:buClr>
              <a:buSzPts val="3680"/>
              <a:buFont typeface="Arial"/>
              <a:buAutoNum type="arabicPeriod"/>
            </a:pPr>
            <a:r>
              <a:rPr b="0" i="0" lang="en-US" sz="3680" u="none" cap="none" strike="noStrike">
                <a:solidFill>
                  <a:srgbClr val="FFFFFF"/>
                </a:solidFill>
                <a:latin typeface="Arial"/>
                <a:ea typeface="Arial"/>
                <a:cs typeface="Arial"/>
                <a:sym typeface="Arial"/>
              </a:rPr>
              <a:t>Insight Derivation: Interpreting results to answer specific business questions.</a:t>
            </a:r>
            <a:endParaRPr b="0" i="0" sz="3680" u="none" cap="none" strike="noStrike">
              <a:solidFill>
                <a:srgbClr val="FFFFFF"/>
              </a:solidFill>
              <a:latin typeface="Arial"/>
              <a:ea typeface="Arial"/>
              <a:cs typeface="Arial"/>
              <a:sym typeface="Arial"/>
            </a:endParaRPr>
          </a:p>
          <a:p>
            <a:pPr indent="0" lvl="0" marL="0" marR="0" rtl="0" algn="l">
              <a:lnSpc>
                <a:spcPct val="140081"/>
              </a:lnSpc>
              <a:spcBef>
                <a:spcPts val="0"/>
              </a:spcBef>
              <a:spcAft>
                <a:spcPts val="0"/>
              </a:spcAft>
              <a:buNone/>
            </a:pPr>
            <a:r>
              <a:t/>
            </a:r>
            <a:endParaRPr b="0" i="0" sz="3680" u="none" cap="none" strike="noStrike">
              <a:solidFill>
                <a:srgbClr val="FFFFFF"/>
              </a:solidFill>
              <a:latin typeface="Arial"/>
              <a:ea typeface="Arial"/>
              <a:cs typeface="Arial"/>
              <a:sym typeface="Arial"/>
            </a:endParaRPr>
          </a:p>
          <a:p>
            <a:pPr indent="-419100" lvl="1" marL="838200" marR="0" rtl="0" algn="l">
              <a:lnSpc>
                <a:spcPct val="140077"/>
              </a:lnSpc>
              <a:spcBef>
                <a:spcPts val="0"/>
              </a:spcBef>
              <a:spcAft>
                <a:spcPts val="0"/>
              </a:spcAft>
              <a:buClr>
                <a:srgbClr val="FFFFFF"/>
              </a:buClr>
              <a:buSzPts val="3880"/>
              <a:buFont typeface="Arial"/>
              <a:buChar char="•"/>
            </a:pPr>
            <a:r>
              <a:rPr b="0" i="0" lang="en-US" sz="3880" u="none" cap="none" strike="noStrike">
                <a:solidFill>
                  <a:srgbClr val="FFFFFF"/>
                </a:solidFill>
                <a:latin typeface="Arial"/>
                <a:ea typeface="Arial"/>
                <a:cs typeface="Arial"/>
                <a:sym typeface="Arial"/>
              </a:rPr>
              <a:t>The approach towards this project is to use SQL queries to analyze the database provided. </a:t>
            </a:r>
            <a:endParaRPr b="0" i="0" sz="3880" u="none" cap="none" strike="noStrike">
              <a:solidFill>
                <a:srgbClr val="FFFFFF"/>
              </a:solidFill>
              <a:latin typeface="Arial"/>
              <a:ea typeface="Arial"/>
              <a:cs typeface="Arial"/>
              <a:sym typeface="Arial"/>
            </a:endParaRPr>
          </a:p>
        </p:txBody>
      </p:sp>
      <p:sp>
        <p:nvSpPr>
          <p:cNvPr id="133" name="Google Shape;133;p4"/>
          <p:cNvSpPr/>
          <p:nvPr/>
        </p:nvSpPr>
        <p:spPr>
          <a:xfrm>
            <a:off x="12975517" y="509129"/>
            <a:ext cx="4590548" cy="4114800"/>
          </a:xfrm>
          <a:custGeom>
            <a:rect b="b" l="l" r="r" t="t"/>
            <a:pathLst>
              <a:path extrusionOk="0" h="4114800" w="4590548">
                <a:moveTo>
                  <a:pt x="0" y="0"/>
                </a:moveTo>
                <a:lnTo>
                  <a:pt x="4590547" y="0"/>
                </a:lnTo>
                <a:lnTo>
                  <a:pt x="4590547" y="4114800"/>
                </a:lnTo>
                <a:lnTo>
                  <a:pt x="0" y="4114800"/>
                </a:lnTo>
                <a:lnTo>
                  <a:pt x="0" y="0"/>
                </a:lnTo>
                <a:close/>
              </a:path>
            </a:pathLst>
          </a:custGeom>
          <a:blipFill rotWithShape="1">
            <a:blip r:embed="rId5">
              <a:alphaModFix amt="24000"/>
            </a:blip>
            <a:stretch>
              <a:fillRect b="0" l="0" r="0" t="0"/>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032B"/>
        </a:solidFill>
      </p:bgPr>
    </p:bg>
    <p:spTree>
      <p:nvGrpSpPr>
        <p:cNvPr id="137" name="Shape 137"/>
        <p:cNvGrpSpPr/>
        <p:nvPr/>
      </p:nvGrpSpPr>
      <p:grpSpPr>
        <a:xfrm>
          <a:off x="0" y="0"/>
          <a:ext cx="0" cy="0"/>
          <a:chOff x="0" y="0"/>
          <a:chExt cx="0" cy="0"/>
        </a:xfrm>
      </p:grpSpPr>
      <p:sp>
        <p:nvSpPr>
          <p:cNvPr id="138" name="Google Shape;138;p5"/>
          <p:cNvSpPr/>
          <p:nvPr/>
        </p:nvSpPr>
        <p:spPr>
          <a:xfrm rot="-1477666">
            <a:off x="8443658" y="5370633"/>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sp>
      <p:sp>
        <p:nvSpPr>
          <p:cNvPr id="139" name="Google Shape;139;p5"/>
          <p:cNvSpPr/>
          <p:nvPr/>
        </p:nvSpPr>
        <p:spPr>
          <a:xfrm rot="7941020">
            <a:off x="-3526188" y="-6405116"/>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sp>
      <p:grpSp>
        <p:nvGrpSpPr>
          <p:cNvPr id="140" name="Google Shape;140;p5"/>
          <p:cNvGrpSpPr/>
          <p:nvPr/>
        </p:nvGrpSpPr>
        <p:grpSpPr>
          <a:xfrm>
            <a:off x="18181857" y="8283763"/>
            <a:ext cx="106143" cy="974537"/>
            <a:chOff x="0" y="-47625"/>
            <a:chExt cx="626900" cy="5755784"/>
          </a:xfrm>
        </p:grpSpPr>
        <p:sp>
          <p:nvSpPr>
            <p:cNvPr id="141" name="Google Shape;141;p5"/>
            <p:cNvSpPr/>
            <p:nvPr/>
          </p:nvSpPr>
          <p:spPr>
            <a:xfrm>
              <a:off x="0" y="0"/>
              <a:ext cx="626900" cy="5708159"/>
            </a:xfrm>
            <a:custGeom>
              <a:rect b="b" l="l" r="r" t="t"/>
              <a:pathLst>
                <a:path extrusionOk="0" h="5708159" w="626900">
                  <a:moveTo>
                    <a:pt x="0" y="0"/>
                  </a:moveTo>
                  <a:lnTo>
                    <a:pt x="626900" y="0"/>
                  </a:lnTo>
                  <a:lnTo>
                    <a:pt x="626900" y="5708159"/>
                  </a:lnTo>
                  <a:lnTo>
                    <a:pt x="0" y="5708159"/>
                  </a:lnTo>
                  <a:close/>
                </a:path>
              </a:pathLst>
            </a:custGeom>
            <a:solidFill>
              <a:srgbClr val="4ADEDD"/>
            </a:solidFill>
            <a:ln>
              <a:noFill/>
            </a:ln>
          </p:spPr>
        </p:sp>
        <p:sp>
          <p:nvSpPr>
            <p:cNvPr id="142" name="Google Shape;142;p5"/>
            <p:cNvSpPr txBox="1"/>
            <p:nvPr/>
          </p:nvSpPr>
          <p:spPr>
            <a:xfrm>
              <a:off x="0" y="-47625"/>
              <a:ext cx="626900" cy="5755784"/>
            </a:xfrm>
            <a:prstGeom prst="rect">
              <a:avLst/>
            </a:prstGeom>
            <a:noFill/>
            <a:ln>
              <a:noFill/>
            </a:ln>
          </p:spPr>
          <p:txBody>
            <a:bodyPr anchorCtr="0" anchor="ctr" bIns="50800" lIns="50800" spcFirstLastPara="1" rIns="50800" wrap="square" tIns="50800">
              <a:noAutofit/>
            </a:bodyPr>
            <a:lstStyle/>
            <a:p>
              <a:pPr indent="0" lvl="0" marL="0" marR="0" rtl="0" algn="ctr">
                <a:lnSpc>
                  <a:spcPct val="1244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3" name="Google Shape;143;p5"/>
          <p:cNvSpPr/>
          <p:nvPr/>
        </p:nvSpPr>
        <p:spPr>
          <a:xfrm>
            <a:off x="1996854" y="4683451"/>
            <a:ext cx="425144" cy="425144"/>
          </a:xfrm>
          <a:custGeom>
            <a:rect b="b" l="l" r="r" t="t"/>
            <a:pathLst>
              <a:path extrusionOk="0" h="425144" w="425144">
                <a:moveTo>
                  <a:pt x="0" y="0"/>
                </a:moveTo>
                <a:lnTo>
                  <a:pt x="425144" y="0"/>
                </a:lnTo>
                <a:lnTo>
                  <a:pt x="425144" y="425144"/>
                </a:lnTo>
                <a:lnTo>
                  <a:pt x="0" y="425144"/>
                </a:lnTo>
                <a:lnTo>
                  <a:pt x="0" y="0"/>
                </a:lnTo>
                <a:close/>
              </a:path>
            </a:pathLst>
          </a:custGeom>
          <a:blipFill rotWithShape="1">
            <a:blip r:embed="rId4">
              <a:alphaModFix/>
            </a:blip>
            <a:stretch>
              <a:fillRect b="0" l="0" r="0" t="0"/>
            </a:stretch>
          </a:blipFill>
          <a:ln>
            <a:noFill/>
          </a:ln>
        </p:spPr>
      </p:sp>
      <p:sp>
        <p:nvSpPr>
          <p:cNvPr id="144" name="Google Shape;144;p5"/>
          <p:cNvSpPr txBox="1"/>
          <p:nvPr/>
        </p:nvSpPr>
        <p:spPr>
          <a:xfrm>
            <a:off x="1680148" y="5144913"/>
            <a:ext cx="1058556" cy="458636"/>
          </a:xfrm>
          <a:prstGeom prst="rect">
            <a:avLst/>
          </a:prstGeom>
          <a:noFill/>
          <a:ln>
            <a:noFill/>
          </a:ln>
        </p:spPr>
        <p:txBody>
          <a:bodyPr anchorCtr="0" anchor="t" bIns="0" lIns="0" spcFirstLastPara="1" rIns="0" wrap="square" tIns="0">
            <a:spAutoFit/>
          </a:bodyPr>
          <a:lstStyle/>
          <a:p>
            <a:pPr indent="0" lvl="0" marL="0" marR="0" rtl="0" algn="ctr">
              <a:lnSpc>
                <a:spcPct val="140148"/>
              </a:lnSpc>
              <a:spcBef>
                <a:spcPts val="0"/>
              </a:spcBef>
              <a:spcAft>
                <a:spcPts val="0"/>
              </a:spcAft>
              <a:buNone/>
            </a:pPr>
            <a:r>
              <a:rPr b="1" i="0" lang="en-US" sz="2690" u="none" cap="none" strike="noStrike">
                <a:solidFill>
                  <a:srgbClr val="07032B"/>
                </a:solidFill>
                <a:latin typeface="Open Sans"/>
                <a:ea typeface="Open Sans"/>
                <a:cs typeface="Open Sans"/>
                <a:sym typeface="Open Sans"/>
              </a:rPr>
              <a:t>120+</a:t>
            </a:r>
            <a:endParaRPr b="1" i="0" sz="2690" u="none" cap="none" strike="noStrike">
              <a:solidFill>
                <a:srgbClr val="07032B"/>
              </a:solidFill>
              <a:latin typeface="Open Sans"/>
              <a:ea typeface="Open Sans"/>
              <a:cs typeface="Open Sans"/>
              <a:sym typeface="Open Sans"/>
            </a:endParaRPr>
          </a:p>
        </p:txBody>
      </p:sp>
      <p:sp>
        <p:nvSpPr>
          <p:cNvPr id="145" name="Google Shape;145;p5"/>
          <p:cNvSpPr txBox="1"/>
          <p:nvPr/>
        </p:nvSpPr>
        <p:spPr>
          <a:xfrm>
            <a:off x="1028700" y="2468818"/>
            <a:ext cx="15540600" cy="4279500"/>
          </a:xfrm>
          <a:prstGeom prst="rect">
            <a:avLst/>
          </a:prstGeom>
          <a:noFill/>
          <a:ln>
            <a:noFill/>
          </a:ln>
        </p:spPr>
        <p:txBody>
          <a:bodyPr anchorCtr="0" anchor="t" bIns="0" lIns="0" spcFirstLastPara="1" rIns="0" wrap="square" tIns="0">
            <a:spAutoFit/>
          </a:bodyPr>
          <a:lstStyle/>
          <a:p>
            <a:pPr indent="-419100" lvl="1" marL="838200" marR="0" rtl="0" algn="l">
              <a:lnSpc>
                <a:spcPct val="140077"/>
              </a:lnSpc>
              <a:spcBef>
                <a:spcPts val="0"/>
              </a:spcBef>
              <a:spcAft>
                <a:spcPts val="0"/>
              </a:spcAft>
              <a:buClr>
                <a:srgbClr val="FFFFFF"/>
              </a:buClr>
              <a:buSzPts val="3880"/>
              <a:buFont typeface="Arial"/>
              <a:buChar char="•"/>
            </a:pPr>
            <a:r>
              <a:rPr b="0" i="0" lang="en-US" sz="3880" u="none" cap="none" strike="noStrike">
                <a:solidFill>
                  <a:srgbClr val="FFFFFF"/>
                </a:solidFill>
                <a:latin typeface="Arial"/>
                <a:ea typeface="Arial"/>
                <a:cs typeface="Arial"/>
                <a:sym typeface="Arial"/>
              </a:rPr>
              <a:t>MySQL Workbench:  for this project we have use MySQL workbanch 8.0.36 CE ,it is choosen for  it’s user-friendly interface and powerful SQL capabilities.</a:t>
            </a:r>
            <a:endParaRPr b="0" i="0" sz="3880" u="none" cap="none" strike="noStrike">
              <a:solidFill>
                <a:srgbClr val="FFFFFF"/>
              </a:solidFill>
              <a:latin typeface="Arial"/>
              <a:ea typeface="Arial"/>
              <a:cs typeface="Arial"/>
              <a:sym typeface="Arial"/>
            </a:endParaRPr>
          </a:p>
          <a:p>
            <a:pPr indent="0" lvl="0" marL="0" marR="0" rtl="0" algn="l">
              <a:lnSpc>
                <a:spcPct val="50000"/>
              </a:lnSpc>
              <a:spcBef>
                <a:spcPts val="0"/>
              </a:spcBef>
              <a:spcAft>
                <a:spcPts val="0"/>
              </a:spcAft>
              <a:buNone/>
            </a:pPr>
            <a:r>
              <a:t/>
            </a:r>
            <a:endParaRPr b="0" i="0" sz="2980" u="none" cap="none" strike="noStrike">
              <a:solidFill>
                <a:srgbClr val="FFFFFF"/>
              </a:solidFill>
              <a:latin typeface="Arial"/>
              <a:ea typeface="Arial"/>
              <a:cs typeface="Arial"/>
              <a:sym typeface="Arial"/>
            </a:endParaRPr>
          </a:p>
          <a:p>
            <a:pPr indent="-419100" lvl="1" marL="838200" marR="0" rtl="0" algn="l">
              <a:lnSpc>
                <a:spcPct val="140077"/>
              </a:lnSpc>
              <a:spcBef>
                <a:spcPts val="0"/>
              </a:spcBef>
              <a:spcAft>
                <a:spcPts val="0"/>
              </a:spcAft>
              <a:buClr>
                <a:srgbClr val="FFFFFF"/>
              </a:buClr>
              <a:buSzPts val="3880"/>
              <a:buFont typeface="Arial"/>
              <a:buChar char="•"/>
            </a:pPr>
            <a:r>
              <a:rPr b="0" i="0" lang="en-US" sz="3880" u="none" cap="none" strike="noStrike">
                <a:solidFill>
                  <a:srgbClr val="FFFFFF"/>
                </a:solidFill>
                <a:latin typeface="Arial"/>
                <a:ea typeface="Arial"/>
                <a:cs typeface="Arial"/>
                <a:sym typeface="Arial"/>
              </a:rPr>
              <a:t>Noteped : Fro saving Quary </a:t>
            </a:r>
            <a:endParaRPr sz="3880">
              <a:solidFill>
                <a:srgbClr val="FFFFFF"/>
              </a:solidFill>
            </a:endParaRPr>
          </a:p>
          <a:p>
            <a:pPr indent="0" lvl="0" marL="0" marR="0" rtl="0" algn="l">
              <a:lnSpc>
                <a:spcPct val="140077"/>
              </a:lnSpc>
              <a:spcBef>
                <a:spcPts val="0"/>
              </a:spcBef>
              <a:spcAft>
                <a:spcPts val="0"/>
              </a:spcAft>
              <a:buNone/>
            </a:pPr>
            <a:r>
              <a:t/>
            </a:r>
            <a:endParaRPr sz="1879">
              <a:solidFill>
                <a:srgbClr val="FFFFFF"/>
              </a:solidFill>
            </a:endParaRPr>
          </a:p>
          <a:p>
            <a:pPr indent="-419100" lvl="1" marL="838200" marR="0" rtl="0" algn="l">
              <a:lnSpc>
                <a:spcPct val="50000"/>
              </a:lnSpc>
              <a:spcBef>
                <a:spcPts val="0"/>
              </a:spcBef>
              <a:spcAft>
                <a:spcPts val="0"/>
              </a:spcAft>
              <a:buClr>
                <a:srgbClr val="FFFFFF"/>
              </a:buClr>
              <a:buSzPts val="3880"/>
              <a:buFont typeface="Arial"/>
              <a:buChar char="•"/>
            </a:pPr>
            <a:r>
              <a:rPr b="0" i="0" lang="en-US" sz="3880" u="none" cap="none" strike="noStrike">
                <a:solidFill>
                  <a:srgbClr val="FFFFFF"/>
                </a:solidFill>
                <a:latin typeface="Arial"/>
                <a:ea typeface="Arial"/>
                <a:cs typeface="Arial"/>
                <a:sym typeface="Arial"/>
              </a:rPr>
              <a:t>Microsoft PowerPoint : To create PPT</a:t>
            </a:r>
            <a:endParaRPr b="0" i="0" sz="3880" u="none" cap="none" strike="noStrike">
              <a:solidFill>
                <a:srgbClr val="FFFFFF"/>
              </a:solidFill>
              <a:latin typeface="Arial"/>
              <a:ea typeface="Arial"/>
              <a:cs typeface="Arial"/>
              <a:sym typeface="Arial"/>
            </a:endParaRPr>
          </a:p>
        </p:txBody>
      </p:sp>
      <p:sp>
        <p:nvSpPr>
          <p:cNvPr id="146" name="Google Shape;146;p5"/>
          <p:cNvSpPr/>
          <p:nvPr/>
        </p:nvSpPr>
        <p:spPr>
          <a:xfrm>
            <a:off x="12975517" y="509129"/>
            <a:ext cx="4590548" cy="4114800"/>
          </a:xfrm>
          <a:custGeom>
            <a:rect b="b" l="l" r="r" t="t"/>
            <a:pathLst>
              <a:path extrusionOk="0" h="4114800" w="4590548">
                <a:moveTo>
                  <a:pt x="0" y="0"/>
                </a:moveTo>
                <a:lnTo>
                  <a:pt x="4590547" y="0"/>
                </a:lnTo>
                <a:lnTo>
                  <a:pt x="4590547" y="4114800"/>
                </a:lnTo>
                <a:lnTo>
                  <a:pt x="0" y="4114800"/>
                </a:lnTo>
                <a:lnTo>
                  <a:pt x="0" y="0"/>
                </a:lnTo>
                <a:close/>
              </a:path>
            </a:pathLst>
          </a:custGeom>
          <a:blipFill rotWithShape="1">
            <a:blip r:embed="rId5">
              <a:alphaModFix amt="24000"/>
            </a:blip>
            <a:stretch>
              <a:fillRect b="0" l="0" r="0" t="0"/>
            </a:stretch>
          </a:blipFill>
          <a:ln>
            <a:noFill/>
          </a:ln>
        </p:spPr>
      </p:sp>
      <p:sp>
        <p:nvSpPr>
          <p:cNvPr id="147" name="Google Shape;147;p5"/>
          <p:cNvSpPr txBox="1"/>
          <p:nvPr/>
        </p:nvSpPr>
        <p:spPr>
          <a:xfrm>
            <a:off x="0" y="481971"/>
            <a:ext cx="7637973" cy="979157"/>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700" u="sng" cap="none" strike="noStrike">
                <a:solidFill>
                  <a:srgbClr val="FFFFFF"/>
                </a:solidFill>
                <a:latin typeface="Arial"/>
                <a:ea typeface="Arial"/>
                <a:cs typeface="Arial"/>
                <a:sym typeface="Arial"/>
              </a:rPr>
              <a:t>Tech-Stack Used</a:t>
            </a:r>
            <a:endParaRPr b="0" i="0" sz="5700" u="sng" cap="none" strike="noStrike">
              <a:solidFill>
                <a:srgbClr val="FFFFFF"/>
              </a:solidFill>
              <a:latin typeface="Arial"/>
              <a:ea typeface="Arial"/>
              <a:cs typeface="Arial"/>
              <a:sym typeface="Arial"/>
            </a:endParaRPr>
          </a:p>
        </p:txBody>
      </p:sp>
      <p:sp>
        <p:nvSpPr>
          <p:cNvPr id="148" name="Google Shape;148;p5"/>
          <p:cNvSpPr txBox="1"/>
          <p:nvPr/>
        </p:nvSpPr>
        <p:spPr>
          <a:xfrm>
            <a:off x="-1080282" y="7013899"/>
            <a:ext cx="7637973" cy="979157"/>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700" u="sng" cap="none" strike="noStrike">
                <a:solidFill>
                  <a:srgbClr val="FFFFFF"/>
                </a:solidFill>
                <a:latin typeface="Arial"/>
                <a:ea typeface="Arial"/>
                <a:cs typeface="Arial"/>
                <a:sym typeface="Arial"/>
              </a:rPr>
              <a:t>Data-set : </a:t>
            </a:r>
            <a:endParaRPr b="0" i="0" sz="5700" u="sng" cap="none" strike="noStrike">
              <a:solidFill>
                <a:srgbClr val="FFFFFF"/>
              </a:solidFill>
              <a:latin typeface="Arial"/>
              <a:ea typeface="Arial"/>
              <a:cs typeface="Arial"/>
              <a:sym typeface="Arial"/>
            </a:endParaRPr>
          </a:p>
        </p:txBody>
      </p:sp>
      <p:sp>
        <p:nvSpPr>
          <p:cNvPr id="149" name="Google Shape;149;p5"/>
          <p:cNvSpPr txBox="1"/>
          <p:nvPr/>
        </p:nvSpPr>
        <p:spPr>
          <a:xfrm>
            <a:off x="1028700" y="8461828"/>
            <a:ext cx="16574579" cy="559795"/>
          </a:xfrm>
          <a:prstGeom prst="rect">
            <a:avLst/>
          </a:prstGeom>
          <a:noFill/>
          <a:ln>
            <a:noFill/>
          </a:ln>
        </p:spPr>
        <p:txBody>
          <a:bodyPr anchorCtr="0" anchor="t" bIns="0" lIns="0" spcFirstLastPara="1" rIns="0" wrap="square" tIns="0">
            <a:spAutoFit/>
          </a:bodyPr>
          <a:lstStyle/>
          <a:p>
            <a:pPr indent="0" lvl="0" marL="0" marR="0" rtl="0" algn="ctr">
              <a:lnSpc>
                <a:spcPct val="139969"/>
              </a:lnSpc>
              <a:spcBef>
                <a:spcPts val="0"/>
              </a:spcBef>
              <a:spcAft>
                <a:spcPts val="0"/>
              </a:spcAft>
              <a:buNone/>
            </a:pPr>
            <a:r>
              <a:rPr b="0" i="0" lang="en-US" sz="3265" u="none" cap="none" strike="noStrike">
                <a:solidFill>
                  <a:srgbClr val="F5F6F7"/>
                </a:solidFill>
                <a:latin typeface="Arial"/>
                <a:ea typeface="Arial"/>
                <a:cs typeface="Arial"/>
                <a:sym typeface="Arial"/>
              </a:rPr>
              <a:t>https://docs.google.com/document/d/1-WhNRX1iYJIz7e5l28DMPWgsPklpE_w6/edit</a:t>
            </a:r>
            <a:endParaRPr b="0" i="0" sz="3265" u="none" cap="none" strike="noStrike">
              <a:solidFill>
                <a:srgbClr val="F5F6F7"/>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032B"/>
        </a:solidFill>
      </p:bgPr>
    </p:bg>
    <p:spTree>
      <p:nvGrpSpPr>
        <p:cNvPr id="153" name="Shape 153"/>
        <p:cNvGrpSpPr/>
        <p:nvPr/>
      </p:nvGrpSpPr>
      <p:grpSpPr>
        <a:xfrm>
          <a:off x="0" y="0"/>
          <a:ext cx="0" cy="0"/>
          <a:chOff x="0" y="0"/>
          <a:chExt cx="0" cy="0"/>
        </a:xfrm>
      </p:grpSpPr>
      <p:sp>
        <p:nvSpPr>
          <p:cNvPr id="154" name="Google Shape;154;p6"/>
          <p:cNvSpPr/>
          <p:nvPr/>
        </p:nvSpPr>
        <p:spPr>
          <a:xfrm rot="-1477666">
            <a:off x="8443658" y="5370633"/>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sp>
      <p:sp>
        <p:nvSpPr>
          <p:cNvPr id="155" name="Google Shape;155;p6"/>
          <p:cNvSpPr/>
          <p:nvPr/>
        </p:nvSpPr>
        <p:spPr>
          <a:xfrm rot="7941020">
            <a:off x="-3526188" y="-6405116"/>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sp>
      <p:grpSp>
        <p:nvGrpSpPr>
          <p:cNvPr id="156" name="Google Shape;156;p6"/>
          <p:cNvGrpSpPr/>
          <p:nvPr/>
        </p:nvGrpSpPr>
        <p:grpSpPr>
          <a:xfrm>
            <a:off x="18181857" y="8283763"/>
            <a:ext cx="106143" cy="974537"/>
            <a:chOff x="0" y="-47625"/>
            <a:chExt cx="626900" cy="5755784"/>
          </a:xfrm>
        </p:grpSpPr>
        <p:sp>
          <p:nvSpPr>
            <p:cNvPr id="157" name="Google Shape;157;p6"/>
            <p:cNvSpPr/>
            <p:nvPr/>
          </p:nvSpPr>
          <p:spPr>
            <a:xfrm>
              <a:off x="0" y="0"/>
              <a:ext cx="626900" cy="5708159"/>
            </a:xfrm>
            <a:custGeom>
              <a:rect b="b" l="l" r="r" t="t"/>
              <a:pathLst>
                <a:path extrusionOk="0" h="5708159" w="626900">
                  <a:moveTo>
                    <a:pt x="0" y="0"/>
                  </a:moveTo>
                  <a:lnTo>
                    <a:pt x="626900" y="0"/>
                  </a:lnTo>
                  <a:lnTo>
                    <a:pt x="626900" y="5708159"/>
                  </a:lnTo>
                  <a:lnTo>
                    <a:pt x="0" y="5708159"/>
                  </a:lnTo>
                  <a:close/>
                </a:path>
              </a:pathLst>
            </a:custGeom>
            <a:solidFill>
              <a:srgbClr val="4ADEDD"/>
            </a:solidFill>
            <a:ln>
              <a:noFill/>
            </a:ln>
          </p:spPr>
        </p:sp>
        <p:sp>
          <p:nvSpPr>
            <p:cNvPr id="158" name="Google Shape;158;p6"/>
            <p:cNvSpPr txBox="1"/>
            <p:nvPr/>
          </p:nvSpPr>
          <p:spPr>
            <a:xfrm>
              <a:off x="0" y="-47625"/>
              <a:ext cx="626900" cy="5755784"/>
            </a:xfrm>
            <a:prstGeom prst="rect">
              <a:avLst/>
            </a:prstGeom>
            <a:noFill/>
            <a:ln>
              <a:noFill/>
            </a:ln>
          </p:spPr>
          <p:txBody>
            <a:bodyPr anchorCtr="0" anchor="ctr" bIns="50800" lIns="50800" spcFirstLastPara="1" rIns="50800" wrap="square" tIns="50800">
              <a:noAutofit/>
            </a:bodyPr>
            <a:lstStyle/>
            <a:p>
              <a:pPr indent="0" lvl="0" marL="0" marR="0" rtl="0" algn="ctr">
                <a:lnSpc>
                  <a:spcPct val="1244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9" name="Google Shape;159;p6"/>
          <p:cNvSpPr/>
          <p:nvPr/>
        </p:nvSpPr>
        <p:spPr>
          <a:xfrm>
            <a:off x="1996854" y="4683451"/>
            <a:ext cx="425144" cy="425144"/>
          </a:xfrm>
          <a:custGeom>
            <a:rect b="b" l="l" r="r" t="t"/>
            <a:pathLst>
              <a:path extrusionOk="0" h="425144" w="425144">
                <a:moveTo>
                  <a:pt x="0" y="0"/>
                </a:moveTo>
                <a:lnTo>
                  <a:pt x="425144" y="0"/>
                </a:lnTo>
                <a:lnTo>
                  <a:pt x="425144" y="425144"/>
                </a:lnTo>
                <a:lnTo>
                  <a:pt x="0" y="425144"/>
                </a:lnTo>
                <a:lnTo>
                  <a:pt x="0" y="0"/>
                </a:lnTo>
                <a:close/>
              </a:path>
            </a:pathLst>
          </a:custGeom>
          <a:blipFill rotWithShape="1">
            <a:blip r:embed="rId4">
              <a:alphaModFix/>
            </a:blip>
            <a:stretch>
              <a:fillRect b="0" l="0" r="0" t="0"/>
            </a:stretch>
          </a:blipFill>
          <a:ln>
            <a:noFill/>
          </a:ln>
        </p:spPr>
      </p:sp>
      <p:sp>
        <p:nvSpPr>
          <p:cNvPr id="160" name="Google Shape;160;p6"/>
          <p:cNvSpPr txBox="1"/>
          <p:nvPr/>
        </p:nvSpPr>
        <p:spPr>
          <a:xfrm>
            <a:off x="1680148" y="5144913"/>
            <a:ext cx="1058556" cy="458636"/>
          </a:xfrm>
          <a:prstGeom prst="rect">
            <a:avLst/>
          </a:prstGeom>
          <a:noFill/>
          <a:ln>
            <a:noFill/>
          </a:ln>
        </p:spPr>
        <p:txBody>
          <a:bodyPr anchorCtr="0" anchor="t" bIns="0" lIns="0" spcFirstLastPara="1" rIns="0" wrap="square" tIns="0">
            <a:spAutoFit/>
          </a:bodyPr>
          <a:lstStyle/>
          <a:p>
            <a:pPr indent="0" lvl="0" marL="0" marR="0" rtl="0" algn="ctr">
              <a:lnSpc>
                <a:spcPct val="140148"/>
              </a:lnSpc>
              <a:spcBef>
                <a:spcPts val="0"/>
              </a:spcBef>
              <a:spcAft>
                <a:spcPts val="0"/>
              </a:spcAft>
              <a:buNone/>
            </a:pPr>
            <a:r>
              <a:rPr b="1" i="0" lang="en-US" sz="2690" u="none" cap="none" strike="noStrike">
                <a:solidFill>
                  <a:srgbClr val="07032B"/>
                </a:solidFill>
                <a:latin typeface="Open Sans"/>
                <a:ea typeface="Open Sans"/>
                <a:cs typeface="Open Sans"/>
                <a:sym typeface="Open Sans"/>
              </a:rPr>
              <a:t>120+</a:t>
            </a:r>
            <a:endParaRPr b="1" i="0" sz="2690" u="none" cap="none" strike="noStrike">
              <a:solidFill>
                <a:srgbClr val="07032B"/>
              </a:solidFill>
              <a:latin typeface="Open Sans"/>
              <a:ea typeface="Open Sans"/>
              <a:cs typeface="Open Sans"/>
              <a:sym typeface="Open Sans"/>
            </a:endParaRPr>
          </a:p>
        </p:txBody>
      </p:sp>
      <p:sp>
        <p:nvSpPr>
          <p:cNvPr id="161" name="Google Shape;161;p6"/>
          <p:cNvSpPr txBox="1"/>
          <p:nvPr/>
        </p:nvSpPr>
        <p:spPr>
          <a:xfrm>
            <a:off x="-1469580" y="394829"/>
            <a:ext cx="7637973" cy="979157"/>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700" u="sng" cap="none" strike="noStrike">
                <a:solidFill>
                  <a:srgbClr val="FFFFFF"/>
                </a:solidFill>
                <a:latin typeface="Arial"/>
                <a:ea typeface="Arial"/>
                <a:cs typeface="Arial"/>
                <a:sym typeface="Arial"/>
              </a:rPr>
              <a:t>Insights</a:t>
            </a:r>
            <a:endParaRPr b="0" i="0" sz="5700" u="sng" cap="none" strike="noStrike">
              <a:solidFill>
                <a:srgbClr val="FFFFFF"/>
              </a:solidFill>
              <a:latin typeface="Arial"/>
              <a:ea typeface="Arial"/>
              <a:cs typeface="Arial"/>
              <a:sym typeface="Arial"/>
            </a:endParaRPr>
          </a:p>
        </p:txBody>
      </p:sp>
      <p:sp>
        <p:nvSpPr>
          <p:cNvPr id="162" name="Google Shape;162;p6"/>
          <p:cNvSpPr txBox="1"/>
          <p:nvPr/>
        </p:nvSpPr>
        <p:spPr>
          <a:xfrm>
            <a:off x="556055" y="1853824"/>
            <a:ext cx="16703245" cy="8740609"/>
          </a:xfrm>
          <a:prstGeom prst="rect">
            <a:avLst/>
          </a:prstGeom>
          <a:noFill/>
          <a:ln>
            <a:noFill/>
          </a:ln>
        </p:spPr>
        <p:txBody>
          <a:bodyPr anchorCtr="0" anchor="t" bIns="0" lIns="0" spcFirstLastPara="1" rIns="0" wrap="square" tIns="0">
            <a:spAutoFit/>
          </a:bodyPr>
          <a:lstStyle/>
          <a:p>
            <a:pPr indent="0" lvl="0" marL="0" marR="0" rtl="0" algn="l">
              <a:lnSpc>
                <a:spcPct val="140077"/>
              </a:lnSpc>
              <a:spcBef>
                <a:spcPts val="0"/>
              </a:spcBef>
              <a:spcAft>
                <a:spcPts val="0"/>
              </a:spcAft>
              <a:buNone/>
            </a:pPr>
            <a:r>
              <a:rPr b="0" i="0" lang="en-US" sz="3880" u="sng" cap="none" strike="noStrike">
                <a:solidFill>
                  <a:srgbClr val="FFFFFF"/>
                </a:solidFill>
                <a:latin typeface="Arial"/>
                <a:ea typeface="Arial"/>
                <a:cs typeface="Arial"/>
                <a:sym typeface="Arial"/>
              </a:rPr>
              <a:t>A) Marketing Analysis:</a:t>
            </a:r>
            <a:endParaRPr b="0" i="0" sz="3880" u="sng" cap="none" strike="noStrike">
              <a:solidFill>
                <a:srgbClr val="FFFFFF"/>
              </a:solidFill>
              <a:latin typeface="Arial"/>
              <a:ea typeface="Arial"/>
              <a:cs typeface="Arial"/>
              <a:sym typeface="Arial"/>
            </a:endParaRPr>
          </a:p>
          <a:p>
            <a:pPr indent="-419100" lvl="1" marL="838200" marR="0" rtl="0" algn="l">
              <a:lnSpc>
                <a:spcPct val="140077"/>
              </a:lnSpc>
              <a:spcBef>
                <a:spcPts val="0"/>
              </a:spcBef>
              <a:spcAft>
                <a:spcPts val="0"/>
              </a:spcAft>
              <a:buClr>
                <a:srgbClr val="FFFFFF"/>
              </a:buClr>
              <a:buSzPts val="3880"/>
              <a:buFont typeface="Arial"/>
              <a:buChar char="•"/>
            </a:pPr>
            <a:r>
              <a:rPr b="0" i="0" lang="en-US" sz="3880" u="none" cap="none" strike="noStrike">
                <a:solidFill>
                  <a:srgbClr val="FFFFFF"/>
                </a:solidFill>
                <a:latin typeface="Arial"/>
                <a:ea typeface="Arial"/>
                <a:cs typeface="Arial"/>
                <a:sym typeface="Arial"/>
              </a:rPr>
              <a:t>Loyal User Reward: Identified the oldest users.</a:t>
            </a:r>
            <a:endParaRPr b="0" i="0" sz="3880" u="none" cap="none" strike="noStrike">
              <a:solidFill>
                <a:srgbClr val="FFFFFF"/>
              </a:solidFill>
              <a:latin typeface="Arial"/>
              <a:ea typeface="Arial"/>
              <a:cs typeface="Arial"/>
              <a:sym typeface="Arial"/>
            </a:endParaRPr>
          </a:p>
          <a:p>
            <a:pPr indent="-419100" lvl="1" marL="838200" marR="0" rtl="0" algn="l">
              <a:lnSpc>
                <a:spcPct val="140077"/>
              </a:lnSpc>
              <a:spcBef>
                <a:spcPts val="0"/>
              </a:spcBef>
              <a:spcAft>
                <a:spcPts val="0"/>
              </a:spcAft>
              <a:buClr>
                <a:srgbClr val="FFFFFF"/>
              </a:buClr>
              <a:buSzPts val="3880"/>
              <a:buFont typeface="Arial"/>
              <a:buChar char="•"/>
            </a:pPr>
            <a:r>
              <a:rPr b="0" i="0" lang="en-US" sz="3880" u="none" cap="none" strike="noStrike">
                <a:solidFill>
                  <a:srgbClr val="FFFFFF"/>
                </a:solidFill>
                <a:latin typeface="Arial"/>
                <a:ea typeface="Arial"/>
                <a:cs typeface="Arial"/>
                <a:sym typeface="Arial"/>
              </a:rPr>
              <a:t>Inactive User Engagement: Found users with no photos.</a:t>
            </a:r>
            <a:endParaRPr b="0" i="0" sz="3880" u="none" cap="none" strike="noStrike">
              <a:solidFill>
                <a:srgbClr val="FFFFFF"/>
              </a:solidFill>
              <a:latin typeface="Arial"/>
              <a:ea typeface="Arial"/>
              <a:cs typeface="Arial"/>
              <a:sym typeface="Arial"/>
            </a:endParaRPr>
          </a:p>
          <a:p>
            <a:pPr indent="-419100" lvl="1" marL="838200" marR="0" rtl="0" algn="l">
              <a:lnSpc>
                <a:spcPct val="140077"/>
              </a:lnSpc>
              <a:spcBef>
                <a:spcPts val="0"/>
              </a:spcBef>
              <a:spcAft>
                <a:spcPts val="0"/>
              </a:spcAft>
              <a:buClr>
                <a:srgbClr val="FFFFFF"/>
              </a:buClr>
              <a:buSzPts val="3880"/>
              <a:buFont typeface="Arial"/>
              <a:buChar char="•"/>
            </a:pPr>
            <a:r>
              <a:rPr b="0" i="0" lang="en-US" sz="3880" u="none" cap="none" strike="noStrike">
                <a:solidFill>
                  <a:srgbClr val="FFFFFF"/>
                </a:solidFill>
                <a:latin typeface="Arial"/>
                <a:ea typeface="Arial"/>
                <a:cs typeface="Arial"/>
                <a:sym typeface="Arial"/>
              </a:rPr>
              <a:t>Contest Winner: Determined the user with the most photo likes.</a:t>
            </a:r>
            <a:endParaRPr b="0" i="0" sz="3880" u="none" cap="none" strike="noStrike">
              <a:solidFill>
                <a:srgbClr val="FFFFFF"/>
              </a:solidFill>
              <a:latin typeface="Arial"/>
              <a:ea typeface="Arial"/>
              <a:cs typeface="Arial"/>
              <a:sym typeface="Arial"/>
            </a:endParaRPr>
          </a:p>
          <a:p>
            <a:pPr indent="-419100" lvl="1" marL="838200" marR="0" rtl="0" algn="l">
              <a:lnSpc>
                <a:spcPct val="140077"/>
              </a:lnSpc>
              <a:spcBef>
                <a:spcPts val="0"/>
              </a:spcBef>
              <a:spcAft>
                <a:spcPts val="0"/>
              </a:spcAft>
              <a:buClr>
                <a:srgbClr val="FFFFFF"/>
              </a:buClr>
              <a:buSzPts val="3880"/>
              <a:buFont typeface="Arial"/>
              <a:buChar char="•"/>
            </a:pPr>
            <a:r>
              <a:rPr b="0" i="0" lang="en-US" sz="3880" u="none" cap="none" strike="noStrike">
                <a:solidFill>
                  <a:srgbClr val="FFFFFF"/>
                </a:solidFill>
                <a:latin typeface="Arial"/>
                <a:ea typeface="Arial"/>
                <a:cs typeface="Arial"/>
                <a:sym typeface="Arial"/>
              </a:rPr>
              <a:t>Popular Hashtags: Listed the top five hashtags.</a:t>
            </a:r>
            <a:endParaRPr b="0" i="0" sz="3880" u="none" cap="none" strike="noStrike">
              <a:solidFill>
                <a:srgbClr val="FFFFFF"/>
              </a:solidFill>
              <a:latin typeface="Arial"/>
              <a:ea typeface="Arial"/>
              <a:cs typeface="Arial"/>
              <a:sym typeface="Arial"/>
            </a:endParaRPr>
          </a:p>
          <a:p>
            <a:pPr indent="-419100" lvl="1" marL="838200" marR="0" rtl="0" algn="l">
              <a:lnSpc>
                <a:spcPct val="140077"/>
              </a:lnSpc>
              <a:spcBef>
                <a:spcPts val="0"/>
              </a:spcBef>
              <a:spcAft>
                <a:spcPts val="0"/>
              </a:spcAft>
              <a:buClr>
                <a:srgbClr val="FFFFFF"/>
              </a:buClr>
              <a:buSzPts val="3880"/>
              <a:buFont typeface="Arial"/>
              <a:buChar char="•"/>
            </a:pPr>
            <a:r>
              <a:rPr b="0" i="0" lang="en-US" sz="3880" u="none" cap="none" strike="noStrike">
                <a:solidFill>
                  <a:srgbClr val="FFFFFF"/>
                </a:solidFill>
                <a:latin typeface="Arial"/>
                <a:ea typeface="Arial"/>
                <a:cs typeface="Arial"/>
                <a:sym typeface="Arial"/>
              </a:rPr>
              <a:t>Ad Campaign Timing: Identified the best day for ad launches.</a:t>
            </a:r>
            <a:endParaRPr b="0" i="0" sz="3880" u="none" cap="none" strike="noStrike">
              <a:solidFill>
                <a:srgbClr val="FFFFFF"/>
              </a:solidFill>
              <a:latin typeface="Arial"/>
              <a:ea typeface="Arial"/>
              <a:cs typeface="Arial"/>
              <a:sym typeface="Arial"/>
            </a:endParaRPr>
          </a:p>
          <a:p>
            <a:pPr indent="0" lvl="0" marL="0" marR="0" rtl="0" algn="l">
              <a:lnSpc>
                <a:spcPct val="140077"/>
              </a:lnSpc>
              <a:spcBef>
                <a:spcPts val="0"/>
              </a:spcBef>
              <a:spcAft>
                <a:spcPts val="0"/>
              </a:spcAft>
              <a:buNone/>
            </a:pPr>
            <a:r>
              <a:rPr b="0" i="0" lang="en-US" sz="3880" u="sng" cap="none" strike="noStrike">
                <a:solidFill>
                  <a:srgbClr val="FFFFFF"/>
                </a:solidFill>
                <a:latin typeface="Arial"/>
                <a:ea typeface="Arial"/>
                <a:cs typeface="Arial"/>
                <a:sym typeface="Arial"/>
              </a:rPr>
              <a:t>B)Investor Metrics:</a:t>
            </a:r>
            <a:endParaRPr b="0" i="0" sz="3880" u="sng" cap="none" strike="noStrike">
              <a:solidFill>
                <a:srgbClr val="FFFFFF"/>
              </a:solidFill>
              <a:latin typeface="Arial"/>
              <a:ea typeface="Arial"/>
              <a:cs typeface="Arial"/>
              <a:sym typeface="Arial"/>
            </a:endParaRPr>
          </a:p>
          <a:p>
            <a:pPr indent="-375920" lvl="1" marL="751840" marR="0" rtl="0" algn="l">
              <a:lnSpc>
                <a:spcPct val="140086"/>
              </a:lnSpc>
              <a:spcBef>
                <a:spcPts val="0"/>
              </a:spcBef>
              <a:spcAft>
                <a:spcPts val="0"/>
              </a:spcAft>
              <a:buClr>
                <a:srgbClr val="FFFFFF"/>
              </a:buClr>
              <a:buSzPts val="3480"/>
              <a:buFont typeface="Arial"/>
              <a:buChar char="•"/>
            </a:pPr>
            <a:r>
              <a:rPr b="0" i="0" lang="en-US" sz="3480" u="none" cap="none" strike="noStrike">
                <a:solidFill>
                  <a:srgbClr val="FFFFFF"/>
                </a:solidFill>
                <a:latin typeface="Arial"/>
                <a:ea typeface="Arial"/>
                <a:cs typeface="Arial"/>
                <a:sym typeface="Arial"/>
              </a:rPr>
              <a:t>User Engagement: Calculate the average number of posts per user and total number of photos on Instagram divided by the total number of users.</a:t>
            </a:r>
            <a:endParaRPr b="0" i="0" sz="3480" u="none" cap="none" strike="noStrike">
              <a:solidFill>
                <a:srgbClr val="FFFFFF"/>
              </a:solidFill>
              <a:latin typeface="Arial"/>
              <a:ea typeface="Arial"/>
              <a:cs typeface="Arial"/>
              <a:sym typeface="Arial"/>
            </a:endParaRPr>
          </a:p>
          <a:p>
            <a:pPr indent="-419100" lvl="1" marL="838200" marR="0" rtl="0" algn="l">
              <a:lnSpc>
                <a:spcPct val="140077"/>
              </a:lnSpc>
              <a:spcBef>
                <a:spcPts val="0"/>
              </a:spcBef>
              <a:spcAft>
                <a:spcPts val="0"/>
              </a:spcAft>
              <a:buClr>
                <a:srgbClr val="FFFFFF"/>
              </a:buClr>
              <a:buSzPts val="3880"/>
              <a:buFont typeface="Arial"/>
              <a:buChar char="•"/>
            </a:pPr>
            <a:r>
              <a:rPr b="0" i="0" lang="en-US" sz="3880" u="none" cap="none" strike="noStrike">
                <a:solidFill>
                  <a:srgbClr val="FFFFFF"/>
                </a:solidFill>
                <a:latin typeface="Arial"/>
                <a:ea typeface="Arial"/>
                <a:cs typeface="Arial"/>
                <a:sym typeface="Arial"/>
              </a:rPr>
              <a:t>Bots &amp; Fake Accounts:  Identify users (potential bots) who have liked every single photo on the site,</a:t>
            </a:r>
            <a:endParaRPr b="0" i="0" sz="3880" u="none" cap="none" strike="noStrike">
              <a:solidFill>
                <a:srgbClr val="FFFFFF"/>
              </a:solidFill>
              <a:latin typeface="Arial"/>
              <a:ea typeface="Arial"/>
              <a:cs typeface="Arial"/>
              <a:sym typeface="Arial"/>
            </a:endParaRPr>
          </a:p>
          <a:p>
            <a:pPr indent="0" lvl="0" marL="0" marR="0" rtl="0" algn="l">
              <a:lnSpc>
                <a:spcPct val="140077"/>
              </a:lnSpc>
              <a:spcBef>
                <a:spcPts val="0"/>
              </a:spcBef>
              <a:spcAft>
                <a:spcPts val="0"/>
              </a:spcAft>
              <a:buNone/>
            </a:pPr>
            <a:r>
              <a:t/>
            </a:r>
            <a:endParaRPr b="0" i="0" sz="3880" u="none" cap="none" strike="noStrike">
              <a:solidFill>
                <a:srgbClr val="FFFFFF"/>
              </a:solidFill>
              <a:latin typeface="Arial"/>
              <a:ea typeface="Arial"/>
              <a:cs typeface="Arial"/>
              <a:sym typeface="Arial"/>
            </a:endParaRPr>
          </a:p>
          <a:p>
            <a:pPr indent="0" lvl="0" marL="0" marR="0" rtl="0" algn="l">
              <a:lnSpc>
                <a:spcPct val="140077"/>
              </a:lnSpc>
              <a:spcBef>
                <a:spcPts val="0"/>
              </a:spcBef>
              <a:spcAft>
                <a:spcPts val="0"/>
              </a:spcAft>
              <a:buNone/>
            </a:pPr>
            <a:r>
              <a:t/>
            </a:r>
            <a:endParaRPr b="0" i="0" sz="3880" u="none" cap="none" strike="noStrike">
              <a:solidFill>
                <a:srgbClr val="FFFFFF"/>
              </a:solidFill>
              <a:latin typeface="Arial"/>
              <a:ea typeface="Arial"/>
              <a:cs typeface="Arial"/>
              <a:sym typeface="Arial"/>
            </a:endParaRPr>
          </a:p>
        </p:txBody>
      </p:sp>
      <p:sp>
        <p:nvSpPr>
          <p:cNvPr id="163" name="Google Shape;163;p6"/>
          <p:cNvSpPr/>
          <p:nvPr/>
        </p:nvSpPr>
        <p:spPr>
          <a:xfrm>
            <a:off x="12975517" y="509129"/>
            <a:ext cx="4590548" cy="4114800"/>
          </a:xfrm>
          <a:custGeom>
            <a:rect b="b" l="l" r="r" t="t"/>
            <a:pathLst>
              <a:path extrusionOk="0" h="4114800" w="4590548">
                <a:moveTo>
                  <a:pt x="0" y="0"/>
                </a:moveTo>
                <a:lnTo>
                  <a:pt x="4590547" y="0"/>
                </a:lnTo>
                <a:lnTo>
                  <a:pt x="4590547" y="4114800"/>
                </a:lnTo>
                <a:lnTo>
                  <a:pt x="0" y="4114800"/>
                </a:lnTo>
                <a:lnTo>
                  <a:pt x="0" y="0"/>
                </a:lnTo>
                <a:close/>
              </a:path>
            </a:pathLst>
          </a:custGeom>
          <a:blipFill rotWithShape="1">
            <a:blip r:embed="rId5">
              <a:alphaModFix amt="24000"/>
            </a:blip>
            <a:stretch>
              <a:fillRect b="0" l="0" r="0" t="0"/>
            </a:stretch>
          </a:blipFill>
          <a:ln>
            <a:noFill/>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032B"/>
        </a:solidFill>
      </p:bgPr>
    </p:bg>
    <p:spTree>
      <p:nvGrpSpPr>
        <p:cNvPr id="167" name="Shape 167"/>
        <p:cNvGrpSpPr/>
        <p:nvPr/>
      </p:nvGrpSpPr>
      <p:grpSpPr>
        <a:xfrm>
          <a:off x="0" y="0"/>
          <a:ext cx="0" cy="0"/>
          <a:chOff x="0" y="0"/>
          <a:chExt cx="0" cy="0"/>
        </a:xfrm>
      </p:grpSpPr>
      <p:sp>
        <p:nvSpPr>
          <p:cNvPr id="168" name="Google Shape;168;p7"/>
          <p:cNvSpPr/>
          <p:nvPr/>
        </p:nvSpPr>
        <p:spPr>
          <a:xfrm rot="-1477666">
            <a:off x="8443658" y="5370633"/>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sp>
      <p:sp>
        <p:nvSpPr>
          <p:cNvPr id="169" name="Google Shape;169;p7"/>
          <p:cNvSpPr/>
          <p:nvPr/>
        </p:nvSpPr>
        <p:spPr>
          <a:xfrm rot="7941020">
            <a:off x="-3526188" y="-6405116"/>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sp>
      <p:grpSp>
        <p:nvGrpSpPr>
          <p:cNvPr id="170" name="Google Shape;170;p7"/>
          <p:cNvGrpSpPr/>
          <p:nvPr/>
        </p:nvGrpSpPr>
        <p:grpSpPr>
          <a:xfrm>
            <a:off x="18181857" y="8283763"/>
            <a:ext cx="106143" cy="974537"/>
            <a:chOff x="0" y="-47625"/>
            <a:chExt cx="626900" cy="5755784"/>
          </a:xfrm>
        </p:grpSpPr>
        <p:sp>
          <p:nvSpPr>
            <p:cNvPr id="171" name="Google Shape;171;p7"/>
            <p:cNvSpPr/>
            <p:nvPr/>
          </p:nvSpPr>
          <p:spPr>
            <a:xfrm>
              <a:off x="0" y="0"/>
              <a:ext cx="626900" cy="5708159"/>
            </a:xfrm>
            <a:custGeom>
              <a:rect b="b" l="l" r="r" t="t"/>
              <a:pathLst>
                <a:path extrusionOk="0" h="5708159" w="626900">
                  <a:moveTo>
                    <a:pt x="0" y="0"/>
                  </a:moveTo>
                  <a:lnTo>
                    <a:pt x="626900" y="0"/>
                  </a:lnTo>
                  <a:lnTo>
                    <a:pt x="626900" y="5708159"/>
                  </a:lnTo>
                  <a:lnTo>
                    <a:pt x="0" y="5708159"/>
                  </a:lnTo>
                  <a:close/>
                </a:path>
              </a:pathLst>
            </a:custGeom>
            <a:solidFill>
              <a:srgbClr val="4ADEDD"/>
            </a:solidFill>
            <a:ln>
              <a:noFill/>
            </a:ln>
          </p:spPr>
        </p:sp>
        <p:sp>
          <p:nvSpPr>
            <p:cNvPr id="172" name="Google Shape;172;p7"/>
            <p:cNvSpPr txBox="1"/>
            <p:nvPr/>
          </p:nvSpPr>
          <p:spPr>
            <a:xfrm>
              <a:off x="0" y="-47625"/>
              <a:ext cx="626900" cy="5755784"/>
            </a:xfrm>
            <a:prstGeom prst="rect">
              <a:avLst/>
            </a:prstGeom>
            <a:noFill/>
            <a:ln>
              <a:noFill/>
            </a:ln>
          </p:spPr>
          <p:txBody>
            <a:bodyPr anchorCtr="0" anchor="ctr" bIns="50800" lIns="50800" spcFirstLastPara="1" rIns="50800" wrap="square" tIns="50800">
              <a:noAutofit/>
            </a:bodyPr>
            <a:lstStyle/>
            <a:p>
              <a:pPr indent="0" lvl="0" marL="0" marR="0" rtl="0" algn="ctr">
                <a:lnSpc>
                  <a:spcPct val="1244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3" name="Google Shape;173;p7"/>
          <p:cNvSpPr/>
          <p:nvPr/>
        </p:nvSpPr>
        <p:spPr>
          <a:xfrm>
            <a:off x="1996854" y="4683451"/>
            <a:ext cx="425144" cy="425144"/>
          </a:xfrm>
          <a:custGeom>
            <a:rect b="b" l="l" r="r" t="t"/>
            <a:pathLst>
              <a:path extrusionOk="0" h="425144" w="425144">
                <a:moveTo>
                  <a:pt x="0" y="0"/>
                </a:moveTo>
                <a:lnTo>
                  <a:pt x="425144" y="0"/>
                </a:lnTo>
                <a:lnTo>
                  <a:pt x="425144" y="425144"/>
                </a:lnTo>
                <a:lnTo>
                  <a:pt x="0" y="425144"/>
                </a:lnTo>
                <a:lnTo>
                  <a:pt x="0" y="0"/>
                </a:lnTo>
                <a:close/>
              </a:path>
            </a:pathLst>
          </a:custGeom>
          <a:blipFill rotWithShape="1">
            <a:blip r:embed="rId4">
              <a:alphaModFix/>
            </a:blip>
            <a:stretch>
              <a:fillRect b="0" l="0" r="0" t="0"/>
            </a:stretch>
          </a:blipFill>
          <a:ln>
            <a:noFill/>
          </a:ln>
        </p:spPr>
      </p:sp>
      <p:sp>
        <p:nvSpPr>
          <p:cNvPr id="174" name="Google Shape;174;p7"/>
          <p:cNvSpPr/>
          <p:nvPr/>
        </p:nvSpPr>
        <p:spPr>
          <a:xfrm>
            <a:off x="12975517" y="509129"/>
            <a:ext cx="4590548" cy="4114800"/>
          </a:xfrm>
          <a:custGeom>
            <a:rect b="b" l="l" r="r" t="t"/>
            <a:pathLst>
              <a:path extrusionOk="0" h="4114800" w="4590548">
                <a:moveTo>
                  <a:pt x="0" y="0"/>
                </a:moveTo>
                <a:lnTo>
                  <a:pt x="4590547" y="0"/>
                </a:lnTo>
                <a:lnTo>
                  <a:pt x="4590547" y="4114800"/>
                </a:lnTo>
                <a:lnTo>
                  <a:pt x="0" y="4114800"/>
                </a:lnTo>
                <a:lnTo>
                  <a:pt x="0" y="0"/>
                </a:lnTo>
                <a:close/>
              </a:path>
            </a:pathLst>
          </a:custGeom>
          <a:blipFill rotWithShape="1">
            <a:blip r:embed="rId5">
              <a:alphaModFix amt="24000"/>
            </a:blip>
            <a:stretch>
              <a:fillRect b="0" l="0" r="0" t="0"/>
            </a:stretch>
          </a:blipFill>
          <a:ln>
            <a:noFill/>
          </a:ln>
        </p:spPr>
      </p:sp>
      <p:sp>
        <p:nvSpPr>
          <p:cNvPr id="175" name="Google Shape;175;p7"/>
          <p:cNvSpPr/>
          <p:nvPr/>
        </p:nvSpPr>
        <p:spPr>
          <a:xfrm>
            <a:off x="4240125" y="3265190"/>
            <a:ext cx="11030665" cy="2664157"/>
          </a:xfrm>
          <a:custGeom>
            <a:rect b="b" l="l" r="r" t="t"/>
            <a:pathLst>
              <a:path extrusionOk="0" h="2664157" w="11030665">
                <a:moveTo>
                  <a:pt x="0" y="0"/>
                </a:moveTo>
                <a:lnTo>
                  <a:pt x="11030665" y="0"/>
                </a:lnTo>
                <a:lnTo>
                  <a:pt x="11030665" y="2664156"/>
                </a:lnTo>
                <a:lnTo>
                  <a:pt x="0" y="2664156"/>
                </a:lnTo>
                <a:lnTo>
                  <a:pt x="0" y="0"/>
                </a:lnTo>
                <a:close/>
              </a:path>
            </a:pathLst>
          </a:custGeom>
          <a:blipFill rotWithShape="1">
            <a:blip r:embed="rId6">
              <a:alphaModFix/>
            </a:blip>
            <a:stretch>
              <a:fillRect b="-7406" l="0" r="0" t="0"/>
            </a:stretch>
          </a:blipFill>
          <a:ln>
            <a:noFill/>
          </a:ln>
        </p:spPr>
      </p:sp>
      <p:sp>
        <p:nvSpPr>
          <p:cNvPr id="176" name="Google Shape;176;p7"/>
          <p:cNvSpPr/>
          <p:nvPr/>
        </p:nvSpPr>
        <p:spPr>
          <a:xfrm>
            <a:off x="4397830" y="6624764"/>
            <a:ext cx="8017225" cy="3341145"/>
          </a:xfrm>
          <a:custGeom>
            <a:rect b="b" l="l" r="r" t="t"/>
            <a:pathLst>
              <a:path extrusionOk="0" h="3341145" w="8017225">
                <a:moveTo>
                  <a:pt x="0" y="0"/>
                </a:moveTo>
                <a:lnTo>
                  <a:pt x="8017224" y="0"/>
                </a:lnTo>
                <a:lnTo>
                  <a:pt x="8017224" y="3341145"/>
                </a:lnTo>
                <a:lnTo>
                  <a:pt x="0" y="3341145"/>
                </a:lnTo>
                <a:lnTo>
                  <a:pt x="0" y="0"/>
                </a:lnTo>
                <a:close/>
              </a:path>
            </a:pathLst>
          </a:custGeom>
          <a:blipFill rotWithShape="1">
            <a:blip r:embed="rId7">
              <a:alphaModFix/>
            </a:blip>
            <a:stretch>
              <a:fillRect b="-3254" l="0" r="0" t="-985"/>
            </a:stretch>
          </a:blipFill>
          <a:ln>
            <a:noFill/>
          </a:ln>
        </p:spPr>
      </p:sp>
      <p:sp>
        <p:nvSpPr>
          <p:cNvPr id="177" name="Google Shape;177;p7"/>
          <p:cNvSpPr txBox="1"/>
          <p:nvPr/>
        </p:nvSpPr>
        <p:spPr>
          <a:xfrm>
            <a:off x="1680148" y="5144913"/>
            <a:ext cx="1058556" cy="458636"/>
          </a:xfrm>
          <a:prstGeom prst="rect">
            <a:avLst/>
          </a:prstGeom>
          <a:noFill/>
          <a:ln>
            <a:noFill/>
          </a:ln>
        </p:spPr>
        <p:txBody>
          <a:bodyPr anchorCtr="0" anchor="t" bIns="0" lIns="0" spcFirstLastPara="1" rIns="0" wrap="square" tIns="0">
            <a:spAutoFit/>
          </a:bodyPr>
          <a:lstStyle/>
          <a:p>
            <a:pPr indent="0" lvl="0" marL="0" marR="0" rtl="0" algn="ctr">
              <a:lnSpc>
                <a:spcPct val="140148"/>
              </a:lnSpc>
              <a:spcBef>
                <a:spcPts val="0"/>
              </a:spcBef>
              <a:spcAft>
                <a:spcPts val="0"/>
              </a:spcAft>
              <a:buNone/>
            </a:pPr>
            <a:r>
              <a:rPr b="1" i="0" lang="en-US" sz="2690" u="none" cap="none" strike="noStrike">
                <a:solidFill>
                  <a:srgbClr val="07032B"/>
                </a:solidFill>
                <a:latin typeface="Open Sans"/>
                <a:ea typeface="Open Sans"/>
                <a:cs typeface="Open Sans"/>
                <a:sym typeface="Open Sans"/>
              </a:rPr>
              <a:t>120+</a:t>
            </a:r>
            <a:endParaRPr b="1" i="0" sz="2690" u="none" cap="none" strike="noStrike">
              <a:solidFill>
                <a:srgbClr val="07032B"/>
              </a:solidFill>
              <a:latin typeface="Open Sans"/>
              <a:ea typeface="Open Sans"/>
              <a:cs typeface="Open Sans"/>
              <a:sym typeface="Open Sans"/>
            </a:endParaRPr>
          </a:p>
        </p:txBody>
      </p:sp>
      <p:sp>
        <p:nvSpPr>
          <p:cNvPr id="178" name="Google Shape;178;p7"/>
          <p:cNvSpPr txBox="1"/>
          <p:nvPr/>
        </p:nvSpPr>
        <p:spPr>
          <a:xfrm>
            <a:off x="-816092" y="-29345"/>
            <a:ext cx="7637973" cy="962647"/>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600" u="sng" cap="none" strike="noStrike">
                <a:solidFill>
                  <a:srgbClr val="FFFFFF"/>
                </a:solidFill>
                <a:latin typeface="Arial"/>
                <a:ea typeface="Arial"/>
                <a:cs typeface="Arial"/>
                <a:sym typeface="Arial"/>
              </a:rPr>
              <a:t>SQL Tasks :</a:t>
            </a:r>
            <a:endParaRPr b="0" i="0" sz="5600" u="sng" cap="none" strike="noStrike">
              <a:solidFill>
                <a:srgbClr val="FFFFFF"/>
              </a:solidFill>
              <a:latin typeface="Arial"/>
              <a:ea typeface="Arial"/>
              <a:cs typeface="Arial"/>
              <a:sym typeface="Arial"/>
            </a:endParaRPr>
          </a:p>
        </p:txBody>
      </p:sp>
      <p:sp>
        <p:nvSpPr>
          <p:cNvPr id="179" name="Google Shape;179;p7"/>
          <p:cNvSpPr txBox="1"/>
          <p:nvPr/>
        </p:nvSpPr>
        <p:spPr>
          <a:xfrm>
            <a:off x="563098" y="1179814"/>
            <a:ext cx="5212199" cy="64642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800" u="none" cap="none" strike="noStrike">
                <a:solidFill>
                  <a:srgbClr val="FFFFFF"/>
                </a:solidFill>
                <a:latin typeface="Arial"/>
                <a:ea typeface="Arial"/>
                <a:cs typeface="Arial"/>
                <a:sym typeface="Arial"/>
              </a:rPr>
              <a:t>A) Marketing Analysis:</a:t>
            </a:r>
            <a:endParaRPr b="0" i="0" sz="3800" u="none" cap="none" strike="noStrike">
              <a:solidFill>
                <a:srgbClr val="FFFFFF"/>
              </a:solidFill>
              <a:latin typeface="Arial"/>
              <a:ea typeface="Arial"/>
              <a:cs typeface="Arial"/>
              <a:sym typeface="Arial"/>
            </a:endParaRPr>
          </a:p>
        </p:txBody>
      </p:sp>
      <p:sp>
        <p:nvSpPr>
          <p:cNvPr id="180" name="Google Shape;180;p7"/>
          <p:cNvSpPr txBox="1"/>
          <p:nvPr/>
        </p:nvSpPr>
        <p:spPr>
          <a:xfrm>
            <a:off x="1226303" y="2244204"/>
            <a:ext cx="16339761" cy="619763"/>
          </a:xfrm>
          <a:prstGeom prst="rect">
            <a:avLst/>
          </a:prstGeom>
          <a:noFill/>
          <a:ln>
            <a:noFill/>
          </a:ln>
        </p:spPr>
        <p:txBody>
          <a:bodyPr anchorCtr="0" anchor="t" bIns="0" lIns="0" spcFirstLastPara="1" rIns="0" wrap="square" tIns="0">
            <a:spAutoFit/>
          </a:bodyPr>
          <a:lstStyle/>
          <a:p>
            <a:pPr indent="0" lvl="0" marL="0" marR="0" rtl="0" algn="l">
              <a:lnSpc>
                <a:spcPct val="85000"/>
              </a:lnSpc>
              <a:spcBef>
                <a:spcPts val="0"/>
              </a:spcBef>
              <a:spcAft>
                <a:spcPts val="0"/>
              </a:spcAft>
              <a:buNone/>
            </a:pPr>
            <a:r>
              <a:rPr b="0" i="0" lang="en-US" sz="2800" u="none" cap="none" strike="noStrike">
                <a:solidFill>
                  <a:srgbClr val="FFFFFF"/>
                </a:solidFill>
                <a:latin typeface="Arial"/>
                <a:ea typeface="Arial"/>
                <a:cs typeface="Arial"/>
                <a:sym typeface="Arial"/>
              </a:rPr>
              <a:t>1 ) Loyal User Reward: five oldest users on Instagram </a:t>
            </a:r>
            <a:endParaRPr b="0" i="0" sz="2800" u="none" cap="none" strike="noStrike">
              <a:solidFill>
                <a:srgbClr val="FFFFFF"/>
              </a:solidFill>
              <a:latin typeface="Arial"/>
              <a:ea typeface="Arial"/>
              <a:cs typeface="Arial"/>
              <a:sym typeface="Arial"/>
            </a:endParaRPr>
          </a:p>
          <a:p>
            <a:pPr indent="0" lvl="0" marL="0" marR="0" rtl="0" algn="ctr">
              <a:lnSpc>
                <a:spcPct val="85000"/>
              </a:lnSpc>
              <a:spcBef>
                <a:spcPts val="0"/>
              </a:spcBef>
              <a:spcAft>
                <a:spcPts val="0"/>
              </a:spcAft>
              <a:buNone/>
            </a:pPr>
            <a:r>
              <a:t/>
            </a:r>
            <a:endParaRPr b="0" i="0" sz="2800" u="none" cap="none" strike="noStrike">
              <a:solidFill>
                <a:srgbClr val="FFFFFF"/>
              </a:solidFill>
              <a:latin typeface="Arial"/>
              <a:ea typeface="Arial"/>
              <a:cs typeface="Arial"/>
              <a:sym typeface="Arial"/>
            </a:endParaRPr>
          </a:p>
        </p:txBody>
      </p:sp>
      <p:sp>
        <p:nvSpPr>
          <p:cNvPr id="181" name="Google Shape;181;p7"/>
          <p:cNvSpPr txBox="1"/>
          <p:nvPr/>
        </p:nvSpPr>
        <p:spPr>
          <a:xfrm>
            <a:off x="1899849" y="6620828"/>
            <a:ext cx="1677710"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sng" cap="none" strike="noStrike">
                <a:solidFill>
                  <a:srgbClr val="FFFFFF"/>
                </a:solidFill>
                <a:latin typeface="Arial"/>
                <a:ea typeface="Arial"/>
                <a:cs typeface="Arial"/>
                <a:sym typeface="Arial"/>
              </a:rPr>
              <a:t>OUTPUT:</a:t>
            </a:r>
            <a:endParaRPr b="0" i="0" sz="3000" u="sng" cap="none" strike="noStrike">
              <a:solidFill>
                <a:srgbClr val="FFFFFF"/>
              </a:solidFill>
              <a:latin typeface="Arial"/>
              <a:ea typeface="Arial"/>
              <a:cs typeface="Arial"/>
              <a:sym typeface="Arial"/>
            </a:endParaRPr>
          </a:p>
        </p:txBody>
      </p:sp>
      <p:sp>
        <p:nvSpPr>
          <p:cNvPr id="182" name="Google Shape;182;p7"/>
          <p:cNvSpPr txBox="1"/>
          <p:nvPr/>
        </p:nvSpPr>
        <p:spPr>
          <a:xfrm>
            <a:off x="1996854" y="2663622"/>
            <a:ext cx="1453515"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sng" cap="none" strike="noStrike">
                <a:solidFill>
                  <a:srgbClr val="FFFFFF"/>
                </a:solidFill>
                <a:latin typeface="Arial"/>
                <a:ea typeface="Arial"/>
                <a:cs typeface="Arial"/>
                <a:sym typeface="Arial"/>
              </a:rPr>
              <a:t>QUARY:</a:t>
            </a:r>
            <a:endParaRPr b="0" i="0" sz="3000" u="sng" cap="none" strike="noStrike">
              <a:solidFill>
                <a:srgbClr val="FFFFFF"/>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032B"/>
        </a:solidFill>
      </p:bgPr>
    </p:bg>
    <p:spTree>
      <p:nvGrpSpPr>
        <p:cNvPr id="186" name="Shape 186"/>
        <p:cNvGrpSpPr/>
        <p:nvPr/>
      </p:nvGrpSpPr>
      <p:grpSpPr>
        <a:xfrm>
          <a:off x="0" y="0"/>
          <a:ext cx="0" cy="0"/>
          <a:chOff x="0" y="0"/>
          <a:chExt cx="0" cy="0"/>
        </a:xfrm>
      </p:grpSpPr>
      <p:sp>
        <p:nvSpPr>
          <p:cNvPr id="187" name="Google Shape;187;p8"/>
          <p:cNvSpPr/>
          <p:nvPr/>
        </p:nvSpPr>
        <p:spPr>
          <a:xfrm rot="-1477666">
            <a:off x="8443658" y="5370633"/>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sp>
      <p:sp>
        <p:nvSpPr>
          <p:cNvPr id="188" name="Google Shape;188;p8"/>
          <p:cNvSpPr/>
          <p:nvPr/>
        </p:nvSpPr>
        <p:spPr>
          <a:xfrm rot="7941020">
            <a:off x="-3526188" y="-6405116"/>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sp>
      <p:grpSp>
        <p:nvGrpSpPr>
          <p:cNvPr id="189" name="Google Shape;189;p8"/>
          <p:cNvGrpSpPr/>
          <p:nvPr/>
        </p:nvGrpSpPr>
        <p:grpSpPr>
          <a:xfrm>
            <a:off x="18181857" y="8283763"/>
            <a:ext cx="106143" cy="974537"/>
            <a:chOff x="0" y="-47625"/>
            <a:chExt cx="626900" cy="5755784"/>
          </a:xfrm>
        </p:grpSpPr>
        <p:sp>
          <p:nvSpPr>
            <p:cNvPr id="190" name="Google Shape;190;p8"/>
            <p:cNvSpPr/>
            <p:nvPr/>
          </p:nvSpPr>
          <p:spPr>
            <a:xfrm>
              <a:off x="0" y="0"/>
              <a:ext cx="626900" cy="5708159"/>
            </a:xfrm>
            <a:custGeom>
              <a:rect b="b" l="l" r="r" t="t"/>
              <a:pathLst>
                <a:path extrusionOk="0" h="5708159" w="626900">
                  <a:moveTo>
                    <a:pt x="0" y="0"/>
                  </a:moveTo>
                  <a:lnTo>
                    <a:pt x="626900" y="0"/>
                  </a:lnTo>
                  <a:lnTo>
                    <a:pt x="626900" y="5708159"/>
                  </a:lnTo>
                  <a:lnTo>
                    <a:pt x="0" y="5708159"/>
                  </a:lnTo>
                  <a:close/>
                </a:path>
              </a:pathLst>
            </a:custGeom>
            <a:solidFill>
              <a:srgbClr val="4ADEDD"/>
            </a:solidFill>
            <a:ln>
              <a:noFill/>
            </a:ln>
          </p:spPr>
        </p:sp>
        <p:sp>
          <p:nvSpPr>
            <p:cNvPr id="191" name="Google Shape;191;p8"/>
            <p:cNvSpPr txBox="1"/>
            <p:nvPr/>
          </p:nvSpPr>
          <p:spPr>
            <a:xfrm>
              <a:off x="0" y="-47625"/>
              <a:ext cx="626900" cy="5755784"/>
            </a:xfrm>
            <a:prstGeom prst="rect">
              <a:avLst/>
            </a:prstGeom>
            <a:noFill/>
            <a:ln>
              <a:noFill/>
            </a:ln>
          </p:spPr>
          <p:txBody>
            <a:bodyPr anchorCtr="0" anchor="ctr" bIns="50800" lIns="50800" spcFirstLastPara="1" rIns="50800" wrap="square" tIns="50800">
              <a:noAutofit/>
            </a:bodyPr>
            <a:lstStyle/>
            <a:p>
              <a:pPr indent="0" lvl="0" marL="0" marR="0" rtl="0" algn="ctr">
                <a:lnSpc>
                  <a:spcPct val="1244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2" name="Google Shape;192;p8"/>
          <p:cNvSpPr/>
          <p:nvPr/>
        </p:nvSpPr>
        <p:spPr>
          <a:xfrm>
            <a:off x="1996854" y="4683451"/>
            <a:ext cx="425144" cy="425144"/>
          </a:xfrm>
          <a:custGeom>
            <a:rect b="b" l="l" r="r" t="t"/>
            <a:pathLst>
              <a:path extrusionOk="0" h="425144" w="425144">
                <a:moveTo>
                  <a:pt x="0" y="0"/>
                </a:moveTo>
                <a:lnTo>
                  <a:pt x="425144" y="0"/>
                </a:lnTo>
                <a:lnTo>
                  <a:pt x="425144" y="425144"/>
                </a:lnTo>
                <a:lnTo>
                  <a:pt x="0" y="425144"/>
                </a:lnTo>
                <a:lnTo>
                  <a:pt x="0" y="0"/>
                </a:lnTo>
                <a:close/>
              </a:path>
            </a:pathLst>
          </a:custGeom>
          <a:blipFill rotWithShape="1">
            <a:blip r:embed="rId4">
              <a:alphaModFix/>
            </a:blip>
            <a:stretch>
              <a:fillRect b="0" l="0" r="0" t="0"/>
            </a:stretch>
          </a:blipFill>
          <a:ln>
            <a:noFill/>
          </a:ln>
        </p:spPr>
      </p:sp>
      <p:sp>
        <p:nvSpPr>
          <p:cNvPr id="193" name="Google Shape;193;p8"/>
          <p:cNvSpPr/>
          <p:nvPr/>
        </p:nvSpPr>
        <p:spPr>
          <a:xfrm>
            <a:off x="12975517" y="509129"/>
            <a:ext cx="4590548" cy="4114800"/>
          </a:xfrm>
          <a:custGeom>
            <a:rect b="b" l="l" r="r" t="t"/>
            <a:pathLst>
              <a:path extrusionOk="0" h="4114800" w="4590548">
                <a:moveTo>
                  <a:pt x="0" y="0"/>
                </a:moveTo>
                <a:lnTo>
                  <a:pt x="4590547" y="0"/>
                </a:lnTo>
                <a:lnTo>
                  <a:pt x="4590547" y="4114800"/>
                </a:lnTo>
                <a:lnTo>
                  <a:pt x="0" y="4114800"/>
                </a:lnTo>
                <a:lnTo>
                  <a:pt x="0" y="0"/>
                </a:lnTo>
                <a:close/>
              </a:path>
            </a:pathLst>
          </a:custGeom>
          <a:blipFill rotWithShape="1">
            <a:blip r:embed="rId5">
              <a:alphaModFix amt="24000"/>
            </a:blip>
            <a:stretch>
              <a:fillRect b="0" l="0" r="0" t="0"/>
            </a:stretch>
          </a:blipFill>
          <a:ln>
            <a:noFill/>
          </a:ln>
        </p:spPr>
      </p:sp>
      <p:sp>
        <p:nvSpPr>
          <p:cNvPr id="194" name="Google Shape;194;p8"/>
          <p:cNvSpPr/>
          <p:nvPr/>
        </p:nvSpPr>
        <p:spPr>
          <a:xfrm>
            <a:off x="3386570" y="3828672"/>
            <a:ext cx="11249494" cy="3292105"/>
          </a:xfrm>
          <a:custGeom>
            <a:rect b="b" l="l" r="r" t="t"/>
            <a:pathLst>
              <a:path extrusionOk="0" h="3292105" w="11249494">
                <a:moveTo>
                  <a:pt x="0" y="0"/>
                </a:moveTo>
                <a:lnTo>
                  <a:pt x="11249494" y="0"/>
                </a:lnTo>
                <a:lnTo>
                  <a:pt x="11249494" y="3292106"/>
                </a:lnTo>
                <a:lnTo>
                  <a:pt x="0" y="3292106"/>
                </a:lnTo>
                <a:lnTo>
                  <a:pt x="0" y="0"/>
                </a:lnTo>
                <a:close/>
              </a:path>
            </a:pathLst>
          </a:custGeom>
          <a:blipFill rotWithShape="1">
            <a:blip r:embed="rId6">
              <a:alphaModFix/>
            </a:blip>
            <a:stretch>
              <a:fillRect b="0" l="0" r="0" t="0"/>
            </a:stretch>
          </a:blipFill>
          <a:ln>
            <a:noFill/>
          </a:ln>
        </p:spPr>
      </p:sp>
      <p:sp>
        <p:nvSpPr>
          <p:cNvPr id="195" name="Google Shape;195;p8"/>
          <p:cNvSpPr txBox="1"/>
          <p:nvPr/>
        </p:nvSpPr>
        <p:spPr>
          <a:xfrm>
            <a:off x="1680148" y="5144913"/>
            <a:ext cx="1058556" cy="458636"/>
          </a:xfrm>
          <a:prstGeom prst="rect">
            <a:avLst/>
          </a:prstGeom>
          <a:noFill/>
          <a:ln>
            <a:noFill/>
          </a:ln>
        </p:spPr>
        <p:txBody>
          <a:bodyPr anchorCtr="0" anchor="t" bIns="0" lIns="0" spcFirstLastPara="1" rIns="0" wrap="square" tIns="0">
            <a:spAutoFit/>
          </a:bodyPr>
          <a:lstStyle/>
          <a:p>
            <a:pPr indent="0" lvl="0" marL="0" marR="0" rtl="0" algn="ctr">
              <a:lnSpc>
                <a:spcPct val="140148"/>
              </a:lnSpc>
              <a:spcBef>
                <a:spcPts val="0"/>
              </a:spcBef>
              <a:spcAft>
                <a:spcPts val="0"/>
              </a:spcAft>
              <a:buNone/>
            </a:pPr>
            <a:r>
              <a:rPr b="1" i="0" lang="en-US" sz="2690" u="none" cap="none" strike="noStrike">
                <a:solidFill>
                  <a:srgbClr val="07032B"/>
                </a:solidFill>
                <a:latin typeface="Open Sans"/>
                <a:ea typeface="Open Sans"/>
                <a:cs typeface="Open Sans"/>
                <a:sym typeface="Open Sans"/>
              </a:rPr>
              <a:t>120+</a:t>
            </a:r>
            <a:endParaRPr b="1" i="0" sz="2690" u="none" cap="none" strike="noStrike">
              <a:solidFill>
                <a:srgbClr val="07032B"/>
              </a:solidFill>
              <a:latin typeface="Open Sans"/>
              <a:ea typeface="Open Sans"/>
              <a:cs typeface="Open Sans"/>
              <a:sym typeface="Open Sans"/>
            </a:endParaRPr>
          </a:p>
        </p:txBody>
      </p:sp>
      <p:sp>
        <p:nvSpPr>
          <p:cNvPr id="196" name="Google Shape;196;p8"/>
          <p:cNvSpPr txBox="1"/>
          <p:nvPr/>
        </p:nvSpPr>
        <p:spPr>
          <a:xfrm>
            <a:off x="704295" y="971550"/>
            <a:ext cx="16555005" cy="874396"/>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800" u="none" cap="none" strike="noStrike">
                <a:solidFill>
                  <a:srgbClr val="FFFFFF"/>
                </a:solidFill>
                <a:latin typeface="Arial"/>
                <a:ea typeface="Arial"/>
                <a:cs typeface="Arial"/>
                <a:sym typeface="Arial"/>
              </a:rPr>
              <a:t>2. Inactive User Engagement:  users who have never posted a single photo on Instagram.</a:t>
            </a:r>
            <a:endParaRPr b="0" i="0" sz="2800" u="none" cap="none" strike="noStrike">
              <a:solidFill>
                <a:srgbClr val="FFFFFF"/>
              </a:solidFill>
              <a:latin typeface="Arial"/>
              <a:ea typeface="Arial"/>
              <a:cs typeface="Arial"/>
              <a:sym typeface="Arial"/>
            </a:endParaRPr>
          </a:p>
          <a:p>
            <a:pPr indent="0" lvl="0" marL="0" marR="0" rtl="0" algn="l">
              <a:lnSpc>
                <a:spcPct val="85000"/>
              </a:lnSpc>
              <a:spcBef>
                <a:spcPts val="0"/>
              </a:spcBef>
              <a:spcAft>
                <a:spcPts val="0"/>
              </a:spcAft>
              <a:buNone/>
            </a:pPr>
            <a:r>
              <a:t/>
            </a:r>
            <a:endParaRPr b="0" i="0" sz="2800" u="none" cap="none" strike="noStrike">
              <a:solidFill>
                <a:srgbClr val="FFFFFF"/>
              </a:solidFill>
              <a:latin typeface="Arial"/>
              <a:ea typeface="Arial"/>
              <a:cs typeface="Arial"/>
              <a:sym typeface="Arial"/>
            </a:endParaRPr>
          </a:p>
        </p:txBody>
      </p:sp>
      <p:sp>
        <p:nvSpPr>
          <p:cNvPr id="197" name="Google Shape;197;p8"/>
          <p:cNvSpPr txBox="1"/>
          <p:nvPr/>
        </p:nvSpPr>
        <p:spPr>
          <a:xfrm>
            <a:off x="1482669" y="2509379"/>
            <a:ext cx="1453515"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sng" cap="none" strike="noStrike">
                <a:solidFill>
                  <a:srgbClr val="FFFFFF"/>
                </a:solidFill>
                <a:latin typeface="Arial"/>
                <a:ea typeface="Arial"/>
                <a:cs typeface="Arial"/>
                <a:sym typeface="Arial"/>
              </a:rPr>
              <a:t>QUARY:</a:t>
            </a:r>
            <a:endParaRPr b="0" i="0" sz="3000" u="sng" cap="none" strike="noStrike">
              <a:solidFill>
                <a:srgbClr val="FFFF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032B"/>
        </a:solidFill>
      </p:bgPr>
    </p:bg>
    <p:spTree>
      <p:nvGrpSpPr>
        <p:cNvPr id="201" name="Shape 201"/>
        <p:cNvGrpSpPr/>
        <p:nvPr/>
      </p:nvGrpSpPr>
      <p:grpSpPr>
        <a:xfrm>
          <a:off x="0" y="0"/>
          <a:ext cx="0" cy="0"/>
          <a:chOff x="0" y="0"/>
          <a:chExt cx="0" cy="0"/>
        </a:xfrm>
      </p:grpSpPr>
      <p:sp>
        <p:nvSpPr>
          <p:cNvPr id="202" name="Google Shape;202;p9"/>
          <p:cNvSpPr/>
          <p:nvPr/>
        </p:nvSpPr>
        <p:spPr>
          <a:xfrm rot="-1477666">
            <a:off x="8443658" y="5370633"/>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sp>
      <p:sp>
        <p:nvSpPr>
          <p:cNvPr id="203" name="Google Shape;203;p9"/>
          <p:cNvSpPr/>
          <p:nvPr/>
        </p:nvSpPr>
        <p:spPr>
          <a:xfrm rot="7941020">
            <a:off x="-3526188" y="-6405116"/>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sp>
      <p:grpSp>
        <p:nvGrpSpPr>
          <p:cNvPr id="204" name="Google Shape;204;p9"/>
          <p:cNvGrpSpPr/>
          <p:nvPr/>
        </p:nvGrpSpPr>
        <p:grpSpPr>
          <a:xfrm>
            <a:off x="18181857" y="8283763"/>
            <a:ext cx="106143" cy="974537"/>
            <a:chOff x="0" y="-47625"/>
            <a:chExt cx="626900" cy="5755784"/>
          </a:xfrm>
        </p:grpSpPr>
        <p:sp>
          <p:nvSpPr>
            <p:cNvPr id="205" name="Google Shape;205;p9"/>
            <p:cNvSpPr/>
            <p:nvPr/>
          </p:nvSpPr>
          <p:spPr>
            <a:xfrm>
              <a:off x="0" y="0"/>
              <a:ext cx="626900" cy="5708159"/>
            </a:xfrm>
            <a:custGeom>
              <a:rect b="b" l="l" r="r" t="t"/>
              <a:pathLst>
                <a:path extrusionOk="0" h="5708159" w="626900">
                  <a:moveTo>
                    <a:pt x="0" y="0"/>
                  </a:moveTo>
                  <a:lnTo>
                    <a:pt x="626900" y="0"/>
                  </a:lnTo>
                  <a:lnTo>
                    <a:pt x="626900" y="5708159"/>
                  </a:lnTo>
                  <a:lnTo>
                    <a:pt x="0" y="5708159"/>
                  </a:lnTo>
                  <a:close/>
                </a:path>
              </a:pathLst>
            </a:custGeom>
            <a:solidFill>
              <a:srgbClr val="4ADEDD"/>
            </a:solidFill>
            <a:ln>
              <a:noFill/>
            </a:ln>
          </p:spPr>
        </p:sp>
        <p:sp>
          <p:nvSpPr>
            <p:cNvPr id="206" name="Google Shape;206;p9"/>
            <p:cNvSpPr txBox="1"/>
            <p:nvPr/>
          </p:nvSpPr>
          <p:spPr>
            <a:xfrm>
              <a:off x="0" y="-47625"/>
              <a:ext cx="626900" cy="5755784"/>
            </a:xfrm>
            <a:prstGeom prst="rect">
              <a:avLst/>
            </a:prstGeom>
            <a:noFill/>
            <a:ln>
              <a:noFill/>
            </a:ln>
          </p:spPr>
          <p:txBody>
            <a:bodyPr anchorCtr="0" anchor="ctr" bIns="50800" lIns="50800" spcFirstLastPara="1" rIns="50800" wrap="square" tIns="50800">
              <a:noAutofit/>
            </a:bodyPr>
            <a:lstStyle/>
            <a:p>
              <a:pPr indent="0" lvl="0" marL="0" marR="0" rtl="0" algn="ctr">
                <a:lnSpc>
                  <a:spcPct val="1244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7" name="Google Shape;207;p9"/>
          <p:cNvSpPr/>
          <p:nvPr/>
        </p:nvSpPr>
        <p:spPr>
          <a:xfrm>
            <a:off x="1996854" y="4683451"/>
            <a:ext cx="425144" cy="425144"/>
          </a:xfrm>
          <a:custGeom>
            <a:rect b="b" l="l" r="r" t="t"/>
            <a:pathLst>
              <a:path extrusionOk="0" h="425144" w="425144">
                <a:moveTo>
                  <a:pt x="0" y="0"/>
                </a:moveTo>
                <a:lnTo>
                  <a:pt x="425144" y="0"/>
                </a:lnTo>
                <a:lnTo>
                  <a:pt x="425144" y="425144"/>
                </a:lnTo>
                <a:lnTo>
                  <a:pt x="0" y="425144"/>
                </a:lnTo>
                <a:lnTo>
                  <a:pt x="0" y="0"/>
                </a:lnTo>
                <a:close/>
              </a:path>
            </a:pathLst>
          </a:custGeom>
          <a:blipFill rotWithShape="1">
            <a:blip r:embed="rId4">
              <a:alphaModFix/>
            </a:blip>
            <a:stretch>
              <a:fillRect b="0" l="0" r="0" t="0"/>
            </a:stretch>
          </a:blipFill>
          <a:ln>
            <a:noFill/>
          </a:ln>
        </p:spPr>
      </p:sp>
      <p:sp>
        <p:nvSpPr>
          <p:cNvPr id="208" name="Google Shape;208;p9"/>
          <p:cNvSpPr/>
          <p:nvPr/>
        </p:nvSpPr>
        <p:spPr>
          <a:xfrm>
            <a:off x="12975517" y="509129"/>
            <a:ext cx="4590548" cy="4114800"/>
          </a:xfrm>
          <a:custGeom>
            <a:rect b="b" l="l" r="r" t="t"/>
            <a:pathLst>
              <a:path extrusionOk="0" h="4114800" w="4590548">
                <a:moveTo>
                  <a:pt x="0" y="0"/>
                </a:moveTo>
                <a:lnTo>
                  <a:pt x="4590547" y="0"/>
                </a:lnTo>
                <a:lnTo>
                  <a:pt x="4590547" y="4114800"/>
                </a:lnTo>
                <a:lnTo>
                  <a:pt x="0" y="4114800"/>
                </a:lnTo>
                <a:lnTo>
                  <a:pt x="0" y="0"/>
                </a:lnTo>
                <a:close/>
              </a:path>
            </a:pathLst>
          </a:custGeom>
          <a:blipFill rotWithShape="1">
            <a:blip r:embed="rId5">
              <a:alphaModFix amt="24000"/>
            </a:blip>
            <a:stretch>
              <a:fillRect b="0" l="0" r="0" t="0"/>
            </a:stretch>
          </a:blipFill>
          <a:ln>
            <a:noFill/>
          </a:ln>
        </p:spPr>
      </p:sp>
      <p:sp>
        <p:nvSpPr>
          <p:cNvPr id="209" name="Google Shape;209;p9"/>
          <p:cNvSpPr/>
          <p:nvPr/>
        </p:nvSpPr>
        <p:spPr>
          <a:xfrm>
            <a:off x="3247539" y="509129"/>
            <a:ext cx="5015946" cy="9187404"/>
          </a:xfrm>
          <a:custGeom>
            <a:rect b="b" l="l" r="r" t="t"/>
            <a:pathLst>
              <a:path extrusionOk="0" h="9187404" w="5015946">
                <a:moveTo>
                  <a:pt x="0" y="0"/>
                </a:moveTo>
                <a:lnTo>
                  <a:pt x="5015946" y="0"/>
                </a:lnTo>
                <a:lnTo>
                  <a:pt x="5015946" y="9187404"/>
                </a:lnTo>
                <a:lnTo>
                  <a:pt x="0" y="9187404"/>
                </a:lnTo>
                <a:lnTo>
                  <a:pt x="0" y="0"/>
                </a:lnTo>
                <a:close/>
              </a:path>
            </a:pathLst>
          </a:custGeom>
          <a:blipFill rotWithShape="1">
            <a:blip r:embed="rId6">
              <a:alphaModFix/>
            </a:blip>
            <a:stretch>
              <a:fillRect b="0" l="-545" r="-1215" t="-158"/>
            </a:stretch>
          </a:blipFill>
          <a:ln>
            <a:noFill/>
          </a:ln>
        </p:spPr>
      </p:sp>
      <p:sp>
        <p:nvSpPr>
          <p:cNvPr id="210" name="Google Shape;210;p9"/>
          <p:cNvSpPr txBox="1"/>
          <p:nvPr/>
        </p:nvSpPr>
        <p:spPr>
          <a:xfrm>
            <a:off x="1680148" y="5144913"/>
            <a:ext cx="1058556" cy="458636"/>
          </a:xfrm>
          <a:prstGeom prst="rect">
            <a:avLst/>
          </a:prstGeom>
          <a:noFill/>
          <a:ln>
            <a:noFill/>
          </a:ln>
        </p:spPr>
        <p:txBody>
          <a:bodyPr anchorCtr="0" anchor="t" bIns="0" lIns="0" spcFirstLastPara="1" rIns="0" wrap="square" tIns="0">
            <a:spAutoFit/>
          </a:bodyPr>
          <a:lstStyle/>
          <a:p>
            <a:pPr indent="0" lvl="0" marL="0" marR="0" rtl="0" algn="ctr">
              <a:lnSpc>
                <a:spcPct val="140148"/>
              </a:lnSpc>
              <a:spcBef>
                <a:spcPts val="0"/>
              </a:spcBef>
              <a:spcAft>
                <a:spcPts val="0"/>
              </a:spcAft>
              <a:buNone/>
            </a:pPr>
            <a:r>
              <a:rPr b="1" i="0" lang="en-US" sz="2690" u="none" cap="none" strike="noStrike">
                <a:solidFill>
                  <a:srgbClr val="07032B"/>
                </a:solidFill>
                <a:latin typeface="Open Sans"/>
                <a:ea typeface="Open Sans"/>
                <a:cs typeface="Open Sans"/>
                <a:sym typeface="Open Sans"/>
              </a:rPr>
              <a:t>120+</a:t>
            </a:r>
            <a:endParaRPr b="1" i="0" sz="2690" u="none" cap="none" strike="noStrike">
              <a:solidFill>
                <a:srgbClr val="07032B"/>
              </a:solidFill>
              <a:latin typeface="Open Sans"/>
              <a:ea typeface="Open Sans"/>
              <a:cs typeface="Open Sans"/>
              <a:sym typeface="Open Sans"/>
            </a:endParaRPr>
          </a:p>
        </p:txBody>
      </p:sp>
      <p:sp>
        <p:nvSpPr>
          <p:cNvPr id="211" name="Google Shape;211;p9"/>
          <p:cNvSpPr txBox="1"/>
          <p:nvPr/>
        </p:nvSpPr>
        <p:spPr>
          <a:xfrm>
            <a:off x="744288" y="451979"/>
            <a:ext cx="1677710"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sng" cap="none" strike="noStrike">
                <a:solidFill>
                  <a:srgbClr val="FFFFFF"/>
                </a:solidFill>
                <a:latin typeface="Arial"/>
                <a:ea typeface="Arial"/>
                <a:cs typeface="Arial"/>
                <a:sym typeface="Arial"/>
              </a:rPr>
              <a:t>OUTPUT:</a:t>
            </a:r>
            <a:endParaRPr b="0" i="0" sz="3000" u="sng" cap="none" strike="noStrike">
              <a:solidFill>
                <a:srgbClr val="FFFFFF"/>
              </a:solidFill>
              <a:latin typeface="Arial"/>
              <a:ea typeface="Arial"/>
              <a:cs typeface="Arial"/>
              <a:sym typeface="Arial"/>
            </a:endParaRPr>
          </a:p>
        </p:txBody>
      </p:sp>
      <p:sp>
        <p:nvSpPr>
          <p:cNvPr id="212" name="Google Shape;212;p9"/>
          <p:cNvSpPr txBox="1"/>
          <p:nvPr/>
        </p:nvSpPr>
        <p:spPr>
          <a:xfrm>
            <a:off x="8369628" y="7779054"/>
            <a:ext cx="9918372" cy="1479246"/>
          </a:xfrm>
          <a:prstGeom prst="rect">
            <a:avLst/>
          </a:prstGeom>
          <a:noFill/>
          <a:ln>
            <a:noFill/>
          </a:ln>
        </p:spPr>
        <p:txBody>
          <a:bodyPr anchorCtr="0" anchor="t" bIns="0" lIns="0" spcFirstLastPara="1" rIns="0" wrap="square" tIns="0">
            <a:spAutoFit/>
          </a:bodyPr>
          <a:lstStyle/>
          <a:p>
            <a:pPr indent="0" lvl="0" marL="0" marR="0" rtl="0" algn="ctr">
              <a:lnSpc>
                <a:spcPct val="140070"/>
              </a:lnSpc>
              <a:spcBef>
                <a:spcPts val="0"/>
              </a:spcBef>
              <a:spcAft>
                <a:spcPts val="0"/>
              </a:spcAft>
              <a:buNone/>
            </a:pPr>
            <a:r>
              <a:rPr b="0" i="0" lang="en-US" sz="2820" u="none" cap="none" strike="noStrike">
                <a:solidFill>
                  <a:srgbClr val="FFFFFF"/>
                </a:solidFill>
                <a:latin typeface="Arial"/>
                <a:ea typeface="Arial"/>
                <a:cs typeface="Arial"/>
                <a:sym typeface="Arial"/>
              </a:rPr>
              <a:t>These are the users who have never posted a single photo on Plateform.</a:t>
            </a:r>
            <a:endParaRPr b="0" i="0" sz="2820" u="none" cap="none" strike="noStrike">
              <a:solidFill>
                <a:srgbClr val="FFFFFF"/>
              </a:solidFill>
              <a:latin typeface="Arial"/>
              <a:ea typeface="Arial"/>
              <a:cs typeface="Arial"/>
              <a:sym typeface="Arial"/>
            </a:endParaRPr>
          </a:p>
          <a:p>
            <a:pPr indent="0" lvl="0" marL="0" marR="0" rtl="0" algn="ctr">
              <a:lnSpc>
                <a:spcPct val="140070"/>
              </a:lnSpc>
              <a:spcBef>
                <a:spcPts val="0"/>
              </a:spcBef>
              <a:spcAft>
                <a:spcPts val="0"/>
              </a:spcAft>
              <a:buNone/>
            </a:pPr>
            <a:r>
              <a:t/>
            </a:r>
            <a:endParaRPr b="0" i="0" sz="2820" u="none" cap="none" strike="noStrike">
              <a:solidFill>
                <a:srgbClr val="FFFF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87BD8D7CD93A448F8EF93BD26CEDDDA9_12</vt:lpwstr>
  </property>
  <property fmtid="{D5CDD505-2E9C-101B-9397-08002B2CF9AE}" pid="3" name="KSOProductBuildVer">
    <vt:lpwstr>1033-12.2.0.17119</vt:lpwstr>
  </property>
</Properties>
</file>