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20114ed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20114ed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20114ed6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20114ed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20114ed6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20114ed6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1d9624b5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1d9624b5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1d9624b51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1d9624b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1d9624b5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1d9624b5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1d9624b51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1d9624b5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1d9624b51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1d9624b5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1d9624b51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1d9624b5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1d9624b51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1d9624b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1d9624b5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1d9624b5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d9624b51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d9624b5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1d9624b5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1d9624b5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archive.ics.uci.edu/ml/datasets/Student+Performanc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Student Performance Dataset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GB"/>
              <a:t>19BCE259 - Smit Shah</a:t>
            </a:r>
            <a:endParaRPr/>
          </a:p>
          <a:p>
            <a:pPr marL="0" lvl="0" indent="0" algn="ctr" rtl="0">
              <a:spcBef>
                <a:spcPts val="0"/>
              </a:spcBef>
              <a:spcAft>
                <a:spcPts val="0"/>
              </a:spcAft>
              <a:buNone/>
            </a:pPr>
            <a:r>
              <a:rPr lang="en-GB"/>
              <a:t>19BCE266 - Jainil Sokhadia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Decision Tree</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The Decision Tree is a prediction algorithm used both for regression and classification, in our case we will use it for the latter. In the construction of a Decision Tree we divide the space where the samples reside in various regions, these splits are made on the value of a predictor for each split</a:t>
            </a:r>
            <a:endParaRPr/>
          </a:p>
          <a:p>
            <a:pPr marL="0" lvl="0" indent="0" algn="l" rtl="0">
              <a:spcBef>
                <a:spcPts val="1200"/>
              </a:spcBef>
              <a:spcAft>
                <a:spcPts val="0"/>
              </a:spcAft>
              <a:buNone/>
            </a:pPr>
            <a:r>
              <a:rPr lang="en-GB"/>
              <a:t>We continue to make splits until the leaves (terminal nodes) have less than a minimum number of samples decided a priori. Then when a new sample arrives to assign a class you follow the split rules and once assigned to a given leaf you give it the most common label inside it.</a:t>
            </a:r>
            <a:endParaRPr/>
          </a:p>
          <a:p>
            <a:pPr marL="0" lvl="0" indent="0" algn="l" rtl="0">
              <a:spcBef>
                <a:spcPts val="1200"/>
              </a:spcBef>
              <a:spcAft>
                <a:spcPts val="0"/>
              </a:spcAft>
              <a:buNone/>
            </a:pPr>
            <a:r>
              <a:rPr lang="en-GB"/>
              <a:t>Observing our table we can see that the Decision Tree obtains slightly worse results than the logistic regression in terms of total accuracy.</a:t>
            </a:r>
            <a:endParaRPr/>
          </a:p>
          <a:p>
            <a:pPr marL="0" lvl="0" indent="0" algn="l" rtl="0">
              <a:spcBef>
                <a:spcPts val="1200"/>
              </a:spcBef>
              <a:spcAft>
                <a:spcPts val="1200"/>
              </a:spcAft>
              <a:buNone/>
            </a:pPr>
            <a:r>
              <a:rPr lang="en-GB"/>
              <a:t>The following table instead shows the features related to their importance compared to the classification, underlining once again how failures is the parameter that influences the choice the most.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SVC Model</a:t>
            </a:r>
            <a:endParaRPr/>
          </a:p>
          <a:p>
            <a:pPr marL="0" lvl="0" indent="0" algn="l" rtl="0">
              <a:spcBef>
                <a:spcPts val="0"/>
              </a:spcBef>
              <a:spcAft>
                <a:spcPts val="0"/>
              </a:spcAft>
              <a:buNone/>
            </a:pP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machine learning, support-vector machines are supervised learning models with associated learning algorithms that analyze data for classification and regression analysis.</a:t>
            </a:r>
            <a:endParaRPr/>
          </a:p>
          <a:p>
            <a:pPr marL="0" lvl="0" indent="0" algn="l" rtl="0">
              <a:spcBef>
                <a:spcPts val="1200"/>
              </a:spcBef>
              <a:spcAft>
                <a:spcPts val="0"/>
              </a:spcAft>
              <a:buNone/>
            </a:pPr>
            <a:r>
              <a:rPr lang="en-GB"/>
              <a:t>SVC model allows to find the hyperplane that separates the points of our dataset in the two classes we decided, not only separating them but with the maximum possible margin. The points that reside on the margin are called support vector and are the only ones that influence the choice of decision boundaries.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Logistic Regression</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When we are in the presence of a binary classification an easily usable classification model is the Logistic Regression, which does not directly model the  answer, but the probability that the answer belongs to a certain category. To achieve this and create the model, we therefore use the logistic function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pic>
        <p:nvPicPr>
          <p:cNvPr id="128" name="Google Shape;128;p25"/>
          <p:cNvPicPr preferRelativeResize="0"/>
          <p:nvPr/>
        </p:nvPicPr>
        <p:blipFill>
          <a:blip r:embed="rId3">
            <a:alphaModFix/>
          </a:blip>
          <a:stretch>
            <a:fillRect/>
          </a:stretch>
        </p:blipFill>
        <p:spPr>
          <a:xfrm>
            <a:off x="0" y="1542916"/>
            <a:ext cx="9143999" cy="20576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408750" y="2042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71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Pre processing</a:t>
            </a:r>
            <a:endParaRPr/>
          </a:p>
        </p:txBody>
      </p:sp>
      <p:sp>
        <p:nvSpPr>
          <p:cNvPr id="61" name="Google Shape;61;p14"/>
          <p:cNvSpPr txBox="1">
            <a:spLocks noGrp="1"/>
          </p:cNvSpPr>
          <p:nvPr>
            <p:ph type="body" idx="1"/>
          </p:nvPr>
        </p:nvSpPr>
        <p:spPr>
          <a:xfrm>
            <a:off x="311700" y="843375"/>
            <a:ext cx="8520600" cy="37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Both datasets are processed to check </a:t>
            </a:r>
            <a:endParaRPr/>
          </a:p>
          <a:p>
            <a:pPr marL="0" lvl="0" indent="0" algn="l" rtl="0">
              <a:spcBef>
                <a:spcPts val="1200"/>
              </a:spcBef>
              <a:spcAft>
                <a:spcPts val="0"/>
              </a:spcAft>
              <a:buNone/>
            </a:pPr>
            <a:r>
              <a:rPr lang="en-GB"/>
              <a:t>1. Null Values </a:t>
            </a:r>
            <a:endParaRPr/>
          </a:p>
          <a:p>
            <a:pPr marL="0" lvl="0" indent="0" algn="l" rtl="0">
              <a:spcBef>
                <a:spcPts val="1200"/>
              </a:spcBef>
              <a:spcAft>
                <a:spcPts val="0"/>
              </a:spcAft>
              <a:buNone/>
            </a:pPr>
            <a:r>
              <a:rPr lang="en-GB"/>
              <a:t>2. Duplicates </a:t>
            </a:r>
            <a:endParaRPr/>
          </a:p>
          <a:p>
            <a:pPr marL="0" lvl="0" indent="0" algn="l" rtl="0">
              <a:spcBef>
                <a:spcPts val="1200"/>
              </a:spcBef>
              <a:spcAft>
                <a:spcPts val="0"/>
              </a:spcAft>
              <a:buNone/>
            </a:pPr>
            <a:r>
              <a:rPr lang="en-GB"/>
              <a:t>But fortunately there are no such irregularities in the dataset,implying that data is already clean and processed. </a:t>
            </a:r>
            <a:endParaRPr/>
          </a:p>
          <a:p>
            <a:pPr marL="0" lvl="0" indent="0" algn="l" rtl="0">
              <a:spcBef>
                <a:spcPts val="1200"/>
              </a:spcBef>
              <a:spcAft>
                <a:spcPts val="0"/>
              </a:spcAft>
              <a:buNone/>
            </a:pPr>
            <a:r>
              <a:rPr lang="en-GB"/>
              <a:t>Since both datasets have same set of attributes and has similar kind of data ,the both datasets are merged vertically ,so as to make the dataset effective and increase the dataset</a:t>
            </a:r>
            <a:endParaRPr/>
          </a:p>
          <a:p>
            <a:pPr marL="0" lvl="0" indent="0" algn="l" rtl="0">
              <a:spcBef>
                <a:spcPts val="1200"/>
              </a:spcBef>
              <a:spcAft>
                <a:spcPts val="0"/>
              </a:spcAft>
              <a:buNone/>
            </a:pPr>
            <a:r>
              <a:rPr lang="en-GB"/>
              <a:t>This process is supposedly key aspect of data preprocessing.</a:t>
            </a:r>
            <a:endParaRPr/>
          </a:p>
          <a:p>
            <a:pPr marL="0" lvl="0" indent="0" algn="l" rtl="0">
              <a:spcBef>
                <a:spcPts val="1200"/>
              </a:spcBef>
              <a:spcAft>
                <a:spcPts val="1200"/>
              </a:spcAft>
              <a:buNone/>
            </a:pPr>
            <a:r>
              <a:rPr lang="en-GB" u="sng">
                <a:solidFill>
                  <a:schemeClr val="hlink"/>
                </a:solidFill>
                <a:hlinkClick r:id="rId3"/>
              </a:rPr>
              <a:t>Dataset - Student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Visualization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After having our dataset processed, we move to the next step which is dataset visualization; so that patterns, trends and correlations that might not otherwise be detected can be now exposed. </a:t>
            </a:r>
            <a:endParaRPr/>
          </a:p>
          <a:p>
            <a:pPr marL="0" lvl="0" indent="0" algn="l" rtl="0">
              <a:spcBef>
                <a:spcPts val="1200"/>
              </a:spcBef>
              <a:spcAft>
                <a:spcPts val="0"/>
              </a:spcAft>
              <a:buNone/>
            </a:pPr>
            <a:r>
              <a:rPr lang="en-GB"/>
              <a:t>This discipline will give us some insights into our data and help us understand the dataset by placing it in a visual context using python libraries such as: matplotlib and seaborn.</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Modification of dataset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t>A new column called ‘FinalGrade’ is asserted which reflects ‘Grade 3’ and a broader level view of ‘Grade3’.</a:t>
            </a:r>
            <a:endParaRPr sz="1600"/>
          </a:p>
          <a:p>
            <a:pPr marL="0" lvl="0" indent="0" algn="l" rtl="0">
              <a:spcBef>
                <a:spcPts val="1200"/>
              </a:spcBef>
              <a:spcAft>
                <a:spcPts val="0"/>
              </a:spcAft>
              <a:buNone/>
            </a:pPr>
            <a:r>
              <a:rPr lang="en-GB" sz="1600"/>
              <a:t> The column is inferred broadly as five categories under given conditions as follows:</a:t>
            </a:r>
            <a:endParaRPr sz="1600"/>
          </a:p>
          <a:p>
            <a:pPr marL="0" lvl="0" indent="0" algn="l" rtl="0">
              <a:spcBef>
                <a:spcPts val="1200"/>
              </a:spcBef>
              <a:spcAft>
                <a:spcPts val="0"/>
              </a:spcAft>
              <a:buNone/>
            </a:pPr>
            <a:r>
              <a:rPr lang="en-GB" sz="1600"/>
              <a:t> ● 'A' - [(data.G3 &gt;= 18) &amp; (data.G3 &lt;= 20)] </a:t>
            </a:r>
            <a:endParaRPr sz="1600"/>
          </a:p>
          <a:p>
            <a:pPr marL="0" lvl="0" indent="0" algn="l" rtl="0">
              <a:spcBef>
                <a:spcPts val="1200"/>
              </a:spcBef>
              <a:spcAft>
                <a:spcPts val="0"/>
              </a:spcAft>
              <a:buNone/>
            </a:pPr>
            <a:r>
              <a:rPr lang="en-GB" sz="1600"/>
              <a:t> ● 'B' -  [(data.G3 &gt;= 15) &amp; (data.G3 &lt;= 17)]</a:t>
            </a:r>
            <a:endParaRPr sz="1600"/>
          </a:p>
          <a:p>
            <a:pPr marL="0" lvl="0" indent="0" algn="l" rtl="0">
              <a:spcBef>
                <a:spcPts val="1200"/>
              </a:spcBef>
              <a:spcAft>
                <a:spcPts val="0"/>
              </a:spcAft>
              <a:buNone/>
            </a:pPr>
            <a:r>
              <a:rPr lang="en-GB" sz="1600"/>
              <a:t> ● 'C'  - [(data.G3 &gt;= 11) &amp; (data.G3 &lt;= 14)]</a:t>
            </a:r>
            <a:endParaRPr sz="1600"/>
          </a:p>
          <a:p>
            <a:pPr marL="0" lvl="0" indent="0" algn="l" rtl="0">
              <a:spcBef>
                <a:spcPts val="1200"/>
              </a:spcBef>
              <a:spcAft>
                <a:spcPts val="0"/>
              </a:spcAft>
              <a:buNone/>
            </a:pPr>
            <a:r>
              <a:rPr lang="en-GB" sz="1600"/>
              <a:t> ● 'D' -  [(data.G3 &gt;= 6) &amp; (data.G3 &lt;= 10)]</a:t>
            </a:r>
            <a:endParaRPr sz="1600"/>
          </a:p>
          <a:p>
            <a:pPr marL="0" lvl="0" indent="0" algn="l" rtl="0">
              <a:spcBef>
                <a:spcPts val="1200"/>
              </a:spcBef>
              <a:spcAft>
                <a:spcPts val="1200"/>
              </a:spcAft>
              <a:buNone/>
            </a:pPr>
            <a:r>
              <a:rPr lang="en-GB" sz="1600"/>
              <a:t> ● 'F' -  [(data.G3 &gt;= 0) &amp; (data.G3 &lt;= 5)]</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 Data visualization for different attributes</a:t>
            </a:r>
            <a:endParaRPr b="1"/>
          </a:p>
        </p:txBody>
      </p:sp>
      <p:sp>
        <p:nvSpPr>
          <p:cNvPr id="79" name="Google Shape;79;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b="1">
                <a:solidFill>
                  <a:schemeClr val="dk1"/>
                </a:solidFill>
              </a:rPr>
              <a:t>Age Group</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School</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Address</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Reason</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Study time</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Travel Time</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Free Time</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Extra Curricular</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Guardian</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Family Education support</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School Education Support</a:t>
            </a:r>
            <a:endParaRPr sz="1600" b="1">
              <a:solidFill>
                <a:schemeClr val="dk1"/>
              </a:solidFill>
            </a:endParaRPr>
          </a:p>
        </p:txBody>
      </p:sp>
      <p:sp>
        <p:nvSpPr>
          <p:cNvPr id="80" name="Google Shape;80;p17"/>
          <p:cNvSpPr txBox="1">
            <a:spLocks noGrp="1"/>
          </p:cNvSpPr>
          <p:nvPr>
            <p:ph type="body" idx="1"/>
          </p:nvPr>
        </p:nvSpPr>
        <p:spPr>
          <a:xfrm>
            <a:off x="4743050" y="1152475"/>
            <a:ext cx="42603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GB" sz="1600" b="1">
                <a:solidFill>
                  <a:schemeClr val="dk1"/>
                </a:solidFill>
              </a:rPr>
              <a:t>Past class failure</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Extra classes</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Interested in higher education</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In a romantic relationship</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Quality of family relationship</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Going out with friends</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Weekday Alcohol Consumption</a:t>
            </a:r>
            <a:endParaRPr sz="1600" b="1">
              <a:solidFill>
                <a:schemeClr val="dk1"/>
              </a:solidFill>
            </a:endParaRPr>
          </a:p>
          <a:p>
            <a:pPr marL="457200" lvl="0" indent="-330200" algn="l" rtl="0">
              <a:spcBef>
                <a:spcPts val="0"/>
              </a:spcBef>
              <a:spcAft>
                <a:spcPts val="0"/>
              </a:spcAft>
              <a:buClr>
                <a:schemeClr val="dk1"/>
              </a:buClr>
              <a:buSzPts val="1600"/>
              <a:buChar char="●"/>
            </a:pPr>
            <a:r>
              <a:rPr lang="en-GB" sz="1600" b="1">
                <a:solidFill>
                  <a:schemeClr val="dk1"/>
                </a:solidFill>
              </a:rPr>
              <a:t>Weekend Alcohol Consumption</a:t>
            </a:r>
            <a:endParaRPr sz="16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Grade Analysis for different Attributes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If a student is older than 20 years, he/she can't get good grades.</a:t>
            </a:r>
            <a:endParaRPr/>
          </a:p>
          <a:p>
            <a:pPr marL="457200" lvl="0" indent="-342900" algn="l" rtl="0">
              <a:spcBef>
                <a:spcPts val="0"/>
              </a:spcBef>
              <a:spcAft>
                <a:spcPts val="0"/>
              </a:spcAft>
              <a:buSzPts val="1800"/>
              <a:buChar char="●"/>
            </a:pPr>
            <a:r>
              <a:rPr lang="en-GB"/>
              <a:t>Female students have slightly better performance in school than the male students</a:t>
            </a:r>
            <a:endParaRPr/>
          </a:p>
          <a:p>
            <a:pPr marL="457200" lvl="0" indent="-342900" algn="l" rtl="0">
              <a:spcBef>
                <a:spcPts val="0"/>
              </a:spcBef>
              <a:spcAft>
                <a:spcPts val="0"/>
              </a:spcAft>
              <a:buSzPts val="1800"/>
              <a:buChar char="●"/>
            </a:pPr>
            <a:r>
              <a:rPr lang="en-GB"/>
              <a:t>GP school students are smarter than MS school students</a:t>
            </a:r>
            <a:endParaRPr/>
          </a:p>
          <a:p>
            <a:pPr marL="457200" lvl="0" indent="-342900" algn="l" rtl="0">
              <a:spcBef>
                <a:spcPts val="0"/>
              </a:spcBef>
              <a:spcAft>
                <a:spcPts val="0"/>
              </a:spcAft>
              <a:buSzPts val="1800"/>
              <a:buChar char="●"/>
            </a:pPr>
            <a:r>
              <a:rPr lang="en-GB"/>
              <a:t>Urban area students have greater grades</a:t>
            </a:r>
            <a:endParaRPr/>
          </a:p>
          <a:p>
            <a:pPr marL="457200" lvl="0" indent="-342900" algn="l" rtl="0">
              <a:spcBef>
                <a:spcPts val="0"/>
              </a:spcBef>
              <a:spcAft>
                <a:spcPts val="0"/>
              </a:spcAft>
              <a:buSzPts val="1800"/>
              <a:buChar char="●"/>
            </a:pPr>
            <a:r>
              <a:rPr lang="en-GB"/>
              <a:t>Students who have their guardians other than their parents get less grades</a:t>
            </a:r>
            <a:endParaRPr/>
          </a:p>
          <a:p>
            <a:pPr marL="457200" lvl="0" indent="-342900" algn="l" rtl="0">
              <a:spcBef>
                <a:spcPts val="0"/>
              </a:spcBef>
              <a:spcAft>
                <a:spcPts val="0"/>
              </a:spcAft>
              <a:buSzPts val="1800"/>
              <a:buChar char="●"/>
            </a:pPr>
            <a:r>
              <a:rPr lang="en-GB"/>
              <a:t>Having bad family relationship affects student's grade negatively</a:t>
            </a:r>
            <a:endParaRPr/>
          </a:p>
          <a:p>
            <a:pPr marL="457200" lvl="0" indent="-342900" algn="l" rtl="0">
              <a:spcBef>
                <a:spcPts val="0"/>
              </a:spcBef>
              <a:spcAft>
                <a:spcPts val="0"/>
              </a:spcAft>
              <a:buSzPts val="1800"/>
              <a:buChar char="●"/>
            </a:pPr>
            <a:r>
              <a:rPr lang="en-GB"/>
              <a:t>Students who are in a Romantic relationship have an adverse effect on their studies and get less grades</a:t>
            </a:r>
            <a:endParaRPr/>
          </a:p>
          <a:p>
            <a:pPr marL="457200" lvl="0" indent="-342900" algn="l" rtl="0">
              <a:spcBef>
                <a:spcPts val="0"/>
              </a:spcBef>
              <a:spcAft>
                <a:spcPts val="0"/>
              </a:spcAft>
              <a:buSzPts val="1800"/>
              <a:buChar char="●"/>
            </a:pPr>
            <a:r>
              <a:rPr lang="en-GB"/>
              <a:t>Students who study more than 10 hours get good grades.</a:t>
            </a:r>
            <a:endParaRPr/>
          </a:p>
          <a:p>
            <a:pPr marL="457200" lvl="0" indent="-342900" algn="l" rtl="0">
              <a:spcBef>
                <a:spcPts val="0"/>
              </a:spcBef>
              <a:spcAft>
                <a:spcPts val="0"/>
              </a:spcAft>
              <a:buSzPts val="1800"/>
              <a:buChar char="●"/>
            </a:pPr>
            <a:r>
              <a:rPr lang="en-GB"/>
              <a:t>Students who have more travel time for school, get badly affected in grades.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Grade Analysis for different Attributes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GB"/>
              <a:t>Parent's </a:t>
            </a:r>
            <a:r>
              <a:rPr lang="en-GB" dirty="0"/>
              <a:t>status of living together or apart does not affect the grades</a:t>
            </a:r>
            <a:endParaRPr dirty="0"/>
          </a:p>
          <a:p>
            <a:pPr marL="457200" lvl="0" indent="-334327" algn="l" rtl="0">
              <a:spcBef>
                <a:spcPts val="0"/>
              </a:spcBef>
              <a:spcAft>
                <a:spcPts val="0"/>
              </a:spcAft>
              <a:buSzPct val="100000"/>
              <a:buChar char="●"/>
            </a:pPr>
            <a:r>
              <a:rPr lang="en-GB" dirty="0"/>
              <a:t>Students who are engaged in extracurricular activities do not have any inverse effect on grades.</a:t>
            </a:r>
            <a:endParaRPr dirty="0"/>
          </a:p>
          <a:p>
            <a:pPr marL="457200" lvl="0" indent="-334327" algn="l" rtl="0">
              <a:spcBef>
                <a:spcPts val="0"/>
              </a:spcBef>
              <a:spcAft>
                <a:spcPts val="0"/>
              </a:spcAft>
              <a:buSzPct val="100000"/>
              <a:buChar char="●"/>
            </a:pPr>
            <a:r>
              <a:rPr lang="en-GB" dirty="0"/>
              <a:t>Less alcohol consumption leads to good grades.</a:t>
            </a:r>
            <a:endParaRPr dirty="0"/>
          </a:p>
          <a:p>
            <a:pPr marL="457200" lvl="0" indent="-334327" algn="l" rtl="0">
              <a:spcBef>
                <a:spcPts val="0"/>
              </a:spcBef>
              <a:spcAft>
                <a:spcPts val="0"/>
              </a:spcAft>
              <a:buSzPct val="100000"/>
              <a:buChar char="●"/>
            </a:pPr>
            <a:r>
              <a:rPr lang="en-GB" dirty="0"/>
              <a:t>Students who hang out with friends have not affected their performance much, but the students who hang out very frequently, tend to get less grades.</a:t>
            </a:r>
            <a:endParaRPr dirty="0"/>
          </a:p>
          <a:p>
            <a:pPr marL="457200" lvl="0" indent="-334327" algn="l" rtl="0">
              <a:spcBef>
                <a:spcPts val="0"/>
              </a:spcBef>
              <a:spcAft>
                <a:spcPts val="0"/>
              </a:spcAft>
              <a:buSzPct val="100000"/>
              <a:buChar char="●"/>
            </a:pPr>
            <a:r>
              <a:rPr lang="en-GB" dirty="0"/>
              <a:t>Students who fail often have a very slim chance of getting good grades.</a:t>
            </a:r>
            <a:endParaRPr dirty="0"/>
          </a:p>
          <a:p>
            <a:pPr marL="457200" lvl="0" indent="-334327" algn="l" rtl="0">
              <a:spcBef>
                <a:spcPts val="0"/>
              </a:spcBef>
              <a:spcAft>
                <a:spcPts val="0"/>
              </a:spcAft>
              <a:buSzPct val="100000"/>
              <a:buChar char="●"/>
            </a:pPr>
            <a:r>
              <a:rPr lang="en-GB" dirty="0"/>
              <a:t>Family education support does not play an important role in student's grades</a:t>
            </a:r>
            <a:endParaRPr dirty="0"/>
          </a:p>
          <a:p>
            <a:pPr marL="457200" lvl="0" indent="-334327" algn="l" rtl="0">
              <a:spcBef>
                <a:spcPts val="0"/>
              </a:spcBef>
              <a:spcAft>
                <a:spcPts val="0"/>
              </a:spcAft>
              <a:buSzPct val="100000"/>
              <a:buChar char="●"/>
            </a:pPr>
            <a:r>
              <a:rPr lang="en-GB" dirty="0"/>
              <a:t>Even after getting educational support from school, students can't get good grades.</a:t>
            </a:r>
            <a:endParaRPr dirty="0"/>
          </a:p>
          <a:p>
            <a:pPr marL="457200" lvl="0" indent="-334327" algn="l" rtl="0">
              <a:spcBef>
                <a:spcPts val="0"/>
              </a:spcBef>
              <a:spcAft>
                <a:spcPts val="0"/>
              </a:spcAft>
              <a:buSzPct val="100000"/>
              <a:buChar char="●"/>
            </a:pPr>
            <a:r>
              <a:rPr lang="en-GB" dirty="0"/>
              <a:t>Students who remain absent either get very good grades or very bad grades.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Correlation Map</a:t>
            </a:r>
            <a:endParaRPr>
              <a:solidFill>
                <a:schemeClr val="lt1"/>
              </a:solidFill>
            </a:endParaRPr>
          </a:p>
        </p:txBody>
      </p:sp>
      <p:pic>
        <p:nvPicPr>
          <p:cNvPr id="98" name="Google Shape;98;p20"/>
          <p:cNvPicPr preferRelativeResize="0"/>
          <p:nvPr/>
        </p:nvPicPr>
        <p:blipFill>
          <a:blip r:embed="rId3">
            <a:alphaModFix/>
          </a:blip>
          <a:stretch>
            <a:fillRect/>
          </a:stretch>
        </p:blipFill>
        <p:spPr>
          <a:xfrm>
            <a:off x="3046006" y="262638"/>
            <a:ext cx="5715745" cy="4618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000"/>
              <a:t>ML Models</a:t>
            </a:r>
            <a:endParaRPr sz="5000"/>
          </a:p>
        </p:txBody>
      </p:sp>
      <p:sp>
        <p:nvSpPr>
          <p:cNvPr id="104" name="Google Shape;104;p21"/>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457200" lvl="0" indent="-450850" algn="l" rtl="0">
              <a:spcBef>
                <a:spcPts val="0"/>
              </a:spcBef>
              <a:spcAft>
                <a:spcPts val="0"/>
              </a:spcAft>
              <a:buSzPts val="3500"/>
              <a:buAutoNum type="arabicPeriod"/>
            </a:pPr>
            <a:r>
              <a:rPr lang="en-GB" sz="3500" b="1"/>
              <a:t>Decision Tree</a:t>
            </a:r>
            <a:endParaRPr sz="3500" b="1"/>
          </a:p>
          <a:p>
            <a:pPr marL="457200" lvl="0" indent="-450850" algn="l" rtl="0">
              <a:spcBef>
                <a:spcPts val="0"/>
              </a:spcBef>
              <a:spcAft>
                <a:spcPts val="0"/>
              </a:spcAft>
              <a:buSzPts val="3500"/>
              <a:buAutoNum type="arabicPeriod"/>
            </a:pPr>
            <a:r>
              <a:rPr lang="en-GB" sz="3500" b="1"/>
              <a:t>SVC </a:t>
            </a:r>
            <a:endParaRPr sz="3500" b="1"/>
          </a:p>
          <a:p>
            <a:pPr marL="457200" lvl="0" indent="-450850" algn="l" rtl="0">
              <a:spcBef>
                <a:spcPts val="0"/>
              </a:spcBef>
              <a:spcAft>
                <a:spcPts val="0"/>
              </a:spcAft>
              <a:buSzPts val="3500"/>
              <a:buAutoNum type="arabicPeriod"/>
            </a:pPr>
            <a:r>
              <a:rPr lang="en-GB" sz="3500" b="1"/>
              <a:t>Logistic Regression</a:t>
            </a:r>
            <a:endParaRPr sz="3500" b="1"/>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914</Words>
  <Application>Microsoft Office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Dark</vt:lpstr>
      <vt:lpstr>Student Performance Dataset</vt:lpstr>
      <vt:lpstr>Data Pre processing</vt:lpstr>
      <vt:lpstr>Data Visualization  </vt:lpstr>
      <vt:lpstr>Modification of dataset</vt:lpstr>
      <vt:lpstr> Data visualization for different attributes</vt:lpstr>
      <vt:lpstr>Grade Analysis for different Attributes</vt:lpstr>
      <vt:lpstr>Grade Analysis for different Attributes</vt:lpstr>
      <vt:lpstr>Correlation Map</vt:lpstr>
      <vt:lpstr>ML Models</vt:lpstr>
      <vt:lpstr>Decision Tree</vt:lpstr>
      <vt:lpstr>SVC Model </vt:lpstr>
      <vt:lpstr>Logistic Regression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Dataset</dc:title>
  <cp:lastModifiedBy>Smit Shah</cp:lastModifiedBy>
  <cp:revision>1</cp:revision>
  <dcterms:modified xsi:type="dcterms:W3CDTF">2021-11-22T05:48:06Z</dcterms:modified>
</cp:coreProperties>
</file>