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92" d="100"/>
          <a:sy n="92" d="100"/>
        </p:scale>
        <p:origin x="1278"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4508-F596-BAEE-CC8D-0009297F1F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E1E305-FC7F-292D-778B-530113135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966B20-1E5E-FEDB-E603-5291EDDCB519}"/>
              </a:ext>
            </a:extLst>
          </p:cNvPr>
          <p:cNvSpPr>
            <a:spLocks noGrp="1"/>
          </p:cNvSpPr>
          <p:nvPr>
            <p:ph type="dt" sz="half" idx="10"/>
          </p:nvPr>
        </p:nvSpPr>
        <p:spPr/>
        <p:txBody>
          <a:bodyPr/>
          <a:lstStyle/>
          <a:p>
            <a:fld id="{5A0B357F-9D5E-0045-988D-BB8854058ED8}" type="datetimeFigureOut">
              <a:rPr lang="en-US" smtClean="0"/>
              <a:t>4/29/2022</a:t>
            </a:fld>
            <a:endParaRPr lang="en-US"/>
          </a:p>
        </p:txBody>
      </p:sp>
      <p:sp>
        <p:nvSpPr>
          <p:cNvPr id="5" name="Footer Placeholder 4">
            <a:extLst>
              <a:ext uri="{FF2B5EF4-FFF2-40B4-BE49-F238E27FC236}">
                <a16:creationId xmlns:a16="http://schemas.microsoft.com/office/drawing/2014/main" id="{3C354D6A-71B1-236F-1852-D5DF72EA7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99788-96A5-0473-FF67-76E57A96FFA4}"/>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63361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E034-023B-F9F8-A30A-7DA45C9F03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8767E-193F-0EEE-C320-FC2D7A2D38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D7903-7A54-1FCF-115F-A32BF6E4B434}"/>
              </a:ext>
            </a:extLst>
          </p:cNvPr>
          <p:cNvSpPr>
            <a:spLocks noGrp="1"/>
          </p:cNvSpPr>
          <p:nvPr>
            <p:ph type="dt" sz="half" idx="10"/>
          </p:nvPr>
        </p:nvSpPr>
        <p:spPr/>
        <p:txBody>
          <a:bodyPr/>
          <a:lstStyle/>
          <a:p>
            <a:fld id="{5A0B357F-9D5E-0045-988D-BB8854058ED8}" type="datetimeFigureOut">
              <a:rPr lang="en-US" smtClean="0"/>
              <a:t>4/29/2022</a:t>
            </a:fld>
            <a:endParaRPr lang="en-US"/>
          </a:p>
        </p:txBody>
      </p:sp>
      <p:sp>
        <p:nvSpPr>
          <p:cNvPr id="5" name="Footer Placeholder 4">
            <a:extLst>
              <a:ext uri="{FF2B5EF4-FFF2-40B4-BE49-F238E27FC236}">
                <a16:creationId xmlns:a16="http://schemas.microsoft.com/office/drawing/2014/main" id="{A69C3C1E-654C-E6DF-E1EE-076B4087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771AA-EB4E-53EE-9542-A6314C08BAE6}"/>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62100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12B34-65DB-305F-AA89-4FD25845D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892D4-1177-0C18-EE2C-9800A20F81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7878E-0394-63FF-1FAE-2C59274D1C0F}"/>
              </a:ext>
            </a:extLst>
          </p:cNvPr>
          <p:cNvSpPr>
            <a:spLocks noGrp="1"/>
          </p:cNvSpPr>
          <p:nvPr>
            <p:ph type="dt" sz="half" idx="10"/>
          </p:nvPr>
        </p:nvSpPr>
        <p:spPr/>
        <p:txBody>
          <a:bodyPr/>
          <a:lstStyle/>
          <a:p>
            <a:fld id="{5A0B357F-9D5E-0045-988D-BB8854058ED8}" type="datetimeFigureOut">
              <a:rPr lang="en-US" smtClean="0"/>
              <a:t>4/29/2022</a:t>
            </a:fld>
            <a:endParaRPr lang="en-US"/>
          </a:p>
        </p:txBody>
      </p:sp>
      <p:sp>
        <p:nvSpPr>
          <p:cNvPr id="5" name="Footer Placeholder 4">
            <a:extLst>
              <a:ext uri="{FF2B5EF4-FFF2-40B4-BE49-F238E27FC236}">
                <a16:creationId xmlns:a16="http://schemas.microsoft.com/office/drawing/2014/main" id="{3FDBCAA0-AB10-51D7-4108-7A43DDE8B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F7F73-D85B-9AC3-E337-92683A159C49}"/>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78063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A0D2-EF32-0C25-ECDC-01A2F656C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5BFDD-217B-5129-D3D4-12E07A5339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CB321-3D50-9C5A-F686-96A7989E9B77}"/>
              </a:ext>
            </a:extLst>
          </p:cNvPr>
          <p:cNvSpPr>
            <a:spLocks noGrp="1"/>
          </p:cNvSpPr>
          <p:nvPr>
            <p:ph type="dt" sz="half" idx="10"/>
          </p:nvPr>
        </p:nvSpPr>
        <p:spPr/>
        <p:txBody>
          <a:bodyPr/>
          <a:lstStyle/>
          <a:p>
            <a:fld id="{5A0B357F-9D5E-0045-988D-BB8854058ED8}" type="datetimeFigureOut">
              <a:rPr lang="en-US" smtClean="0"/>
              <a:t>4/29/2022</a:t>
            </a:fld>
            <a:endParaRPr lang="en-US"/>
          </a:p>
        </p:txBody>
      </p:sp>
      <p:sp>
        <p:nvSpPr>
          <p:cNvPr id="5" name="Footer Placeholder 4">
            <a:extLst>
              <a:ext uri="{FF2B5EF4-FFF2-40B4-BE49-F238E27FC236}">
                <a16:creationId xmlns:a16="http://schemas.microsoft.com/office/drawing/2014/main" id="{2B5881D9-E934-2F9B-AC78-91BB885D1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61958-7148-B7CF-F0A9-2BBDE85FF065}"/>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028546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7A26-E235-00B4-C8C7-FE267EE63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D6864A-EE3F-3FD6-E15F-7B772097D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86F67-3E68-6B8A-32B3-A4AD34A016AE}"/>
              </a:ext>
            </a:extLst>
          </p:cNvPr>
          <p:cNvSpPr>
            <a:spLocks noGrp="1"/>
          </p:cNvSpPr>
          <p:nvPr>
            <p:ph type="dt" sz="half" idx="10"/>
          </p:nvPr>
        </p:nvSpPr>
        <p:spPr/>
        <p:txBody>
          <a:bodyPr/>
          <a:lstStyle/>
          <a:p>
            <a:fld id="{5A0B357F-9D5E-0045-988D-BB8854058ED8}" type="datetimeFigureOut">
              <a:rPr lang="en-US" smtClean="0"/>
              <a:t>4/29/2022</a:t>
            </a:fld>
            <a:endParaRPr lang="en-US"/>
          </a:p>
        </p:txBody>
      </p:sp>
      <p:sp>
        <p:nvSpPr>
          <p:cNvPr id="5" name="Footer Placeholder 4">
            <a:extLst>
              <a:ext uri="{FF2B5EF4-FFF2-40B4-BE49-F238E27FC236}">
                <a16:creationId xmlns:a16="http://schemas.microsoft.com/office/drawing/2014/main" id="{870B7FE5-087C-C33B-CE71-F9F180467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46CE-89F4-AF6E-8243-8DAC493C543E}"/>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08488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2DA2-36FC-9558-E686-EC2A91729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50D10C-F61A-3C37-0223-2BF6503D4F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703AF0-7213-9075-3472-0C19D1C062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EB87F-C210-0960-57B2-06EEF2BE5856}"/>
              </a:ext>
            </a:extLst>
          </p:cNvPr>
          <p:cNvSpPr>
            <a:spLocks noGrp="1"/>
          </p:cNvSpPr>
          <p:nvPr>
            <p:ph type="dt" sz="half" idx="10"/>
          </p:nvPr>
        </p:nvSpPr>
        <p:spPr/>
        <p:txBody>
          <a:bodyPr/>
          <a:lstStyle/>
          <a:p>
            <a:fld id="{5A0B357F-9D5E-0045-988D-BB8854058ED8}" type="datetimeFigureOut">
              <a:rPr lang="en-US" smtClean="0"/>
              <a:t>4/29/2022</a:t>
            </a:fld>
            <a:endParaRPr lang="en-US"/>
          </a:p>
        </p:txBody>
      </p:sp>
      <p:sp>
        <p:nvSpPr>
          <p:cNvPr id="6" name="Footer Placeholder 5">
            <a:extLst>
              <a:ext uri="{FF2B5EF4-FFF2-40B4-BE49-F238E27FC236}">
                <a16:creationId xmlns:a16="http://schemas.microsoft.com/office/drawing/2014/main" id="{8AE13119-9D78-CABC-2F3F-022976E2A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CE35D-2689-A893-56CB-D3E88EE5EBFA}"/>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34132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3347-B99B-0C39-650F-52ABF1563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3A9B6-D8F8-9E6F-1342-CFA71AFFC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2DC61-CFF5-2784-122F-EC2D685A8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5AB346-6F0D-697E-8B15-B52422D53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113B02-24EA-EDC0-8B4F-8405F95DC4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191BC7-6007-FF0D-3FF1-1A412F24FA82}"/>
              </a:ext>
            </a:extLst>
          </p:cNvPr>
          <p:cNvSpPr>
            <a:spLocks noGrp="1"/>
          </p:cNvSpPr>
          <p:nvPr>
            <p:ph type="dt" sz="half" idx="10"/>
          </p:nvPr>
        </p:nvSpPr>
        <p:spPr/>
        <p:txBody>
          <a:bodyPr/>
          <a:lstStyle/>
          <a:p>
            <a:fld id="{5A0B357F-9D5E-0045-988D-BB8854058ED8}" type="datetimeFigureOut">
              <a:rPr lang="en-US" smtClean="0"/>
              <a:t>4/29/2022</a:t>
            </a:fld>
            <a:endParaRPr lang="en-US"/>
          </a:p>
        </p:txBody>
      </p:sp>
      <p:sp>
        <p:nvSpPr>
          <p:cNvPr id="8" name="Footer Placeholder 7">
            <a:extLst>
              <a:ext uri="{FF2B5EF4-FFF2-40B4-BE49-F238E27FC236}">
                <a16:creationId xmlns:a16="http://schemas.microsoft.com/office/drawing/2014/main" id="{EB41A4CD-C38F-3F57-DB99-1032EA03B8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ED39B2-3CF2-8964-EA0F-360364E9FDC1}"/>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00145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1130-2C03-8A00-E202-377B666465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FD08E-653E-618C-53E7-0068D8A65227}"/>
              </a:ext>
            </a:extLst>
          </p:cNvPr>
          <p:cNvSpPr>
            <a:spLocks noGrp="1"/>
          </p:cNvSpPr>
          <p:nvPr>
            <p:ph type="dt" sz="half" idx="10"/>
          </p:nvPr>
        </p:nvSpPr>
        <p:spPr/>
        <p:txBody>
          <a:bodyPr/>
          <a:lstStyle/>
          <a:p>
            <a:fld id="{5A0B357F-9D5E-0045-988D-BB8854058ED8}" type="datetimeFigureOut">
              <a:rPr lang="en-US" smtClean="0"/>
              <a:t>4/29/2022</a:t>
            </a:fld>
            <a:endParaRPr lang="en-US"/>
          </a:p>
        </p:txBody>
      </p:sp>
      <p:sp>
        <p:nvSpPr>
          <p:cNvPr id="4" name="Footer Placeholder 3">
            <a:extLst>
              <a:ext uri="{FF2B5EF4-FFF2-40B4-BE49-F238E27FC236}">
                <a16:creationId xmlns:a16="http://schemas.microsoft.com/office/drawing/2014/main" id="{86448165-B735-5863-3039-1BEA26314E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C0CCE-34E1-9F54-2A55-7AF105AD3F7D}"/>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78648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81418-15FE-86F0-C5FD-C2EDC1F0D567}"/>
              </a:ext>
            </a:extLst>
          </p:cNvPr>
          <p:cNvSpPr>
            <a:spLocks noGrp="1"/>
          </p:cNvSpPr>
          <p:nvPr>
            <p:ph type="dt" sz="half" idx="10"/>
          </p:nvPr>
        </p:nvSpPr>
        <p:spPr/>
        <p:txBody>
          <a:bodyPr/>
          <a:lstStyle/>
          <a:p>
            <a:fld id="{5A0B357F-9D5E-0045-988D-BB8854058ED8}" type="datetimeFigureOut">
              <a:rPr lang="en-US" smtClean="0"/>
              <a:t>4/29/2022</a:t>
            </a:fld>
            <a:endParaRPr lang="en-US"/>
          </a:p>
        </p:txBody>
      </p:sp>
      <p:sp>
        <p:nvSpPr>
          <p:cNvPr id="3" name="Footer Placeholder 2">
            <a:extLst>
              <a:ext uri="{FF2B5EF4-FFF2-40B4-BE49-F238E27FC236}">
                <a16:creationId xmlns:a16="http://schemas.microsoft.com/office/drawing/2014/main" id="{9BB6490A-5790-77E2-7715-16A17047B2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F28D06-15AD-DFB1-CFFF-CF4A2E8899C2}"/>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40704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9A80-6660-2851-A339-2AD8CBF33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C464F9-F887-8722-6532-F77FA682C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6BE629-6993-845C-1DC8-1DE3FDD6E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3D762-2485-8E9E-D98D-468294D21919}"/>
              </a:ext>
            </a:extLst>
          </p:cNvPr>
          <p:cNvSpPr>
            <a:spLocks noGrp="1"/>
          </p:cNvSpPr>
          <p:nvPr>
            <p:ph type="dt" sz="half" idx="10"/>
          </p:nvPr>
        </p:nvSpPr>
        <p:spPr/>
        <p:txBody>
          <a:bodyPr/>
          <a:lstStyle/>
          <a:p>
            <a:fld id="{5A0B357F-9D5E-0045-988D-BB8854058ED8}" type="datetimeFigureOut">
              <a:rPr lang="en-US" smtClean="0"/>
              <a:t>4/29/2022</a:t>
            </a:fld>
            <a:endParaRPr lang="en-US"/>
          </a:p>
        </p:txBody>
      </p:sp>
      <p:sp>
        <p:nvSpPr>
          <p:cNvPr id="6" name="Footer Placeholder 5">
            <a:extLst>
              <a:ext uri="{FF2B5EF4-FFF2-40B4-BE49-F238E27FC236}">
                <a16:creationId xmlns:a16="http://schemas.microsoft.com/office/drawing/2014/main" id="{1FB8BF29-8DB4-9DEE-3F0D-210CF58BC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AC864-C22B-298F-E153-4AD0162915E7}"/>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58391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1527-46BC-1B92-7A15-60D7657FC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E3521E-39C7-4FCE-C6E3-C613F2DDC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9B0321-F3D4-482D-242A-64DB769FC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B74C0-0457-C4D2-597F-C1A6613712C3}"/>
              </a:ext>
            </a:extLst>
          </p:cNvPr>
          <p:cNvSpPr>
            <a:spLocks noGrp="1"/>
          </p:cNvSpPr>
          <p:nvPr>
            <p:ph type="dt" sz="half" idx="10"/>
          </p:nvPr>
        </p:nvSpPr>
        <p:spPr/>
        <p:txBody>
          <a:bodyPr/>
          <a:lstStyle/>
          <a:p>
            <a:fld id="{5A0B357F-9D5E-0045-988D-BB8854058ED8}" type="datetimeFigureOut">
              <a:rPr lang="en-US" smtClean="0"/>
              <a:t>4/29/2022</a:t>
            </a:fld>
            <a:endParaRPr lang="en-US"/>
          </a:p>
        </p:txBody>
      </p:sp>
      <p:sp>
        <p:nvSpPr>
          <p:cNvPr id="6" name="Footer Placeholder 5">
            <a:extLst>
              <a:ext uri="{FF2B5EF4-FFF2-40B4-BE49-F238E27FC236}">
                <a16:creationId xmlns:a16="http://schemas.microsoft.com/office/drawing/2014/main" id="{CB8472EC-7DA7-5092-B4FE-A2DAE0F16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07E0B-11A7-2E8C-ABBC-CD09E99CF779}"/>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60872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DF536-FB15-EDB6-4E36-CC1DF6B9D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FF093-E0D2-0A40-3963-67B90F3A5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F89FB-E85A-2439-5E31-1D091D970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B357F-9D5E-0045-988D-BB8854058ED8}" type="datetimeFigureOut">
              <a:rPr lang="en-US" smtClean="0"/>
              <a:t>4/29/2022</a:t>
            </a:fld>
            <a:endParaRPr lang="en-US"/>
          </a:p>
        </p:txBody>
      </p:sp>
      <p:sp>
        <p:nvSpPr>
          <p:cNvPr id="5" name="Footer Placeholder 4">
            <a:extLst>
              <a:ext uri="{FF2B5EF4-FFF2-40B4-BE49-F238E27FC236}">
                <a16:creationId xmlns:a16="http://schemas.microsoft.com/office/drawing/2014/main" id="{462DA0EA-4ABB-410D-EF30-13C8EB502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94CFA-8BEB-E88F-F0B3-1BED7F049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881AA-DC15-1149-A2CC-F75FEFAAA45D}" type="slidenum">
              <a:rPr lang="en-US" smtClean="0"/>
              <a:t>‹#›</a:t>
            </a:fld>
            <a:endParaRPr lang="en-US"/>
          </a:p>
        </p:txBody>
      </p:sp>
    </p:spTree>
    <p:extLst>
      <p:ext uri="{BB962C8B-B14F-4D97-AF65-F5344CB8AC3E}">
        <p14:creationId xmlns:p14="http://schemas.microsoft.com/office/powerpoint/2010/main" val="3261330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048F-70B8-5E13-C63B-E24571E0BB47}"/>
              </a:ext>
            </a:extLst>
          </p:cNvPr>
          <p:cNvSpPr>
            <a:spLocks noGrp="1"/>
          </p:cNvSpPr>
          <p:nvPr>
            <p:ph type="ctrTitle"/>
          </p:nvPr>
        </p:nvSpPr>
        <p:spPr/>
        <p:txBody>
          <a:bodyPr/>
          <a:lstStyle/>
          <a:p>
            <a:r>
              <a:rPr lang="en-US" dirty="0"/>
              <a:t>My NP-Complete Project Presentation</a:t>
            </a:r>
          </a:p>
        </p:txBody>
      </p:sp>
      <p:sp>
        <p:nvSpPr>
          <p:cNvPr id="3" name="Subtitle 2">
            <a:extLst>
              <a:ext uri="{FF2B5EF4-FFF2-40B4-BE49-F238E27FC236}">
                <a16:creationId xmlns:a16="http://schemas.microsoft.com/office/drawing/2014/main" id="{48A3F265-5950-CB3F-D466-082CCD0BD7C1}"/>
              </a:ext>
            </a:extLst>
          </p:cNvPr>
          <p:cNvSpPr>
            <a:spLocks noGrp="1"/>
          </p:cNvSpPr>
          <p:nvPr>
            <p:ph type="subTitle" idx="1"/>
          </p:nvPr>
        </p:nvSpPr>
        <p:spPr/>
        <p:txBody>
          <a:bodyPr/>
          <a:lstStyle/>
          <a:p>
            <a:r>
              <a:rPr lang="en-US" dirty="0"/>
              <a:t>James Smith</a:t>
            </a:r>
          </a:p>
        </p:txBody>
      </p:sp>
    </p:spTree>
    <p:extLst>
      <p:ext uri="{BB962C8B-B14F-4D97-AF65-F5344CB8AC3E}">
        <p14:creationId xmlns:p14="http://schemas.microsoft.com/office/powerpoint/2010/main" val="256966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3BBCF86-A61E-BE59-3647-F1C90E1D453B}"/>
              </a:ext>
            </a:extLst>
          </p:cNvPr>
          <p:cNvSpPr txBox="1">
            <a:spLocks/>
          </p:cNvSpPr>
          <p:nvPr/>
        </p:nvSpPr>
        <p:spPr>
          <a:xfrm>
            <a:off x="447447" y="968660"/>
            <a:ext cx="10726605" cy="4153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My problem (phrase as a decision problem):</a:t>
            </a:r>
          </a:p>
          <a:p>
            <a:pPr lvl="1" algn="l"/>
            <a:r>
              <a:rPr lang="en-US" dirty="0">
                <a:latin typeface="Calibri" panose="020F0502020204030204" pitchFamily="34" charset="0"/>
                <a:cs typeface="Calibri" panose="020F0502020204030204" pitchFamily="34" charset="0"/>
              </a:rPr>
              <a:t>Given a graph G, can we color the vertices so that no two adjacent vertices are of the same color?</a:t>
            </a:r>
          </a:p>
          <a:p>
            <a:pPr algn="l"/>
            <a:endParaRPr lang="en-US" dirty="0">
              <a:latin typeface="Calibri" panose="020F0502020204030204" pitchFamily="34" charset="0"/>
              <a:cs typeface="Calibri" panose="020F0502020204030204" pitchFamily="34" charset="0"/>
            </a:endParaRPr>
          </a:p>
          <a:p>
            <a:pPr algn="l"/>
            <a:endParaRPr lang="en-US"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Optimization Version:</a:t>
            </a:r>
          </a:p>
          <a:p>
            <a:pPr algn="l"/>
            <a:r>
              <a:rPr lang="en-US" dirty="0">
                <a:latin typeface="Calibri" panose="020F0502020204030204" pitchFamily="34" charset="0"/>
                <a:cs typeface="Calibri" panose="020F0502020204030204" pitchFamily="34" charset="0"/>
              </a:rPr>
              <a:t>	We are using brute force to find all possible combinations of colors. Each combination is tested until the requirements are satisfied and the program returns the minimum number of colors.</a:t>
            </a:r>
          </a:p>
          <a:p>
            <a:pPr algn="l"/>
            <a:endParaRPr lang="en-US" dirty="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My Problem</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2</a:t>
            </a:fld>
            <a:endParaRPr lang="en-US" dirty="0"/>
          </a:p>
        </p:txBody>
      </p:sp>
    </p:spTree>
    <p:extLst>
      <p:ext uri="{BB962C8B-B14F-4D97-AF65-F5344CB8AC3E}">
        <p14:creationId xmlns:p14="http://schemas.microsoft.com/office/powerpoint/2010/main" val="68605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3BBCF86-A61E-BE59-3647-F1C90E1D453B}"/>
              </a:ext>
            </a:extLst>
          </p:cNvPr>
          <p:cNvSpPr txBox="1">
            <a:spLocks/>
          </p:cNvSpPr>
          <p:nvPr/>
        </p:nvSpPr>
        <p:spPr>
          <a:xfrm>
            <a:off x="447447" y="968661"/>
            <a:ext cx="10726605" cy="30825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How does the input to your problem look?</a:t>
            </a:r>
          </a:p>
          <a:p>
            <a:pPr marL="800100" lvl="1"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We are using an undirected complete graph without weighted edges.</a:t>
            </a:r>
          </a:p>
          <a:p>
            <a:pPr marL="800100" lvl="1"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We first input how many vertices the graph has and then input the connected edges on each line after</a:t>
            </a:r>
          </a:p>
          <a:p>
            <a:pPr marL="800100" lvl="1"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Example Input:</a:t>
            </a:r>
          </a:p>
          <a:p>
            <a:pPr lvl="2" algn="l"/>
            <a:r>
              <a:rPr lang="en-US" dirty="0">
                <a:latin typeface="Calibri" panose="020F0502020204030204" pitchFamily="34" charset="0"/>
                <a:cs typeface="Calibri" panose="020F0502020204030204" pitchFamily="34" charset="0"/>
              </a:rPr>
              <a:t>3</a:t>
            </a:r>
          </a:p>
          <a:p>
            <a:pPr lvl="2" algn="l"/>
            <a:r>
              <a:rPr lang="en-US" dirty="0">
                <a:latin typeface="Calibri" panose="020F0502020204030204" pitchFamily="34" charset="0"/>
                <a:cs typeface="Calibri" panose="020F0502020204030204" pitchFamily="34" charset="0"/>
              </a:rPr>
              <a:t>0 1 2</a:t>
            </a:r>
          </a:p>
          <a:p>
            <a:pPr lvl="2" algn="l"/>
            <a:r>
              <a:rPr lang="en-US" dirty="0">
                <a:latin typeface="Calibri" panose="020F0502020204030204" pitchFamily="34" charset="0"/>
                <a:cs typeface="Calibri" panose="020F0502020204030204" pitchFamily="34" charset="0"/>
              </a:rPr>
              <a:t>1 0 2</a:t>
            </a:r>
          </a:p>
          <a:p>
            <a:pPr lvl="2" algn="l"/>
            <a:r>
              <a:rPr lang="en-US" dirty="0">
                <a:latin typeface="Calibri" panose="020F0502020204030204" pitchFamily="34" charset="0"/>
                <a:cs typeface="Calibri" panose="020F0502020204030204" pitchFamily="34" charset="0"/>
              </a:rPr>
              <a:t>2 0 1</a:t>
            </a:r>
          </a:p>
          <a:p>
            <a:pPr marL="800100" lvl="1" indent="-342900" algn="l">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1" algn="l"/>
            <a:endParaRPr lang="en-US" dirty="0">
              <a:latin typeface="Calibri" panose="020F0502020204030204" pitchFamily="34" charset="0"/>
              <a:cs typeface="Calibri" panose="020F0502020204030204" pitchFamily="34" charset="0"/>
            </a:endParaRPr>
          </a:p>
        </p:txBody>
      </p:sp>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Problem Input</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3</a:t>
            </a:fld>
            <a:endParaRPr lang="en-US" dirty="0"/>
          </a:p>
        </p:txBody>
      </p:sp>
      <p:grpSp>
        <p:nvGrpSpPr>
          <p:cNvPr id="73" name="Group 72">
            <a:extLst>
              <a:ext uri="{FF2B5EF4-FFF2-40B4-BE49-F238E27FC236}">
                <a16:creationId xmlns:a16="http://schemas.microsoft.com/office/drawing/2014/main" id="{BC319222-220F-F757-A6B2-74EE900394F8}"/>
              </a:ext>
            </a:extLst>
          </p:cNvPr>
          <p:cNvGrpSpPr/>
          <p:nvPr/>
        </p:nvGrpSpPr>
        <p:grpSpPr>
          <a:xfrm>
            <a:off x="923364" y="4098320"/>
            <a:ext cx="9290545" cy="1270557"/>
            <a:chOff x="923364" y="4098320"/>
            <a:chExt cx="9290545" cy="1270557"/>
          </a:xfrm>
        </p:grpSpPr>
        <p:grpSp>
          <p:nvGrpSpPr>
            <p:cNvPr id="15" name="Group 14">
              <a:extLst>
                <a:ext uri="{FF2B5EF4-FFF2-40B4-BE49-F238E27FC236}">
                  <a16:creationId xmlns:a16="http://schemas.microsoft.com/office/drawing/2014/main" id="{A021AF4F-B843-AF55-FE0D-17C7980E533B}"/>
                </a:ext>
              </a:extLst>
            </p:cNvPr>
            <p:cNvGrpSpPr/>
            <p:nvPr/>
          </p:nvGrpSpPr>
          <p:grpSpPr>
            <a:xfrm>
              <a:off x="923364" y="4098320"/>
              <a:ext cx="1366282" cy="1167413"/>
              <a:chOff x="915278" y="4227250"/>
              <a:chExt cx="1366282" cy="1167413"/>
            </a:xfrm>
          </p:grpSpPr>
          <p:sp>
            <p:nvSpPr>
              <p:cNvPr id="2" name="Oval 1">
                <a:extLst>
                  <a:ext uri="{FF2B5EF4-FFF2-40B4-BE49-F238E27FC236}">
                    <a16:creationId xmlns:a16="http://schemas.microsoft.com/office/drawing/2014/main" id="{A36330BC-4C5D-A940-756E-7681D79EB24E}"/>
                  </a:ext>
                </a:extLst>
              </p:cNvPr>
              <p:cNvSpPr/>
              <p:nvPr/>
            </p:nvSpPr>
            <p:spPr>
              <a:xfrm>
                <a:off x="1403549" y="4227250"/>
                <a:ext cx="389740" cy="352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4092537-E2FB-C67D-8876-AA482CD165BA}"/>
                  </a:ext>
                </a:extLst>
              </p:cNvPr>
              <p:cNvSpPr/>
              <p:nvPr/>
            </p:nvSpPr>
            <p:spPr>
              <a:xfrm>
                <a:off x="915278" y="5042516"/>
                <a:ext cx="389740" cy="352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AA28B61-A442-A9E6-CD6F-7A72C3025EBF}"/>
                  </a:ext>
                </a:extLst>
              </p:cNvPr>
              <p:cNvSpPr/>
              <p:nvPr/>
            </p:nvSpPr>
            <p:spPr>
              <a:xfrm>
                <a:off x="1891820" y="5042516"/>
                <a:ext cx="389740" cy="352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E0535C3-1BD3-AF61-67D9-B56A153B81E8}"/>
                  </a:ext>
                </a:extLst>
              </p:cNvPr>
              <p:cNvCxnSpPr>
                <a:stCxn id="7" idx="0"/>
                <a:endCxn id="2" idx="3"/>
              </p:cNvCxnSpPr>
              <p:nvPr/>
            </p:nvCxnSpPr>
            <p:spPr>
              <a:xfrm flipV="1">
                <a:off x="1110148" y="4527826"/>
                <a:ext cx="350477" cy="51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309F6FB-BF86-0F82-D7A9-4283FDD35668}"/>
                  </a:ext>
                </a:extLst>
              </p:cNvPr>
              <p:cNvCxnSpPr>
                <a:stCxn id="2" idx="5"/>
                <a:endCxn id="11" idx="0"/>
              </p:cNvCxnSpPr>
              <p:nvPr/>
            </p:nvCxnSpPr>
            <p:spPr>
              <a:xfrm>
                <a:off x="1736213" y="4527826"/>
                <a:ext cx="350477" cy="51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371557-D445-7C61-12C7-7FB5936D497A}"/>
                  </a:ext>
                </a:extLst>
              </p:cNvPr>
              <p:cNvCxnSpPr>
                <a:stCxn id="7" idx="6"/>
                <a:endCxn id="11" idx="2"/>
              </p:cNvCxnSpPr>
              <p:nvPr/>
            </p:nvCxnSpPr>
            <p:spPr>
              <a:xfrm>
                <a:off x="1305018" y="5218590"/>
                <a:ext cx="58680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0336709-1E3E-5AE9-22DA-56FF90230CA8}"/>
                </a:ext>
              </a:extLst>
            </p:cNvPr>
            <p:cNvGrpSpPr/>
            <p:nvPr/>
          </p:nvGrpSpPr>
          <p:grpSpPr>
            <a:xfrm>
              <a:off x="2918699" y="4124106"/>
              <a:ext cx="1366282" cy="1167413"/>
              <a:chOff x="915278" y="4227250"/>
              <a:chExt cx="1366282" cy="1167413"/>
            </a:xfrm>
          </p:grpSpPr>
          <p:sp>
            <p:nvSpPr>
              <p:cNvPr id="17" name="Oval 16">
                <a:extLst>
                  <a:ext uri="{FF2B5EF4-FFF2-40B4-BE49-F238E27FC236}">
                    <a16:creationId xmlns:a16="http://schemas.microsoft.com/office/drawing/2014/main" id="{19F104A8-0836-1E42-C90E-2570F216AF65}"/>
                  </a:ext>
                </a:extLst>
              </p:cNvPr>
              <p:cNvSpPr/>
              <p:nvPr/>
            </p:nvSpPr>
            <p:spPr>
              <a:xfrm>
                <a:off x="1403549" y="4227250"/>
                <a:ext cx="389740" cy="352147"/>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2648BF1-64C9-092D-4892-9BEFAACC3823}"/>
                  </a:ext>
                </a:extLst>
              </p:cNvPr>
              <p:cNvSpPr/>
              <p:nvPr/>
            </p:nvSpPr>
            <p:spPr>
              <a:xfrm>
                <a:off x="915278" y="5042516"/>
                <a:ext cx="389740" cy="352147"/>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0E08EB6-7A91-D9F7-274D-A22068A9576D}"/>
                  </a:ext>
                </a:extLst>
              </p:cNvPr>
              <p:cNvSpPr/>
              <p:nvPr/>
            </p:nvSpPr>
            <p:spPr>
              <a:xfrm>
                <a:off x="1891820" y="5042516"/>
                <a:ext cx="389740" cy="352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0AF7D81A-F4AD-2DAC-3ECD-7A4C008FBAA0}"/>
                  </a:ext>
                </a:extLst>
              </p:cNvPr>
              <p:cNvCxnSpPr>
                <a:stCxn id="18" idx="0"/>
                <a:endCxn id="17" idx="3"/>
              </p:cNvCxnSpPr>
              <p:nvPr/>
            </p:nvCxnSpPr>
            <p:spPr>
              <a:xfrm flipV="1">
                <a:off x="1110148" y="4527826"/>
                <a:ext cx="350477" cy="51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2709A4C-1C3E-1DA0-CA2E-4D2E3B202A0F}"/>
                  </a:ext>
                </a:extLst>
              </p:cNvPr>
              <p:cNvCxnSpPr>
                <a:stCxn id="17" idx="5"/>
                <a:endCxn id="19" idx="0"/>
              </p:cNvCxnSpPr>
              <p:nvPr/>
            </p:nvCxnSpPr>
            <p:spPr>
              <a:xfrm>
                <a:off x="1736213" y="4527826"/>
                <a:ext cx="350477" cy="51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6D0D6A-51C9-3459-7043-776A7FD07D41}"/>
                  </a:ext>
                </a:extLst>
              </p:cNvPr>
              <p:cNvCxnSpPr>
                <a:stCxn id="18" idx="6"/>
                <a:endCxn id="19" idx="2"/>
              </p:cNvCxnSpPr>
              <p:nvPr/>
            </p:nvCxnSpPr>
            <p:spPr>
              <a:xfrm>
                <a:off x="1305018" y="5218590"/>
                <a:ext cx="58680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C8F33D49-ABEB-F917-B1F0-4C61A5BA3AD5}"/>
                </a:ext>
              </a:extLst>
            </p:cNvPr>
            <p:cNvGrpSpPr/>
            <p:nvPr/>
          </p:nvGrpSpPr>
          <p:grpSpPr>
            <a:xfrm>
              <a:off x="4867038" y="4149892"/>
              <a:ext cx="1366282" cy="1167413"/>
              <a:chOff x="915278" y="4227250"/>
              <a:chExt cx="1366282" cy="1167413"/>
            </a:xfrm>
          </p:grpSpPr>
          <p:sp>
            <p:nvSpPr>
              <p:cNvPr id="25" name="Oval 24">
                <a:extLst>
                  <a:ext uri="{FF2B5EF4-FFF2-40B4-BE49-F238E27FC236}">
                    <a16:creationId xmlns:a16="http://schemas.microsoft.com/office/drawing/2014/main" id="{2DCCF841-4F15-F62A-1E07-DC292B3B71D7}"/>
                  </a:ext>
                </a:extLst>
              </p:cNvPr>
              <p:cNvSpPr/>
              <p:nvPr/>
            </p:nvSpPr>
            <p:spPr>
              <a:xfrm>
                <a:off x="1403549" y="4227250"/>
                <a:ext cx="389740" cy="352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872F7FD-5C16-2E31-DA61-36537BA49E3C}"/>
                  </a:ext>
                </a:extLst>
              </p:cNvPr>
              <p:cNvSpPr/>
              <p:nvPr/>
            </p:nvSpPr>
            <p:spPr>
              <a:xfrm>
                <a:off x="915278" y="5042516"/>
                <a:ext cx="389740" cy="352147"/>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3120C51-5018-92E1-70EF-ABD5EE77C79F}"/>
                  </a:ext>
                </a:extLst>
              </p:cNvPr>
              <p:cNvSpPr/>
              <p:nvPr/>
            </p:nvSpPr>
            <p:spPr>
              <a:xfrm>
                <a:off x="1891820" y="5042516"/>
                <a:ext cx="389740" cy="352147"/>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0F915193-A599-F69B-2279-DAAE3DD6469C}"/>
                  </a:ext>
                </a:extLst>
              </p:cNvPr>
              <p:cNvCxnSpPr>
                <a:stCxn id="26" idx="0"/>
                <a:endCxn id="25" idx="3"/>
              </p:cNvCxnSpPr>
              <p:nvPr/>
            </p:nvCxnSpPr>
            <p:spPr>
              <a:xfrm flipV="1">
                <a:off x="1110148" y="4527826"/>
                <a:ext cx="350477" cy="51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0ED5EF7-FE05-7CFB-3908-F1A443DDF310}"/>
                  </a:ext>
                </a:extLst>
              </p:cNvPr>
              <p:cNvCxnSpPr>
                <a:stCxn id="25" idx="5"/>
                <a:endCxn id="27" idx="0"/>
              </p:cNvCxnSpPr>
              <p:nvPr/>
            </p:nvCxnSpPr>
            <p:spPr>
              <a:xfrm>
                <a:off x="1736213" y="4527826"/>
                <a:ext cx="350477" cy="51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25A8723-89A1-BF2F-EF17-E739F6C0B240}"/>
                  </a:ext>
                </a:extLst>
              </p:cNvPr>
              <p:cNvCxnSpPr>
                <a:stCxn id="26" idx="6"/>
                <a:endCxn id="27" idx="2"/>
              </p:cNvCxnSpPr>
              <p:nvPr/>
            </p:nvCxnSpPr>
            <p:spPr>
              <a:xfrm>
                <a:off x="1305018" y="5218590"/>
                <a:ext cx="58680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1AF07778-3B9E-4C19-B4B8-9DF19E2FA941}"/>
                </a:ext>
              </a:extLst>
            </p:cNvPr>
            <p:cNvGrpSpPr/>
            <p:nvPr/>
          </p:nvGrpSpPr>
          <p:grpSpPr>
            <a:xfrm>
              <a:off x="6883201" y="4175678"/>
              <a:ext cx="1366282" cy="1167413"/>
              <a:chOff x="915278" y="4227250"/>
              <a:chExt cx="1366282" cy="1167413"/>
            </a:xfrm>
          </p:grpSpPr>
          <p:sp>
            <p:nvSpPr>
              <p:cNvPr id="32" name="Oval 31">
                <a:extLst>
                  <a:ext uri="{FF2B5EF4-FFF2-40B4-BE49-F238E27FC236}">
                    <a16:creationId xmlns:a16="http://schemas.microsoft.com/office/drawing/2014/main" id="{EEBE0ADF-81E7-36CA-4942-1DFC1194D394}"/>
                  </a:ext>
                </a:extLst>
              </p:cNvPr>
              <p:cNvSpPr/>
              <p:nvPr/>
            </p:nvSpPr>
            <p:spPr>
              <a:xfrm>
                <a:off x="1403549" y="4227250"/>
                <a:ext cx="389740" cy="352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B1B4BE5-DE98-14F2-45EB-4F63E76E669E}"/>
                  </a:ext>
                </a:extLst>
              </p:cNvPr>
              <p:cNvSpPr/>
              <p:nvPr/>
            </p:nvSpPr>
            <p:spPr>
              <a:xfrm>
                <a:off x="915278" y="5042516"/>
                <a:ext cx="389740" cy="352147"/>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C0BEBDEC-FC09-C5AD-AEE7-B9FFE41DD834}"/>
                  </a:ext>
                </a:extLst>
              </p:cNvPr>
              <p:cNvSpPr/>
              <p:nvPr/>
            </p:nvSpPr>
            <p:spPr>
              <a:xfrm>
                <a:off x="1891820" y="5042516"/>
                <a:ext cx="389740" cy="352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C60F9D7-5F71-E68A-72DF-7E3AE756EF87}"/>
                  </a:ext>
                </a:extLst>
              </p:cNvPr>
              <p:cNvCxnSpPr>
                <a:stCxn id="33" idx="0"/>
                <a:endCxn id="32" idx="3"/>
              </p:cNvCxnSpPr>
              <p:nvPr/>
            </p:nvCxnSpPr>
            <p:spPr>
              <a:xfrm flipV="1">
                <a:off x="1110148" y="4527826"/>
                <a:ext cx="350477" cy="51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AA59E9C-97CE-59F0-E925-2E429B411738}"/>
                  </a:ext>
                </a:extLst>
              </p:cNvPr>
              <p:cNvCxnSpPr>
                <a:stCxn id="32" idx="5"/>
                <a:endCxn id="34" idx="0"/>
              </p:cNvCxnSpPr>
              <p:nvPr/>
            </p:nvCxnSpPr>
            <p:spPr>
              <a:xfrm>
                <a:off x="1736213" y="4527826"/>
                <a:ext cx="350477" cy="51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8A42F5-316F-E887-4725-554DDFA63C6A}"/>
                  </a:ext>
                </a:extLst>
              </p:cNvPr>
              <p:cNvCxnSpPr>
                <a:stCxn id="33" idx="6"/>
                <a:endCxn id="34" idx="2"/>
              </p:cNvCxnSpPr>
              <p:nvPr/>
            </p:nvCxnSpPr>
            <p:spPr>
              <a:xfrm>
                <a:off x="1305018" y="5218590"/>
                <a:ext cx="58680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CE3BA486-C5E2-60E3-3CF2-A6E8721EDB3B}"/>
                </a:ext>
              </a:extLst>
            </p:cNvPr>
            <p:cNvGrpSpPr/>
            <p:nvPr/>
          </p:nvGrpSpPr>
          <p:grpSpPr>
            <a:xfrm>
              <a:off x="8847627" y="4201464"/>
              <a:ext cx="1366282" cy="1167413"/>
              <a:chOff x="915278" y="4227250"/>
              <a:chExt cx="1366282" cy="1167413"/>
            </a:xfrm>
          </p:grpSpPr>
          <p:sp>
            <p:nvSpPr>
              <p:cNvPr id="45" name="Oval 44">
                <a:extLst>
                  <a:ext uri="{FF2B5EF4-FFF2-40B4-BE49-F238E27FC236}">
                    <a16:creationId xmlns:a16="http://schemas.microsoft.com/office/drawing/2014/main" id="{8ABF20A8-C77C-E9C0-5D7C-639B3F061518}"/>
                  </a:ext>
                </a:extLst>
              </p:cNvPr>
              <p:cNvSpPr/>
              <p:nvPr/>
            </p:nvSpPr>
            <p:spPr>
              <a:xfrm>
                <a:off x="1403549" y="4227250"/>
                <a:ext cx="389740" cy="352147"/>
              </a:xfrm>
              <a:prstGeom prst="ellipse">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D029E049-0886-7EBE-BF75-6F16F0EAE849}"/>
                  </a:ext>
                </a:extLst>
              </p:cNvPr>
              <p:cNvSpPr/>
              <p:nvPr/>
            </p:nvSpPr>
            <p:spPr>
              <a:xfrm>
                <a:off x="915278" y="5042516"/>
                <a:ext cx="389740" cy="352147"/>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21065399-6F3C-9706-0665-D86BC70B01FC}"/>
                  </a:ext>
                </a:extLst>
              </p:cNvPr>
              <p:cNvSpPr/>
              <p:nvPr/>
            </p:nvSpPr>
            <p:spPr>
              <a:xfrm>
                <a:off x="1891820" y="5042516"/>
                <a:ext cx="389740" cy="352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E9894810-BB57-8487-ABEB-19FB2E17F707}"/>
                  </a:ext>
                </a:extLst>
              </p:cNvPr>
              <p:cNvCxnSpPr>
                <a:stCxn id="46" idx="0"/>
                <a:endCxn id="45" idx="3"/>
              </p:cNvCxnSpPr>
              <p:nvPr/>
            </p:nvCxnSpPr>
            <p:spPr>
              <a:xfrm flipV="1">
                <a:off x="1110148" y="4527826"/>
                <a:ext cx="350477" cy="51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EC23ED-9536-A0EB-7A35-EF0398190810}"/>
                  </a:ext>
                </a:extLst>
              </p:cNvPr>
              <p:cNvCxnSpPr>
                <a:stCxn id="45" idx="5"/>
                <a:endCxn id="47" idx="0"/>
              </p:cNvCxnSpPr>
              <p:nvPr/>
            </p:nvCxnSpPr>
            <p:spPr>
              <a:xfrm>
                <a:off x="1736213" y="4527826"/>
                <a:ext cx="350477" cy="51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E77CA24-E739-F160-1B0A-71458A666A40}"/>
                  </a:ext>
                </a:extLst>
              </p:cNvPr>
              <p:cNvCxnSpPr>
                <a:stCxn id="46" idx="6"/>
                <a:endCxn id="47" idx="2"/>
              </p:cNvCxnSpPr>
              <p:nvPr/>
            </p:nvCxnSpPr>
            <p:spPr>
              <a:xfrm>
                <a:off x="1305018" y="5218590"/>
                <a:ext cx="58680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9" name="Straight Arrow Connector 68">
              <a:extLst>
                <a:ext uri="{FF2B5EF4-FFF2-40B4-BE49-F238E27FC236}">
                  <a16:creationId xmlns:a16="http://schemas.microsoft.com/office/drawing/2014/main" id="{64C8D0A1-858B-B934-CF63-1374EFE259A0}"/>
                </a:ext>
              </a:extLst>
            </p:cNvPr>
            <p:cNvCxnSpPr/>
            <p:nvPr/>
          </p:nvCxnSpPr>
          <p:spPr>
            <a:xfrm>
              <a:off x="2398889" y="4682027"/>
              <a:ext cx="5976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7BE5AE1-965F-F025-5124-57195D548DF1}"/>
                </a:ext>
              </a:extLst>
            </p:cNvPr>
            <p:cNvCxnSpPr/>
            <p:nvPr/>
          </p:nvCxnSpPr>
          <p:spPr>
            <a:xfrm>
              <a:off x="4269424" y="4652338"/>
              <a:ext cx="5976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383B12B-630A-A27C-DB48-E8AB38B46010}"/>
                </a:ext>
              </a:extLst>
            </p:cNvPr>
            <p:cNvCxnSpPr/>
            <p:nvPr/>
          </p:nvCxnSpPr>
          <p:spPr>
            <a:xfrm>
              <a:off x="6233320" y="4682027"/>
              <a:ext cx="5976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8EE2379-EBD8-1FD3-5972-51FFA512C0D5}"/>
                </a:ext>
              </a:extLst>
            </p:cNvPr>
            <p:cNvCxnSpPr/>
            <p:nvPr/>
          </p:nvCxnSpPr>
          <p:spPr>
            <a:xfrm>
              <a:off x="8312897" y="4682027"/>
              <a:ext cx="5976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893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Reduction (justify its inclusion in  NP-Complete)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4</a:t>
            </a:fld>
            <a:endParaRPr lang="en-US" dirty="0"/>
          </a:p>
        </p:txBody>
      </p:sp>
      <p:sp>
        <p:nvSpPr>
          <p:cNvPr id="5" name="Content Placeholder 2">
            <a:extLst>
              <a:ext uri="{FF2B5EF4-FFF2-40B4-BE49-F238E27FC236}">
                <a16:creationId xmlns:a16="http://schemas.microsoft.com/office/drawing/2014/main" id="{7B4FD3A8-D751-EA4E-E3FE-30C3B6403970}"/>
              </a:ext>
            </a:extLst>
          </p:cNvPr>
          <p:cNvSpPr txBox="1">
            <a:spLocks/>
          </p:cNvSpPr>
          <p:nvPr/>
        </p:nvSpPr>
        <p:spPr>
          <a:xfrm>
            <a:off x="447447" y="968660"/>
            <a:ext cx="10726605" cy="538768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Show the reduction that justifies the problem is in NP-Complete</a:t>
            </a:r>
          </a:p>
          <a:p>
            <a:pPr algn="l"/>
            <a:r>
              <a:rPr lang="en-US" dirty="0">
                <a:latin typeface="Calibri" panose="020F0502020204030204" pitchFamily="34" charset="0"/>
                <a:cs typeface="Calibri" panose="020F0502020204030204" pitchFamily="34" charset="0"/>
              </a:rPr>
              <a:t>We can use a reduction of 3sat to 3coloring to show that min-graph coloring is NP-complete:</a:t>
            </a:r>
          </a:p>
          <a:p>
            <a:pPr algn="l"/>
            <a:endParaRPr lang="en-US" dirty="0">
              <a:latin typeface="Calibri" panose="020F0502020204030204" pitchFamily="34" charset="0"/>
              <a:cs typeface="Calibri" panose="020F0502020204030204" pitchFamily="34" charset="0"/>
            </a:endParaRPr>
          </a:p>
          <a:p>
            <a:pPr algn="l"/>
            <a:endParaRPr lang="en-US" dirty="0">
              <a:latin typeface="Calibri" panose="020F0502020204030204" pitchFamily="34" charset="0"/>
              <a:cs typeface="Calibri" panose="020F0502020204030204" pitchFamily="34" charset="0"/>
            </a:endParaRPr>
          </a:p>
          <a:p>
            <a:pPr algn="l"/>
            <a:endParaRPr lang="en-US" dirty="0">
              <a:latin typeface="Calibri" panose="020F0502020204030204" pitchFamily="34" charset="0"/>
              <a:cs typeface="Calibri" panose="020F0502020204030204" pitchFamily="34" charset="0"/>
            </a:endParaRPr>
          </a:p>
          <a:p>
            <a:pPr algn="l"/>
            <a:endParaRPr lang="en-US"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	</a:t>
            </a:r>
          </a:p>
          <a:p>
            <a:pPr algn="l"/>
            <a:r>
              <a:rPr lang="en-US" dirty="0">
                <a:latin typeface="Calibri" panose="020F0502020204030204" pitchFamily="34" charset="0"/>
                <a:cs typeface="Calibri" panose="020F0502020204030204" pitchFamily="34" charset="0"/>
              </a:rPr>
              <a:t>	</a:t>
            </a:r>
          </a:p>
        </p:txBody>
      </p:sp>
      <p:pic>
        <p:nvPicPr>
          <p:cNvPr id="3" name="Picture 2">
            <a:extLst>
              <a:ext uri="{FF2B5EF4-FFF2-40B4-BE49-F238E27FC236}">
                <a16:creationId xmlns:a16="http://schemas.microsoft.com/office/drawing/2014/main" id="{B999BCC8-83D7-A448-39E9-E1E5A1F27EE0}"/>
              </a:ext>
            </a:extLst>
          </p:cNvPr>
          <p:cNvPicPr>
            <a:picLocks noChangeAspect="1"/>
          </p:cNvPicPr>
          <p:nvPr/>
        </p:nvPicPr>
        <p:blipFill>
          <a:blip r:embed="rId2"/>
          <a:stretch>
            <a:fillRect/>
          </a:stretch>
        </p:blipFill>
        <p:spPr>
          <a:xfrm>
            <a:off x="5450889" y="2538288"/>
            <a:ext cx="3798326" cy="1072941"/>
          </a:xfrm>
          <a:prstGeom prst="rect">
            <a:avLst/>
          </a:prstGeom>
        </p:spPr>
      </p:pic>
      <p:pic>
        <p:nvPicPr>
          <p:cNvPr id="6" name="Picture 5">
            <a:extLst>
              <a:ext uri="{FF2B5EF4-FFF2-40B4-BE49-F238E27FC236}">
                <a16:creationId xmlns:a16="http://schemas.microsoft.com/office/drawing/2014/main" id="{1EAC3B0C-666E-EC02-4624-AB5E37D5FC3C}"/>
              </a:ext>
            </a:extLst>
          </p:cNvPr>
          <p:cNvPicPr>
            <a:picLocks noChangeAspect="1"/>
          </p:cNvPicPr>
          <p:nvPr/>
        </p:nvPicPr>
        <p:blipFill>
          <a:blip r:embed="rId3"/>
          <a:stretch>
            <a:fillRect/>
          </a:stretch>
        </p:blipFill>
        <p:spPr>
          <a:xfrm>
            <a:off x="2223505" y="2538288"/>
            <a:ext cx="2303251" cy="1557405"/>
          </a:xfrm>
          <a:prstGeom prst="rect">
            <a:avLst/>
          </a:prstGeom>
        </p:spPr>
      </p:pic>
    </p:spTree>
    <p:extLst>
      <p:ext uri="{BB962C8B-B14F-4D97-AF65-F5344CB8AC3E}">
        <p14:creationId xmlns:p14="http://schemas.microsoft.com/office/powerpoint/2010/main" val="178866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Sketch of Exact Solution (pseudo-code)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5</a:t>
            </a:fld>
            <a:endParaRPr lang="en-US" dirty="0"/>
          </a:p>
        </p:txBody>
      </p:sp>
      <p:sp>
        <p:nvSpPr>
          <p:cNvPr id="2" name="TextBox 1">
            <a:extLst>
              <a:ext uri="{FF2B5EF4-FFF2-40B4-BE49-F238E27FC236}">
                <a16:creationId xmlns:a16="http://schemas.microsoft.com/office/drawing/2014/main" id="{5CC23D9D-7258-C704-A372-53B6941A45A1}"/>
              </a:ext>
            </a:extLst>
          </p:cNvPr>
          <p:cNvSpPr txBox="1"/>
          <p:nvPr/>
        </p:nvSpPr>
        <p:spPr>
          <a:xfrm>
            <a:off x="1606858" y="1819922"/>
            <a:ext cx="7954392" cy="379076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25535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Worst Case Example (if possible)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6</a:t>
            </a:fld>
            <a:endParaRPr lang="en-US" dirty="0"/>
          </a:p>
        </p:txBody>
      </p:sp>
    </p:spTree>
    <p:extLst>
      <p:ext uri="{BB962C8B-B14F-4D97-AF65-F5344CB8AC3E}">
        <p14:creationId xmlns:p14="http://schemas.microsoft.com/office/powerpoint/2010/main" val="144130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Test Cases</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7</a:t>
            </a:fld>
            <a:endParaRPr lang="en-US" dirty="0"/>
          </a:p>
        </p:txBody>
      </p:sp>
      <p:sp>
        <p:nvSpPr>
          <p:cNvPr id="5" name="Content Placeholder 2">
            <a:extLst>
              <a:ext uri="{FF2B5EF4-FFF2-40B4-BE49-F238E27FC236}">
                <a16:creationId xmlns:a16="http://schemas.microsoft.com/office/drawing/2014/main" id="{8E3674FC-DF46-D9DA-A352-3A6CFDCC8C5F}"/>
              </a:ext>
            </a:extLst>
          </p:cNvPr>
          <p:cNvSpPr txBox="1">
            <a:spLocks/>
          </p:cNvSpPr>
          <p:nvPr/>
        </p:nvSpPr>
        <p:spPr>
          <a:xfrm>
            <a:off x="447447" y="968660"/>
            <a:ext cx="10726605" cy="20827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How did you generate them? (hopefully with a python program)</a:t>
            </a:r>
          </a:p>
          <a:p>
            <a:pPr algn="l"/>
            <a:r>
              <a:rPr lang="en-US" dirty="0">
                <a:latin typeface="Calibri" panose="020F0502020204030204" pitchFamily="34" charset="0"/>
                <a:cs typeface="Calibri" panose="020F0502020204030204" pitchFamily="34" charset="0"/>
              </a:rPr>
              <a:t>Test case Sizes?</a:t>
            </a:r>
          </a:p>
          <a:p>
            <a:pPr algn="l"/>
            <a:r>
              <a:rPr lang="en-US" dirty="0">
                <a:latin typeface="Calibri" panose="020F0502020204030204" pitchFamily="34" charset="0"/>
                <a:cs typeface="Calibri" panose="020F0502020204030204" pitchFamily="34" charset="0"/>
              </a:rPr>
              <a:t>Performance of test cases of different sizes?</a:t>
            </a:r>
          </a:p>
          <a:p>
            <a:pPr algn="l"/>
            <a:r>
              <a:rPr lang="en-US" dirty="0">
                <a:latin typeface="Calibri" panose="020F0502020204030204" pitchFamily="34" charset="0"/>
                <a:cs typeface="Calibri" panose="020F0502020204030204" pitchFamily="34" charset="0"/>
              </a:rPr>
              <a:t>Plot of the run time of your program as you increase the input size.  You MUST run your program on inputs that cause your program to run more than 20 minutes.</a:t>
            </a:r>
          </a:p>
        </p:txBody>
      </p:sp>
    </p:spTree>
    <p:extLst>
      <p:ext uri="{BB962C8B-B14F-4D97-AF65-F5344CB8AC3E}">
        <p14:creationId xmlns:p14="http://schemas.microsoft.com/office/powerpoint/2010/main" val="288697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048F-70B8-5E13-C63B-E24571E0BB47}"/>
              </a:ext>
            </a:extLst>
          </p:cNvPr>
          <p:cNvSpPr>
            <a:spLocks noGrp="1"/>
          </p:cNvSpPr>
          <p:nvPr>
            <p:ph type="ctrTitle"/>
          </p:nvPr>
        </p:nvSpPr>
        <p:spPr/>
        <p:txBody>
          <a:bodyPr/>
          <a:lstStyle/>
          <a:p>
            <a:r>
              <a:rPr lang="en-US" dirty="0"/>
              <a:t>Approximation Portion</a:t>
            </a:r>
          </a:p>
        </p:txBody>
      </p:sp>
      <p:sp>
        <p:nvSpPr>
          <p:cNvPr id="3" name="Subtitle 2">
            <a:extLst>
              <a:ext uri="{FF2B5EF4-FFF2-40B4-BE49-F238E27FC236}">
                <a16:creationId xmlns:a16="http://schemas.microsoft.com/office/drawing/2014/main" id="{48A3F265-5950-CB3F-D466-082CCD0BD7C1}"/>
              </a:ext>
            </a:extLst>
          </p:cNvPr>
          <p:cNvSpPr>
            <a:spLocks noGrp="1"/>
          </p:cNvSpPr>
          <p:nvPr>
            <p:ph type="subTitle" idx="1"/>
          </p:nvPr>
        </p:nvSpPr>
        <p:spPr/>
        <p:txBody>
          <a:bodyPr/>
          <a:lstStyle/>
          <a:p>
            <a:r>
              <a:rPr lang="en-US" dirty="0"/>
              <a:t>Penny Molloy</a:t>
            </a:r>
          </a:p>
        </p:txBody>
      </p:sp>
    </p:spTree>
    <p:extLst>
      <p:ext uri="{BB962C8B-B14F-4D97-AF65-F5344CB8AC3E}">
        <p14:creationId xmlns:p14="http://schemas.microsoft.com/office/powerpoint/2010/main" val="332725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Approximation</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9</a:t>
            </a:fld>
            <a:endParaRPr lang="en-US" dirty="0"/>
          </a:p>
        </p:txBody>
      </p:sp>
      <p:sp>
        <p:nvSpPr>
          <p:cNvPr id="5" name="Content Placeholder 2">
            <a:extLst>
              <a:ext uri="{FF2B5EF4-FFF2-40B4-BE49-F238E27FC236}">
                <a16:creationId xmlns:a16="http://schemas.microsoft.com/office/drawing/2014/main" id="{8E3674FC-DF46-D9DA-A352-3A6CFDCC8C5F}"/>
              </a:ext>
            </a:extLst>
          </p:cNvPr>
          <p:cNvSpPr txBox="1">
            <a:spLocks/>
          </p:cNvSpPr>
          <p:nvPr/>
        </p:nvSpPr>
        <p:spPr>
          <a:xfrm>
            <a:off x="447447" y="968660"/>
            <a:ext cx="10726605" cy="25759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Sketch algorithm choices (anytime algorithms, greedy algorithms, stochastic algorithms).</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Bounds on its performance</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Plot comparing difference in run time and solution quality using your test cases.</a:t>
            </a:r>
          </a:p>
        </p:txBody>
      </p:sp>
    </p:spTree>
    <p:extLst>
      <p:ext uri="{BB962C8B-B14F-4D97-AF65-F5344CB8AC3E}">
        <p14:creationId xmlns:p14="http://schemas.microsoft.com/office/powerpoint/2010/main" val="275181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TotalTime>
  <Words>283</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My NP-Complete Project Presentation</vt:lpstr>
      <vt:lpstr>PowerPoint Presentation</vt:lpstr>
      <vt:lpstr>PowerPoint Presentation</vt:lpstr>
      <vt:lpstr>PowerPoint Presentation</vt:lpstr>
      <vt:lpstr>PowerPoint Presentation</vt:lpstr>
      <vt:lpstr>PowerPoint Presentation</vt:lpstr>
      <vt:lpstr>PowerPoint Presentation</vt:lpstr>
      <vt:lpstr>Approximation Portion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NP-Complete Project Presentation</dc:title>
  <dc:creator>Molloy, Kevin Patrick - molloykp</dc:creator>
  <cp:lastModifiedBy>James Smith</cp:lastModifiedBy>
  <cp:revision>6</cp:revision>
  <dcterms:created xsi:type="dcterms:W3CDTF">2022-04-25T13:34:16Z</dcterms:created>
  <dcterms:modified xsi:type="dcterms:W3CDTF">2022-04-29T18:28:08Z</dcterms:modified>
</cp:coreProperties>
</file>