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59" r:id="rId6"/>
    <p:sldId id="260"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114" d="100"/>
          <a:sy n="114" d="100"/>
        </p:scale>
        <p:origin x="43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A4508-F596-BAEE-CC8D-0009297F1F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E1E305-FC7F-292D-778B-5301131356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966B20-1E5E-FEDB-E603-5291EDDCB519}"/>
              </a:ext>
            </a:extLst>
          </p:cNvPr>
          <p:cNvSpPr>
            <a:spLocks noGrp="1"/>
          </p:cNvSpPr>
          <p:nvPr>
            <p:ph type="dt" sz="half" idx="10"/>
          </p:nvPr>
        </p:nvSpPr>
        <p:spPr/>
        <p:txBody>
          <a:bodyPr/>
          <a:lstStyle/>
          <a:p>
            <a:fld id="{5A0B357F-9D5E-0045-988D-BB8854058ED8}" type="datetimeFigureOut">
              <a:rPr lang="en-US" smtClean="0"/>
              <a:t>4/27/2022</a:t>
            </a:fld>
            <a:endParaRPr lang="en-US"/>
          </a:p>
        </p:txBody>
      </p:sp>
      <p:sp>
        <p:nvSpPr>
          <p:cNvPr id="5" name="Footer Placeholder 4">
            <a:extLst>
              <a:ext uri="{FF2B5EF4-FFF2-40B4-BE49-F238E27FC236}">
                <a16:creationId xmlns:a16="http://schemas.microsoft.com/office/drawing/2014/main" id="{3C354D6A-71B1-236F-1852-D5DF72EA7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B99788-96A5-0473-FF67-76E57A96FFA4}"/>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163361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BE034-023B-F9F8-A30A-7DA45C9F03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78767E-193F-0EEE-C320-FC2D7A2D38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2D7903-7A54-1FCF-115F-A32BF6E4B434}"/>
              </a:ext>
            </a:extLst>
          </p:cNvPr>
          <p:cNvSpPr>
            <a:spLocks noGrp="1"/>
          </p:cNvSpPr>
          <p:nvPr>
            <p:ph type="dt" sz="half" idx="10"/>
          </p:nvPr>
        </p:nvSpPr>
        <p:spPr/>
        <p:txBody>
          <a:bodyPr/>
          <a:lstStyle/>
          <a:p>
            <a:fld id="{5A0B357F-9D5E-0045-988D-BB8854058ED8}" type="datetimeFigureOut">
              <a:rPr lang="en-US" smtClean="0"/>
              <a:t>4/27/2022</a:t>
            </a:fld>
            <a:endParaRPr lang="en-US"/>
          </a:p>
        </p:txBody>
      </p:sp>
      <p:sp>
        <p:nvSpPr>
          <p:cNvPr id="5" name="Footer Placeholder 4">
            <a:extLst>
              <a:ext uri="{FF2B5EF4-FFF2-40B4-BE49-F238E27FC236}">
                <a16:creationId xmlns:a16="http://schemas.microsoft.com/office/drawing/2014/main" id="{A69C3C1E-654C-E6DF-E1EE-076B40879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771AA-EB4E-53EE-9542-A6314C08BAE6}"/>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262100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512B34-65DB-305F-AA89-4FD25845D8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0892D4-1177-0C18-EE2C-9800A20F81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A7878E-0394-63FF-1FAE-2C59274D1C0F}"/>
              </a:ext>
            </a:extLst>
          </p:cNvPr>
          <p:cNvSpPr>
            <a:spLocks noGrp="1"/>
          </p:cNvSpPr>
          <p:nvPr>
            <p:ph type="dt" sz="half" idx="10"/>
          </p:nvPr>
        </p:nvSpPr>
        <p:spPr/>
        <p:txBody>
          <a:bodyPr/>
          <a:lstStyle/>
          <a:p>
            <a:fld id="{5A0B357F-9D5E-0045-988D-BB8854058ED8}" type="datetimeFigureOut">
              <a:rPr lang="en-US" smtClean="0"/>
              <a:t>4/27/2022</a:t>
            </a:fld>
            <a:endParaRPr lang="en-US"/>
          </a:p>
        </p:txBody>
      </p:sp>
      <p:sp>
        <p:nvSpPr>
          <p:cNvPr id="5" name="Footer Placeholder 4">
            <a:extLst>
              <a:ext uri="{FF2B5EF4-FFF2-40B4-BE49-F238E27FC236}">
                <a16:creationId xmlns:a16="http://schemas.microsoft.com/office/drawing/2014/main" id="{3FDBCAA0-AB10-51D7-4108-7A43DDE8B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F7F73-D85B-9AC3-E337-92683A159C49}"/>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780633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BA0D2-EF32-0C25-ECDC-01A2F656C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95BFDD-217B-5129-D3D4-12E07A5339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7CB321-3D50-9C5A-F686-96A7989E9B77}"/>
              </a:ext>
            </a:extLst>
          </p:cNvPr>
          <p:cNvSpPr>
            <a:spLocks noGrp="1"/>
          </p:cNvSpPr>
          <p:nvPr>
            <p:ph type="dt" sz="half" idx="10"/>
          </p:nvPr>
        </p:nvSpPr>
        <p:spPr/>
        <p:txBody>
          <a:bodyPr/>
          <a:lstStyle/>
          <a:p>
            <a:fld id="{5A0B357F-9D5E-0045-988D-BB8854058ED8}" type="datetimeFigureOut">
              <a:rPr lang="en-US" smtClean="0"/>
              <a:t>4/27/2022</a:t>
            </a:fld>
            <a:endParaRPr lang="en-US"/>
          </a:p>
        </p:txBody>
      </p:sp>
      <p:sp>
        <p:nvSpPr>
          <p:cNvPr id="5" name="Footer Placeholder 4">
            <a:extLst>
              <a:ext uri="{FF2B5EF4-FFF2-40B4-BE49-F238E27FC236}">
                <a16:creationId xmlns:a16="http://schemas.microsoft.com/office/drawing/2014/main" id="{2B5881D9-E934-2F9B-AC78-91BB885D1C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61958-7148-B7CF-F0A9-2BBDE85FF065}"/>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3028546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7A26-E235-00B4-C8C7-FE267EE637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D6864A-EE3F-3FD6-E15F-7B772097D7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786F67-3E68-6B8A-32B3-A4AD34A016AE}"/>
              </a:ext>
            </a:extLst>
          </p:cNvPr>
          <p:cNvSpPr>
            <a:spLocks noGrp="1"/>
          </p:cNvSpPr>
          <p:nvPr>
            <p:ph type="dt" sz="half" idx="10"/>
          </p:nvPr>
        </p:nvSpPr>
        <p:spPr/>
        <p:txBody>
          <a:bodyPr/>
          <a:lstStyle/>
          <a:p>
            <a:fld id="{5A0B357F-9D5E-0045-988D-BB8854058ED8}" type="datetimeFigureOut">
              <a:rPr lang="en-US" smtClean="0"/>
              <a:t>4/27/2022</a:t>
            </a:fld>
            <a:endParaRPr lang="en-US"/>
          </a:p>
        </p:txBody>
      </p:sp>
      <p:sp>
        <p:nvSpPr>
          <p:cNvPr id="5" name="Footer Placeholder 4">
            <a:extLst>
              <a:ext uri="{FF2B5EF4-FFF2-40B4-BE49-F238E27FC236}">
                <a16:creationId xmlns:a16="http://schemas.microsoft.com/office/drawing/2014/main" id="{870B7FE5-087C-C33B-CE71-F9F180467E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46CE-89F4-AF6E-8243-8DAC493C543E}"/>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1084880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2DA2-36FC-9558-E686-EC2A91729D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50D10C-F61A-3C37-0223-2BF6503D4F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703AF0-7213-9075-3472-0C19D1C062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7EB87F-C210-0960-57B2-06EEF2BE5856}"/>
              </a:ext>
            </a:extLst>
          </p:cNvPr>
          <p:cNvSpPr>
            <a:spLocks noGrp="1"/>
          </p:cNvSpPr>
          <p:nvPr>
            <p:ph type="dt" sz="half" idx="10"/>
          </p:nvPr>
        </p:nvSpPr>
        <p:spPr/>
        <p:txBody>
          <a:bodyPr/>
          <a:lstStyle/>
          <a:p>
            <a:fld id="{5A0B357F-9D5E-0045-988D-BB8854058ED8}" type="datetimeFigureOut">
              <a:rPr lang="en-US" smtClean="0"/>
              <a:t>4/27/2022</a:t>
            </a:fld>
            <a:endParaRPr lang="en-US"/>
          </a:p>
        </p:txBody>
      </p:sp>
      <p:sp>
        <p:nvSpPr>
          <p:cNvPr id="6" name="Footer Placeholder 5">
            <a:extLst>
              <a:ext uri="{FF2B5EF4-FFF2-40B4-BE49-F238E27FC236}">
                <a16:creationId xmlns:a16="http://schemas.microsoft.com/office/drawing/2014/main" id="{8AE13119-9D78-CABC-2F3F-022976E2A2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3CE35D-2689-A893-56CB-D3E88EE5EBFA}"/>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2341325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3347-B99B-0C39-650F-52ABF1563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53A9B6-D8F8-9E6F-1342-CFA71AFFC7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72DC61-CFF5-2784-122F-EC2D685A8B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5AB346-6F0D-697E-8B15-B52422D536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113B02-24EA-EDC0-8B4F-8405F95DC4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191BC7-6007-FF0D-3FF1-1A412F24FA82}"/>
              </a:ext>
            </a:extLst>
          </p:cNvPr>
          <p:cNvSpPr>
            <a:spLocks noGrp="1"/>
          </p:cNvSpPr>
          <p:nvPr>
            <p:ph type="dt" sz="half" idx="10"/>
          </p:nvPr>
        </p:nvSpPr>
        <p:spPr/>
        <p:txBody>
          <a:bodyPr/>
          <a:lstStyle/>
          <a:p>
            <a:fld id="{5A0B357F-9D5E-0045-988D-BB8854058ED8}" type="datetimeFigureOut">
              <a:rPr lang="en-US" smtClean="0"/>
              <a:t>4/27/2022</a:t>
            </a:fld>
            <a:endParaRPr lang="en-US"/>
          </a:p>
        </p:txBody>
      </p:sp>
      <p:sp>
        <p:nvSpPr>
          <p:cNvPr id="8" name="Footer Placeholder 7">
            <a:extLst>
              <a:ext uri="{FF2B5EF4-FFF2-40B4-BE49-F238E27FC236}">
                <a16:creationId xmlns:a16="http://schemas.microsoft.com/office/drawing/2014/main" id="{EB41A4CD-C38F-3F57-DB99-1032EA03B8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ED39B2-3CF2-8964-EA0F-360364E9FDC1}"/>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3001455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11130-2C03-8A00-E202-377B666465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6FD08E-653E-618C-53E7-0068D8A65227}"/>
              </a:ext>
            </a:extLst>
          </p:cNvPr>
          <p:cNvSpPr>
            <a:spLocks noGrp="1"/>
          </p:cNvSpPr>
          <p:nvPr>
            <p:ph type="dt" sz="half" idx="10"/>
          </p:nvPr>
        </p:nvSpPr>
        <p:spPr/>
        <p:txBody>
          <a:bodyPr/>
          <a:lstStyle/>
          <a:p>
            <a:fld id="{5A0B357F-9D5E-0045-988D-BB8854058ED8}" type="datetimeFigureOut">
              <a:rPr lang="en-US" smtClean="0"/>
              <a:t>4/27/2022</a:t>
            </a:fld>
            <a:endParaRPr lang="en-US"/>
          </a:p>
        </p:txBody>
      </p:sp>
      <p:sp>
        <p:nvSpPr>
          <p:cNvPr id="4" name="Footer Placeholder 3">
            <a:extLst>
              <a:ext uri="{FF2B5EF4-FFF2-40B4-BE49-F238E27FC236}">
                <a16:creationId xmlns:a16="http://schemas.microsoft.com/office/drawing/2014/main" id="{86448165-B735-5863-3039-1BEA26314E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DC0CCE-34E1-9F54-2A55-7AF105AD3F7D}"/>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378648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381418-15FE-86F0-C5FD-C2EDC1F0D567}"/>
              </a:ext>
            </a:extLst>
          </p:cNvPr>
          <p:cNvSpPr>
            <a:spLocks noGrp="1"/>
          </p:cNvSpPr>
          <p:nvPr>
            <p:ph type="dt" sz="half" idx="10"/>
          </p:nvPr>
        </p:nvSpPr>
        <p:spPr/>
        <p:txBody>
          <a:bodyPr/>
          <a:lstStyle/>
          <a:p>
            <a:fld id="{5A0B357F-9D5E-0045-988D-BB8854058ED8}" type="datetimeFigureOut">
              <a:rPr lang="en-US" smtClean="0"/>
              <a:t>4/27/2022</a:t>
            </a:fld>
            <a:endParaRPr lang="en-US"/>
          </a:p>
        </p:txBody>
      </p:sp>
      <p:sp>
        <p:nvSpPr>
          <p:cNvPr id="3" name="Footer Placeholder 2">
            <a:extLst>
              <a:ext uri="{FF2B5EF4-FFF2-40B4-BE49-F238E27FC236}">
                <a16:creationId xmlns:a16="http://schemas.microsoft.com/office/drawing/2014/main" id="{9BB6490A-5790-77E2-7715-16A17047B2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F28D06-15AD-DFB1-CFFF-CF4A2E8899C2}"/>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3407046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B9A80-6660-2851-A339-2AD8CBF33E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C464F9-F887-8722-6532-F77FA682C7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6BE629-6993-845C-1DC8-1DE3FDD6E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A3D762-2485-8E9E-D98D-468294D21919}"/>
              </a:ext>
            </a:extLst>
          </p:cNvPr>
          <p:cNvSpPr>
            <a:spLocks noGrp="1"/>
          </p:cNvSpPr>
          <p:nvPr>
            <p:ph type="dt" sz="half" idx="10"/>
          </p:nvPr>
        </p:nvSpPr>
        <p:spPr/>
        <p:txBody>
          <a:bodyPr/>
          <a:lstStyle/>
          <a:p>
            <a:fld id="{5A0B357F-9D5E-0045-988D-BB8854058ED8}" type="datetimeFigureOut">
              <a:rPr lang="en-US" smtClean="0"/>
              <a:t>4/27/2022</a:t>
            </a:fld>
            <a:endParaRPr lang="en-US"/>
          </a:p>
        </p:txBody>
      </p:sp>
      <p:sp>
        <p:nvSpPr>
          <p:cNvPr id="6" name="Footer Placeholder 5">
            <a:extLst>
              <a:ext uri="{FF2B5EF4-FFF2-40B4-BE49-F238E27FC236}">
                <a16:creationId xmlns:a16="http://schemas.microsoft.com/office/drawing/2014/main" id="{1FB8BF29-8DB4-9DEE-3F0D-210CF58BCC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9AC864-C22B-298F-E153-4AD0162915E7}"/>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2583915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91527-46BC-1B92-7A15-60D7657FC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E3521E-39C7-4FCE-C6E3-C613F2DDC2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9B0321-F3D4-482D-242A-64DB769FC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2B74C0-0457-C4D2-597F-C1A6613712C3}"/>
              </a:ext>
            </a:extLst>
          </p:cNvPr>
          <p:cNvSpPr>
            <a:spLocks noGrp="1"/>
          </p:cNvSpPr>
          <p:nvPr>
            <p:ph type="dt" sz="half" idx="10"/>
          </p:nvPr>
        </p:nvSpPr>
        <p:spPr/>
        <p:txBody>
          <a:bodyPr/>
          <a:lstStyle/>
          <a:p>
            <a:fld id="{5A0B357F-9D5E-0045-988D-BB8854058ED8}" type="datetimeFigureOut">
              <a:rPr lang="en-US" smtClean="0"/>
              <a:t>4/27/2022</a:t>
            </a:fld>
            <a:endParaRPr lang="en-US"/>
          </a:p>
        </p:txBody>
      </p:sp>
      <p:sp>
        <p:nvSpPr>
          <p:cNvPr id="6" name="Footer Placeholder 5">
            <a:extLst>
              <a:ext uri="{FF2B5EF4-FFF2-40B4-BE49-F238E27FC236}">
                <a16:creationId xmlns:a16="http://schemas.microsoft.com/office/drawing/2014/main" id="{CB8472EC-7DA7-5092-B4FE-A2DAE0F167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07E0B-11A7-2E8C-ABBC-CD09E99CF779}"/>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1608724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1DF536-FB15-EDB6-4E36-CC1DF6B9D3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BFF093-E0D2-0A40-3963-67B90F3A5D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2F89FB-E85A-2439-5E31-1D091D9707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0B357F-9D5E-0045-988D-BB8854058ED8}" type="datetimeFigureOut">
              <a:rPr lang="en-US" smtClean="0"/>
              <a:t>4/27/2022</a:t>
            </a:fld>
            <a:endParaRPr lang="en-US"/>
          </a:p>
        </p:txBody>
      </p:sp>
      <p:sp>
        <p:nvSpPr>
          <p:cNvPr id="5" name="Footer Placeholder 4">
            <a:extLst>
              <a:ext uri="{FF2B5EF4-FFF2-40B4-BE49-F238E27FC236}">
                <a16:creationId xmlns:a16="http://schemas.microsoft.com/office/drawing/2014/main" id="{462DA0EA-4ABB-410D-EF30-13C8EB502C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894CFA-8BEB-E88F-F0B3-1BED7F049B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B881AA-DC15-1149-A2CC-F75FEFAAA45D}" type="slidenum">
              <a:rPr lang="en-US" smtClean="0"/>
              <a:t>‹#›</a:t>
            </a:fld>
            <a:endParaRPr lang="en-US"/>
          </a:p>
        </p:txBody>
      </p:sp>
    </p:spTree>
    <p:extLst>
      <p:ext uri="{BB962C8B-B14F-4D97-AF65-F5344CB8AC3E}">
        <p14:creationId xmlns:p14="http://schemas.microsoft.com/office/powerpoint/2010/main" val="3261330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F048F-70B8-5E13-C63B-E24571E0BB47}"/>
              </a:ext>
            </a:extLst>
          </p:cNvPr>
          <p:cNvSpPr>
            <a:spLocks noGrp="1"/>
          </p:cNvSpPr>
          <p:nvPr>
            <p:ph type="ctrTitle"/>
          </p:nvPr>
        </p:nvSpPr>
        <p:spPr/>
        <p:txBody>
          <a:bodyPr/>
          <a:lstStyle/>
          <a:p>
            <a:r>
              <a:rPr lang="en-US" dirty="0"/>
              <a:t>My NP-Complete Project Presentation</a:t>
            </a:r>
          </a:p>
        </p:txBody>
      </p:sp>
      <p:sp>
        <p:nvSpPr>
          <p:cNvPr id="3" name="Subtitle 2">
            <a:extLst>
              <a:ext uri="{FF2B5EF4-FFF2-40B4-BE49-F238E27FC236}">
                <a16:creationId xmlns:a16="http://schemas.microsoft.com/office/drawing/2014/main" id="{48A3F265-5950-CB3F-D466-082CCD0BD7C1}"/>
              </a:ext>
            </a:extLst>
          </p:cNvPr>
          <p:cNvSpPr>
            <a:spLocks noGrp="1"/>
          </p:cNvSpPr>
          <p:nvPr>
            <p:ph type="subTitle" idx="1"/>
          </p:nvPr>
        </p:nvSpPr>
        <p:spPr/>
        <p:txBody>
          <a:bodyPr/>
          <a:lstStyle/>
          <a:p>
            <a:r>
              <a:rPr lang="en-US" dirty="0"/>
              <a:t>James Smith</a:t>
            </a:r>
          </a:p>
        </p:txBody>
      </p:sp>
    </p:spTree>
    <p:extLst>
      <p:ext uri="{BB962C8B-B14F-4D97-AF65-F5344CB8AC3E}">
        <p14:creationId xmlns:p14="http://schemas.microsoft.com/office/powerpoint/2010/main" val="2569661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3BBCF86-A61E-BE59-3647-F1C90E1D453B}"/>
              </a:ext>
            </a:extLst>
          </p:cNvPr>
          <p:cNvSpPr txBox="1">
            <a:spLocks/>
          </p:cNvSpPr>
          <p:nvPr/>
        </p:nvSpPr>
        <p:spPr>
          <a:xfrm>
            <a:off x="447447" y="968660"/>
            <a:ext cx="10726605" cy="258619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Calibri" panose="020F0502020204030204" pitchFamily="34" charset="0"/>
                <a:cs typeface="Calibri" panose="020F0502020204030204" pitchFamily="34" charset="0"/>
              </a:rPr>
              <a:t>My problem (phrase as a decision problem):</a:t>
            </a:r>
          </a:p>
          <a:p>
            <a:pPr lvl="1" algn="l"/>
            <a:r>
              <a:rPr lang="en-US" dirty="0">
                <a:latin typeface="Calibri" panose="020F0502020204030204" pitchFamily="34" charset="0"/>
                <a:cs typeface="Calibri" panose="020F0502020204030204" pitchFamily="34" charset="0"/>
              </a:rPr>
              <a:t>Given a graph G, can we color the vertices so that no two adjacent vertices are of the same color?</a:t>
            </a:r>
          </a:p>
          <a:p>
            <a:pPr algn="l"/>
            <a:r>
              <a:rPr lang="en-US" dirty="0">
                <a:latin typeface="Calibri" panose="020F0502020204030204" pitchFamily="34" charset="0"/>
                <a:cs typeface="Calibri" panose="020F0502020204030204" pitchFamily="34" charset="0"/>
              </a:rPr>
              <a:t>Optimization Version:</a:t>
            </a:r>
          </a:p>
          <a:p>
            <a:pPr marL="342900"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We are using brute force to find all possible combinations of colors until we find the first one that satisfies the requirements</a:t>
            </a:r>
          </a:p>
        </p:txBody>
      </p:sp>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My Problem</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2</a:t>
            </a:fld>
            <a:endParaRPr lang="en-US" dirty="0"/>
          </a:p>
        </p:txBody>
      </p:sp>
    </p:spTree>
    <p:extLst>
      <p:ext uri="{BB962C8B-B14F-4D97-AF65-F5344CB8AC3E}">
        <p14:creationId xmlns:p14="http://schemas.microsoft.com/office/powerpoint/2010/main" val="686056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3BBCF86-A61E-BE59-3647-F1C90E1D453B}"/>
              </a:ext>
            </a:extLst>
          </p:cNvPr>
          <p:cNvSpPr txBox="1">
            <a:spLocks/>
          </p:cNvSpPr>
          <p:nvPr/>
        </p:nvSpPr>
        <p:spPr>
          <a:xfrm>
            <a:off x="447447" y="968661"/>
            <a:ext cx="10726605" cy="13430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Calibri" panose="020F0502020204030204" pitchFamily="34" charset="0"/>
                <a:cs typeface="Calibri" panose="020F0502020204030204" pitchFamily="34" charset="0"/>
              </a:rPr>
              <a:t>How does the input to your problem look?</a:t>
            </a:r>
          </a:p>
          <a:p>
            <a:pPr marL="800100" lvl="1"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Example Input</a:t>
            </a:r>
          </a:p>
          <a:p>
            <a:pPr lvl="2" algn="l"/>
            <a:r>
              <a:rPr lang="en-US" dirty="0">
                <a:latin typeface="Calibri" panose="020F0502020204030204" pitchFamily="34" charset="0"/>
                <a:cs typeface="Calibri" panose="020F0502020204030204" pitchFamily="34" charset="0"/>
              </a:rPr>
              <a:t>3</a:t>
            </a:r>
          </a:p>
          <a:p>
            <a:pPr lvl="2" algn="l"/>
            <a:r>
              <a:rPr lang="en-US" dirty="0">
                <a:latin typeface="Calibri" panose="020F0502020204030204" pitchFamily="34" charset="0"/>
                <a:cs typeface="Calibri" panose="020F0502020204030204" pitchFamily="34" charset="0"/>
              </a:rPr>
              <a:t>0 1 2</a:t>
            </a:r>
          </a:p>
          <a:p>
            <a:pPr lvl="2" algn="l"/>
            <a:r>
              <a:rPr lang="en-US" dirty="0">
                <a:latin typeface="Calibri" panose="020F0502020204030204" pitchFamily="34" charset="0"/>
                <a:cs typeface="Calibri" panose="020F0502020204030204" pitchFamily="34" charset="0"/>
              </a:rPr>
              <a:t>1 0 2</a:t>
            </a:r>
          </a:p>
          <a:p>
            <a:pPr lvl="2" algn="l"/>
            <a:r>
              <a:rPr lang="en-US" dirty="0">
                <a:latin typeface="Calibri" panose="020F0502020204030204" pitchFamily="34" charset="0"/>
                <a:cs typeface="Calibri" panose="020F0502020204030204" pitchFamily="34" charset="0"/>
              </a:rPr>
              <a:t>2 0 1</a:t>
            </a:r>
          </a:p>
          <a:p>
            <a:pPr marL="800100" lvl="1"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We are using an undirected complete graph without weighted edges.</a:t>
            </a:r>
          </a:p>
          <a:p>
            <a:pPr lvl="1" algn="l"/>
            <a:endParaRPr lang="en-US" dirty="0">
              <a:latin typeface="Calibri" panose="020F0502020204030204" pitchFamily="34" charset="0"/>
              <a:cs typeface="Calibri" panose="020F0502020204030204" pitchFamily="34" charset="0"/>
            </a:endParaRPr>
          </a:p>
        </p:txBody>
      </p:sp>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Problem Input</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3</a:t>
            </a:fld>
            <a:endParaRPr lang="en-US" dirty="0"/>
          </a:p>
        </p:txBody>
      </p:sp>
      <p:grpSp>
        <p:nvGrpSpPr>
          <p:cNvPr id="23" name="Group 22">
            <a:extLst>
              <a:ext uri="{FF2B5EF4-FFF2-40B4-BE49-F238E27FC236}">
                <a16:creationId xmlns:a16="http://schemas.microsoft.com/office/drawing/2014/main" id="{7200ED7D-6B67-40FF-AE4D-C4094F83EA4C}"/>
              </a:ext>
            </a:extLst>
          </p:cNvPr>
          <p:cNvGrpSpPr/>
          <p:nvPr/>
        </p:nvGrpSpPr>
        <p:grpSpPr>
          <a:xfrm>
            <a:off x="447447" y="4465468"/>
            <a:ext cx="1452374" cy="1180731"/>
            <a:chOff x="447447" y="3836634"/>
            <a:chExt cx="2238652" cy="1809565"/>
          </a:xfrm>
        </p:grpSpPr>
        <p:sp>
          <p:nvSpPr>
            <p:cNvPr id="2" name="Oval 1">
              <a:extLst>
                <a:ext uri="{FF2B5EF4-FFF2-40B4-BE49-F238E27FC236}">
                  <a16:creationId xmlns:a16="http://schemas.microsoft.com/office/drawing/2014/main" id="{6A9FB872-C49C-4EC6-BE3B-BF4B50B8B496}"/>
                </a:ext>
              </a:extLst>
            </p:cNvPr>
            <p:cNvSpPr/>
            <p:nvPr/>
          </p:nvSpPr>
          <p:spPr>
            <a:xfrm>
              <a:off x="447447" y="5166805"/>
              <a:ext cx="470516" cy="4527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A07E09A-CFF0-4451-B726-525DE7052E47}"/>
                </a:ext>
              </a:extLst>
            </p:cNvPr>
            <p:cNvSpPr/>
            <p:nvPr/>
          </p:nvSpPr>
          <p:spPr>
            <a:xfrm>
              <a:off x="1318938" y="3836634"/>
              <a:ext cx="470516" cy="4527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654FFB7-DE61-47DA-A45D-280B45F81DB1}"/>
                </a:ext>
              </a:extLst>
            </p:cNvPr>
            <p:cNvSpPr/>
            <p:nvPr/>
          </p:nvSpPr>
          <p:spPr>
            <a:xfrm>
              <a:off x="2215583" y="5193438"/>
              <a:ext cx="470516" cy="4527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A1A1A12B-9E8B-493E-825F-F2E849FF41A7}"/>
                </a:ext>
              </a:extLst>
            </p:cNvPr>
            <p:cNvCxnSpPr>
              <a:cxnSpLocks/>
              <a:stCxn id="2" idx="7"/>
              <a:endCxn id="7" idx="3"/>
            </p:cNvCxnSpPr>
            <p:nvPr/>
          </p:nvCxnSpPr>
          <p:spPr>
            <a:xfrm flipV="1">
              <a:off x="849058" y="4223090"/>
              <a:ext cx="538785" cy="1010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30EE98F-B227-452A-AF78-992AD7A99BDC}"/>
                </a:ext>
              </a:extLst>
            </p:cNvPr>
            <p:cNvCxnSpPr>
              <a:cxnSpLocks/>
              <a:stCxn id="7" idx="5"/>
              <a:endCxn id="11" idx="1"/>
            </p:cNvCxnSpPr>
            <p:nvPr/>
          </p:nvCxnSpPr>
          <p:spPr>
            <a:xfrm>
              <a:off x="1720549" y="4223090"/>
              <a:ext cx="563939" cy="1036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C1978F4-13E2-410A-A30A-A4E5F98E6ABF}"/>
                </a:ext>
              </a:extLst>
            </p:cNvPr>
            <p:cNvCxnSpPr>
              <a:stCxn id="2" idx="6"/>
              <a:endCxn id="11" idx="2"/>
            </p:cNvCxnSpPr>
            <p:nvPr/>
          </p:nvCxnSpPr>
          <p:spPr>
            <a:xfrm>
              <a:off x="917963" y="5393186"/>
              <a:ext cx="1297620" cy="26633"/>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8936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Reduction (justify its inclusion in  NP-Complete)</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4</a:t>
            </a:fld>
            <a:endParaRPr lang="en-US" dirty="0"/>
          </a:p>
        </p:txBody>
      </p:sp>
      <p:sp>
        <p:nvSpPr>
          <p:cNvPr id="5" name="Content Placeholder 2">
            <a:extLst>
              <a:ext uri="{FF2B5EF4-FFF2-40B4-BE49-F238E27FC236}">
                <a16:creationId xmlns:a16="http://schemas.microsoft.com/office/drawing/2014/main" id="{7B4FD3A8-D751-EA4E-E3FE-30C3B6403970}"/>
              </a:ext>
            </a:extLst>
          </p:cNvPr>
          <p:cNvSpPr txBox="1">
            <a:spLocks/>
          </p:cNvSpPr>
          <p:nvPr/>
        </p:nvSpPr>
        <p:spPr>
          <a:xfrm>
            <a:off x="447447" y="968661"/>
            <a:ext cx="10726605" cy="13430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Calibri" panose="020F0502020204030204" pitchFamily="34" charset="0"/>
                <a:cs typeface="Calibri" panose="020F0502020204030204" pitchFamily="34" charset="0"/>
              </a:rPr>
              <a:t>Show the reduction that justifies the problem is in NP-Complete</a:t>
            </a:r>
          </a:p>
        </p:txBody>
      </p:sp>
    </p:spTree>
    <p:extLst>
      <p:ext uri="{BB962C8B-B14F-4D97-AF65-F5344CB8AC3E}">
        <p14:creationId xmlns:p14="http://schemas.microsoft.com/office/powerpoint/2010/main" val="1788664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Sketch of Exact Solution (pseudo-code)</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5</a:t>
            </a:fld>
            <a:endParaRPr lang="en-US" dirty="0"/>
          </a:p>
        </p:txBody>
      </p:sp>
    </p:spTree>
    <p:extLst>
      <p:ext uri="{BB962C8B-B14F-4D97-AF65-F5344CB8AC3E}">
        <p14:creationId xmlns:p14="http://schemas.microsoft.com/office/powerpoint/2010/main" val="3255353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Worst Case Example (if possible)</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6</a:t>
            </a:fld>
            <a:endParaRPr lang="en-US" dirty="0"/>
          </a:p>
        </p:txBody>
      </p:sp>
    </p:spTree>
    <p:extLst>
      <p:ext uri="{BB962C8B-B14F-4D97-AF65-F5344CB8AC3E}">
        <p14:creationId xmlns:p14="http://schemas.microsoft.com/office/powerpoint/2010/main" val="1441304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Test Cases</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7</a:t>
            </a:fld>
            <a:endParaRPr lang="en-US" dirty="0"/>
          </a:p>
        </p:txBody>
      </p:sp>
      <p:sp>
        <p:nvSpPr>
          <p:cNvPr id="5" name="Content Placeholder 2">
            <a:extLst>
              <a:ext uri="{FF2B5EF4-FFF2-40B4-BE49-F238E27FC236}">
                <a16:creationId xmlns:a16="http://schemas.microsoft.com/office/drawing/2014/main" id="{8E3674FC-DF46-D9DA-A352-3A6CFDCC8C5F}"/>
              </a:ext>
            </a:extLst>
          </p:cNvPr>
          <p:cNvSpPr txBox="1">
            <a:spLocks/>
          </p:cNvSpPr>
          <p:nvPr/>
        </p:nvSpPr>
        <p:spPr>
          <a:xfrm>
            <a:off x="447447" y="968660"/>
            <a:ext cx="10726605" cy="208276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Calibri" panose="020F0502020204030204" pitchFamily="34" charset="0"/>
                <a:cs typeface="Calibri" panose="020F0502020204030204" pitchFamily="34" charset="0"/>
              </a:rPr>
              <a:t>How did you generate them? (hopefully with a python program)</a:t>
            </a:r>
          </a:p>
          <a:p>
            <a:pPr algn="l"/>
            <a:r>
              <a:rPr lang="en-US" dirty="0">
                <a:latin typeface="Calibri" panose="020F0502020204030204" pitchFamily="34" charset="0"/>
                <a:cs typeface="Calibri" panose="020F0502020204030204" pitchFamily="34" charset="0"/>
              </a:rPr>
              <a:t>Test case Sizes?</a:t>
            </a:r>
          </a:p>
          <a:p>
            <a:pPr algn="l"/>
            <a:r>
              <a:rPr lang="en-US" dirty="0">
                <a:latin typeface="Calibri" panose="020F0502020204030204" pitchFamily="34" charset="0"/>
                <a:cs typeface="Calibri" panose="020F0502020204030204" pitchFamily="34" charset="0"/>
              </a:rPr>
              <a:t>Performance of test cases of different sizes?</a:t>
            </a:r>
          </a:p>
          <a:p>
            <a:pPr algn="l"/>
            <a:r>
              <a:rPr lang="en-US" dirty="0">
                <a:latin typeface="Calibri" panose="020F0502020204030204" pitchFamily="34" charset="0"/>
                <a:cs typeface="Calibri" panose="020F0502020204030204" pitchFamily="34" charset="0"/>
              </a:rPr>
              <a:t>Plot of the run time of your program as you increase the input size.  You MUST run your program on inputs that cause your program to run more than 20 minutes.</a:t>
            </a:r>
          </a:p>
        </p:txBody>
      </p:sp>
    </p:spTree>
    <p:extLst>
      <p:ext uri="{BB962C8B-B14F-4D97-AF65-F5344CB8AC3E}">
        <p14:creationId xmlns:p14="http://schemas.microsoft.com/office/powerpoint/2010/main" val="2886979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F048F-70B8-5E13-C63B-E24571E0BB47}"/>
              </a:ext>
            </a:extLst>
          </p:cNvPr>
          <p:cNvSpPr>
            <a:spLocks noGrp="1"/>
          </p:cNvSpPr>
          <p:nvPr>
            <p:ph type="ctrTitle"/>
          </p:nvPr>
        </p:nvSpPr>
        <p:spPr/>
        <p:txBody>
          <a:bodyPr/>
          <a:lstStyle/>
          <a:p>
            <a:r>
              <a:rPr lang="en-US" dirty="0"/>
              <a:t>Approximation Portion</a:t>
            </a:r>
          </a:p>
        </p:txBody>
      </p:sp>
      <p:sp>
        <p:nvSpPr>
          <p:cNvPr id="3" name="Subtitle 2">
            <a:extLst>
              <a:ext uri="{FF2B5EF4-FFF2-40B4-BE49-F238E27FC236}">
                <a16:creationId xmlns:a16="http://schemas.microsoft.com/office/drawing/2014/main" id="{48A3F265-5950-CB3F-D466-082CCD0BD7C1}"/>
              </a:ext>
            </a:extLst>
          </p:cNvPr>
          <p:cNvSpPr>
            <a:spLocks noGrp="1"/>
          </p:cNvSpPr>
          <p:nvPr>
            <p:ph type="subTitle" idx="1"/>
          </p:nvPr>
        </p:nvSpPr>
        <p:spPr/>
        <p:txBody>
          <a:bodyPr/>
          <a:lstStyle/>
          <a:p>
            <a:r>
              <a:rPr lang="en-US" dirty="0"/>
              <a:t>Penny Molloy</a:t>
            </a:r>
          </a:p>
        </p:txBody>
      </p:sp>
    </p:spTree>
    <p:extLst>
      <p:ext uri="{BB962C8B-B14F-4D97-AF65-F5344CB8AC3E}">
        <p14:creationId xmlns:p14="http://schemas.microsoft.com/office/powerpoint/2010/main" val="3327253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Approximation</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9</a:t>
            </a:fld>
            <a:endParaRPr lang="en-US" dirty="0"/>
          </a:p>
        </p:txBody>
      </p:sp>
      <p:sp>
        <p:nvSpPr>
          <p:cNvPr id="5" name="Content Placeholder 2">
            <a:extLst>
              <a:ext uri="{FF2B5EF4-FFF2-40B4-BE49-F238E27FC236}">
                <a16:creationId xmlns:a16="http://schemas.microsoft.com/office/drawing/2014/main" id="{8E3674FC-DF46-D9DA-A352-3A6CFDCC8C5F}"/>
              </a:ext>
            </a:extLst>
          </p:cNvPr>
          <p:cNvSpPr txBox="1">
            <a:spLocks/>
          </p:cNvSpPr>
          <p:nvPr/>
        </p:nvSpPr>
        <p:spPr>
          <a:xfrm>
            <a:off x="447447" y="968660"/>
            <a:ext cx="10726605" cy="25759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Sketch algorithm choices (anytime algorithms, greedy algorithms, stochastic algorithms).</a:t>
            </a:r>
          </a:p>
          <a:p>
            <a:pPr marL="342900"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Bounds on its performance</a:t>
            </a:r>
          </a:p>
          <a:p>
            <a:pPr marL="342900"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Plot comparing difference in run time and solution quality using your test cases.</a:t>
            </a:r>
          </a:p>
        </p:txBody>
      </p:sp>
    </p:spTree>
    <p:extLst>
      <p:ext uri="{BB962C8B-B14F-4D97-AF65-F5344CB8AC3E}">
        <p14:creationId xmlns:p14="http://schemas.microsoft.com/office/powerpoint/2010/main" val="275181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233</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My NP-Complete Project Presentation</vt:lpstr>
      <vt:lpstr>PowerPoint Presentation</vt:lpstr>
      <vt:lpstr>PowerPoint Presentation</vt:lpstr>
      <vt:lpstr>PowerPoint Presentation</vt:lpstr>
      <vt:lpstr>PowerPoint Presentation</vt:lpstr>
      <vt:lpstr>PowerPoint Presentation</vt:lpstr>
      <vt:lpstr>PowerPoint Presentation</vt:lpstr>
      <vt:lpstr>Approximation Portion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NP-Complete Project Presentation</dc:title>
  <dc:creator>Molloy, Kevin Patrick - molloykp</dc:creator>
  <cp:lastModifiedBy>James Smith</cp:lastModifiedBy>
  <cp:revision>3</cp:revision>
  <dcterms:created xsi:type="dcterms:W3CDTF">2022-04-25T13:34:16Z</dcterms:created>
  <dcterms:modified xsi:type="dcterms:W3CDTF">2022-04-27T22:54:34Z</dcterms:modified>
</cp:coreProperties>
</file>