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61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588CA-76C7-4C3A-B4B5-37BD45C28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C4ED2-B75F-4931-830A-B4EE29856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AF3F7-45BC-4C70-9FD1-9FA21E45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B7B-1A4E-4C97-B4CD-D2E0331163E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808F8-AFF3-4FC0-A49B-BCB58E69B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0ADF4-3D82-454D-B57A-812C9080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52C2-F420-438C-AF6C-27C11B35C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04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19C1A-C83C-4DC1-BA2C-4CD924470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3CDA7-0169-4358-B4AB-A053B3F90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7F487-45AC-400C-A808-627DB6B5B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B7B-1A4E-4C97-B4CD-D2E0331163E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FA9C3-FC0B-4E80-BAEB-9D900338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31006-0AA6-4860-9F22-FD6C8409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52C2-F420-438C-AF6C-27C11B35C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4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B69D99-B067-4E47-AC65-E5D3FF28A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05E4B-3799-47ED-B20C-3FA72F2BC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57A48-6CF5-41A2-830F-9EFDF8F08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B7B-1A4E-4C97-B4CD-D2E0331163E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A0AAF-F9CF-4CAD-BC38-104D2634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0E153-0467-4A40-A962-1A8EAC0F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52C2-F420-438C-AF6C-27C11B35C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0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B97D-A995-4879-A6F5-E8842366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D5D40-087F-4EB0-883F-66ABC4C9A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4245D-D7ED-4129-BB99-A9204C2A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B7B-1A4E-4C97-B4CD-D2E0331163E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D8DF9-DCA9-4B22-BF49-62C50EDE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1603B-1EAA-4ACB-B14C-C13BF5C6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52C2-F420-438C-AF6C-27C11B35C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6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DD608-103A-4DF2-B8D0-C14C0CF02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7576D-9028-4095-BF61-D16C5B363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D1835-1C3B-4D47-8151-BA216664B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B7B-1A4E-4C97-B4CD-D2E0331163E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95D4F-A7D1-46AC-BDDC-6D38889D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6B8AD-8498-4621-BD60-938D1AE5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52C2-F420-438C-AF6C-27C11B35C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7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AA577-4DD2-4362-800E-CF9D98A6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B2166-6D6B-4FEE-8F5B-C409D06AF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83A90-E2C4-43A5-AFCF-656FBADA7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DD0D7-2EBB-4E82-A5C2-9A1B4675B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B7B-1A4E-4C97-B4CD-D2E0331163E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4F04D-FC9F-444D-9EF5-5B8E84BCF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63A1F-1213-4F61-BB5F-43F789832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52C2-F420-438C-AF6C-27C11B35C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9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5512-E93A-4ACC-8328-A651D34BD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8ED06-49BB-4DA5-B578-1081D1F70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41C75-664F-4B0C-B46C-B5C3AF9E4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4D7A69-3923-442B-9F3D-F38DA0501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2080B5-E9BD-438A-9C8C-BE0ABB522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DCACB-956A-4F71-99CD-5D7C68F2C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B7B-1A4E-4C97-B4CD-D2E0331163E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6FA537-40EB-45FB-A4A7-A899AF7E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39AD4C-D192-45F5-8D0F-A3F307FE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52C2-F420-438C-AF6C-27C11B35C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3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3F53-8B39-43C5-9237-264BE837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027F5-44E3-4081-BD49-FC92CE88F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B7B-1A4E-4C97-B4CD-D2E0331163E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9701D-8F36-49B3-8188-20913B2E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664A9-7CCF-46F0-8724-81FCA3BC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52C2-F420-438C-AF6C-27C11B35C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2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FAC996-E419-4E8E-86DC-98E2CDD91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B7B-1A4E-4C97-B4CD-D2E0331163E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7AA017-38F3-4FBE-B0E3-95E985C1C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8550D-8EAF-494E-B46C-DA639DFC3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52C2-F420-438C-AF6C-27C11B35C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6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42CB-3AC6-47F0-9FC7-B755AE50E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2B75C-2164-40DD-87FA-135C663BA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35325-0B17-46A2-B156-C522130F1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7212E-1080-4B35-B1A6-512BFF16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B7B-1A4E-4C97-B4CD-D2E0331163E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D0475-99D6-4A09-BCE6-349824793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93FDD-5748-42FB-9FB6-D1C02952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52C2-F420-438C-AF6C-27C11B35C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8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11685-7BC0-48FE-8480-12DD5BE8D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CE1D35-EC54-4D49-83F1-4BBFC99FC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8992F-D2E5-4D84-BC7A-591B976F8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2CDCC-DCC8-46C8-A950-4DC94DB8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B7B-1A4E-4C97-B4CD-D2E0331163E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1FBFE-004B-4A4C-B639-6E12F9257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061DE-83BB-465F-9BC1-2888B12F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52C2-F420-438C-AF6C-27C11B35C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3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CF638D-EFAA-4416-8082-BC43180C5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F427E-CF2A-4B58-8920-764CA523F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64A2F-4A1A-47E6-8A34-94A84E66E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02B7B-1A4E-4C97-B4CD-D2E0331163E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8FA1-1FC2-495D-92E2-C4289A542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C82E3-17F8-4CBB-B94B-C1323035F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052C2-F420-438C-AF6C-27C11B35C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2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Vibrant multicolour checkered floor design">
            <a:extLst>
              <a:ext uri="{FF2B5EF4-FFF2-40B4-BE49-F238E27FC236}">
                <a16:creationId xmlns:a16="http://schemas.microsoft.com/office/drawing/2014/main" id="{F2D2D488-8C51-B3C4-5FEE-15589B2547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323" r="-1" b="8322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7A3649-17B1-4401-9C4E-DC7AB3D5C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Min Graph Coloring Approximation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48BAD-D3FA-40C6-96F5-79EC0DA46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 sz="1900">
                <a:solidFill>
                  <a:srgbClr val="FFFFFF"/>
                </a:solidFill>
              </a:rPr>
              <a:t>John Curley</a:t>
            </a:r>
          </a:p>
          <a:p>
            <a:r>
              <a:rPr lang="en-US" sz="1900">
                <a:solidFill>
                  <a:srgbClr val="FFFFFF"/>
                </a:solidFill>
              </a:rPr>
              <a:t>James Smith</a:t>
            </a:r>
          </a:p>
          <a:p>
            <a:r>
              <a:rPr lang="en-US" sz="1900">
                <a:solidFill>
                  <a:srgbClr val="FFFFFF"/>
                </a:solidFill>
              </a:rPr>
              <a:t>Rhea Morris</a:t>
            </a:r>
          </a:p>
          <a:p>
            <a:r>
              <a:rPr lang="en-US" sz="1900">
                <a:solidFill>
                  <a:srgbClr val="FFFFFF"/>
                </a:solidFill>
              </a:rPr>
              <a:t>Alyssa Sharp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4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F904E-925D-4051-93FD-DB5E29499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How The Approximation Works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682EF-B0B1-48A6-B61C-03617B270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500"/>
              <a:t>Creates two dictionaries based on the input</a:t>
            </a:r>
          </a:p>
          <a:p>
            <a:pPr lvl="1"/>
            <a:r>
              <a:rPr lang="en-US" sz="1500"/>
              <a:t>Graph: Which has the vertex as its key and the vertices its edges connect to as values</a:t>
            </a:r>
          </a:p>
          <a:p>
            <a:pPr lvl="1"/>
            <a:r>
              <a:rPr lang="en-US" sz="1500"/>
              <a:t>Degrees: Has the vertex as its key and the number of degrees for that vertex as its value</a:t>
            </a:r>
          </a:p>
          <a:p>
            <a:r>
              <a:rPr lang="en-US" sz="1500"/>
              <a:t>Calls the recursive function that will find the vertex with the greatest degree and then remove that vertex along with all its edges from the graph.  </a:t>
            </a:r>
          </a:p>
          <a:p>
            <a:pPr lvl="1"/>
            <a:r>
              <a:rPr lang="en-US" sz="1500"/>
              <a:t>That removed vertex will get its own color in the graph</a:t>
            </a:r>
          </a:p>
          <a:p>
            <a:r>
              <a:rPr lang="en-US" sz="1500"/>
              <a:t>The updated graph and degrees are then passed recursively again until the vertex with the greatest number of degrees has a degree number of zero.</a:t>
            </a:r>
          </a:p>
          <a:p>
            <a:pPr lvl="1"/>
            <a:r>
              <a:rPr lang="en-US" sz="1500"/>
              <a:t>That final vertex and all remaining vertices will get the same color in the graph</a:t>
            </a:r>
          </a:p>
        </p:txBody>
      </p:sp>
    </p:spTree>
    <p:extLst>
      <p:ext uri="{BB962C8B-B14F-4D97-AF65-F5344CB8AC3E}">
        <p14:creationId xmlns:p14="http://schemas.microsoft.com/office/powerpoint/2010/main" val="3776428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9CFDBE-9E75-4BDC-AB99-070B4A2D8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CB703-E330-467C-A56E-CF7B54067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 u="sng"/>
              <a:t>main():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/>
              <a:t>    num_vertices = # of vertices in graph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/>
              <a:t>    graph = vertices as keys, nodes connected to vertex as values (in list)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/>
              <a:t>    degree = vertices a keys, # of degree for vertex as values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/>
              <a:t>    print min_graph_coloring(graph, degree)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/>
          </a:p>
          <a:p>
            <a:pPr marL="0" indent="0">
              <a:spcBef>
                <a:spcPts val="0"/>
              </a:spcBef>
              <a:buNone/>
            </a:pPr>
            <a:r>
              <a:rPr lang="en-US" sz="1500" u="sng"/>
              <a:t>min_graph_coloring(graph, degree, num=1):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/>
              <a:t>    for vertex in degree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/>
              <a:t>        if degree[vertex] &gt; max: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/>
              <a:t>            max_vertex = vertex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/>
              <a:t>    graph.remove(max_vertex)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/>
              <a:t>    degree.remove(max_vertex)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/>
              <a:t>    for node in graph: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/>
              <a:t>        for neighbor in node: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/>
              <a:t>            if neighbor is max_vertex: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/>
              <a:t>                node.remove(neighbor)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/>
              <a:t>                degree[node] -=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/>
              <a:t>    return min_graph_coloring(graph, degree, num + 1)</a:t>
            </a:r>
          </a:p>
          <a:p>
            <a:pPr marL="0" indent="0">
              <a:buNone/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898669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B17B4-0AFC-4BD6-8C4B-7302F32F2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the Approximation Algorithm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31A93B1-60FB-4F78-AE98-D1FCD7088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6" y="1568764"/>
            <a:ext cx="2499577" cy="2072820"/>
          </a:xfrm>
          <a:prstGeom prst="rect">
            <a:avLst/>
          </a:prstGeom>
        </p:spPr>
      </p:pic>
      <p:pic>
        <p:nvPicPr>
          <p:cNvPr id="7" name="Picture 6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9CC8E91D-39DE-4D78-AB39-5F571BA4A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377" y="1649381"/>
            <a:ext cx="2530059" cy="2004234"/>
          </a:xfrm>
          <a:prstGeom prst="rect">
            <a:avLst/>
          </a:prstGeom>
        </p:spPr>
      </p:pic>
      <p:pic>
        <p:nvPicPr>
          <p:cNvPr id="9" name="Picture 8" descr="A picture containing text, clock, vector graphics&#10;&#10;Description automatically generated">
            <a:extLst>
              <a:ext uri="{FF2B5EF4-FFF2-40B4-BE49-F238E27FC236}">
                <a16:creationId xmlns:a16="http://schemas.microsoft.com/office/drawing/2014/main" id="{F5D22C2F-160A-41DD-B3CC-DC1C8D0A56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80" y="1690688"/>
            <a:ext cx="2545301" cy="2027096"/>
          </a:xfrm>
          <a:prstGeom prst="rect">
            <a:avLst/>
          </a:prstGeom>
        </p:spPr>
      </p:pic>
      <p:pic>
        <p:nvPicPr>
          <p:cNvPr id="11" name="Picture 10" descr="A picture containing text, clock, vector graphics&#10;&#10;Description automatically generated">
            <a:extLst>
              <a:ext uri="{FF2B5EF4-FFF2-40B4-BE49-F238E27FC236}">
                <a16:creationId xmlns:a16="http://schemas.microsoft.com/office/drawing/2014/main" id="{302F6AA2-F95F-4B36-AA2F-9D253F53A1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025" y="1690688"/>
            <a:ext cx="2469094" cy="2034716"/>
          </a:xfrm>
          <a:prstGeom prst="rect">
            <a:avLst/>
          </a:prstGeom>
        </p:spPr>
      </p:pic>
      <p:pic>
        <p:nvPicPr>
          <p:cNvPr id="13" name="Picture 12" descr="A picture containing diagram&#10;&#10;Description automatically generated">
            <a:extLst>
              <a:ext uri="{FF2B5EF4-FFF2-40B4-BE49-F238E27FC236}">
                <a16:creationId xmlns:a16="http://schemas.microsoft.com/office/drawing/2014/main" id="{7CC95F3B-DCDA-42B4-A17F-F551E2539E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84" y="4023870"/>
            <a:ext cx="2537680" cy="2080440"/>
          </a:xfrm>
          <a:prstGeom prst="rect">
            <a:avLst/>
          </a:prstGeom>
        </p:spPr>
      </p:pic>
      <p:pic>
        <p:nvPicPr>
          <p:cNvPr id="15" name="Picture 14" descr="A picture containing bubble chart&#10;&#10;Description automatically generated">
            <a:extLst>
              <a:ext uri="{FF2B5EF4-FFF2-40B4-BE49-F238E27FC236}">
                <a16:creationId xmlns:a16="http://schemas.microsoft.com/office/drawing/2014/main" id="{89F9094A-3648-4A86-97A0-26378BD8C4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377" y="4023870"/>
            <a:ext cx="2491956" cy="2034716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26D3EF24-1E1C-42C9-B486-A1634D202D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839" y="4054352"/>
            <a:ext cx="2560542" cy="2019475"/>
          </a:xfrm>
          <a:prstGeom prst="rect">
            <a:avLst/>
          </a:prstGeom>
        </p:spPr>
      </p:pic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02EEF150-8C8D-4B0D-A729-BC3995E265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577" y="4084835"/>
            <a:ext cx="2560542" cy="20194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C93DEB1-5004-4090-8EC7-FA30257D4D72}"/>
              </a:ext>
            </a:extLst>
          </p:cNvPr>
          <p:cNvSpPr txBox="1"/>
          <p:nvPr/>
        </p:nvSpPr>
        <p:spPr>
          <a:xfrm>
            <a:off x="6223519" y="6123543"/>
            <a:ext cx="253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Approximation Solution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5BEC15-C409-4F4B-BC34-C3EE6FCFE3FC}"/>
              </a:ext>
            </a:extLst>
          </p:cNvPr>
          <p:cNvSpPr txBox="1"/>
          <p:nvPr/>
        </p:nvSpPr>
        <p:spPr>
          <a:xfrm>
            <a:off x="9376364" y="6123543"/>
            <a:ext cx="197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360557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CA220E-0D04-4091-B38D-FECFD40A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5" y="457201"/>
            <a:ext cx="2844800" cy="3588870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Not Always Optimal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478694E-6EF3-A33C-E535-CC43ABE9E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245" y="669363"/>
            <a:ext cx="3290579" cy="5534211"/>
          </a:xfrm>
        </p:spPr>
        <p:txBody>
          <a:bodyPr anchor="ctr">
            <a:normAutofit/>
          </a:bodyPr>
          <a:lstStyle/>
          <a:p>
            <a:r>
              <a:rPr lang="en-US" sz="2000"/>
              <a:t>The above graph represents the optimal solution possible for the graph</a:t>
            </a:r>
          </a:p>
          <a:p>
            <a:r>
              <a:rPr lang="en-US" sz="2000"/>
              <a:t>The below graph represents the results of our approximation algorithm</a:t>
            </a:r>
          </a:p>
          <a:p>
            <a:r>
              <a:rPr lang="en-US" sz="2000"/>
              <a:t>The approximation solution does yield a valid result however it is not the most optimal solution</a:t>
            </a:r>
          </a:p>
          <a:p>
            <a:pPr lvl="1"/>
            <a:r>
              <a:rPr lang="en-US" sz="2000"/>
              <a:t>Optimal Solution: 3 Colors</a:t>
            </a:r>
          </a:p>
          <a:p>
            <a:pPr lvl="1"/>
            <a:r>
              <a:rPr lang="en-US" sz="2000"/>
              <a:t>Approximation Solution: 7 Colors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9DD0204-9F26-478D-9C67-0A3A863A8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486" y="3770671"/>
            <a:ext cx="2533250" cy="2381255"/>
          </a:xfrm>
          <a:prstGeom prst="rect">
            <a:avLst/>
          </a:prstGeom>
        </p:spPr>
      </p:pic>
      <p:pic>
        <p:nvPicPr>
          <p:cNvPr id="6" name="Picture 5" descr="A group of colorful lights&#10;&#10;Description automatically generated with low confidence">
            <a:extLst>
              <a:ext uri="{FF2B5EF4-FFF2-40B4-BE49-F238E27FC236}">
                <a16:creationId xmlns:a16="http://schemas.microsoft.com/office/drawing/2014/main" id="{8E5B1E94-96EF-42D2-AA58-FE34B68EFF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" r="838" b="2"/>
          <a:stretch/>
        </p:blipFill>
        <p:spPr>
          <a:xfrm>
            <a:off x="8837832" y="669363"/>
            <a:ext cx="2470904" cy="239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6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C39D4-4BAA-4D99-B66A-8545D3B92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Run Time Results </a:t>
            </a:r>
            <a:b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D98A51B-C7A1-4459-9220-62BBF01BA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719344"/>
            <a:ext cx="7225748" cy="54193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20D6B5-D585-42EC-BD40-C2352C941760}"/>
              </a:ext>
            </a:extLst>
          </p:cNvPr>
          <p:cNvSpPr txBox="1"/>
          <p:nvPr/>
        </p:nvSpPr>
        <p:spPr>
          <a:xfrm>
            <a:off x="6936510" y="6289964"/>
            <a:ext cx="257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Nodes in Complete Graph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159528-3658-44F0-8CBD-621DD0FCA3AA}"/>
              </a:ext>
            </a:extLst>
          </p:cNvPr>
          <p:cNvSpPr txBox="1"/>
          <p:nvPr/>
        </p:nvSpPr>
        <p:spPr>
          <a:xfrm rot="16200000">
            <a:off x="3795665" y="3253243"/>
            <a:ext cx="98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2950443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D0F34-B6BC-4E7B-9526-97592DEE9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Lower Bound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32BC0-458B-4368-A182-0AC9C95EB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Min Graph Coloring can be simplified into the Max-Clique np-complete problem.</a:t>
            </a:r>
          </a:p>
          <a:p>
            <a:r>
              <a:rPr lang="en-US" sz="1800" dirty="0"/>
              <a:t>If a max-clique exists in a graph its subgraph total number of nodes would be equal to the min number of colors needed in the graph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FA1F48B-1B04-4A54-93DB-C362FAA31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3" y="2854284"/>
            <a:ext cx="5481509" cy="3234090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E12C4E55-5E53-4143-A54C-A31E8DF3A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781" y="2842020"/>
            <a:ext cx="5523082" cy="32586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7147FC-632A-48DB-97DF-59F08F776CAD}"/>
              </a:ext>
            </a:extLst>
          </p:cNvPr>
          <p:cNvSpPr txBox="1"/>
          <p:nvPr/>
        </p:nvSpPr>
        <p:spPr>
          <a:xfrm>
            <a:off x="1771650" y="6271178"/>
            <a:ext cx="3792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Nodes in Max Clique =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E6C1D5-2616-4C34-B885-60A91081809A}"/>
              </a:ext>
            </a:extLst>
          </p:cNvPr>
          <p:cNvSpPr txBox="1"/>
          <p:nvPr/>
        </p:nvSpPr>
        <p:spPr>
          <a:xfrm>
            <a:off x="8208227" y="6271178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Colors = 4</a:t>
            </a:r>
          </a:p>
        </p:txBody>
      </p:sp>
    </p:spTree>
    <p:extLst>
      <p:ext uri="{BB962C8B-B14F-4D97-AF65-F5344CB8AC3E}">
        <p14:creationId xmlns:p14="http://schemas.microsoft.com/office/powerpoint/2010/main" val="3826906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416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Min Graph Coloring Approximation Solution</vt:lpstr>
      <vt:lpstr>How The Approximation Works</vt:lpstr>
      <vt:lpstr>Pseudocode</vt:lpstr>
      <vt:lpstr>Steps of the Approximation Algorithm</vt:lpstr>
      <vt:lpstr>Not Always Optimal</vt:lpstr>
      <vt:lpstr>Run Time Results  </vt:lpstr>
      <vt:lpstr>Lower Bound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 Graph Coloring Approximation Solution</dc:title>
  <dc:creator>Curley, John Walker - curleyjw</dc:creator>
  <cp:lastModifiedBy>Curley, John Walker - curleyjw</cp:lastModifiedBy>
  <cp:revision>12</cp:revision>
  <dcterms:created xsi:type="dcterms:W3CDTF">2022-04-27T15:58:00Z</dcterms:created>
  <dcterms:modified xsi:type="dcterms:W3CDTF">2022-05-01T22:46:47Z</dcterms:modified>
</cp:coreProperties>
</file>