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3" r:id="rId6"/>
    <p:sldId id="262" r:id="rId7"/>
    <p:sldId id="264" r:id="rId8"/>
    <p:sldId id="266" r:id="rId9"/>
    <p:sldId id="265" r:id="rId10"/>
    <p:sldId id="273" r:id="rId11"/>
    <p:sldId id="274" r:id="rId12"/>
    <p:sldId id="275" r:id="rId13"/>
    <p:sldId id="276" r:id="rId14"/>
    <p:sldId id="280" r:id="rId15"/>
    <p:sldId id="281" r:id="rId16"/>
    <p:sldId id="27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shan Pansuriya" initials="IP" lastIdx="1" clrIdx="0">
    <p:extLst>
      <p:ext uri="{19B8F6BF-5375-455C-9EA6-DF929625EA0E}">
        <p15:presenceInfo xmlns:p15="http://schemas.microsoft.com/office/powerpoint/2012/main" userId="12c9fb79a9c2e05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F9E3"/>
    <a:srgbClr val="FCD8F9"/>
    <a:srgbClr val="FBC9F6"/>
    <a:srgbClr val="F4E5D0"/>
    <a:srgbClr val="EAF4D0"/>
    <a:srgbClr val="F6E2F3"/>
    <a:srgbClr val="D4DDF8"/>
    <a:srgbClr val="D1DAF7"/>
    <a:srgbClr val="D8E6CC"/>
    <a:srgbClr val="C7E1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time-series-forecasting-predicting-stock-prices-using-an-arima-model-2e3b3080bd70?source=post_page-----2e3b3080bd70--------------------------------" TargetMode="External"/><Relationship Id="rId2" Type="http://schemas.openxmlformats.org/officeDocument/2006/relationships/hyperlink" Target="https://seralouk.medium.com/?source=post_page-----2e3b3080bd70--------------------------------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searchgate.net/journal/Neurocomputing-0925-2312" TargetMode="External"/><Relationship Id="rId5" Type="http://schemas.openxmlformats.org/officeDocument/2006/relationships/hyperlink" Target="https://towardsdatascience.com/lstm-time-series-forecasting-predicting-stock-prices-using-an-lstm-model-6223e9644a2f?source=post_page-----6223e9644a2f--------------------------------" TargetMode="External"/><Relationship Id="rId4" Type="http://schemas.openxmlformats.org/officeDocument/2006/relationships/hyperlink" Target="https://seralouk.medium.com/?source=post_page-----6223e9644a2f--------------------------------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2314728817300715" TargetMode="External"/><Relationship Id="rId7" Type="http://schemas.openxmlformats.org/officeDocument/2006/relationships/hyperlink" Target="https://towardsdatascience.com/lstm-time-series-forecasting-predicting-stock-prices-using-an-lstm-model-6223e9644a2f?source=post_page-----6223e9644a2f--------------------------------" TargetMode="External"/><Relationship Id="rId2" Type="http://schemas.openxmlformats.org/officeDocument/2006/relationships/hyperlink" Target="https://doi.org/10.1016/j.fcij.2018.10.00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eralouk.medium.com/?source=post_page-----6223e9644a2f--------------------------------" TargetMode="External"/><Relationship Id="rId5" Type="http://schemas.openxmlformats.org/officeDocument/2006/relationships/hyperlink" Target="https://www.sciencedirect.com/science/article/pii/S1877050915006766" TargetMode="External"/><Relationship Id="rId4" Type="http://schemas.openxmlformats.org/officeDocument/2006/relationships/hyperlink" Target="https://doi.org/10.1016/j.procs.2015.04.167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peech_recognition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1EEFF-C25B-413E-9C92-88B7673AA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3296" y="2090601"/>
            <a:ext cx="9885406" cy="1938258"/>
          </a:xfrm>
        </p:spPr>
        <p:txBody>
          <a:bodyPr anchor="t"/>
          <a:lstStyle/>
          <a:p>
            <a:r>
              <a:rPr lang="en-US" sz="4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analysis of Time series models</a:t>
            </a:r>
            <a:br>
              <a:rPr lang="en-US" sz="4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(review paper)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A54628-1634-4FC7-99EE-B9B5CD476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4800" y="4404743"/>
            <a:ext cx="3662399" cy="1428729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1800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-IT</a:t>
            </a:r>
          </a:p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Ishan Pansuriya - IU1841220028</a:t>
            </a:r>
          </a:p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Ketul Patel - IU1841220032</a:t>
            </a:r>
            <a:b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Smit Borasaniya - IU1841220053</a:t>
            </a:r>
            <a:endParaRPr lang="en-IN" sz="18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33636F-134F-4F65-BF7A-AF27C639F397}"/>
              </a:ext>
            </a:extLst>
          </p:cNvPr>
          <p:cNvSpPr txBox="1"/>
          <p:nvPr/>
        </p:nvSpPr>
        <p:spPr>
          <a:xfrm>
            <a:off x="1142999" y="1257839"/>
            <a:ext cx="9885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SOFTWARE GROUP PROJECT</a:t>
            </a:r>
            <a:endParaRPr lang="en-I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554858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DD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F43FD-89B7-47C7-9665-728284DB6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ARIMA STANDS FOR?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361FD-4539-4556-9C60-2C0D41F8A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695796"/>
            <a:ext cx="9709265" cy="4754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ARIMA is an acronym that stands for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Autoregressive Integrated Moving Average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AR: 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Autoregression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- A model that uses the dependent relationship between an observation and some number of lagged observations.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I: 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Integrated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- The use of differencing of raw observations (e.g., subtracting an observation from an observation at the previous time step) in order to make the time series stationary.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MA: 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Moving Average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- A model that uses the dependency between an observation and a residual error from a moving average model applied to lagged observations.</a:t>
            </a:r>
          </a:p>
        </p:txBody>
      </p:sp>
    </p:spTree>
    <p:extLst>
      <p:ext uri="{BB962C8B-B14F-4D97-AF65-F5344CB8AC3E}">
        <p14:creationId xmlns:p14="http://schemas.microsoft.com/office/powerpoint/2010/main" val="1728458805"/>
      </p:ext>
    </p:extLst>
  </p:cSld>
  <p:clrMapOvr>
    <a:masterClrMapping/>
  </p:clrMapOvr>
  <p:transition spd="slow">
    <p:push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5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B1391-259B-4E72-B450-6B05F4ADF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 OF ARIMA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BE9C6-8134-43A8-B1E3-E11F7A64C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00513"/>
            <a:ext cx="10341033" cy="42817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parameters of the ARIMA model are defined as follows: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p: The number of lag observations included in the model, also called the lag order.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d: The number of times that the raw observations are differenced, also called the degree of differencing.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q: The size of the moving average window, also called the order of moving average.</a:t>
            </a:r>
          </a:p>
        </p:txBody>
      </p:sp>
    </p:spTree>
    <p:extLst>
      <p:ext uri="{BB962C8B-B14F-4D97-AF65-F5344CB8AC3E}">
        <p14:creationId xmlns:p14="http://schemas.microsoft.com/office/powerpoint/2010/main" val="4111041520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D8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38A2A-9AF1-4047-901B-C08868F67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041775" cy="1485900"/>
          </a:xfrm>
        </p:spPr>
        <p:txBody>
          <a:bodyPr>
            <a:normAutofit fontScale="90000"/>
          </a:bodyPr>
          <a:lstStyle/>
          <a:p>
            <a:r>
              <a:rPr lang="en-US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FOR ARIMA IMPLEMENTATION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8EE4E-06D5-4E11-8145-741E891C9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20735"/>
            <a:ext cx="9950335" cy="45553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 general steps to implement an ARIMA model are –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Load the data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: The first step for model building is of course to load the dataset.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Pre-processing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: Depending on the dataset, the steps of pre-processing will be defined. This will include creating timestamps, converting the type of date/time column, making the series univariate, etc.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Make series stationary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: In order to satisfy the assumption, it is necessary to make the series stationary. This would include checking the stationarity of the series and performing required transformations, i.e., bringing the p-value &lt; 0.5.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Determine d-value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: For making the series stationary, the number of times the difference operation was performed will be taken as the d value.</a:t>
            </a:r>
          </a:p>
        </p:txBody>
      </p:sp>
    </p:spTree>
    <p:extLst>
      <p:ext uri="{BB962C8B-B14F-4D97-AF65-F5344CB8AC3E}">
        <p14:creationId xmlns:p14="http://schemas.microsoft.com/office/powerpoint/2010/main" val="61800653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38345-A3B4-4918-863F-E83CED890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0" y="428171"/>
            <a:ext cx="11039876" cy="6313715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•"/>
            </a:pPr>
            <a:r>
              <a:rPr lang="en-IN" sz="2200" b="1" dirty="0">
                <a:effectLst/>
                <a:latin typeface="Calibri-Bold"/>
                <a:ea typeface="Calibri" panose="020F0502020204030204" pitchFamily="34" charset="0"/>
                <a:cs typeface="Calibri-Bold"/>
              </a:rPr>
              <a:t>Determine the p and q values: </a:t>
            </a:r>
            <a:r>
              <a:rPr lang="en-IN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Read the values of p and q from the plots in the previous step.</a:t>
            </a: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•"/>
            </a:pPr>
            <a:r>
              <a:rPr lang="en-IN" sz="2200" b="1" dirty="0">
                <a:effectLst/>
                <a:latin typeface="Calibri-Bold"/>
                <a:ea typeface="Calibri" panose="020F0502020204030204" pitchFamily="34" charset="0"/>
                <a:cs typeface="Calibri-Bold"/>
              </a:rPr>
              <a:t>Fit ARIMA model: </a:t>
            </a:r>
            <a:r>
              <a:rPr lang="en-IN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 the processed data and parameter values we calculated from the previous steps, fit the ARIMA model.</a:t>
            </a: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•"/>
            </a:pPr>
            <a:r>
              <a:rPr lang="en-IN" sz="2200" b="1" dirty="0">
                <a:effectLst/>
                <a:latin typeface="Calibri-Bold"/>
                <a:ea typeface="Calibri" panose="020F0502020204030204" pitchFamily="34" charset="0"/>
                <a:cs typeface="Calibri-Bold"/>
              </a:rPr>
              <a:t>Predict values on validation set: </a:t>
            </a:r>
            <a:r>
              <a:rPr lang="en-IN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 the future values.</a:t>
            </a: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•"/>
            </a:pPr>
            <a:r>
              <a:rPr lang="en-IN" sz="2200" b="1" dirty="0">
                <a:effectLst/>
                <a:latin typeface="Calibri-Bold"/>
                <a:ea typeface="Calibri" panose="020F0502020204030204" pitchFamily="34" charset="0"/>
                <a:cs typeface="Calibri-Bold"/>
              </a:rPr>
              <a:t>Calculate RMSE: </a:t>
            </a:r>
            <a:r>
              <a:rPr lang="en-IN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check the performance of the model, check the RMSE value using the predictions and actual values on the validation set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806867"/>
      </p:ext>
    </p:extLst>
  </p:cSld>
  <p:clrMapOvr>
    <a:masterClrMapping/>
  </p:clrMapOvr>
  <p:transition spd="slow">
    <p:push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E8764-3754-4511-9353-9A49E8BF8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12812"/>
            <a:ext cx="9601200" cy="1485900"/>
          </a:xfrm>
        </p:spPr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AF32C-DEA8-4DB2-AD57-85CC8D704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61360"/>
            <a:ext cx="9601200" cy="522118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Time-Series Forecasting: Predicting Stock Prices Using An ARIMA model </a:t>
            </a:r>
            <a:r>
              <a:rPr lang="en-US" sz="16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 </a:t>
            </a:r>
            <a:r>
              <a:rPr lang="en-US" sz="1600" u="sng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Serafeim</a:t>
            </a:r>
            <a:r>
              <a:rPr lang="en-US" sz="16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 Loukas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Jul 23, 2020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SURVEY ON ARIMA FORECASTING USING TIME SERIES MODEL    Z. Asha Farhath1 , B.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Arputhamary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 , Dr. L. Arockiam3   IJCSMC, Vol. 5, Issue. 8, August 2016, pg.104 – 109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Time-Series Forecasting: Predicting Stock Prices Using An LSTM Model   </a:t>
            </a:r>
            <a:r>
              <a:rPr lang="en-US" sz="1600" u="sng" dirty="0" err="1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Serafeim</a:t>
            </a:r>
            <a:r>
              <a:rPr lang="en-US" sz="16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 Loukas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Jul 10, 2020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Financial time series forecasting using support vector machines September 2003  </a:t>
            </a:r>
            <a:r>
              <a:rPr lang="en-US" sz="16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Neurocomputing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55(1-2):307-319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Financial time series forecasting using support vector machines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Kyoung-jae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Kim</a:t>
            </a:r>
            <a:r>
              <a:rPr lang="en-US" sz="16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∗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Department of Information Systems, College of Business Administration, Dongguk University, 3-26,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Pil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-dong, Chung-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Seoul 100715, South Korea Received 28 February 2002; accepted 13 March2003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Predicting Stock Price Direction using Support Vector Machines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Saahil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Madge Advisor: Professor Swati Bhatt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Does Support Vector Machine (SVM) Algorithm Works In Machine Learning?: https://www.analyticssteps.com/blogs/how-does-support-vector-machine-algorithm-works-machine-learning</a:t>
            </a:r>
          </a:p>
        </p:txBody>
      </p:sp>
    </p:spTree>
    <p:extLst>
      <p:ext uri="{BB962C8B-B14F-4D97-AF65-F5344CB8AC3E}">
        <p14:creationId xmlns:p14="http://schemas.microsoft.com/office/powerpoint/2010/main" val="2388314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F039D-1772-43A6-8E07-7D1B6D9F3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Continued…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63F7D-06A6-4B7C-BD68-19CA2E800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72936"/>
            <a:ext cx="9601200" cy="442551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7000"/>
              </a:lnSpc>
            </a:pPr>
            <a:r>
              <a:rPr lang="en-US" sz="2000" dirty="0" err="1">
                <a:solidFill>
                  <a:srgbClr val="333333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Selvamuthu</a:t>
            </a:r>
            <a:r>
              <a:rPr lang="en-US" sz="2000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D., Kumar, V. &amp; Mishra, A. Indian stock market prediction using artificial neural networks on tick data. </a:t>
            </a:r>
            <a:r>
              <a:rPr lang="en-US" sz="2000" i="1" dirty="0" err="1">
                <a:solidFill>
                  <a:srgbClr val="333333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Financ</a:t>
            </a:r>
            <a:r>
              <a:rPr lang="en-US" sz="2000" i="1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333333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Innov</a:t>
            </a:r>
            <a:r>
              <a:rPr lang="en-US" sz="2000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2000" b="1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5, </a:t>
            </a:r>
            <a:r>
              <a:rPr lang="en-US" sz="2000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16 (2019). https://doi.org/10.1186/s40854-019-0131-7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 series forecasting using artificial neural networks methodologies: A systematic review Future Computing and Informatics Journal, Volume 3, Issue 2, 2018,  ISSN 2314-7288, </a:t>
            </a:r>
            <a:r>
              <a:rPr lang="en-US" sz="20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https://doi.org/10.1016/j.fcij.2018.10.003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(</a:t>
            </a:r>
            <a:r>
              <a:rPr lang="en-US" sz="20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https://www.sciencedirect.com/science/article/pii/S2314728817300715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Ina Khandelwal,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Ratnadip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Adhikari, Ghanshyam Verma, Time Series Forecasting Using Hybrid ARIMA and ANN Models Based on DWT Decomposition, Procedia Computer Science, Volume 48, 2015, Pages 173-179, ISSN 1877-0509, </a:t>
            </a:r>
            <a:r>
              <a:rPr lang="en-US" sz="20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https://doi.org/10.1016/j.procs.2015.04.167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(</a:t>
            </a:r>
            <a:r>
              <a:rPr lang="en-US" sz="20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https://www.sciencedirect.com/science/article/pii/S1877050915006766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Tealab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Ahmed &amp;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Hefny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Hesham &amp;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Badr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Amr. (2017). Forecasting of nonlinear time series using ANN. Future Computing and Informatics Journal. 2. 10.1016/j.fcij.2017.05.001.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Pramod, &amp; Pm,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Mallikarjuna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(2021). Stock Price Prediction Using LSTM. Test Engineering and Management. 83. 5246-5251.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</a:pP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Time-Series Forecasting: Predicting Stock Prices Using An LSTM Model  </a:t>
            </a:r>
            <a:r>
              <a:rPr lang="en-US" sz="2000" u="none" strike="noStrike" dirty="0" err="1">
                <a:solidFill>
                  <a:srgbClr val="668AAA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Segoe UI" panose="020B0502040204020203" pitchFamily="34" charset="0"/>
                <a:hlinkClick r:id="rId6"/>
              </a:rPr>
              <a:t>Serafeim</a:t>
            </a:r>
            <a:r>
              <a:rPr lang="en-US" sz="2000" u="none" strike="noStrike" dirty="0">
                <a:solidFill>
                  <a:srgbClr val="668AAA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Segoe UI" panose="020B0502040204020203" pitchFamily="34" charset="0"/>
                <a:hlinkClick r:id="rId6"/>
              </a:rPr>
              <a:t> Loukas</a:t>
            </a:r>
            <a:r>
              <a:rPr lang="en-US" sz="2000" dirty="0">
                <a:solidFill>
                  <a:srgbClr val="292929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</a:t>
            </a:r>
            <a:r>
              <a:rPr lang="en-US" sz="2000" u="none" strike="noStrike" dirty="0">
                <a:solidFill>
                  <a:srgbClr val="757575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Jul 10, 2020</a:t>
            </a:r>
            <a:r>
              <a:rPr lang="en-US" sz="2000" dirty="0">
                <a:solidFill>
                  <a:srgbClr val="757575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https://towardsdatascience.com/lstm-time-series-forecasting-predicting-stock-prices-using-an-lstm-model-6223e9644a2f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6675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51F6BF-9051-4A57-8BE0-5087C3E2F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1129642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0AB8A-0639-4CE8-9DFE-C88CB7C53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Time Series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094A1-61DC-447A-ADA2-2CAFCADB2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3B383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time series is a set of observation taken at specified times, usually at equal intervals.</a:t>
            </a:r>
          </a:p>
          <a:p>
            <a:r>
              <a:rPr lang="en-US" sz="2400" b="0" i="0" dirty="0">
                <a:solidFill>
                  <a:srgbClr val="3B383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time series may be defined as a collection of reading belonging to different time periods of some economic or composite variables.  </a:t>
            </a:r>
          </a:p>
          <a:p>
            <a:r>
              <a:rPr lang="en-US" sz="2400" b="0" i="0" dirty="0">
                <a:solidFill>
                  <a:srgbClr val="3B383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One variable is “Time” which is independent variable &amp; and the second is “Data” which is the dependent variable.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065578"/>
      </p:ext>
    </p:extLst>
  </p:cSld>
  <p:clrMapOvr>
    <a:masterClrMapping/>
  </p:clrMapOvr>
  <p:transition spd="slow">
    <p:push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2728C-3173-4399-A5B6-414FCF00B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325429" cy="14859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Forecasting methods and models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AC6EF-DAFC-4E8D-874D-8809D21DD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55498"/>
            <a:ext cx="10022114" cy="4243461"/>
          </a:xfrm>
        </p:spPr>
        <p:txBody>
          <a:bodyPr>
            <a:normAutofit/>
          </a:bodyPr>
          <a:lstStyle/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Forecasting is the system of gathering predictions for the future based totally on historical and present information and the study of trends.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Forecasting uses an extrapolative method(s), where the forecasts for a series are only the function of time and past values of the series, not of any other additional variables. 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Prediction is a comparable, however extra accepted time period. </a:t>
            </a:r>
          </a:p>
        </p:txBody>
      </p:sp>
    </p:spTree>
    <p:extLst>
      <p:ext uri="{BB962C8B-B14F-4D97-AF65-F5344CB8AC3E}">
        <p14:creationId xmlns:p14="http://schemas.microsoft.com/office/powerpoint/2010/main" val="1912626782"/>
      </p:ext>
    </p:extLst>
  </p:cSld>
  <p:clrMapOvr>
    <a:masterClrMapping/>
  </p:clrMapOvr>
  <p:transition spd="slow">
    <p:push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30CE9-563A-4C07-AEB1-8AEA88E4B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Time Series Analysis methods: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3F8AB-35BD-4268-B29C-308EDEBF0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36619"/>
            <a:ext cx="9601200" cy="429161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ANN – Artificial Neural Network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RNN – Recurrent Neural Network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LSTM – Long-Short Term Memory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SVM – Support Vector Machine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ARIMA – Auto Regressive Integrated Moving Average Model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27259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3E10C-BC64-42BE-8EF4-6E5414180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32171"/>
            <a:ext cx="9601200" cy="1485900"/>
          </a:xfrm>
        </p:spPr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 – Artificial Neural Network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52418-429B-4B37-B062-B7827AB5F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5949"/>
            <a:ext cx="9855200" cy="429622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An ANN is based on a collection of connected units or nodes called artificial neurons, which loosely model the neurons in a biological brain.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Each connection, like the synapses in a biological brain, can transmit a signal to other neurons.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An artificial neuron receives a signal then processes it and can signal neurons connected to it.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Artificial Neural Network Tutorial">
            <a:extLst>
              <a:ext uri="{FF2B5EF4-FFF2-40B4-BE49-F238E27FC236}">
                <a16:creationId xmlns:a16="http://schemas.microsoft.com/office/drawing/2014/main" id="{093BC662-2297-4B27-AD12-E45C9879A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3901" y="3876675"/>
            <a:ext cx="2882899" cy="2882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at is Artificial Neural Network">
            <a:extLst>
              <a:ext uri="{FF2B5EF4-FFF2-40B4-BE49-F238E27FC236}">
                <a16:creationId xmlns:a16="http://schemas.microsoft.com/office/drawing/2014/main" id="{92753C50-D7BC-4386-98A2-17B924801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876675"/>
            <a:ext cx="5715000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1122532"/>
      </p:ext>
    </p:extLst>
  </p:cSld>
  <p:clrMapOvr>
    <a:masterClrMapping/>
  </p:clrMapOvr>
  <p:transition spd="slow">
    <p:push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CA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A9864-E39E-46C7-80AC-400FB6404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39057"/>
            <a:ext cx="9601200" cy="736600"/>
          </a:xfrm>
        </p:spPr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RNN – Recurrent Neural Network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C900E3-A25F-4145-B0D4-62B102B79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3527151"/>
            <a:ext cx="6096000" cy="33308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8C6698-F36A-4E3B-A3A0-AB023A880D7C}"/>
              </a:ext>
            </a:extLst>
          </p:cNvPr>
          <p:cNvSpPr txBox="1"/>
          <p:nvPr/>
        </p:nvSpPr>
        <p:spPr>
          <a:xfrm>
            <a:off x="1296785" y="3527151"/>
            <a:ext cx="47992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term “recurrent neural network” is used indiscriminately to refer to two broad classes of networks with a similar general structure, where one is </a:t>
            </a:r>
            <a:r>
              <a:rPr lang="en-US" sz="2400" i="0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finite impulse</a:t>
            </a:r>
            <a: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and the other is </a:t>
            </a:r>
            <a:r>
              <a:rPr lang="en-US" sz="2400" i="0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infinite impulse</a:t>
            </a:r>
            <a: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0C0C0B-F792-4130-9A79-195CD2353EB0}"/>
              </a:ext>
            </a:extLst>
          </p:cNvPr>
          <p:cNvSpPr txBox="1"/>
          <p:nvPr/>
        </p:nvSpPr>
        <p:spPr>
          <a:xfrm>
            <a:off x="1296785" y="1288473"/>
            <a:ext cx="10895215" cy="2050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 recurrent neural network (RNN) is a class of </a:t>
            </a:r>
            <a:r>
              <a:rPr lang="en-US" sz="2400" i="0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artificial neural networks</a:t>
            </a:r>
            <a: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where connections between nodes form a </a:t>
            </a:r>
            <a:r>
              <a:rPr lang="en-US" sz="2400" i="0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directed graph</a:t>
            </a:r>
            <a: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along a temporal sequence.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200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 makes them applicable to tasks such as unsegmented, connected </a:t>
            </a:r>
            <a:r>
              <a:rPr lang="en-US" sz="2400" i="0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handwriting recognition</a:t>
            </a:r>
            <a: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or </a:t>
            </a:r>
            <a:r>
              <a:rPr lang="en-US" sz="2400" i="0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speech</a:t>
            </a:r>
            <a:r>
              <a:rPr lang="en-US" sz="2400" i="0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3" tooltip="Speech recogni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2400" i="0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recognition</a:t>
            </a:r>
            <a:r>
              <a:rPr 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0787010"/>
      </p:ext>
    </p:extLst>
  </p:cSld>
  <p:clrMapOvr>
    <a:masterClrMapping/>
  </p:clrMapOvr>
  <p:transition spd="slow">
    <p:push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F4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11E0E-6599-4B66-B721-8DA6A1D7B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9220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– Long-Short Term Memory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E5BA5-D8EB-47E3-9679-21881FF83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08629"/>
            <a:ext cx="9601200" cy="3958771"/>
          </a:xfrm>
        </p:spPr>
        <p:txBody>
          <a:bodyPr>
            <a:normAutofit/>
          </a:bodyPr>
          <a:lstStyle/>
          <a:p>
            <a:r>
              <a:rPr lang="en-US" sz="22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“LSTMs” – are a special kind of RNN, capable of learning long-term dependencies.</a:t>
            </a:r>
          </a:p>
          <a:p>
            <a:r>
              <a:rPr lang="en-US" sz="22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LSTMs are explicitly designed to avoid the long-term dependency problem.</a:t>
            </a:r>
            <a:endParaRPr lang="en-US" sz="22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All recurrent neural networks have the form of a chain of repeating modules of neural network. In standard RNNs, this repeating module will have a very simple structure, such as a single tan h layer. 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0847230-4C4F-4963-9C70-E8F90E0AA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556" y="4396015"/>
            <a:ext cx="5803288" cy="217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804523"/>
      </p:ext>
    </p:extLst>
  </p:cSld>
  <p:clrMapOvr>
    <a:masterClrMapping/>
  </p:clrMapOvr>
  <p:transition spd="slow">
    <p:push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E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CB0FB-A94B-442A-B463-D71EC6FD7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435429"/>
            <a:ext cx="9601200" cy="6422571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CMS"/>
              </a:rPr>
              <a:t>LSTMs also have this chain like structure, but the repeating module has a different structure. Instead of having a single neural network layer, there are four, interacting in a very special way.</a:t>
            </a:r>
          </a:p>
          <a:p>
            <a:endParaRPr lang="en-US" dirty="0">
              <a:solidFill>
                <a:srgbClr val="333333"/>
              </a:solidFill>
              <a:latin typeface="CMS"/>
            </a:endParaRP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CMS"/>
            </a:endParaRP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CMS"/>
            </a:endParaRP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CMS"/>
            </a:endParaRP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CMS"/>
            </a:endParaRPr>
          </a:p>
          <a:p>
            <a:endParaRPr lang="en-US" dirty="0">
              <a:solidFill>
                <a:srgbClr val="333333"/>
              </a:solidFill>
              <a:latin typeface="CMS"/>
            </a:endParaRPr>
          </a:p>
          <a:p>
            <a:endParaRPr lang="en-US" dirty="0">
              <a:solidFill>
                <a:srgbClr val="333333"/>
              </a:solidFill>
              <a:latin typeface="CMS"/>
            </a:endParaRPr>
          </a:p>
          <a:p>
            <a:endParaRPr lang="en-US" dirty="0">
              <a:solidFill>
                <a:srgbClr val="333333"/>
              </a:solidFill>
              <a:latin typeface="CMS"/>
            </a:endParaRPr>
          </a:p>
          <a:p>
            <a:endParaRPr lang="en-US" dirty="0">
              <a:solidFill>
                <a:srgbClr val="333333"/>
              </a:solidFill>
              <a:latin typeface="CMS"/>
            </a:endParaRPr>
          </a:p>
          <a:p>
            <a:endParaRPr lang="en-US" dirty="0">
              <a:solidFill>
                <a:srgbClr val="333333"/>
              </a:solidFill>
              <a:latin typeface="CMS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CMS"/>
              </a:rPr>
              <a:t>In the above diagram, each line carries an entire vector, from the output of one node to the inputs of others.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E1E57C-55E0-427D-91E7-BA3DA40AB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394" y="1529776"/>
            <a:ext cx="7293211" cy="2740261"/>
          </a:xfrm>
          <a:prstGeom prst="rect">
            <a:avLst/>
          </a:prstGeom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F3C8F299-58ED-4208-A7B9-D424837AA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290" y="4527508"/>
            <a:ext cx="5791419" cy="1079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5110841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C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5906-510A-426F-B649-28B3443D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3572"/>
            <a:ext cx="9601200" cy="968829"/>
          </a:xfrm>
        </p:spPr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 – Support Vector Machine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ACD9A-7EC2-4B25-BC23-8ACEE8D7A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02229"/>
            <a:ext cx="9601200" cy="5355771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SVM or Support Vector Machine is a linear model for classification and regression problems and outliers detection.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idea of SVM is simple: The algorithm creates a line or a hyperplane which separates the data into classes.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pic>
        <p:nvPicPr>
          <p:cNvPr id="3074" name="Picture 2" descr="Support Vector Machines: A Simple Explanation - KDnuggets">
            <a:extLst>
              <a:ext uri="{FF2B5EF4-FFF2-40B4-BE49-F238E27FC236}">
                <a16:creationId xmlns:a16="http://schemas.microsoft.com/office/drawing/2014/main" id="{FD3FED4B-5DCC-4A44-8942-6F64856453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36" t="11308" r="19962" b="3785"/>
          <a:stretch/>
        </p:blipFill>
        <p:spPr bwMode="auto">
          <a:xfrm>
            <a:off x="8002668" y="3311629"/>
            <a:ext cx="4189331" cy="3542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SVM – Plotting the Hyperplane – Machine Learning &amp;amp; Artificial Intelligence">
            <a:extLst>
              <a:ext uri="{FF2B5EF4-FFF2-40B4-BE49-F238E27FC236}">
                <a16:creationId xmlns:a16="http://schemas.microsoft.com/office/drawing/2014/main" id="{03AD5B02-9CF8-4817-AB6D-2C0C3D2A3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94" y="3311629"/>
            <a:ext cx="7297274" cy="3542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7926514"/>
      </p:ext>
    </p:extLst>
  </p:cSld>
  <p:clrMapOvr>
    <a:masterClrMapping/>
  </p:clrMapOvr>
  <p:transition spd="slow">
    <p:push dir="d"/>
  </p:transition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{58B339CF-6897-4B18-BFB3-46AF18C2D63B}tf10001105</Template>
  <TotalTime>403</TotalTime>
  <Words>1362</Words>
  <Application>Microsoft Office PowerPoint</Application>
  <PresentationFormat>Widescreen</PresentationFormat>
  <Paragraphs>89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Calibri</vt:lpstr>
      <vt:lpstr>Calibri-Bold</vt:lpstr>
      <vt:lpstr>Cambria Math</vt:lpstr>
      <vt:lpstr>CMS</vt:lpstr>
      <vt:lpstr>Franklin Gothic Book</vt:lpstr>
      <vt:lpstr>Helvetica</vt:lpstr>
      <vt:lpstr>Segoe UI</vt:lpstr>
      <vt:lpstr>Times New Roman</vt:lpstr>
      <vt:lpstr>Wingdings</vt:lpstr>
      <vt:lpstr>Crop</vt:lpstr>
      <vt:lpstr>analysis of Time series models (review paper)</vt:lpstr>
      <vt:lpstr>Introduction to Time Series</vt:lpstr>
      <vt:lpstr>Forecasting methods and models</vt:lpstr>
      <vt:lpstr>List of Time Series Analysis methods:</vt:lpstr>
      <vt:lpstr>ANN – Artificial Neural Network</vt:lpstr>
      <vt:lpstr>RNN – Recurrent Neural Network</vt:lpstr>
      <vt:lpstr>LSTM – Long-Short Term Memory</vt:lpstr>
      <vt:lpstr>PowerPoint Presentation</vt:lpstr>
      <vt:lpstr>SVM – Support Vector Machine</vt:lpstr>
      <vt:lpstr>WHAT ARIMA STANDS FOR?</vt:lpstr>
      <vt:lpstr>PARAMETERS OF ARIMA </vt:lpstr>
      <vt:lpstr>STEPS FOR ARIMA IMPLEMENTATION </vt:lpstr>
      <vt:lpstr>PowerPoint Presentation</vt:lpstr>
      <vt:lpstr>References</vt:lpstr>
      <vt:lpstr>Continued…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analysis</dc:title>
  <dc:creator>Ishan Pansuriya</dc:creator>
  <cp:lastModifiedBy>Ishan Pansuriya</cp:lastModifiedBy>
  <cp:revision>38</cp:revision>
  <dcterms:created xsi:type="dcterms:W3CDTF">2021-10-14T04:03:06Z</dcterms:created>
  <dcterms:modified xsi:type="dcterms:W3CDTF">2021-10-19T17:46:00Z</dcterms:modified>
</cp:coreProperties>
</file>