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3" r:id="rId6"/>
    <p:sldId id="262" r:id="rId7"/>
    <p:sldId id="264" r:id="rId8"/>
    <p:sldId id="265" r:id="rId9"/>
    <p:sldId id="273" r:id="rId10"/>
    <p:sldId id="274" r:id="rId11"/>
    <p:sldId id="275" r:id="rId12"/>
    <p:sldId id="276" r:id="rId13"/>
    <p:sldId id="285" r:id="rId14"/>
    <p:sldId id="284" r:id="rId15"/>
    <p:sldId id="283" r:id="rId16"/>
    <p:sldId id="282"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han Pansuriya" initials="IP" lastIdx="1" clrIdx="0">
    <p:extLst>
      <p:ext uri="{19B8F6BF-5375-455C-9EA6-DF929625EA0E}">
        <p15:presenceInfo xmlns:p15="http://schemas.microsoft.com/office/powerpoint/2012/main" userId="12c9fb79a9c2e0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4DD"/>
    <a:srgbClr val="D1DAF7"/>
    <a:srgbClr val="EBFAE2"/>
    <a:srgbClr val="E4F9E3"/>
    <a:srgbClr val="FCD8F9"/>
    <a:srgbClr val="FBC9F6"/>
    <a:srgbClr val="F4E5D0"/>
    <a:srgbClr val="EAF4D0"/>
    <a:srgbClr val="F6E2F3"/>
    <a:srgbClr val="D4DD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8" autoAdjust="0"/>
    <p:restoredTop sz="94660"/>
  </p:normalViewPr>
  <p:slideViewPr>
    <p:cSldViewPr snapToGrid="0">
      <p:cViewPr>
        <p:scale>
          <a:sx n="66" d="100"/>
          <a:sy n="66" d="100"/>
        </p:scale>
        <p:origin x="1179"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10/20/2021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10/20/2021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10/20/2021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10/20/2021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10/20/2021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EEFF-C25B-413E-9C92-88B7673AA2EA}"/>
              </a:ext>
            </a:extLst>
          </p:cNvPr>
          <p:cNvSpPr>
            <a:spLocks noGrp="1"/>
          </p:cNvSpPr>
          <p:nvPr>
            <p:ph type="ctrTitle"/>
          </p:nvPr>
        </p:nvSpPr>
        <p:spPr>
          <a:xfrm>
            <a:off x="1153296" y="2090601"/>
            <a:ext cx="9885406" cy="1938258"/>
          </a:xfrm>
        </p:spPr>
        <p:txBody>
          <a:bodyPr anchor="t"/>
          <a:lstStyle/>
          <a:p>
            <a:r>
              <a:rPr lang="en-US" sz="4800" b="1" i="0" dirty="0">
                <a:solidFill>
                  <a:srgbClr val="000000"/>
                </a:solidFill>
                <a:effectLst/>
                <a:latin typeface="Times New Roman" panose="02020603050405020304" pitchFamily="18" charset="0"/>
                <a:cs typeface="Times New Roman" panose="02020603050405020304" pitchFamily="18" charset="0"/>
              </a:rPr>
              <a:t>analysis of Time series models</a:t>
            </a:r>
            <a:br>
              <a:rPr lang="en-US" sz="4800" b="1" i="0" dirty="0">
                <a:solidFill>
                  <a:srgbClr val="000000"/>
                </a:solidFill>
                <a:effectLst/>
                <a:latin typeface="Times New Roman" panose="02020603050405020304" pitchFamily="18" charset="0"/>
                <a:cs typeface="Times New Roman" panose="02020603050405020304" pitchFamily="18" charset="0"/>
              </a:rPr>
            </a:br>
            <a:r>
              <a:rPr lang="en-US" sz="4800" b="1" i="0" dirty="0">
                <a:solidFill>
                  <a:srgbClr val="000000"/>
                </a:solidFill>
                <a:effectLst/>
                <a:latin typeface="Times New Roman" panose="02020603050405020304" pitchFamily="18" charset="0"/>
                <a:cs typeface="Times New Roman" panose="02020603050405020304" pitchFamily="18" charset="0"/>
              </a:rPr>
              <a:t>(review paper)</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FA54628-1634-4FC7-99EE-B9B5CD476B0E}"/>
              </a:ext>
            </a:extLst>
          </p:cNvPr>
          <p:cNvSpPr>
            <a:spLocks noGrp="1"/>
          </p:cNvSpPr>
          <p:nvPr>
            <p:ph type="subTitle" idx="1"/>
          </p:nvPr>
        </p:nvSpPr>
        <p:spPr>
          <a:xfrm>
            <a:off x="4264800" y="4404743"/>
            <a:ext cx="3662399" cy="1428729"/>
          </a:xfrm>
        </p:spPr>
        <p:txBody>
          <a:bodyPr>
            <a:normAutofit/>
          </a:bodyPr>
          <a:lstStyle/>
          <a:p>
            <a:r>
              <a:rPr lang="en-US" sz="1800" dirty="0">
                <a:solidFill>
                  <a:schemeClr val="tx1">
                    <a:lumMod val="85000"/>
                    <a:lumOff val="15000"/>
                  </a:schemeClr>
                </a:solidFill>
                <a:latin typeface="Calibri" panose="020F0502020204030204" pitchFamily="34" charset="0"/>
                <a:cs typeface="Calibri" panose="020F0502020204030204" pitchFamily="34" charset="0"/>
              </a:rPr>
              <a:t>7</a:t>
            </a:r>
            <a:r>
              <a:rPr lang="en-US" sz="1800" baseline="30000" dirty="0">
                <a:solidFill>
                  <a:schemeClr val="tx1">
                    <a:lumMod val="85000"/>
                    <a:lumOff val="15000"/>
                  </a:schemeClr>
                </a:solidFill>
                <a:latin typeface="Calibri" panose="020F0502020204030204" pitchFamily="34" charset="0"/>
                <a:cs typeface="Calibri" panose="020F0502020204030204" pitchFamily="34" charset="0"/>
              </a:rPr>
              <a:t>th</a:t>
            </a:r>
            <a:r>
              <a:rPr lang="en-US" sz="1800" dirty="0">
                <a:solidFill>
                  <a:schemeClr val="tx1">
                    <a:lumMod val="85000"/>
                    <a:lumOff val="15000"/>
                  </a:schemeClr>
                </a:solidFill>
                <a:latin typeface="Calibri" panose="020F0502020204030204" pitchFamily="34" charset="0"/>
                <a:cs typeface="Calibri" panose="020F0502020204030204" pitchFamily="34" charset="0"/>
              </a:rPr>
              <a:t>-IT</a:t>
            </a:r>
          </a:p>
          <a:p>
            <a:r>
              <a:rPr lang="en-US" sz="1800" dirty="0">
                <a:solidFill>
                  <a:schemeClr val="tx1">
                    <a:lumMod val="85000"/>
                    <a:lumOff val="15000"/>
                  </a:schemeClr>
                </a:solidFill>
                <a:latin typeface="Calibri" panose="020F0502020204030204" pitchFamily="34" charset="0"/>
                <a:cs typeface="Calibri" panose="020F0502020204030204" pitchFamily="34" charset="0"/>
              </a:rPr>
              <a:t>Ishan Pansuriya - IU1841220028</a:t>
            </a:r>
          </a:p>
          <a:p>
            <a:r>
              <a:rPr lang="en-US" sz="1800" dirty="0">
                <a:solidFill>
                  <a:schemeClr val="tx1">
                    <a:lumMod val="85000"/>
                    <a:lumOff val="15000"/>
                  </a:schemeClr>
                </a:solidFill>
                <a:latin typeface="Calibri" panose="020F0502020204030204" pitchFamily="34" charset="0"/>
                <a:cs typeface="Calibri" panose="020F0502020204030204" pitchFamily="34" charset="0"/>
              </a:rPr>
              <a:t>Ketul Patel - IU1841220032</a:t>
            </a:r>
            <a:br>
              <a:rPr lang="en-US" sz="1800" dirty="0">
                <a:solidFill>
                  <a:schemeClr val="tx1">
                    <a:lumMod val="85000"/>
                    <a:lumOff val="15000"/>
                  </a:schemeClr>
                </a:solidFill>
                <a:latin typeface="Calibri" panose="020F0502020204030204" pitchFamily="34" charset="0"/>
                <a:cs typeface="Calibri" panose="020F0502020204030204" pitchFamily="34" charset="0"/>
              </a:rPr>
            </a:br>
            <a:r>
              <a:rPr lang="en-US" sz="1800" dirty="0">
                <a:solidFill>
                  <a:schemeClr val="tx1">
                    <a:lumMod val="85000"/>
                    <a:lumOff val="15000"/>
                  </a:schemeClr>
                </a:solidFill>
                <a:latin typeface="Calibri" panose="020F0502020204030204" pitchFamily="34" charset="0"/>
                <a:cs typeface="Calibri" panose="020F0502020204030204" pitchFamily="34" charset="0"/>
              </a:rPr>
              <a:t>Smit Borasaniya - IU1841220053</a:t>
            </a:r>
            <a:endParaRPr lang="en-IN" sz="18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133636F-134F-4F65-BF7A-AF27C639F397}"/>
              </a:ext>
            </a:extLst>
          </p:cNvPr>
          <p:cNvSpPr txBox="1"/>
          <p:nvPr/>
        </p:nvSpPr>
        <p:spPr>
          <a:xfrm>
            <a:off x="1142999" y="1257839"/>
            <a:ext cx="9885405" cy="646331"/>
          </a:xfrm>
          <a:prstGeom prst="rect">
            <a:avLst/>
          </a:prstGeom>
          <a:noFill/>
        </p:spPr>
        <p:txBody>
          <a:bodyPr wrap="square" rtlCol="0">
            <a:spAutoFit/>
          </a:bodyPr>
          <a:lstStyle/>
          <a:p>
            <a:pPr algn="ctr"/>
            <a:r>
              <a:rPr lang="en-US" sz="3600" b="1" dirty="0">
                <a:latin typeface="Calibri" panose="020F0502020204030204" pitchFamily="34" charset="0"/>
                <a:cs typeface="Calibri" panose="020F0502020204030204" pitchFamily="34" charset="0"/>
              </a:rPr>
              <a:t>SOFTWARE GROUP PROJECT</a:t>
            </a:r>
            <a:endParaRPr lang="en-IN"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355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E5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1391-259B-4E72-B450-6B05F4ADFBC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PARAMETERS OF ARIMA</a:t>
            </a:r>
            <a:br>
              <a:rPr lang="en-US" dirty="0"/>
            </a:br>
            <a:endParaRPr lang="en-US" dirty="0"/>
          </a:p>
        </p:txBody>
      </p:sp>
      <p:sp>
        <p:nvSpPr>
          <p:cNvPr id="3" name="Content Placeholder 2">
            <a:extLst>
              <a:ext uri="{FF2B5EF4-FFF2-40B4-BE49-F238E27FC236}">
                <a16:creationId xmlns:a16="http://schemas.microsoft.com/office/drawing/2014/main" id="{39BBE9C6-8134-43A8-B1E3-E11F7A64CE28}"/>
              </a:ext>
            </a:extLst>
          </p:cNvPr>
          <p:cNvSpPr>
            <a:spLocks noGrp="1"/>
          </p:cNvSpPr>
          <p:nvPr>
            <p:ph idx="1"/>
          </p:nvPr>
        </p:nvSpPr>
        <p:spPr>
          <a:xfrm>
            <a:off x="1371599" y="2300513"/>
            <a:ext cx="10341033" cy="4281715"/>
          </a:xfrm>
        </p:spPr>
        <p:txBody>
          <a:bodyPr>
            <a:normAutofit/>
          </a:bodyPr>
          <a:lstStyle/>
          <a:p>
            <a:pPr marL="0" indent="0">
              <a:buNone/>
            </a:pPr>
            <a:r>
              <a:rPr lang="en-US" sz="2400" dirty="0">
                <a:latin typeface="Calibri" panose="020F0502020204030204" pitchFamily="34" charset="0"/>
                <a:cs typeface="Calibri" panose="020F0502020204030204" pitchFamily="34" charset="0"/>
              </a:rPr>
              <a:t>The parameters of the ARIMA model are defined as follows:</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p: The number of lag observations included in the model, also called the lag order.</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d: The number of times that the raw observations are differenced, also called the degree of differencing.</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q: The size of the moving average window, also called the order of moving average.</a:t>
            </a:r>
          </a:p>
        </p:txBody>
      </p:sp>
    </p:spTree>
    <p:extLst>
      <p:ext uri="{BB962C8B-B14F-4D97-AF65-F5344CB8AC3E}">
        <p14:creationId xmlns:p14="http://schemas.microsoft.com/office/powerpoint/2010/main" val="4111041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D8F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38A2A-9AF1-4047-901B-C08868F67965}"/>
              </a:ext>
            </a:extLst>
          </p:cNvPr>
          <p:cNvSpPr>
            <a:spLocks noGrp="1"/>
          </p:cNvSpPr>
          <p:nvPr>
            <p:ph type="title"/>
          </p:nvPr>
        </p:nvSpPr>
        <p:spPr>
          <a:xfrm>
            <a:off x="1371599" y="685800"/>
            <a:ext cx="10041775" cy="1485900"/>
          </a:xfrm>
        </p:spPr>
        <p:txBody>
          <a:bodyPr>
            <a:normAutofit fontScale="90000"/>
          </a:bodyPr>
          <a:lstStyle/>
          <a:p>
            <a:r>
              <a:rPr lang="en-US" sz="4900" dirty="0">
                <a:latin typeface="Times New Roman" panose="02020603050405020304" pitchFamily="18" charset="0"/>
                <a:cs typeface="Times New Roman" panose="02020603050405020304" pitchFamily="18" charset="0"/>
              </a:rPr>
              <a:t>STEPS FOR ARIMA IMPLEMENTATION</a:t>
            </a:r>
            <a:br>
              <a:rPr lang="en-US" dirty="0"/>
            </a:br>
            <a:endParaRPr lang="en-US" dirty="0"/>
          </a:p>
        </p:txBody>
      </p:sp>
      <p:sp>
        <p:nvSpPr>
          <p:cNvPr id="3" name="Content Placeholder 2">
            <a:extLst>
              <a:ext uri="{FF2B5EF4-FFF2-40B4-BE49-F238E27FC236}">
                <a16:creationId xmlns:a16="http://schemas.microsoft.com/office/drawing/2014/main" id="{31E8EE4E-06D5-4E11-8145-741E891C956A}"/>
              </a:ext>
            </a:extLst>
          </p:cNvPr>
          <p:cNvSpPr>
            <a:spLocks noGrp="1"/>
          </p:cNvSpPr>
          <p:nvPr>
            <p:ph idx="1"/>
          </p:nvPr>
        </p:nvSpPr>
        <p:spPr>
          <a:xfrm>
            <a:off x="1371599" y="1749764"/>
            <a:ext cx="9950335" cy="4555374"/>
          </a:xfrm>
        </p:spPr>
        <p:txBody>
          <a:bodyPr>
            <a:normAutofit/>
          </a:bodyPr>
          <a:lstStyle/>
          <a:p>
            <a:pPr marL="0" indent="0">
              <a:buNone/>
            </a:pPr>
            <a:r>
              <a:rPr lang="en-US" sz="2200" dirty="0">
                <a:latin typeface="Calibri" panose="020F0502020204030204" pitchFamily="34" charset="0"/>
                <a:cs typeface="Calibri" panose="020F0502020204030204" pitchFamily="34" charset="0"/>
              </a:rPr>
              <a:t>The general steps to implement an ARIMA model are –</a:t>
            </a:r>
          </a:p>
          <a:p>
            <a:pPr marL="0" indent="0">
              <a:buNone/>
            </a:pPr>
            <a:endParaRPr lang="en-US" sz="22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200" b="1" dirty="0">
                <a:latin typeface="Calibri" panose="020F0502020204030204" pitchFamily="34" charset="0"/>
                <a:cs typeface="Calibri" panose="020F0502020204030204" pitchFamily="34" charset="0"/>
              </a:rPr>
              <a:t>Load the data</a:t>
            </a:r>
            <a:r>
              <a:rPr lang="en-US" sz="2200" dirty="0">
                <a:latin typeface="Calibri" panose="020F0502020204030204" pitchFamily="34" charset="0"/>
                <a:cs typeface="Calibri" panose="020F0502020204030204" pitchFamily="34" charset="0"/>
              </a:rPr>
              <a:t>: The first step for model building is of course to load the dataset.</a:t>
            </a:r>
          </a:p>
          <a:p>
            <a:pPr>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200" b="1" dirty="0">
                <a:latin typeface="Calibri" panose="020F0502020204030204" pitchFamily="34" charset="0"/>
                <a:cs typeface="Calibri" panose="020F0502020204030204" pitchFamily="34" charset="0"/>
              </a:rPr>
              <a:t>Pre-processing</a:t>
            </a:r>
            <a:r>
              <a:rPr lang="en-US" sz="2200" dirty="0">
                <a:latin typeface="Calibri" panose="020F0502020204030204" pitchFamily="34" charset="0"/>
                <a:cs typeface="Calibri" panose="020F0502020204030204" pitchFamily="34" charset="0"/>
              </a:rPr>
              <a:t>: Depending on the dataset, the steps of pre-processing will be defined. This will include creating timestamps, converting the type of date/time column, making the series univariate, etc.</a:t>
            </a:r>
          </a:p>
          <a:p>
            <a:pPr>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200" b="1" dirty="0">
                <a:latin typeface="Calibri" panose="020F0502020204030204" pitchFamily="34" charset="0"/>
                <a:cs typeface="Calibri" panose="020F0502020204030204" pitchFamily="34" charset="0"/>
              </a:rPr>
              <a:t>Make series stationary</a:t>
            </a:r>
            <a:r>
              <a:rPr lang="en-US" sz="2200" dirty="0">
                <a:latin typeface="Calibri" panose="020F0502020204030204" pitchFamily="34" charset="0"/>
                <a:cs typeface="Calibri" panose="020F0502020204030204" pitchFamily="34" charset="0"/>
              </a:rPr>
              <a:t>: In order to satisfy the assumption, it is necessary to make the series stationary. This would include checking the stationarity of the series and performing required transformations, i.e., bringing the p-value &lt; 0.5.</a:t>
            </a:r>
          </a:p>
        </p:txBody>
      </p:sp>
    </p:spTree>
    <p:extLst>
      <p:ext uri="{BB962C8B-B14F-4D97-AF65-F5344CB8AC3E}">
        <p14:creationId xmlns:p14="http://schemas.microsoft.com/office/powerpoint/2010/main" val="618006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A38345-A3B4-4918-863F-E83CED890E3E}"/>
              </a:ext>
            </a:extLst>
          </p:cNvPr>
          <p:cNvSpPr>
            <a:spLocks noGrp="1"/>
          </p:cNvSpPr>
          <p:nvPr>
            <p:ph idx="1"/>
          </p:nvPr>
        </p:nvSpPr>
        <p:spPr>
          <a:xfrm>
            <a:off x="1016000" y="834571"/>
            <a:ext cx="11039876" cy="5907315"/>
          </a:xfrm>
        </p:spPr>
        <p:txBody>
          <a:bodyPr>
            <a:normAutofit/>
          </a:bodyPr>
          <a:lstStyle/>
          <a:p>
            <a:pPr marL="342900" indent="-342900">
              <a:lnSpc>
                <a:spcPct val="115000"/>
              </a:lnSpc>
              <a:spcBef>
                <a:spcPts val="0"/>
              </a:spcBef>
              <a:spcAft>
                <a:spcPts val="0"/>
              </a:spcAft>
              <a:buFont typeface="Calibri" panose="020F0502020204030204" pitchFamily="34" charset="0"/>
              <a:buChar char="•"/>
            </a:pPr>
            <a:r>
              <a:rPr lang="en-IN" sz="2200" b="1" dirty="0">
                <a:effectLst/>
                <a:latin typeface="Calibri-Bold"/>
                <a:ea typeface="Calibri" panose="020F0502020204030204" pitchFamily="34" charset="0"/>
                <a:cs typeface="Calibri-Bold"/>
              </a:rPr>
              <a:t>Determine the p and q values: </a:t>
            </a:r>
            <a:r>
              <a:rPr lang="en-IN" sz="2200" dirty="0">
                <a:effectLst/>
                <a:latin typeface="Calibri" panose="020F0502020204030204" pitchFamily="34" charset="0"/>
                <a:ea typeface="Calibri" panose="020F0502020204030204" pitchFamily="34" charset="0"/>
                <a:cs typeface="Calibri" panose="020F0502020204030204" pitchFamily="34" charset="0"/>
              </a:rPr>
              <a:t>Read the values of p and q from the plots in the previous step.</a:t>
            </a:r>
            <a:endParaRPr lang="en-US" sz="2200" b="1" dirty="0">
              <a:latin typeface="Calibri" panose="020F0502020204030204" pitchFamily="34" charset="0"/>
              <a:cs typeface="Calibri" panose="020F0502020204030204" pitchFamily="34" charset="0"/>
            </a:endParaRPr>
          </a:p>
          <a:p>
            <a:pPr marL="342900" indent="-342900">
              <a:lnSpc>
                <a:spcPct val="115000"/>
              </a:lnSpc>
              <a:spcBef>
                <a:spcPts val="0"/>
              </a:spcBef>
              <a:spcAft>
                <a:spcPts val="0"/>
              </a:spcAft>
              <a:buFont typeface="Calibri" panose="020F0502020204030204" pitchFamily="34" charset="0"/>
              <a:buChar char="•"/>
            </a:pPr>
            <a:endParaRPr lang="en-US" sz="2200" b="1" dirty="0">
              <a:latin typeface="Calibri" panose="020F0502020204030204" pitchFamily="34" charset="0"/>
              <a:cs typeface="Calibri" panose="020F0502020204030204" pitchFamily="34" charset="0"/>
            </a:endParaRPr>
          </a:p>
          <a:p>
            <a:pPr marL="342900" indent="-342900">
              <a:lnSpc>
                <a:spcPct val="115000"/>
              </a:lnSpc>
              <a:spcBef>
                <a:spcPts val="0"/>
              </a:spcBef>
              <a:spcAft>
                <a:spcPts val="0"/>
              </a:spcAft>
              <a:buFont typeface="Calibri" panose="020F0502020204030204" pitchFamily="34" charset="0"/>
              <a:buChar char="•"/>
            </a:pPr>
            <a:r>
              <a:rPr lang="en-US" sz="2200" b="1" dirty="0">
                <a:latin typeface="Calibri" panose="020F0502020204030204" pitchFamily="34" charset="0"/>
                <a:cs typeface="Calibri" panose="020F0502020204030204" pitchFamily="34" charset="0"/>
              </a:rPr>
              <a:t>Determine d-value</a:t>
            </a:r>
            <a:r>
              <a:rPr lang="en-US" sz="2200" dirty="0">
                <a:latin typeface="Calibri" panose="020F0502020204030204" pitchFamily="34" charset="0"/>
                <a:cs typeface="Calibri" panose="020F0502020204030204" pitchFamily="34" charset="0"/>
              </a:rPr>
              <a:t>: For making the series stationary, the number of times the difference operation was performed will be taken as the d value.</a:t>
            </a:r>
            <a:endParaRPr lang="en-IN" sz="2200" b="1" dirty="0">
              <a:effectLst/>
              <a:latin typeface="Calibri-Bold"/>
              <a:ea typeface="Calibri" panose="020F0502020204030204" pitchFamily="34" charset="0"/>
              <a:cs typeface="Calibri-Bold"/>
            </a:endParaRPr>
          </a:p>
          <a:p>
            <a:pPr marL="0" marR="0" lvl="0" indent="0">
              <a:lnSpc>
                <a:spcPct val="115000"/>
              </a:lnSpc>
              <a:spcBef>
                <a:spcPts val="0"/>
              </a:spcBef>
              <a:spcAft>
                <a:spcPts val="0"/>
              </a:spcAft>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Calibri" panose="020F0502020204030204" pitchFamily="34" charset="0"/>
              <a:buChar char="•"/>
            </a:pPr>
            <a:r>
              <a:rPr lang="en-IN" sz="2200" b="1" dirty="0">
                <a:effectLst/>
                <a:latin typeface="Calibri-Bold"/>
                <a:ea typeface="Calibri" panose="020F0502020204030204" pitchFamily="34" charset="0"/>
                <a:cs typeface="Calibri-Bold"/>
              </a:rPr>
              <a:t>Fit ARIMA model: </a:t>
            </a:r>
            <a:r>
              <a:rPr lang="en-IN" sz="2200" dirty="0">
                <a:effectLst/>
                <a:latin typeface="Calibri" panose="020F0502020204030204" pitchFamily="34" charset="0"/>
                <a:ea typeface="Calibri" panose="020F0502020204030204" pitchFamily="34" charset="0"/>
                <a:cs typeface="Calibri" panose="020F0502020204030204" pitchFamily="34" charset="0"/>
              </a:rPr>
              <a:t>Using the processed data and parameter values we calculated from the previous steps, fit the ARIMA model.</a:t>
            </a:r>
          </a:p>
          <a:p>
            <a:pPr marL="0" marR="0" lvl="0" indent="0">
              <a:lnSpc>
                <a:spcPct val="115000"/>
              </a:lnSpc>
              <a:spcBef>
                <a:spcPts val="0"/>
              </a:spcBef>
              <a:spcAft>
                <a:spcPts val="0"/>
              </a:spcAft>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Calibri" panose="020F0502020204030204" pitchFamily="34" charset="0"/>
              <a:buChar char="•"/>
            </a:pPr>
            <a:r>
              <a:rPr lang="en-IN" sz="2200" b="1" dirty="0">
                <a:effectLst/>
                <a:latin typeface="Calibri-Bold"/>
                <a:ea typeface="Calibri" panose="020F0502020204030204" pitchFamily="34" charset="0"/>
                <a:cs typeface="Calibri-Bold"/>
              </a:rPr>
              <a:t>Predict values on validation set: </a:t>
            </a:r>
            <a:r>
              <a:rPr lang="en-IN" sz="2200" dirty="0">
                <a:effectLst/>
                <a:latin typeface="Calibri" panose="020F0502020204030204" pitchFamily="34" charset="0"/>
                <a:ea typeface="Calibri" panose="020F0502020204030204" pitchFamily="34" charset="0"/>
                <a:cs typeface="Calibri" panose="020F0502020204030204" pitchFamily="34" charset="0"/>
              </a:rPr>
              <a:t>Predict the future values.</a:t>
            </a:r>
          </a:p>
          <a:p>
            <a:pPr marL="0" marR="0" lvl="0" indent="0">
              <a:lnSpc>
                <a:spcPct val="115000"/>
              </a:lnSpc>
              <a:spcBef>
                <a:spcPts val="0"/>
              </a:spcBef>
              <a:spcAft>
                <a:spcPts val="0"/>
              </a:spcAft>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Calibri" panose="020F0502020204030204" pitchFamily="34" charset="0"/>
              <a:buChar char="•"/>
            </a:pPr>
            <a:r>
              <a:rPr lang="en-IN" sz="2200" b="1" dirty="0">
                <a:effectLst/>
                <a:latin typeface="Calibri-Bold"/>
                <a:ea typeface="Calibri" panose="020F0502020204030204" pitchFamily="34" charset="0"/>
                <a:cs typeface="Calibri-Bold"/>
              </a:rPr>
              <a:t>Calculate RMSE: </a:t>
            </a:r>
            <a:r>
              <a:rPr lang="en-IN" sz="2200" dirty="0">
                <a:effectLst/>
                <a:latin typeface="Calibri" panose="020F0502020204030204" pitchFamily="34" charset="0"/>
                <a:ea typeface="Calibri" panose="020F0502020204030204" pitchFamily="34" charset="0"/>
                <a:cs typeface="Calibri" panose="020F0502020204030204" pitchFamily="34" charset="0"/>
              </a:rPr>
              <a:t>To check the performance of the model, check the RMSE value using the predictions and actual values on the validation set.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25806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AD2E-16EA-4B8E-B816-2ED37EBA7189}"/>
              </a:ext>
            </a:extLst>
          </p:cNvPr>
          <p:cNvSpPr>
            <a:spLocks noGrp="1"/>
          </p:cNvSpPr>
          <p:nvPr>
            <p:ph type="title"/>
          </p:nvPr>
        </p:nvSpPr>
        <p:spPr/>
        <p:txBody>
          <a:bodyPr/>
          <a:lstStyle/>
          <a:p>
            <a:r>
              <a:rPr lang="en-US" dirty="0"/>
              <a:t>Base Paper 1</a:t>
            </a:r>
          </a:p>
        </p:txBody>
      </p:sp>
      <p:sp>
        <p:nvSpPr>
          <p:cNvPr id="3" name="Content Placeholder 2">
            <a:extLst>
              <a:ext uri="{FF2B5EF4-FFF2-40B4-BE49-F238E27FC236}">
                <a16:creationId xmlns:a16="http://schemas.microsoft.com/office/drawing/2014/main" id="{9592DA60-4C0D-42E2-A18C-5C54F8B86181}"/>
              </a:ext>
            </a:extLst>
          </p:cNvPr>
          <p:cNvSpPr>
            <a:spLocks noGrp="1"/>
          </p:cNvSpPr>
          <p:nvPr>
            <p:ph idx="1"/>
          </p:nvPr>
        </p:nvSpPr>
        <p:spPr>
          <a:xfrm>
            <a:off x="1371600" y="1814287"/>
            <a:ext cx="10241280" cy="4818742"/>
          </a:xfrm>
        </p:spPr>
        <p:txBody>
          <a:bodyPr>
            <a:normAutofit fontScale="92500"/>
          </a:bodyPr>
          <a:lstStyle/>
          <a:p>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US" sz="2800" b="1" i="0" dirty="0">
                <a:solidFill>
                  <a:schemeClr val="tx1"/>
                </a:solidFill>
                <a:effectLst/>
                <a:latin typeface="Times New Roman" panose="02020603050405020304" pitchFamily="18" charset="0"/>
                <a:cs typeface="Times New Roman" panose="02020603050405020304" pitchFamily="18" charset="0"/>
              </a:rPr>
              <a:t>Forecasting of demand using ARIMA mode</a:t>
            </a:r>
            <a:r>
              <a:rPr lang="en-US" sz="2800" b="1" i="0" dirty="0">
                <a:solidFill>
                  <a:schemeClr val="tx1"/>
                </a:solidFill>
                <a:effectLst/>
                <a:latin typeface="Roboto" panose="02000000000000000000" pitchFamily="2" charset="0"/>
              </a:rPr>
              <a:t>l</a:t>
            </a:r>
            <a:r>
              <a:rPr lang="en-US" sz="2800" b="0" i="0" dirty="0">
                <a:solidFill>
                  <a:schemeClr val="tx1"/>
                </a:solidFill>
                <a:effectLst/>
                <a:latin typeface="Roboto" panose="02000000000000000000" pitchFamily="2" charset="0"/>
              </a:rPr>
              <a:t>” </a:t>
            </a:r>
            <a:r>
              <a:rPr lang="en-US" b="0" i="0" dirty="0">
                <a:solidFill>
                  <a:schemeClr val="tx1"/>
                </a:solidFill>
                <a:effectLst/>
                <a:latin typeface="Roboto" panose="02000000000000000000" pitchFamily="2" charset="0"/>
              </a:rPr>
              <a:t>paper </a:t>
            </a: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used four </a:t>
            </a:r>
            <a:r>
              <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parameters namely </a:t>
            </a:r>
            <a:r>
              <a:rPr lang="en-US" sz="2400" b="0" i="0" u="none" strike="noStrike" baseline="0" dirty="0">
                <a:solidFill>
                  <a:srgbClr val="000000"/>
                </a:solidFill>
                <a:latin typeface="Calibri" panose="020F0502020204030204" pitchFamily="34" charset="0"/>
                <a:cs typeface="Calibri" panose="020F0502020204030204" pitchFamily="34" charset="0"/>
              </a:rPr>
              <a:t>AIC (Akaike’s Information Criterion), and SBC (Schwarz’s Bayesian Criterion)</a:t>
            </a:r>
            <a:r>
              <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variance and maxi-mum likelihood. The data taken is for food company and prediction for its future demand is made</a:t>
            </a: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They used SPSS time series module and a fast maximum likelihood estimation algorithm The aforementioned algorithms were used to find values of the four parameters for different models like (1,1,1), (1,0,1) etc. On which they have based their predictions. </a:t>
            </a:r>
          </a:p>
          <a:p>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ARIMA model (1, 0, 1) is selected because all the coefficients are significantly optimized than any other models taken into consideration.</a:t>
            </a:r>
          </a:p>
          <a:p>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IBM SPSS Forecasting was used to then obtain the prediction based on the best parameters selected which had the best optimized values for the 4 parameters from the list of all permuted values P, D, Q i.e. (1, 0, 1) was selected.</a:t>
            </a:r>
          </a:p>
          <a:p>
            <a:endParaRPr lang="en-US" dirty="0"/>
          </a:p>
        </p:txBody>
      </p:sp>
    </p:spTree>
    <p:extLst>
      <p:ext uri="{BB962C8B-B14F-4D97-AF65-F5344CB8AC3E}">
        <p14:creationId xmlns:p14="http://schemas.microsoft.com/office/powerpoint/2010/main" val="3974420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BFAE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63D1-4BA2-4359-B1E8-1656EE8DDC7E}"/>
              </a:ext>
            </a:extLst>
          </p:cNvPr>
          <p:cNvSpPr>
            <a:spLocks noGrp="1"/>
          </p:cNvSpPr>
          <p:nvPr>
            <p:ph type="title"/>
          </p:nvPr>
        </p:nvSpPr>
        <p:spPr/>
        <p:txBody>
          <a:bodyPr/>
          <a:lstStyle/>
          <a:p>
            <a:r>
              <a:rPr lang="en-US" dirty="0"/>
              <a:t>Base Paper 2 </a:t>
            </a:r>
          </a:p>
        </p:txBody>
      </p:sp>
      <p:sp>
        <p:nvSpPr>
          <p:cNvPr id="3" name="Content Placeholder 2">
            <a:extLst>
              <a:ext uri="{FF2B5EF4-FFF2-40B4-BE49-F238E27FC236}">
                <a16:creationId xmlns:a16="http://schemas.microsoft.com/office/drawing/2014/main" id="{8FAECBC5-D7D9-4E10-96D4-B4462035DEE7}"/>
              </a:ext>
            </a:extLst>
          </p:cNvPr>
          <p:cNvSpPr>
            <a:spLocks noGrp="1"/>
          </p:cNvSpPr>
          <p:nvPr>
            <p:ph idx="1"/>
          </p:nvPr>
        </p:nvSpPr>
        <p:spPr>
          <a:xfrm>
            <a:off x="1371600" y="1618343"/>
            <a:ext cx="9956800" cy="5043714"/>
          </a:xfrm>
        </p:spPr>
        <p:txBody>
          <a:bodyPr>
            <a:normAutofit fontScale="92500" lnSpcReduction="10000"/>
          </a:bodyPr>
          <a:lstStyle/>
          <a:p>
            <a:pPr marL="0" marR="0" indent="0">
              <a:lnSpc>
                <a:spcPct val="107000"/>
              </a:lnSpc>
              <a:spcBef>
                <a:spcPts val="0"/>
              </a:spcBef>
              <a:spcAft>
                <a:spcPts val="0"/>
              </a:spcAft>
              <a:buNone/>
            </a:pPr>
            <a:r>
              <a:rPr lang="en-US" sz="2200" b="1" i="0" dirty="0">
                <a:solidFill>
                  <a:schemeClr val="tx1"/>
                </a:solidFill>
                <a:effectLst/>
                <a:latin typeface="Times New Roman" panose="02020603050405020304" pitchFamily="18" charset="0"/>
                <a:cs typeface="Times New Roman" panose="02020603050405020304" pitchFamily="18" charset="0"/>
              </a:rPr>
              <a:t>ARIMA Model in Predicting Banking Stock Market Data</a:t>
            </a:r>
            <a:endParaRPr lang="en-US"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For predicting, the ARIMA model was used to banking stock market data in this article. The results are obtained using the MINTAB software. In the period 1993 to 2017, 2000 observations were gathered for each variable from associated databases.</a:t>
            </a:r>
          </a:p>
          <a:p>
            <a:pPr marL="0" marR="0" indent="0">
              <a:lnSpc>
                <a:spcPct val="107000"/>
              </a:lnSpc>
              <a:spcBef>
                <a:spcPts val="0"/>
              </a:spcBef>
              <a:spcAft>
                <a:spcPts val="0"/>
              </a:spcAft>
              <a:buNone/>
            </a:pPr>
            <a:endPar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Because several ARIMA models can be created for one column of data using different values of p, d, and q, RMSE is chosen as a criterion for finding the fitting ARIMA model. As a result, the fitted ARIMA model has a lower RMSE.</a:t>
            </a:r>
          </a:p>
          <a:p>
            <a:pPr marL="0" marR="0" indent="0">
              <a:lnSpc>
                <a:spcPct val="107000"/>
              </a:lnSpc>
              <a:spcBef>
                <a:spcPts val="0"/>
              </a:spcBef>
              <a:spcAft>
                <a:spcPts val="0"/>
              </a:spcAft>
              <a:buNone/>
            </a:pPr>
            <a:endPar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They have concluded on these observations:</a:t>
            </a:r>
          </a:p>
          <a:p>
            <a:pPr marL="0" marR="0" indent="0">
              <a:lnSpc>
                <a:spcPct val="107000"/>
              </a:lnSpc>
              <a:spcBef>
                <a:spcPts val="0"/>
              </a:spcBef>
              <a:spcAft>
                <a:spcPts val="0"/>
              </a:spcAft>
              <a:buNone/>
            </a:pPr>
            <a:endPar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0"/>
              </a:spcAft>
              <a:buNone/>
            </a:pPr>
            <a:r>
              <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 The values of p, d, and q are between 0 and 2 solely because these values cannot be negative, and they should not be greater than 2 otherwise the parameter estimation will be useless.</a:t>
            </a:r>
          </a:p>
          <a:p>
            <a:pPr marL="0" marR="0" indent="0">
              <a:lnSpc>
                <a:spcPct val="107000"/>
              </a:lnSpc>
              <a:spcBef>
                <a:spcPts val="0"/>
              </a:spcBef>
              <a:spcAft>
                <a:spcPts val="0"/>
              </a:spcAft>
              <a:buNone/>
            </a:pPr>
            <a:r>
              <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 The RMSE is set between 4.00 and 5.00 depending on the dataset. As a result, after utilizing the program to construct the dataset, ARIMA (1,1,2) was found to be the best with an RMSE of 1.4.</a:t>
            </a:r>
          </a:p>
          <a:p>
            <a:pPr marL="0" marR="0" indent="0">
              <a:lnSpc>
                <a:spcPct val="107000"/>
              </a:lnSpc>
              <a:spcBef>
                <a:spcPts val="0"/>
              </a:spcBef>
              <a:spcAft>
                <a:spcPts val="0"/>
              </a:spcAft>
              <a:buNone/>
            </a:pPr>
            <a:r>
              <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 In some circumstances, the ARIMA model is not fitted, indicating that the dataset cannot be estimated, and this should be discarded.</a:t>
            </a:r>
          </a:p>
        </p:txBody>
      </p:sp>
    </p:spTree>
    <p:extLst>
      <p:ext uri="{BB962C8B-B14F-4D97-AF65-F5344CB8AC3E}">
        <p14:creationId xmlns:p14="http://schemas.microsoft.com/office/powerpoint/2010/main" val="4033907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D39-3A8E-4AC3-90D7-CCF0A4F2F631}"/>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3465A8CD-3EC1-4C24-B92F-8C9C30AD0355}"/>
              </a:ext>
            </a:extLst>
          </p:cNvPr>
          <p:cNvSpPr>
            <a:spLocks noGrp="1"/>
          </p:cNvSpPr>
          <p:nvPr>
            <p:ph idx="1"/>
          </p:nvPr>
        </p:nvSpPr>
        <p:spPr/>
        <p:txBody>
          <a:bodyPr>
            <a:normAutofit/>
          </a:bodyPr>
          <a:lstStyle/>
          <a:p>
            <a:r>
              <a:rPr lang="en-US" sz="2400" dirty="0"/>
              <a:t>Only linear predictions are cultivated.</a:t>
            </a:r>
          </a:p>
          <a:p>
            <a:r>
              <a:rPr lang="en-US" sz="2400" dirty="0"/>
              <a:t>This method can be applied and suitable for cases of the high-technology market especially for the banks since it gives a significant indicator for the future but is inefficient for not so tightly bounded time series data.</a:t>
            </a:r>
          </a:p>
          <a:p>
            <a:r>
              <a:rPr lang="en-US" sz="2400" dirty="0"/>
              <a:t>There are many factors for different types of datasets to be considered which if taken wrongly may result a varied unrelated misleading output/prediction.</a:t>
            </a:r>
          </a:p>
        </p:txBody>
      </p:sp>
    </p:spTree>
    <p:extLst>
      <p:ext uri="{BB962C8B-B14F-4D97-AF65-F5344CB8AC3E}">
        <p14:creationId xmlns:p14="http://schemas.microsoft.com/office/powerpoint/2010/main" val="1027308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1DAF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51AA-3D74-424A-B9D7-896E0DF3A58D}"/>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9A9EDD4D-FADD-4B3A-A003-393535D7C721}"/>
              </a:ext>
            </a:extLst>
          </p:cNvPr>
          <p:cNvSpPr>
            <a:spLocks noGrp="1"/>
          </p:cNvSpPr>
          <p:nvPr>
            <p:ph idx="1"/>
          </p:nvPr>
        </p:nvSpPr>
        <p:spPr>
          <a:xfrm>
            <a:off x="1371600" y="1778000"/>
            <a:ext cx="9601200" cy="4709886"/>
          </a:xfrm>
        </p:spPr>
        <p:txBody>
          <a:bodyPr>
            <a:normAutofit/>
          </a:bodyPr>
          <a:lstStyle/>
          <a:p>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This strategy can be used and is appropriate for high-tech market scenarios, particularly for banks, because it provides a substantial indicator for the future. </a:t>
            </a:r>
          </a:p>
          <a:p>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Other forecast horizons for stock market data, such as industrial data, can be investigated in the future. Creating new models that combine qualitative and quantitative methodologies to generate accurate forecasts and improve forecast accuracy in the future. </a:t>
            </a:r>
          </a:p>
          <a:p>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Testing it with a neural network technique and compare it to ARIMA's results to see if the ANN's power in future prediction can be confirmed. In addition, creating an ARIMA-radial basis function (RBF) combination can help achieve high accuracy.</a:t>
            </a:r>
            <a:endParaRPr lang="en-US" sz="2800" dirty="0"/>
          </a:p>
        </p:txBody>
      </p:sp>
    </p:spTree>
    <p:extLst>
      <p:ext uri="{BB962C8B-B14F-4D97-AF65-F5344CB8AC3E}">
        <p14:creationId xmlns:p14="http://schemas.microsoft.com/office/powerpoint/2010/main" val="3892886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51F6BF-9051-4A57-8BE0-5087C3E2F30E}"/>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21129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AB8A-0639-4CE8-9DFE-C88CB7C53BB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to Time Series Forecasting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3094A1-61DC-447A-ADA2-2CAFCADB2DDC}"/>
              </a:ext>
            </a:extLst>
          </p:cNvPr>
          <p:cNvSpPr>
            <a:spLocks noGrp="1"/>
          </p:cNvSpPr>
          <p:nvPr>
            <p:ph idx="1"/>
          </p:nvPr>
        </p:nvSpPr>
        <p:spPr>
          <a:xfrm>
            <a:off x="1371600" y="1762055"/>
            <a:ext cx="9601200" cy="4105345"/>
          </a:xfrm>
        </p:spPr>
        <p:txBody>
          <a:bodyPr>
            <a:normAutofit/>
          </a:bodyPr>
          <a:lstStyle/>
          <a:p>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Forecasting is the system of gathering predictions for the future based totally on historical and present information and the study of trends.</a:t>
            </a:r>
          </a:p>
          <a:p>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forecasting procedure provides us with a fast and austere way to generate the forecasts for many time series in a single step.</a:t>
            </a:r>
          </a:p>
          <a:p>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Forecasting uses an extrapolative method(s), where the forecasts for a series are only the function of time and past values of the series, not of any other additional variables.</a:t>
            </a:r>
          </a:p>
          <a:p>
            <a:endParaRPr lang="en-US" sz="24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92065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728C-3173-4399-A5B6-414FCF00BA39}"/>
              </a:ext>
            </a:extLst>
          </p:cNvPr>
          <p:cNvSpPr>
            <a:spLocks noGrp="1"/>
          </p:cNvSpPr>
          <p:nvPr>
            <p:ph type="title"/>
          </p:nvPr>
        </p:nvSpPr>
        <p:spPr>
          <a:xfrm>
            <a:off x="1371600" y="685800"/>
            <a:ext cx="9325429" cy="1485900"/>
          </a:xfrm>
        </p:spPr>
        <p:txBody>
          <a:bodyPr>
            <a:normAutofit/>
          </a:bodyPr>
          <a:lstStyle/>
          <a:p>
            <a:r>
              <a:rPr lang="en-US" sz="4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Forecasting methods and models</a:t>
            </a:r>
            <a:endParaRPr lang="en-IN" dirty="0"/>
          </a:p>
        </p:txBody>
      </p:sp>
      <p:sp>
        <p:nvSpPr>
          <p:cNvPr id="3" name="Content Placeholder 2">
            <a:extLst>
              <a:ext uri="{FF2B5EF4-FFF2-40B4-BE49-F238E27FC236}">
                <a16:creationId xmlns:a16="http://schemas.microsoft.com/office/drawing/2014/main" id="{A2BAC6EF-DAFC-4E8D-874D-8809D21DD65F}"/>
              </a:ext>
            </a:extLst>
          </p:cNvPr>
          <p:cNvSpPr>
            <a:spLocks noGrp="1"/>
          </p:cNvSpPr>
          <p:nvPr>
            <p:ph idx="1"/>
          </p:nvPr>
        </p:nvSpPr>
        <p:spPr>
          <a:xfrm>
            <a:off x="1371600" y="1855498"/>
            <a:ext cx="10022114" cy="4243461"/>
          </a:xfrm>
        </p:spPr>
        <p:txBody>
          <a:bodyPr>
            <a:normAutofit/>
          </a:bodyPr>
          <a:lstStyle/>
          <a:p>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most commonly used forecasting methods include ANNs (Artificial Neural Networks), RNNs (Recurrent Neural Networks), LSTM </a:t>
            </a:r>
            <a:r>
              <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(Long Short Term Memory</a:t>
            </a:r>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SVM (Support Vector Machine), AR(Auto Regressive), MA(Moving Average) and ARIMA (Auto Regressive Integrated Moving Average) analysis.</a:t>
            </a:r>
            <a:endPar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Stock market is a booming sector of today’s economy; people are investing in stocks for a good return on investment. With the need for more veracity in the trends of values for the stock prices, the trend forecasting becomes more necessary and essentials for stakeholders. </a:t>
            </a:r>
            <a:endParaRPr lang="en-IN" sz="3200" dirty="0">
              <a:solidFill>
                <a:schemeClr val="tx1"/>
              </a:solidFill>
              <a:latin typeface="Calibri" panose="020F0502020204030204" pitchFamily="34" charset="0"/>
              <a:cs typeface="Calibri" panose="020F0502020204030204" pitchFamily="34" charset="0"/>
            </a:endParaRPr>
          </a:p>
          <a:p>
            <a:r>
              <a:rPr lang="en-US" sz="2400"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Prediction is a comparable, however extra accepted time period. </a:t>
            </a:r>
          </a:p>
        </p:txBody>
      </p:sp>
    </p:spTree>
    <p:extLst>
      <p:ext uri="{BB962C8B-B14F-4D97-AF65-F5344CB8AC3E}">
        <p14:creationId xmlns:p14="http://schemas.microsoft.com/office/powerpoint/2010/main" val="1912626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0CE9-563A-4C07-AEB1-8AEA88E4B30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List of Time Series Analysis methods considered:</a:t>
            </a:r>
          </a:p>
        </p:txBody>
      </p:sp>
      <p:sp>
        <p:nvSpPr>
          <p:cNvPr id="3" name="Content Placeholder 2">
            <a:extLst>
              <a:ext uri="{FF2B5EF4-FFF2-40B4-BE49-F238E27FC236}">
                <a16:creationId xmlns:a16="http://schemas.microsoft.com/office/drawing/2014/main" id="{DCE3F8AB-35BD-4268-B29C-308EDEBF0847}"/>
              </a:ext>
            </a:extLst>
          </p:cNvPr>
          <p:cNvSpPr>
            <a:spLocks noGrp="1"/>
          </p:cNvSpPr>
          <p:nvPr>
            <p:ph idx="1"/>
          </p:nvPr>
        </p:nvSpPr>
        <p:spPr>
          <a:xfrm>
            <a:off x="1371600" y="2436175"/>
            <a:ext cx="9601200" cy="3892054"/>
          </a:xfrm>
        </p:spPr>
        <p:txBody>
          <a:bodyPr>
            <a:normAutofit/>
          </a:bodyPr>
          <a:lstStyle/>
          <a:p>
            <a:r>
              <a:rPr lang="en-US" sz="2400" dirty="0">
                <a:latin typeface="Calibri" panose="020F0502020204030204" pitchFamily="34" charset="0"/>
                <a:cs typeface="Calibri" panose="020F0502020204030204" pitchFamily="34" charset="0"/>
              </a:rPr>
              <a:t>ANN – Artificial Neural Network</a:t>
            </a:r>
          </a:p>
          <a:p>
            <a:r>
              <a:rPr lang="en-US" sz="2400" dirty="0">
                <a:latin typeface="Calibri" panose="020F0502020204030204" pitchFamily="34" charset="0"/>
                <a:cs typeface="Calibri" panose="020F0502020204030204" pitchFamily="34" charset="0"/>
              </a:rPr>
              <a:t>RNN – Recurrent Neural Network</a:t>
            </a:r>
          </a:p>
          <a:p>
            <a:r>
              <a:rPr lang="en-US" sz="2400" dirty="0">
                <a:latin typeface="Calibri" panose="020F0502020204030204" pitchFamily="34" charset="0"/>
                <a:cs typeface="Calibri" panose="020F0502020204030204" pitchFamily="34" charset="0"/>
              </a:rPr>
              <a:t>LSTM – Long-Short Term Memory</a:t>
            </a:r>
          </a:p>
          <a:p>
            <a:r>
              <a:rPr lang="en-US" sz="2400" dirty="0">
                <a:latin typeface="Calibri" panose="020F0502020204030204" pitchFamily="34" charset="0"/>
                <a:cs typeface="Calibri" panose="020F0502020204030204" pitchFamily="34" charset="0"/>
              </a:rPr>
              <a:t>SVM – Support Vector Machine</a:t>
            </a:r>
          </a:p>
          <a:p>
            <a:r>
              <a:rPr lang="en-US" sz="2400" dirty="0">
                <a:latin typeface="Calibri" panose="020F0502020204030204" pitchFamily="34" charset="0"/>
                <a:cs typeface="Calibri" panose="020F0502020204030204" pitchFamily="34" charset="0"/>
              </a:rPr>
              <a:t>ARIMA – Auto Regressive Integrated Moving Average Model</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5272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3E10C-BC64-42BE-8EF4-6E5414180E26}"/>
              </a:ext>
            </a:extLst>
          </p:cNvPr>
          <p:cNvSpPr>
            <a:spLocks noGrp="1"/>
          </p:cNvSpPr>
          <p:nvPr>
            <p:ph type="title"/>
          </p:nvPr>
        </p:nvSpPr>
        <p:spPr>
          <a:xfrm>
            <a:off x="1371600" y="432171"/>
            <a:ext cx="9601200" cy="1485900"/>
          </a:xfrm>
        </p:spPr>
        <p:txBody>
          <a:bodyPr/>
          <a:lstStyle/>
          <a:p>
            <a:r>
              <a:rPr lang="en-US" sz="4400" dirty="0">
                <a:latin typeface="Times New Roman" panose="02020603050405020304" pitchFamily="18" charset="0"/>
                <a:cs typeface="Times New Roman" panose="02020603050405020304" pitchFamily="18" charset="0"/>
              </a:rPr>
              <a:t>ANN – Artificial Neural Network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E52418-429B-4B37-B062-B7827AB5F9F0}"/>
              </a:ext>
            </a:extLst>
          </p:cNvPr>
          <p:cNvSpPr>
            <a:spLocks noGrp="1"/>
          </p:cNvSpPr>
          <p:nvPr>
            <p:ph idx="1"/>
          </p:nvPr>
        </p:nvSpPr>
        <p:spPr>
          <a:xfrm>
            <a:off x="1371600" y="1425949"/>
            <a:ext cx="9855200" cy="4296229"/>
          </a:xfrm>
        </p:spPr>
        <p:txBody>
          <a:bodyPr>
            <a:normAutofit/>
          </a:bodyPr>
          <a:lstStyle/>
          <a:p>
            <a:pPr>
              <a:buFont typeface="Wingdings" panose="05000000000000000000" pitchFamily="2" charset="2"/>
              <a:buChar char="§"/>
            </a:pPr>
            <a:r>
              <a:rPr lang="en-US" sz="2200" dirty="0">
                <a:latin typeface="Calibri" panose="020F0502020204030204" pitchFamily="34" charset="0"/>
                <a:cs typeface="Calibri" panose="020F0502020204030204" pitchFamily="34" charset="0"/>
              </a:rPr>
              <a:t>An ANN is based on a collection of connected units or nodes called artificial neurons, which loosely model the neurons in a biological brain. </a:t>
            </a:r>
          </a:p>
          <a:p>
            <a:pPr>
              <a:buFont typeface="Wingdings" panose="05000000000000000000" pitchFamily="2" charset="2"/>
              <a:buChar char="§"/>
            </a:pPr>
            <a:r>
              <a:rPr lang="en-US" sz="2200" dirty="0">
                <a:effectLst/>
                <a:latin typeface="Calibri" panose="020F0502020204030204" pitchFamily="34" charset="0"/>
                <a:ea typeface="Calibri" panose="020F0502020204030204" pitchFamily="34" charset="0"/>
                <a:cs typeface="Calibri" panose="020F0502020204030204" pitchFamily="34" charset="0"/>
              </a:rPr>
              <a:t>Traditional statistical models that include exponential smoothing, moving average, and ARIMA make its prediction linear. Today, Support Vector Machines (SVM) and Artificial Neural Networks (ANN) are widely used to predict stock price movements.</a:t>
            </a:r>
            <a:endParaRPr lang="en-US" sz="2200" dirty="0">
              <a:latin typeface="Calibri" panose="020F0502020204030204" pitchFamily="34" charset="0"/>
              <a:cs typeface="Calibri" panose="020F0502020204030204" pitchFamily="34" charset="0"/>
            </a:endParaRPr>
          </a:p>
        </p:txBody>
      </p:sp>
      <p:pic>
        <p:nvPicPr>
          <p:cNvPr id="1026" name="Picture 2" descr="Artificial Neural Network Tutorial">
            <a:extLst>
              <a:ext uri="{FF2B5EF4-FFF2-40B4-BE49-F238E27FC236}">
                <a16:creationId xmlns:a16="http://schemas.microsoft.com/office/drawing/2014/main" id="{093BC662-2297-4B27-AD12-E45C9879A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3901" y="3876675"/>
            <a:ext cx="2882899" cy="28828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Artificial Neural Network">
            <a:extLst>
              <a:ext uri="{FF2B5EF4-FFF2-40B4-BE49-F238E27FC236}">
                <a16:creationId xmlns:a16="http://schemas.microsoft.com/office/drawing/2014/main" id="{92753C50-D7BC-4386-98A2-17B924801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876675"/>
            <a:ext cx="5715000"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122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CAF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9864-E39E-46C7-80AC-400FB64044EE}"/>
              </a:ext>
            </a:extLst>
          </p:cNvPr>
          <p:cNvSpPr>
            <a:spLocks noGrp="1"/>
          </p:cNvSpPr>
          <p:nvPr>
            <p:ph type="title"/>
          </p:nvPr>
        </p:nvSpPr>
        <p:spPr>
          <a:xfrm>
            <a:off x="1371600" y="439057"/>
            <a:ext cx="9601200" cy="736600"/>
          </a:xfrm>
        </p:spPr>
        <p:txBody>
          <a:bodyPr/>
          <a:lstStyle/>
          <a:p>
            <a:r>
              <a:rPr lang="en-US" sz="4400" dirty="0">
                <a:latin typeface="Times New Roman" panose="02020603050405020304" pitchFamily="18" charset="0"/>
                <a:cs typeface="Times New Roman" panose="02020603050405020304" pitchFamily="18" charset="0"/>
              </a:rPr>
              <a:t>RNN – Recurrent Neural Network</a:t>
            </a:r>
          </a:p>
        </p:txBody>
      </p:sp>
      <p:pic>
        <p:nvPicPr>
          <p:cNvPr id="7" name="Picture 6">
            <a:extLst>
              <a:ext uri="{FF2B5EF4-FFF2-40B4-BE49-F238E27FC236}">
                <a16:creationId xmlns:a16="http://schemas.microsoft.com/office/drawing/2014/main" id="{55C900E3-A25F-4145-B0D4-62B102B79742}"/>
              </a:ext>
            </a:extLst>
          </p:cNvPr>
          <p:cNvPicPr>
            <a:picLocks noChangeAspect="1"/>
          </p:cNvPicPr>
          <p:nvPr/>
        </p:nvPicPr>
        <p:blipFill>
          <a:blip r:embed="rId2"/>
          <a:stretch>
            <a:fillRect/>
          </a:stretch>
        </p:blipFill>
        <p:spPr>
          <a:xfrm>
            <a:off x="6096001" y="3527151"/>
            <a:ext cx="6096000" cy="3330849"/>
          </a:xfrm>
          <a:prstGeom prst="rect">
            <a:avLst/>
          </a:prstGeom>
        </p:spPr>
      </p:pic>
      <p:sp>
        <p:nvSpPr>
          <p:cNvPr id="10" name="TextBox 9">
            <a:extLst>
              <a:ext uri="{FF2B5EF4-FFF2-40B4-BE49-F238E27FC236}">
                <a16:creationId xmlns:a16="http://schemas.microsoft.com/office/drawing/2014/main" id="{DC8C6698-F36A-4E3B-A3A0-AB023A880D7C}"/>
              </a:ext>
            </a:extLst>
          </p:cNvPr>
          <p:cNvSpPr txBox="1"/>
          <p:nvPr/>
        </p:nvSpPr>
        <p:spPr>
          <a:xfrm>
            <a:off x="1296785" y="3106237"/>
            <a:ext cx="4799215" cy="3236207"/>
          </a:xfrm>
          <a:prstGeom prst="rect">
            <a:avLst/>
          </a:prstGeom>
          <a:noFill/>
        </p:spPr>
        <p:txBody>
          <a:bodyPr wrap="square" rtlCol="0">
            <a:spAutoFit/>
          </a:bodyPr>
          <a:lstStyle/>
          <a:p>
            <a:pPr marL="0" marR="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It saves statistics required for its future use. If the prediction is wrong, the getting to know price is taken into consideration to make small changes. Hence, making it progressively closer to making the proper prediction in the course of the backpropagation. </a:t>
            </a:r>
          </a:p>
        </p:txBody>
      </p:sp>
      <p:sp>
        <p:nvSpPr>
          <p:cNvPr id="13" name="TextBox 12">
            <a:extLst>
              <a:ext uri="{FF2B5EF4-FFF2-40B4-BE49-F238E27FC236}">
                <a16:creationId xmlns:a16="http://schemas.microsoft.com/office/drawing/2014/main" id="{C30C0C0B-F792-4130-9A79-195CD2353EB0}"/>
              </a:ext>
            </a:extLst>
          </p:cNvPr>
          <p:cNvSpPr txBox="1"/>
          <p:nvPr/>
        </p:nvSpPr>
        <p:spPr>
          <a:xfrm>
            <a:off x="1296786" y="1288473"/>
            <a:ext cx="10205786" cy="1525418"/>
          </a:xfrm>
          <a:prstGeom prst="rect">
            <a:avLst/>
          </a:prstGeom>
          <a:noFill/>
        </p:spPr>
        <p:txBody>
          <a:bodyPr wrap="square" rtlCol="0">
            <a:spAutoFit/>
          </a:bodyPr>
          <a:lstStyle/>
          <a:p>
            <a:pPr marL="342900" indent="-342900">
              <a:lnSpc>
                <a:spcPct val="107000"/>
              </a:lnSpc>
              <a:spcBef>
                <a:spcPts val="0"/>
              </a:spcBef>
              <a:spcAft>
                <a:spcPts val="0"/>
              </a:spcAft>
              <a:buFont typeface="Wingdings" panose="05000000000000000000" pitchFamily="2" charset="2"/>
              <a:buChar char="§"/>
            </a:pPr>
            <a:r>
              <a:rPr lang="en-US" sz="2200" dirty="0">
                <a:effectLst/>
                <a:latin typeface="Calibri" panose="020F0502020204030204" pitchFamily="34" charset="0"/>
                <a:ea typeface="Calibri" panose="020F0502020204030204" pitchFamily="34" charset="0"/>
                <a:cs typeface="Calibri" panose="020F0502020204030204" pitchFamily="34" charset="0"/>
              </a:rPr>
              <a:t>RNN is a class of ANN where connections are established based on directed graphs along a temporal sequence.</a:t>
            </a:r>
          </a:p>
          <a:p>
            <a:pPr marL="342900" indent="-342900">
              <a:lnSpc>
                <a:spcPct val="107000"/>
              </a:lnSpc>
              <a:spcBef>
                <a:spcPts val="0"/>
              </a:spcBef>
              <a:spcAft>
                <a:spcPts val="0"/>
              </a:spcAft>
              <a:buFont typeface="Wingdings" panose="05000000000000000000" pitchFamily="2" charset="2"/>
              <a:buChar char="§"/>
            </a:pPr>
            <a:r>
              <a:rPr lang="en-US" sz="2200" i="0" dirty="0">
                <a:solidFill>
                  <a:schemeClr val="tx1">
                    <a:lumMod val="85000"/>
                    <a:lumOff val="15000"/>
                  </a:schemeClr>
                </a:solidFill>
                <a:effectLst/>
                <a:latin typeface="Calibri" panose="020F0502020204030204" pitchFamily="34" charset="0"/>
                <a:cs typeface="Calibri" panose="020F0502020204030204" pitchFamily="34" charset="0"/>
              </a:rPr>
              <a:t>This makes them applicable to tasks such as unsegmented, connected </a:t>
            </a:r>
            <a:r>
              <a:rPr lang="en-US" sz="2200" i="0" strike="noStrike" dirty="0">
                <a:solidFill>
                  <a:schemeClr val="tx1">
                    <a:lumMod val="85000"/>
                    <a:lumOff val="15000"/>
                  </a:schemeClr>
                </a:solidFill>
                <a:effectLst/>
                <a:latin typeface="Calibri" panose="020F0502020204030204" pitchFamily="34" charset="0"/>
                <a:cs typeface="Calibri" panose="020F0502020204030204" pitchFamily="34" charset="0"/>
              </a:rPr>
              <a:t>handwriting recognition</a:t>
            </a:r>
            <a:r>
              <a:rPr lang="en-US" sz="2200" i="0" dirty="0">
                <a:solidFill>
                  <a:schemeClr val="tx1">
                    <a:lumMod val="85000"/>
                    <a:lumOff val="15000"/>
                  </a:schemeClr>
                </a:solidFill>
                <a:effectLst/>
                <a:latin typeface="Calibri" panose="020F0502020204030204" pitchFamily="34" charset="0"/>
                <a:cs typeface="Calibri" panose="020F0502020204030204" pitchFamily="34" charset="0"/>
              </a:rPr>
              <a:t> or </a:t>
            </a:r>
            <a:r>
              <a:rPr lang="en-US" sz="2200" i="0" strike="noStrike" dirty="0">
                <a:solidFill>
                  <a:schemeClr val="tx1">
                    <a:lumMod val="85000"/>
                    <a:lumOff val="15000"/>
                  </a:schemeClr>
                </a:solidFill>
                <a:effectLst/>
                <a:latin typeface="Calibri" panose="020F0502020204030204" pitchFamily="34" charset="0"/>
                <a:cs typeface="Calibri" panose="020F0502020204030204" pitchFamily="34" charset="0"/>
              </a:rPr>
              <a:t>speech</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i="0" strike="noStrike" dirty="0">
                <a:solidFill>
                  <a:schemeClr val="tx1">
                    <a:lumMod val="85000"/>
                    <a:lumOff val="15000"/>
                  </a:schemeClr>
                </a:solidFill>
                <a:effectLst/>
                <a:latin typeface="Calibri" panose="020F0502020204030204" pitchFamily="34" charset="0"/>
                <a:cs typeface="Calibri" panose="020F0502020204030204" pitchFamily="34" charset="0"/>
              </a:rPr>
              <a:t>recognition</a:t>
            </a:r>
            <a:r>
              <a:rPr lang="en-US" sz="2200" i="0" dirty="0">
                <a:solidFill>
                  <a:schemeClr val="tx1">
                    <a:lumMod val="85000"/>
                    <a:lumOff val="15000"/>
                  </a:schemeClr>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0078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AF4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1E0E-6599-4B66-B721-8DA6A1D7B915}"/>
              </a:ext>
            </a:extLst>
          </p:cNvPr>
          <p:cNvSpPr>
            <a:spLocks noGrp="1"/>
          </p:cNvSpPr>
          <p:nvPr>
            <p:ph type="title"/>
          </p:nvPr>
        </p:nvSpPr>
        <p:spPr>
          <a:xfrm>
            <a:off x="1295400" y="243114"/>
            <a:ext cx="9601200" cy="1092200"/>
          </a:xfrm>
        </p:spPr>
        <p:txBody>
          <a:bodyPr>
            <a:normAutofit/>
          </a:bodyPr>
          <a:lstStyle/>
          <a:p>
            <a:r>
              <a:rPr lang="en-US" sz="4400" dirty="0">
                <a:latin typeface="Times New Roman" panose="02020603050405020304" pitchFamily="18" charset="0"/>
                <a:cs typeface="Times New Roman" panose="02020603050405020304" pitchFamily="18" charset="0"/>
              </a:rPr>
              <a:t>LSTM – Long-Short Term Memory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3E5BA5-D8EB-47E3-9679-21881FF83F3A}"/>
              </a:ext>
            </a:extLst>
          </p:cNvPr>
          <p:cNvSpPr>
            <a:spLocks noGrp="1"/>
          </p:cNvSpPr>
          <p:nvPr>
            <p:ph idx="1"/>
          </p:nvPr>
        </p:nvSpPr>
        <p:spPr>
          <a:xfrm>
            <a:off x="1371600" y="1240972"/>
            <a:ext cx="9601200" cy="5450114"/>
          </a:xfrm>
        </p:spPr>
        <p:txBody>
          <a:bodyPr>
            <a:noAutofit/>
          </a:bodyPr>
          <a:lstStyle/>
          <a:p>
            <a:r>
              <a:rPr lang="en-US" sz="2200" b="0" i="0" dirty="0">
                <a:solidFill>
                  <a:srgbClr val="333333"/>
                </a:solidFill>
                <a:effectLst/>
                <a:latin typeface="Calibri" panose="020F0502020204030204" pitchFamily="34" charset="0"/>
                <a:cs typeface="Calibri" panose="020F0502020204030204" pitchFamily="34" charset="0"/>
              </a:rPr>
              <a:t>“LSTMs” – are a special kind of RNN, capable of learning long-term dependencies.</a:t>
            </a:r>
          </a:p>
          <a:p>
            <a:r>
              <a:rPr lang="en-US" sz="2200" b="0" i="0" dirty="0">
                <a:solidFill>
                  <a:srgbClr val="333333"/>
                </a:solidFill>
                <a:effectLst/>
                <a:latin typeface="Calibri" panose="020F0502020204030204" pitchFamily="34" charset="0"/>
                <a:cs typeface="Calibri" panose="020F0502020204030204" pitchFamily="34" charset="0"/>
              </a:rPr>
              <a:t>LSTMs are explicitly designed to avoid the long-term dependency problem.</a:t>
            </a:r>
            <a:endParaRPr lang="en-US" sz="2200" dirty="0">
              <a:solidFill>
                <a:srgbClr val="333333"/>
              </a:solidFill>
              <a:latin typeface="Calibri" panose="020F0502020204030204" pitchFamily="34" charset="0"/>
              <a:cs typeface="Calibri" panose="020F0502020204030204" pitchFamily="34" charset="0"/>
            </a:endParaRPr>
          </a:p>
          <a:p>
            <a:r>
              <a:rPr lang="en-US" sz="2200" b="0" i="0" dirty="0">
                <a:solidFill>
                  <a:srgbClr val="333333"/>
                </a:solidFill>
                <a:effectLst/>
                <a:latin typeface="Calibri" panose="020F0502020204030204" pitchFamily="34" charset="0"/>
                <a:cs typeface="Calibri" panose="020F0502020204030204" pitchFamily="34" charset="0"/>
              </a:rPr>
              <a:t>All recurrent neural networks have the form of a chain of repeating modules of neural network. In standard RNNs, this repeating module will have a very simple structure.</a:t>
            </a:r>
          </a:p>
          <a:p>
            <a:r>
              <a:rPr lang="en-US" sz="2200" b="0" i="0" dirty="0">
                <a:solidFill>
                  <a:srgbClr val="333333"/>
                </a:solidFill>
                <a:effectLst/>
                <a:latin typeface="CMS"/>
              </a:rPr>
              <a:t>LSTMs also have this chain like structure, but the repeating module has a different structure. Instead of having a single neural network layer, there are four, interacting in a very special way.</a:t>
            </a:r>
          </a:p>
          <a:p>
            <a:r>
              <a:rPr lang="en-US" sz="2200" dirty="0">
                <a:effectLst/>
                <a:latin typeface="Calibri" panose="020F0502020204030204" pitchFamily="34" charset="0"/>
                <a:ea typeface="Calibri" panose="020F0502020204030204" pitchFamily="34" charset="0"/>
                <a:cs typeface="Times New Roman" panose="02020603050405020304" pitchFamily="18" charset="0"/>
              </a:rPr>
              <a:t>The LSTM module is composed of a cell, a data door, a front door and a door with a view. The cell collects values over arbitrary time intervals, and the three inputs manipulate the development of records inside and out of the cell.</a:t>
            </a:r>
            <a:endParaRPr lang="en-US" sz="2200" dirty="0">
              <a:solidFill>
                <a:srgbClr val="333333"/>
              </a:solidFill>
              <a:latin typeface="CMS"/>
            </a:endParaRPr>
          </a:p>
          <a:p>
            <a:pPr marL="0" indent="0">
              <a:buNone/>
            </a:pP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180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CDC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5906-510A-426F-B649-28B3443D81D8}"/>
              </a:ext>
            </a:extLst>
          </p:cNvPr>
          <p:cNvSpPr>
            <a:spLocks noGrp="1"/>
          </p:cNvSpPr>
          <p:nvPr>
            <p:ph type="title"/>
          </p:nvPr>
        </p:nvSpPr>
        <p:spPr>
          <a:xfrm>
            <a:off x="1371600" y="453572"/>
            <a:ext cx="9601200" cy="968829"/>
          </a:xfrm>
        </p:spPr>
        <p:txBody>
          <a:bodyPr/>
          <a:lstStyle/>
          <a:p>
            <a:r>
              <a:rPr lang="en-US" sz="4400" dirty="0">
                <a:latin typeface="Times New Roman" panose="02020603050405020304" pitchFamily="18" charset="0"/>
                <a:cs typeface="Times New Roman" panose="02020603050405020304" pitchFamily="18" charset="0"/>
              </a:rPr>
              <a:t>SVM – Support Vector Machine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2ACD9A-7EC2-4B25-BC23-8ACEE8D7AA7C}"/>
              </a:ext>
            </a:extLst>
          </p:cNvPr>
          <p:cNvSpPr>
            <a:spLocks noGrp="1"/>
          </p:cNvSpPr>
          <p:nvPr>
            <p:ph idx="1"/>
          </p:nvPr>
        </p:nvSpPr>
        <p:spPr>
          <a:xfrm>
            <a:off x="1371600" y="1502229"/>
            <a:ext cx="9601200" cy="5355771"/>
          </a:xfrm>
        </p:spPr>
        <p:txBody>
          <a:bodyPr>
            <a:normAutofit/>
          </a:bodyPr>
          <a:lstStyle/>
          <a:p>
            <a:r>
              <a:rPr lang="en-US" dirty="0">
                <a:latin typeface="Calibri" panose="020F0502020204030204" pitchFamily="34" charset="0"/>
                <a:cs typeface="Calibri" panose="020F0502020204030204" pitchFamily="34" charset="0"/>
              </a:rPr>
              <a:t>SVM or Support Vector Machine is a linear model for classification and regression problems and outliers detection.</a:t>
            </a:r>
          </a:p>
          <a:p>
            <a:r>
              <a:rPr lang="en-US" dirty="0">
                <a:latin typeface="Calibri" panose="020F0502020204030204" pitchFamily="34" charset="0"/>
                <a:cs typeface="Calibri" panose="020F0502020204030204" pitchFamily="34" charset="0"/>
              </a:rPr>
              <a:t>The idea of SVM is simple: The algorithm creates a line or a hyperplane which separates the data into classes.</a:t>
            </a:r>
          </a:p>
          <a:p>
            <a:r>
              <a:rPr lang="en-US" dirty="0">
                <a:effectLst/>
                <a:latin typeface="Calibri" panose="020F0502020204030204" pitchFamily="34" charset="0"/>
                <a:ea typeface="Calibri" panose="020F0502020204030204" pitchFamily="34" charset="0"/>
                <a:cs typeface="Calibri" panose="020F0502020204030204" pitchFamily="34" charset="0"/>
              </a:rPr>
              <a:t>In classification problems there are a set number of outputs that a feature set can be labeled as, whereas the output can take on continuous values in regression problems.</a:t>
            </a:r>
          </a:p>
          <a:p>
            <a:r>
              <a:rPr lang="en-US" b="0" i="0" dirty="0">
                <a:solidFill>
                  <a:srgbClr val="202124"/>
                </a:solidFill>
                <a:effectLst/>
                <a:latin typeface="Calibri" panose="020F0502020204030204" pitchFamily="34" charset="0"/>
                <a:cs typeface="Calibri" panose="020F0502020204030204" pitchFamily="34" charset="0"/>
              </a:rPr>
              <a:t>The linear separability of the data plays a significant role in deciding the degree of tolerance in SVM.</a:t>
            </a:r>
            <a:endParaRPr lang="en-US" dirty="0">
              <a:latin typeface="Calibri" panose="020F0502020204030204" pitchFamily="34" charset="0"/>
              <a:cs typeface="Calibri" panose="020F0502020204030204" pitchFamily="34" charset="0"/>
            </a:endParaRPr>
          </a:p>
        </p:txBody>
      </p:sp>
      <p:pic>
        <p:nvPicPr>
          <p:cNvPr id="4104" name="Picture 8" descr="SVM – Plotting the Hyperplane – Machine Learning &amp;amp; Artificial Intelligence">
            <a:extLst>
              <a:ext uri="{FF2B5EF4-FFF2-40B4-BE49-F238E27FC236}">
                <a16:creationId xmlns:a16="http://schemas.microsoft.com/office/drawing/2014/main" id="{03AD5B02-9CF8-4817-AB6D-2C0C3D2A3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571" y="4418702"/>
            <a:ext cx="4680857" cy="227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926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4DD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F43FD-89B7-47C7-9665-728284DB6B33}"/>
              </a:ext>
            </a:extLst>
          </p:cNvPr>
          <p:cNvSpPr>
            <a:spLocks noGrp="1"/>
          </p:cNvSpPr>
          <p:nvPr>
            <p:ph type="title"/>
          </p:nvPr>
        </p:nvSpPr>
        <p:spPr/>
        <p:txBody>
          <a:bodyPr/>
          <a:lstStyle/>
          <a:p>
            <a:r>
              <a:rPr lang="en-IN" sz="4400" dirty="0">
                <a:effectLst/>
                <a:latin typeface="Times New Roman" panose="02020603050405020304" pitchFamily="18" charset="0"/>
                <a:ea typeface="Calibri" panose="020F0502020204030204" pitchFamily="34" charset="0"/>
                <a:cs typeface="Times New Roman" panose="02020603050405020304" pitchFamily="18" charset="0"/>
              </a:rPr>
              <a:t>WHAT ARIMA STANDS FOR?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6361FD-4539-4556-9C60-2C0D41F8A318}"/>
              </a:ext>
            </a:extLst>
          </p:cNvPr>
          <p:cNvSpPr>
            <a:spLocks noGrp="1"/>
          </p:cNvSpPr>
          <p:nvPr>
            <p:ph idx="1"/>
          </p:nvPr>
        </p:nvSpPr>
        <p:spPr>
          <a:xfrm>
            <a:off x="1371599" y="1695796"/>
            <a:ext cx="9709265" cy="4754880"/>
          </a:xfrm>
        </p:spPr>
        <p:txBody>
          <a:bodyPr>
            <a:normAutofit/>
          </a:bodyPr>
          <a:lstStyle/>
          <a:p>
            <a:pPr marL="0" indent="0">
              <a:buNone/>
            </a:pPr>
            <a:r>
              <a:rPr lang="en-US" sz="2400" dirty="0">
                <a:latin typeface="Calibri" panose="020F0502020204030204" pitchFamily="34" charset="0"/>
                <a:cs typeface="Calibri" panose="020F0502020204030204" pitchFamily="34" charset="0"/>
              </a:rPr>
              <a:t>ARIMA is an acronym that stands for </a:t>
            </a:r>
            <a:r>
              <a:rPr lang="en-US" sz="2400" b="1" dirty="0">
                <a:latin typeface="Calibri" panose="020F0502020204030204" pitchFamily="34" charset="0"/>
                <a:cs typeface="Calibri" panose="020F0502020204030204" pitchFamily="34" charset="0"/>
              </a:rPr>
              <a:t>Autoregressive Integrated Moving Average</a:t>
            </a:r>
            <a:r>
              <a:rPr lang="en-US" sz="2400" dirty="0">
                <a:latin typeface="Calibri" panose="020F0502020204030204" pitchFamily="34" charset="0"/>
                <a:cs typeface="Calibri" panose="020F0502020204030204" pitchFamily="34" charset="0"/>
              </a:rPr>
              <a:t>.</a:t>
            </a:r>
          </a:p>
          <a:p>
            <a:pPr marL="0" indent="0">
              <a:buNone/>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200" dirty="0">
                <a:latin typeface="Calibri" panose="020F0502020204030204" pitchFamily="34" charset="0"/>
                <a:cs typeface="Calibri" panose="020F0502020204030204" pitchFamily="34" charset="0"/>
              </a:rPr>
              <a:t>AR: </a:t>
            </a:r>
            <a:r>
              <a:rPr lang="en-US" sz="2200" b="1" dirty="0">
                <a:latin typeface="Calibri" panose="020F0502020204030204" pitchFamily="34" charset="0"/>
                <a:cs typeface="Calibri" panose="020F0502020204030204" pitchFamily="34" charset="0"/>
              </a:rPr>
              <a:t>Autoregression</a:t>
            </a:r>
            <a:r>
              <a:rPr lang="en-US" sz="2200" dirty="0">
                <a:latin typeface="Calibri" panose="020F0502020204030204" pitchFamily="34" charset="0"/>
                <a:cs typeface="Calibri" panose="020F0502020204030204" pitchFamily="34" charset="0"/>
              </a:rPr>
              <a:t> - A model that uses the dependent relationship between an observation and some number of lagged observations.</a:t>
            </a:r>
          </a:p>
          <a:p>
            <a:pPr>
              <a:buFont typeface="Wingdings" panose="05000000000000000000" pitchFamily="2" charset="2"/>
              <a:buChar char="§"/>
            </a:pPr>
            <a:r>
              <a:rPr lang="en-US" sz="2200" dirty="0">
                <a:latin typeface="Calibri" panose="020F0502020204030204" pitchFamily="34" charset="0"/>
                <a:cs typeface="Calibri" panose="020F0502020204030204" pitchFamily="34" charset="0"/>
              </a:rPr>
              <a:t>I: </a:t>
            </a:r>
            <a:r>
              <a:rPr lang="en-US" sz="2200" b="1" dirty="0">
                <a:latin typeface="Calibri" panose="020F0502020204030204" pitchFamily="34" charset="0"/>
                <a:cs typeface="Calibri" panose="020F0502020204030204" pitchFamily="34" charset="0"/>
              </a:rPr>
              <a:t>Integrated</a:t>
            </a:r>
            <a:r>
              <a:rPr lang="en-US" sz="2200" dirty="0">
                <a:latin typeface="Calibri" panose="020F0502020204030204" pitchFamily="34" charset="0"/>
                <a:cs typeface="Calibri" panose="020F0502020204030204" pitchFamily="34" charset="0"/>
              </a:rPr>
              <a:t> - The use of differencing of raw observations (e.g., subtracting an observation from an observation at the previous time step) in order to make the time series stationary.</a:t>
            </a:r>
          </a:p>
          <a:p>
            <a:pPr>
              <a:buFont typeface="Wingdings" panose="05000000000000000000" pitchFamily="2" charset="2"/>
              <a:buChar char="§"/>
            </a:pPr>
            <a:r>
              <a:rPr lang="en-US" sz="2200" dirty="0">
                <a:latin typeface="Calibri" panose="020F0502020204030204" pitchFamily="34" charset="0"/>
                <a:cs typeface="Calibri" panose="020F0502020204030204" pitchFamily="34" charset="0"/>
              </a:rPr>
              <a:t>MA: </a:t>
            </a:r>
            <a:r>
              <a:rPr lang="en-US" sz="2200" b="1" dirty="0">
                <a:latin typeface="Calibri" panose="020F0502020204030204" pitchFamily="34" charset="0"/>
                <a:cs typeface="Calibri" panose="020F0502020204030204" pitchFamily="34" charset="0"/>
              </a:rPr>
              <a:t>Moving Average </a:t>
            </a:r>
            <a:r>
              <a:rPr lang="en-US" sz="2200" dirty="0">
                <a:latin typeface="Calibri" panose="020F0502020204030204" pitchFamily="34" charset="0"/>
                <a:cs typeface="Calibri" panose="020F0502020204030204" pitchFamily="34" charset="0"/>
              </a:rPr>
              <a:t>- A model that uses the dependency between an observation and a residual error from a moving average model applied to lagged observations.</a:t>
            </a:r>
          </a:p>
        </p:txBody>
      </p:sp>
    </p:spTree>
    <p:extLst>
      <p:ext uri="{BB962C8B-B14F-4D97-AF65-F5344CB8AC3E}">
        <p14:creationId xmlns:p14="http://schemas.microsoft.com/office/powerpoint/2010/main" val="172845880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{58B339CF-6897-4B18-BFB3-46AF18C2D63B}tf10001105</Template>
  <TotalTime>556</TotalTime>
  <Words>1652</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Calibri-Bold</vt:lpstr>
      <vt:lpstr>CMS</vt:lpstr>
      <vt:lpstr>Franklin Gothic Book</vt:lpstr>
      <vt:lpstr>Roboto</vt:lpstr>
      <vt:lpstr>Times New Roman</vt:lpstr>
      <vt:lpstr>Wingdings</vt:lpstr>
      <vt:lpstr>Crop</vt:lpstr>
      <vt:lpstr>analysis of Time series models (review paper)</vt:lpstr>
      <vt:lpstr>Introduction to Time Series Forecasting</vt:lpstr>
      <vt:lpstr>Forecasting methods and models</vt:lpstr>
      <vt:lpstr>List of Time Series Analysis methods considered:</vt:lpstr>
      <vt:lpstr>ANN – Artificial Neural Network</vt:lpstr>
      <vt:lpstr>RNN – Recurrent Neural Network</vt:lpstr>
      <vt:lpstr>LSTM – Long-Short Term Memory</vt:lpstr>
      <vt:lpstr>SVM – Support Vector Machine</vt:lpstr>
      <vt:lpstr>WHAT ARIMA STANDS FOR?</vt:lpstr>
      <vt:lpstr>PARAMETERS OF ARIMA </vt:lpstr>
      <vt:lpstr>STEPS FOR ARIMA IMPLEMENTATION </vt:lpstr>
      <vt:lpstr>PowerPoint Presentation</vt:lpstr>
      <vt:lpstr>Base Paper 1</vt:lpstr>
      <vt:lpstr>Base Paper 2 </vt:lpstr>
      <vt:lpstr>Limitations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dc:title>
  <dc:creator>Ishan Pansuriya</dc:creator>
  <cp:lastModifiedBy>Smit Borasaniya</cp:lastModifiedBy>
  <cp:revision>58</cp:revision>
  <dcterms:created xsi:type="dcterms:W3CDTF">2021-10-14T04:03:06Z</dcterms:created>
  <dcterms:modified xsi:type="dcterms:W3CDTF">2021-10-20T09:14:54Z</dcterms:modified>
</cp:coreProperties>
</file>