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57" r:id="rId4"/>
    <p:sldId id="258" r:id="rId5"/>
    <p:sldId id="259" r:id="rId6"/>
    <p:sldId id="263" r:id="rId7"/>
    <p:sldId id="267" r:id="rId8"/>
    <p:sldId id="282" r:id="rId9"/>
    <p:sldId id="269" r:id="rId10"/>
    <p:sldId id="290" r:id="rId11"/>
    <p:sldId id="291" r:id="rId12"/>
    <p:sldId id="292" r:id="rId13"/>
    <p:sldId id="293" r:id="rId14"/>
    <p:sldId id="283" r:id="rId15"/>
    <p:sldId id="278" r:id="rId16"/>
    <p:sldId id="279" r:id="rId17"/>
    <p:sldId id="284" r:id="rId18"/>
    <p:sldId id="270" r:id="rId19"/>
    <p:sldId id="271" r:id="rId20"/>
    <p:sldId id="280" r:id="rId21"/>
    <p:sldId id="272" r:id="rId22"/>
    <p:sldId id="281" r:id="rId23"/>
    <p:sldId id="287" r:id="rId24"/>
    <p:sldId id="288" r:id="rId25"/>
    <p:sldId id="289" r:id="rId26"/>
    <p:sldId id="261" r:id="rId27"/>
    <p:sldId id="262"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3" d="100"/>
          <a:sy n="63" d="100"/>
        </p:scale>
        <p:origin x="6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974C970-995B-4A1E-9DB3-F57835433427}" type="datetimeFigureOut">
              <a:rPr lang="en-IN" smtClean="0"/>
              <a:t>26-04-2024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14345470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74C970-995B-4A1E-9DB3-F57835433427}"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185473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74C970-995B-4A1E-9DB3-F57835433427}"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203902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74C970-995B-4A1E-9DB3-F57835433427}"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293294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974C970-995B-4A1E-9DB3-F57835433427}"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282901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974C970-995B-4A1E-9DB3-F57835433427}"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264922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974C970-995B-4A1E-9DB3-F57835433427}"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374327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974C970-995B-4A1E-9DB3-F57835433427}"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3368547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C970-995B-4A1E-9DB3-F57835433427}"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58834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974C970-995B-4A1E-9DB3-F57835433427}"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6ECDB-3D61-4047-A701-CD55809686F2}" type="slidenum">
              <a:rPr lang="en-IN" smtClean="0"/>
              <a:t>‹#›</a:t>
            </a:fld>
            <a:endParaRPr lang="en-IN"/>
          </a:p>
        </p:txBody>
      </p:sp>
    </p:spTree>
    <p:extLst>
      <p:ext uri="{BB962C8B-B14F-4D97-AF65-F5344CB8AC3E}">
        <p14:creationId xmlns:p14="http://schemas.microsoft.com/office/powerpoint/2010/main" val="108612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974C970-995B-4A1E-9DB3-F57835433427}"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CC6ECDB-3D61-4047-A701-CD55809686F2}" type="slidenum">
              <a:rPr lang="en-IN" smtClean="0"/>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extLst>
      <p:ext uri="{BB962C8B-B14F-4D97-AF65-F5344CB8AC3E}">
        <p14:creationId xmlns:p14="http://schemas.microsoft.com/office/powerpoint/2010/main" val="313801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74C970-995B-4A1E-9DB3-F57835433427}" type="datetimeFigureOut">
              <a:rPr lang="en-IN" smtClean="0"/>
              <a:t>26-04-2024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CC6ECDB-3D61-4047-A701-CD55809686F2}" type="slidenum">
              <a:rPr lang="en-IN" smtClean="0"/>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spTree>
    <p:extLst>
      <p:ext uri="{BB962C8B-B14F-4D97-AF65-F5344CB8AC3E}">
        <p14:creationId xmlns:p14="http://schemas.microsoft.com/office/powerpoint/2010/main" val="1423968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2D6F-BC74-F45B-8BAF-6EE348004563}"/>
              </a:ext>
            </a:extLst>
          </p:cNvPr>
          <p:cNvSpPr>
            <a:spLocks noGrp="1"/>
          </p:cNvSpPr>
          <p:nvPr>
            <p:ph type="title"/>
          </p:nvPr>
        </p:nvSpPr>
        <p:spPr>
          <a:xfrm>
            <a:off x="238124" y="2461582"/>
            <a:ext cx="11074400" cy="2105022"/>
          </a:xfrm>
        </p:spPr>
        <p:txBody>
          <a:bodyPr>
            <a:normAutofit fontScale="90000"/>
          </a:bodyPr>
          <a:lstStyle/>
          <a:p>
            <a:pPr algn="ctr"/>
            <a:r>
              <a:rPr lang="en-IN" sz="6600" b="1" dirty="0">
                <a:solidFill>
                  <a:schemeClr val="tx2">
                    <a:lumMod val="60000"/>
                    <a:lumOff val="40000"/>
                  </a:schemeClr>
                </a:solidFill>
                <a:latin typeface="Lora" pitchFamily="2" charset="0"/>
              </a:rPr>
              <a:t>Real-Time Twitter Sentiment and  Emotion Analysis</a:t>
            </a:r>
          </a:p>
        </p:txBody>
      </p:sp>
      <p:sp>
        <p:nvSpPr>
          <p:cNvPr id="3" name="object 3">
            <a:extLst>
              <a:ext uri="{FF2B5EF4-FFF2-40B4-BE49-F238E27FC236}">
                <a16:creationId xmlns:a16="http://schemas.microsoft.com/office/drawing/2014/main" id="{F26D615C-6F01-9D41-3AD8-3EF7E8D79BDE}"/>
              </a:ext>
            </a:extLst>
          </p:cNvPr>
          <p:cNvSpPr/>
          <p:nvPr/>
        </p:nvSpPr>
        <p:spPr>
          <a:xfrm>
            <a:off x="9834880" y="1"/>
            <a:ext cx="2357120" cy="2461581"/>
          </a:xfrm>
          <a:custGeom>
            <a:avLst/>
            <a:gdLst/>
            <a:ahLst/>
            <a:cxnLst/>
            <a:rect l="l" t="t" r="r" b="b"/>
            <a:pathLst>
              <a:path w="2971165" h="3060065">
                <a:moveTo>
                  <a:pt x="2944923" y="2581823"/>
                </a:moveTo>
                <a:lnTo>
                  <a:pt x="1613693" y="3054725"/>
                </a:lnTo>
                <a:lnTo>
                  <a:pt x="1568540" y="3043810"/>
                </a:lnTo>
                <a:lnTo>
                  <a:pt x="1550370" y="3050264"/>
                </a:lnTo>
                <a:lnTo>
                  <a:pt x="1461805" y="3027816"/>
                </a:lnTo>
                <a:lnTo>
                  <a:pt x="1444208" y="3034067"/>
                </a:lnTo>
                <a:lnTo>
                  <a:pt x="1358054" y="3010762"/>
                </a:lnTo>
                <a:lnTo>
                  <a:pt x="1294817" y="2992793"/>
                </a:lnTo>
                <a:lnTo>
                  <a:pt x="1232843" y="2974376"/>
                </a:lnTo>
                <a:lnTo>
                  <a:pt x="1192258" y="2961839"/>
                </a:lnTo>
                <a:lnTo>
                  <a:pt x="1152282" y="2949084"/>
                </a:lnTo>
                <a:lnTo>
                  <a:pt x="1112934" y="2936107"/>
                </a:lnTo>
                <a:lnTo>
                  <a:pt x="1074232" y="2922901"/>
                </a:lnTo>
                <a:lnTo>
                  <a:pt x="1036195" y="2909458"/>
                </a:lnTo>
                <a:lnTo>
                  <a:pt x="1013180" y="2890678"/>
                </a:lnTo>
                <a:lnTo>
                  <a:pt x="994588" y="2883805"/>
                </a:lnTo>
                <a:lnTo>
                  <a:pt x="976171" y="2876870"/>
                </a:lnTo>
                <a:lnTo>
                  <a:pt x="957932" y="2869872"/>
                </a:lnTo>
                <a:lnTo>
                  <a:pt x="939873" y="2862810"/>
                </a:lnTo>
                <a:lnTo>
                  <a:pt x="917742" y="2843716"/>
                </a:lnTo>
                <a:lnTo>
                  <a:pt x="900045" y="2836525"/>
                </a:lnTo>
                <a:lnTo>
                  <a:pt x="882536" y="2829268"/>
                </a:lnTo>
                <a:lnTo>
                  <a:pt x="865214" y="2821944"/>
                </a:lnTo>
                <a:lnTo>
                  <a:pt x="843828" y="2802586"/>
                </a:lnTo>
                <a:lnTo>
                  <a:pt x="826884" y="2795127"/>
                </a:lnTo>
                <a:lnTo>
                  <a:pt x="810136" y="2787599"/>
                </a:lnTo>
                <a:lnTo>
                  <a:pt x="789331" y="2768035"/>
                </a:lnTo>
                <a:lnTo>
                  <a:pt x="772973" y="2760369"/>
                </a:lnTo>
                <a:lnTo>
                  <a:pt x="756813" y="2752632"/>
                </a:lnTo>
                <a:lnTo>
                  <a:pt x="736604" y="2732855"/>
                </a:lnTo>
                <a:lnTo>
                  <a:pt x="720849" y="2724975"/>
                </a:lnTo>
                <a:lnTo>
                  <a:pt x="701044" y="2705055"/>
                </a:lnTo>
                <a:lnTo>
                  <a:pt x="685697" y="2697029"/>
                </a:lnTo>
                <a:lnTo>
                  <a:pt x="670558" y="2688930"/>
                </a:lnTo>
                <a:lnTo>
                  <a:pt x="651378" y="2668788"/>
                </a:lnTo>
                <a:lnTo>
                  <a:pt x="636657" y="2660540"/>
                </a:lnTo>
                <a:lnTo>
                  <a:pt x="617898" y="2640249"/>
                </a:lnTo>
                <a:lnTo>
                  <a:pt x="603605" y="2631849"/>
                </a:lnTo>
                <a:lnTo>
                  <a:pt x="585276" y="2611405"/>
                </a:lnTo>
                <a:lnTo>
                  <a:pt x="571413" y="2602852"/>
                </a:lnTo>
                <a:lnTo>
                  <a:pt x="553517" y="2582254"/>
                </a:lnTo>
                <a:lnTo>
                  <a:pt x="540094" y="2573545"/>
                </a:lnTo>
                <a:lnTo>
                  <a:pt x="522640" y="2552790"/>
                </a:lnTo>
                <a:lnTo>
                  <a:pt x="509659" y="2543924"/>
                </a:lnTo>
                <a:lnTo>
                  <a:pt x="492649" y="2523012"/>
                </a:lnTo>
                <a:lnTo>
                  <a:pt x="480117" y="2513986"/>
                </a:lnTo>
                <a:lnTo>
                  <a:pt x="463561" y="2492912"/>
                </a:lnTo>
                <a:lnTo>
                  <a:pt x="451481" y="2483726"/>
                </a:lnTo>
                <a:lnTo>
                  <a:pt x="435379" y="2462491"/>
                </a:lnTo>
                <a:lnTo>
                  <a:pt x="423759" y="2453141"/>
                </a:lnTo>
                <a:lnTo>
                  <a:pt x="408118" y="2431742"/>
                </a:lnTo>
                <a:lnTo>
                  <a:pt x="392708" y="2410262"/>
                </a:lnTo>
                <a:lnTo>
                  <a:pt x="381782" y="2400665"/>
                </a:lnTo>
                <a:lnTo>
                  <a:pt x="366840" y="2379018"/>
                </a:lnTo>
                <a:lnTo>
                  <a:pt x="356384" y="2369255"/>
                </a:lnTo>
                <a:lnTo>
                  <a:pt x="341912" y="2347441"/>
                </a:lnTo>
                <a:lnTo>
                  <a:pt x="327677" y="2325543"/>
                </a:lnTo>
                <a:lnTo>
                  <a:pt x="317931" y="2315528"/>
                </a:lnTo>
                <a:lnTo>
                  <a:pt x="304172" y="2293460"/>
                </a:lnTo>
                <a:lnTo>
                  <a:pt x="294903" y="2283275"/>
                </a:lnTo>
                <a:lnTo>
                  <a:pt x="281622" y="2261038"/>
                </a:lnTo>
                <a:lnTo>
                  <a:pt x="268583" y="2238715"/>
                </a:lnTo>
                <a:lnTo>
                  <a:pt x="260037" y="2228273"/>
                </a:lnTo>
                <a:lnTo>
                  <a:pt x="247480" y="2205779"/>
                </a:lnTo>
                <a:lnTo>
                  <a:pt x="235167" y="2183198"/>
                </a:lnTo>
                <a:lnTo>
                  <a:pt x="227348" y="2172498"/>
                </a:lnTo>
                <a:lnTo>
                  <a:pt x="215522" y="2149744"/>
                </a:lnTo>
                <a:lnTo>
                  <a:pt x="203939" y="2126904"/>
                </a:lnTo>
                <a:lnTo>
                  <a:pt x="196852" y="2115944"/>
                </a:lnTo>
                <a:lnTo>
                  <a:pt x="185760" y="2092929"/>
                </a:lnTo>
                <a:lnTo>
                  <a:pt x="174913" y="2069827"/>
                </a:lnTo>
                <a:lnTo>
                  <a:pt x="168563" y="2058605"/>
                </a:lnTo>
                <a:lnTo>
                  <a:pt x="158208" y="2035329"/>
                </a:lnTo>
                <a:lnTo>
                  <a:pt x="148099" y="2011965"/>
                </a:lnTo>
                <a:lnTo>
                  <a:pt x="142489" y="2000480"/>
                </a:lnTo>
                <a:lnTo>
                  <a:pt x="132874" y="1976941"/>
                </a:lnTo>
                <a:lnTo>
                  <a:pt x="123506" y="1953314"/>
                </a:lnTo>
                <a:lnTo>
                  <a:pt x="118636" y="1941566"/>
                </a:lnTo>
                <a:lnTo>
                  <a:pt x="109763" y="1917763"/>
                </a:lnTo>
                <a:lnTo>
                  <a:pt x="101138" y="1893872"/>
                </a:lnTo>
                <a:lnTo>
                  <a:pt x="92758" y="1869894"/>
                </a:lnTo>
                <a:lnTo>
                  <a:pt x="88878" y="1857795"/>
                </a:lnTo>
                <a:lnTo>
                  <a:pt x="80993" y="1833640"/>
                </a:lnTo>
                <a:lnTo>
                  <a:pt x="73356" y="1809398"/>
                </a:lnTo>
                <a:lnTo>
                  <a:pt x="70218" y="1797036"/>
                </a:lnTo>
                <a:lnTo>
                  <a:pt x="63075" y="1772618"/>
                </a:lnTo>
                <a:lnTo>
                  <a:pt x="56178" y="1748113"/>
                </a:lnTo>
                <a:lnTo>
                  <a:pt x="53780" y="1735487"/>
                </a:lnTo>
                <a:lnTo>
                  <a:pt x="47376" y="1710807"/>
                </a:lnTo>
                <a:lnTo>
                  <a:pt x="41218" y="1686040"/>
                </a:lnTo>
                <a:lnTo>
                  <a:pt x="39557" y="1673152"/>
                </a:lnTo>
                <a:lnTo>
                  <a:pt x="33890" y="1648210"/>
                </a:lnTo>
                <a:lnTo>
                  <a:pt x="28467" y="1623182"/>
                </a:lnTo>
                <a:lnTo>
                  <a:pt x="27540" y="1610034"/>
                </a:lnTo>
                <a:lnTo>
                  <a:pt x="22605" y="1584832"/>
                </a:lnTo>
                <a:lnTo>
                  <a:pt x="17914" y="1559543"/>
                </a:lnTo>
                <a:lnTo>
                  <a:pt x="17716" y="1546136"/>
                </a:lnTo>
                <a:lnTo>
                  <a:pt x="13509" y="1520675"/>
                </a:lnTo>
                <a:lnTo>
                  <a:pt x="9543" y="1495129"/>
                </a:lnTo>
                <a:lnTo>
                  <a:pt x="10070" y="1481464"/>
                </a:lnTo>
                <a:lnTo>
                  <a:pt x="6585" y="1455747"/>
                </a:lnTo>
                <a:lnTo>
                  <a:pt x="7590" y="1441912"/>
                </a:lnTo>
                <a:lnTo>
                  <a:pt x="4583" y="1416026"/>
                </a:lnTo>
                <a:lnTo>
                  <a:pt x="1813" y="1390055"/>
                </a:lnTo>
                <a:lnTo>
                  <a:pt x="3532" y="1375967"/>
                </a:lnTo>
                <a:lnTo>
                  <a:pt x="1234" y="1349828"/>
                </a:lnTo>
                <a:lnTo>
                  <a:pt x="3423" y="1335573"/>
                </a:lnTo>
                <a:lnTo>
                  <a:pt x="1595" y="1309267"/>
                </a:lnTo>
                <a:lnTo>
                  <a:pt x="0" y="1282879"/>
                </a:lnTo>
                <a:lnTo>
                  <a:pt x="2886" y="1268376"/>
                </a:lnTo>
                <a:lnTo>
                  <a:pt x="1753" y="1241823"/>
                </a:lnTo>
                <a:lnTo>
                  <a:pt x="5101" y="1227156"/>
                </a:lnTo>
                <a:lnTo>
                  <a:pt x="4427" y="1200441"/>
                </a:lnTo>
                <a:lnTo>
                  <a:pt x="8230" y="1185612"/>
                </a:lnTo>
                <a:lnTo>
                  <a:pt x="8009" y="1158736"/>
                </a:lnTo>
                <a:lnTo>
                  <a:pt x="8013" y="1131779"/>
                </a:lnTo>
                <a:lnTo>
                  <a:pt x="12492" y="1116711"/>
                </a:lnTo>
                <a:lnTo>
                  <a:pt x="12941" y="1089596"/>
                </a:lnTo>
                <a:lnTo>
                  <a:pt x="17862" y="1074371"/>
                </a:lnTo>
                <a:lnTo>
                  <a:pt x="18753" y="1047099"/>
                </a:lnTo>
                <a:lnTo>
                  <a:pt x="24113" y="1031717"/>
                </a:lnTo>
                <a:lnTo>
                  <a:pt x="29688" y="1016259"/>
                </a:lnTo>
                <a:lnTo>
                  <a:pt x="31227" y="988757"/>
                </a:lnTo>
                <a:lnTo>
                  <a:pt x="37233" y="973146"/>
                </a:lnTo>
                <a:lnTo>
                  <a:pt x="39200" y="945493"/>
                </a:lnTo>
                <a:lnTo>
                  <a:pt x="45627" y="929732"/>
                </a:lnTo>
                <a:lnTo>
                  <a:pt x="48012" y="901930"/>
                </a:lnTo>
                <a:lnTo>
                  <a:pt x="54857" y="886021"/>
                </a:lnTo>
                <a:lnTo>
                  <a:pt x="61907" y="870039"/>
                </a:lnTo>
                <a:lnTo>
                  <a:pt x="64909" y="842017"/>
                </a:lnTo>
                <a:lnTo>
                  <a:pt x="72364" y="825891"/>
                </a:lnTo>
                <a:lnTo>
                  <a:pt x="75770" y="797726"/>
                </a:lnTo>
                <a:lnTo>
                  <a:pt x="83626" y="781458"/>
                </a:lnTo>
                <a:lnTo>
                  <a:pt x="91677" y="765121"/>
                </a:lnTo>
                <a:lnTo>
                  <a:pt x="95672" y="736746"/>
                </a:lnTo>
                <a:lnTo>
                  <a:pt x="104113" y="720270"/>
                </a:lnTo>
                <a:lnTo>
                  <a:pt x="112745" y="703726"/>
                </a:lnTo>
                <a:lnTo>
                  <a:pt x="121565" y="687116"/>
                </a:lnTo>
                <a:lnTo>
                  <a:pt x="126321" y="658471"/>
                </a:lnTo>
                <a:lnTo>
                  <a:pt x="135515" y="641728"/>
                </a:lnTo>
                <a:lnTo>
                  <a:pt x="144892" y="624919"/>
                </a:lnTo>
                <a:lnTo>
                  <a:pt x="154449" y="608046"/>
                </a:lnTo>
                <a:lnTo>
                  <a:pt x="159934" y="579143"/>
                </a:lnTo>
                <a:lnTo>
                  <a:pt x="169849" y="562143"/>
                </a:lnTo>
                <a:lnTo>
                  <a:pt x="179939" y="545082"/>
                </a:lnTo>
                <a:lnTo>
                  <a:pt x="200630" y="510776"/>
                </a:lnTo>
                <a:lnTo>
                  <a:pt x="206980" y="481565"/>
                </a:lnTo>
                <a:lnTo>
                  <a:pt x="239768" y="429485"/>
                </a:lnTo>
                <a:lnTo>
                  <a:pt x="262430" y="394480"/>
                </a:lnTo>
                <a:lnTo>
                  <a:pt x="285705" y="359257"/>
                </a:lnTo>
                <a:lnTo>
                  <a:pt x="321740" y="306023"/>
                </a:lnTo>
                <a:lnTo>
                  <a:pt x="359057" y="252334"/>
                </a:lnTo>
                <a:lnTo>
                  <a:pt x="397585" y="198215"/>
                </a:lnTo>
                <a:lnTo>
                  <a:pt x="414938" y="192051"/>
                </a:lnTo>
                <a:lnTo>
                  <a:pt x="468561" y="119092"/>
                </a:lnTo>
                <a:lnTo>
                  <a:pt x="486508" y="112716"/>
                </a:lnTo>
                <a:lnTo>
                  <a:pt x="528257" y="57453"/>
                </a:lnTo>
                <a:lnTo>
                  <a:pt x="546633" y="50925"/>
                </a:lnTo>
                <a:lnTo>
                  <a:pt x="575182" y="13828"/>
                </a:lnTo>
                <a:lnTo>
                  <a:pt x="600814" y="4723"/>
                </a:lnTo>
                <a:lnTo>
                  <a:pt x="2890485" y="0"/>
                </a:lnTo>
                <a:lnTo>
                  <a:pt x="2902030" y="9376"/>
                </a:lnTo>
                <a:lnTo>
                  <a:pt x="2915892" y="17929"/>
                </a:lnTo>
                <a:lnTo>
                  <a:pt x="2933788" y="38527"/>
                </a:lnTo>
                <a:lnTo>
                  <a:pt x="2947211" y="47236"/>
                </a:lnTo>
                <a:lnTo>
                  <a:pt x="2964665" y="67991"/>
                </a:lnTo>
                <a:lnTo>
                  <a:pt x="2966914" y="67192"/>
                </a:lnTo>
                <a:lnTo>
                  <a:pt x="2970548" y="2559243"/>
                </a:lnTo>
                <a:lnTo>
                  <a:pt x="2959048" y="2563328"/>
                </a:lnTo>
                <a:lnTo>
                  <a:pt x="2944923" y="2581823"/>
                </a:lnTo>
                <a:close/>
              </a:path>
              <a:path w="2971165" h="3060065">
                <a:moveTo>
                  <a:pt x="2897703" y="2625552"/>
                </a:moveTo>
                <a:lnTo>
                  <a:pt x="1677918" y="3058865"/>
                </a:lnTo>
                <a:lnTo>
                  <a:pt x="1632169" y="3048162"/>
                </a:lnTo>
                <a:lnTo>
                  <a:pt x="2926448" y="2588386"/>
                </a:lnTo>
                <a:lnTo>
                  <a:pt x="2897703" y="2625552"/>
                </a:lnTo>
                <a:close/>
              </a:path>
              <a:path w="2971165" h="3060065">
                <a:moveTo>
                  <a:pt x="2864346" y="2650880"/>
                </a:moveTo>
                <a:lnTo>
                  <a:pt x="1719777" y="3057473"/>
                </a:lnTo>
                <a:lnTo>
                  <a:pt x="1696677" y="3052201"/>
                </a:lnTo>
                <a:lnTo>
                  <a:pt x="2878944" y="2632217"/>
                </a:lnTo>
                <a:lnTo>
                  <a:pt x="2864346" y="2650880"/>
                </a:lnTo>
                <a:close/>
              </a:path>
              <a:path w="2971165" h="3060065">
                <a:moveTo>
                  <a:pt x="2830639" y="2676331"/>
                </a:moveTo>
                <a:lnTo>
                  <a:pt x="1761987" y="3055956"/>
                </a:lnTo>
                <a:lnTo>
                  <a:pt x="1738715" y="3050745"/>
                </a:lnTo>
                <a:lnTo>
                  <a:pt x="2845408" y="2657607"/>
                </a:lnTo>
                <a:lnTo>
                  <a:pt x="2830639" y="2676331"/>
                </a:lnTo>
                <a:close/>
              </a:path>
              <a:path w="2971165" h="3060065">
                <a:moveTo>
                  <a:pt x="2781613" y="2720702"/>
                </a:moveTo>
                <a:lnTo>
                  <a:pt x="1828018" y="3059454"/>
                </a:lnTo>
                <a:lnTo>
                  <a:pt x="1781086" y="3049171"/>
                </a:lnTo>
                <a:lnTo>
                  <a:pt x="2811540" y="2683116"/>
                </a:lnTo>
                <a:lnTo>
                  <a:pt x="2781613" y="2720702"/>
                </a:lnTo>
                <a:close/>
              </a:path>
              <a:path w="2971165" h="3060065">
                <a:moveTo>
                  <a:pt x="2727689" y="2753335"/>
                </a:moveTo>
                <a:lnTo>
                  <a:pt x="1890444" y="3050755"/>
                </a:lnTo>
                <a:lnTo>
                  <a:pt x="1866736" y="3045700"/>
                </a:lnTo>
                <a:lnTo>
                  <a:pt x="2742895" y="2734456"/>
                </a:lnTo>
                <a:lnTo>
                  <a:pt x="2727689" y="2753335"/>
                </a:lnTo>
                <a:close/>
              </a:path>
              <a:path w="2971165" h="3060065">
                <a:moveTo>
                  <a:pt x="2692833" y="2779195"/>
                </a:moveTo>
                <a:lnTo>
                  <a:pt x="1933803" y="3048830"/>
                </a:lnTo>
                <a:lnTo>
                  <a:pt x="1909968" y="3043820"/>
                </a:lnTo>
                <a:lnTo>
                  <a:pt x="2708166" y="2760271"/>
                </a:lnTo>
                <a:lnTo>
                  <a:pt x="2692833" y="2779195"/>
                </a:lnTo>
                <a:close/>
              </a:path>
              <a:path w="2971165" h="3060065">
                <a:moveTo>
                  <a:pt x="2638008" y="2812148"/>
                </a:moveTo>
                <a:lnTo>
                  <a:pt x="1997130" y="3039812"/>
                </a:lnTo>
                <a:lnTo>
                  <a:pt x="1973133" y="3034859"/>
                </a:lnTo>
                <a:lnTo>
                  <a:pt x="2653503" y="2793166"/>
                </a:lnTo>
                <a:lnTo>
                  <a:pt x="2638008" y="2812148"/>
                </a:lnTo>
                <a:close/>
              </a:path>
              <a:path w="2971165" h="3060065">
                <a:moveTo>
                  <a:pt x="2582749" y="2845256"/>
                </a:moveTo>
                <a:lnTo>
                  <a:pt x="2060892" y="3030639"/>
                </a:lnTo>
                <a:lnTo>
                  <a:pt x="2036762" y="3025733"/>
                </a:lnTo>
                <a:lnTo>
                  <a:pt x="2598377" y="2826227"/>
                </a:lnTo>
                <a:lnTo>
                  <a:pt x="2582749" y="2845256"/>
                </a:lnTo>
                <a:close/>
              </a:path>
              <a:path w="2971165" h="3060065">
                <a:moveTo>
                  <a:pt x="2507115" y="2885601"/>
                </a:moveTo>
                <a:lnTo>
                  <a:pt x="2145029" y="3014228"/>
                </a:lnTo>
                <a:lnTo>
                  <a:pt x="2120759" y="3009372"/>
                </a:lnTo>
                <a:lnTo>
                  <a:pt x="2522882" y="2866523"/>
                </a:lnTo>
                <a:lnTo>
                  <a:pt x="2507115" y="2885601"/>
                </a:lnTo>
                <a:close/>
              </a:path>
            </a:pathLst>
          </a:custGeom>
          <a:solidFill>
            <a:srgbClr val="1B9DF0"/>
          </a:solidFill>
        </p:spPr>
        <p:txBody>
          <a:bodyPr wrap="square" lIns="0" tIns="0" rIns="0" bIns="0" rtlCol="0"/>
          <a:lstStyle/>
          <a:p>
            <a:endParaRPr/>
          </a:p>
        </p:txBody>
      </p:sp>
      <p:sp>
        <p:nvSpPr>
          <p:cNvPr id="4" name="object 4">
            <a:extLst>
              <a:ext uri="{FF2B5EF4-FFF2-40B4-BE49-F238E27FC236}">
                <a16:creationId xmlns:a16="http://schemas.microsoft.com/office/drawing/2014/main" id="{0C7F89DE-88D4-1DDD-6972-EFD4774CE03C}"/>
              </a:ext>
            </a:extLst>
          </p:cNvPr>
          <p:cNvSpPr/>
          <p:nvPr/>
        </p:nvSpPr>
        <p:spPr>
          <a:xfrm>
            <a:off x="10261600" y="149861"/>
            <a:ext cx="1508124" cy="1821179"/>
          </a:xfrm>
          <a:custGeom>
            <a:avLst/>
            <a:gdLst/>
            <a:ahLst/>
            <a:cxnLst/>
            <a:rect l="l" t="t" r="r" b="b"/>
            <a:pathLst>
              <a:path w="1842134" h="2059939">
                <a:moveTo>
                  <a:pt x="1009340" y="1991182"/>
                </a:moveTo>
                <a:lnTo>
                  <a:pt x="961351" y="2007104"/>
                </a:lnTo>
                <a:lnTo>
                  <a:pt x="913160" y="2020878"/>
                </a:lnTo>
                <a:lnTo>
                  <a:pt x="864824" y="2032527"/>
                </a:lnTo>
                <a:lnTo>
                  <a:pt x="816403" y="2042074"/>
                </a:lnTo>
                <a:lnTo>
                  <a:pt x="767956" y="2049544"/>
                </a:lnTo>
                <a:lnTo>
                  <a:pt x="719541" y="2054960"/>
                </a:lnTo>
                <a:lnTo>
                  <a:pt x="671218" y="2058345"/>
                </a:lnTo>
                <a:lnTo>
                  <a:pt x="623046" y="2059723"/>
                </a:lnTo>
                <a:lnTo>
                  <a:pt x="575083" y="2059117"/>
                </a:lnTo>
                <a:lnTo>
                  <a:pt x="527388" y="2056551"/>
                </a:lnTo>
                <a:lnTo>
                  <a:pt x="480021" y="2052049"/>
                </a:lnTo>
                <a:lnTo>
                  <a:pt x="433041" y="2045635"/>
                </a:lnTo>
                <a:lnTo>
                  <a:pt x="386505" y="2037330"/>
                </a:lnTo>
                <a:lnTo>
                  <a:pt x="340473" y="2027161"/>
                </a:lnTo>
                <a:lnTo>
                  <a:pt x="364826" y="2021472"/>
                </a:lnTo>
                <a:lnTo>
                  <a:pt x="388956" y="2014909"/>
                </a:lnTo>
                <a:lnTo>
                  <a:pt x="436960" y="1999359"/>
                </a:lnTo>
                <a:lnTo>
                  <a:pt x="486646" y="1979961"/>
                </a:lnTo>
                <a:lnTo>
                  <a:pt x="534425" y="1957812"/>
                </a:lnTo>
                <a:lnTo>
                  <a:pt x="580238" y="1933039"/>
                </a:lnTo>
                <a:lnTo>
                  <a:pt x="624026" y="1905767"/>
                </a:lnTo>
                <a:lnTo>
                  <a:pt x="665727" y="1876122"/>
                </a:lnTo>
                <a:lnTo>
                  <a:pt x="705283" y="1844228"/>
                </a:lnTo>
                <a:lnTo>
                  <a:pt x="742634" y="1810211"/>
                </a:lnTo>
                <a:lnTo>
                  <a:pt x="777721" y="1774198"/>
                </a:lnTo>
                <a:lnTo>
                  <a:pt x="810483" y="1736312"/>
                </a:lnTo>
                <a:lnTo>
                  <a:pt x="840861" y="1696680"/>
                </a:lnTo>
                <a:lnTo>
                  <a:pt x="868795" y="1655427"/>
                </a:lnTo>
                <a:lnTo>
                  <a:pt x="820983" y="1668364"/>
                </a:lnTo>
                <a:lnTo>
                  <a:pt x="772980" y="1675519"/>
                </a:lnTo>
                <a:lnTo>
                  <a:pt x="725205" y="1677086"/>
                </a:lnTo>
                <a:lnTo>
                  <a:pt x="678078" y="1673256"/>
                </a:lnTo>
                <a:lnTo>
                  <a:pt x="632017" y="1664224"/>
                </a:lnTo>
                <a:lnTo>
                  <a:pt x="587441" y="1650182"/>
                </a:lnTo>
                <a:lnTo>
                  <a:pt x="544769" y="1631324"/>
                </a:lnTo>
                <a:lnTo>
                  <a:pt x="504420" y="1607843"/>
                </a:lnTo>
                <a:lnTo>
                  <a:pt x="466812" y="1579931"/>
                </a:lnTo>
                <a:lnTo>
                  <a:pt x="432364" y="1547782"/>
                </a:lnTo>
                <a:lnTo>
                  <a:pt x="401496" y="1511589"/>
                </a:lnTo>
                <a:lnTo>
                  <a:pt x="421136" y="1508254"/>
                </a:lnTo>
                <a:lnTo>
                  <a:pt x="440524" y="1503968"/>
                </a:lnTo>
                <a:lnTo>
                  <a:pt x="478856" y="1492432"/>
                </a:lnTo>
                <a:lnTo>
                  <a:pt x="530961" y="1469876"/>
                </a:lnTo>
                <a:lnTo>
                  <a:pt x="578196" y="1441420"/>
                </a:lnTo>
                <a:lnTo>
                  <a:pt x="529646" y="1445449"/>
                </a:lnTo>
                <a:lnTo>
                  <a:pt x="481594" y="1443909"/>
                </a:lnTo>
                <a:lnTo>
                  <a:pt x="434466" y="1436998"/>
                </a:lnTo>
                <a:lnTo>
                  <a:pt x="388690" y="1424916"/>
                </a:lnTo>
                <a:lnTo>
                  <a:pt x="344693" y="1407860"/>
                </a:lnTo>
                <a:lnTo>
                  <a:pt x="302901" y="1386029"/>
                </a:lnTo>
                <a:lnTo>
                  <a:pt x="263742" y="1359620"/>
                </a:lnTo>
                <a:lnTo>
                  <a:pt x="227642" y="1328833"/>
                </a:lnTo>
                <a:lnTo>
                  <a:pt x="195029" y="1293866"/>
                </a:lnTo>
                <a:lnTo>
                  <a:pt x="166329" y="1254918"/>
                </a:lnTo>
                <a:lnTo>
                  <a:pt x="141969" y="1212185"/>
                </a:lnTo>
                <a:lnTo>
                  <a:pt x="122376" y="1165868"/>
                </a:lnTo>
                <a:lnTo>
                  <a:pt x="120625" y="1160941"/>
                </a:lnTo>
                <a:lnTo>
                  <a:pt x="169080" y="1166185"/>
                </a:lnTo>
                <a:lnTo>
                  <a:pt x="218303" y="1165781"/>
                </a:lnTo>
                <a:lnTo>
                  <a:pt x="267821" y="1159376"/>
                </a:lnTo>
                <a:lnTo>
                  <a:pt x="317164" y="1146617"/>
                </a:lnTo>
                <a:lnTo>
                  <a:pt x="268692" y="1131397"/>
                </a:lnTo>
                <a:lnTo>
                  <a:pt x="222521" y="1110451"/>
                </a:lnTo>
                <a:lnTo>
                  <a:pt x="179183" y="1084054"/>
                </a:lnTo>
                <a:lnTo>
                  <a:pt x="139210" y="1052485"/>
                </a:lnTo>
                <a:lnTo>
                  <a:pt x="103134" y="1016019"/>
                </a:lnTo>
                <a:lnTo>
                  <a:pt x="71486" y="974934"/>
                </a:lnTo>
                <a:lnTo>
                  <a:pt x="44799" y="929508"/>
                </a:lnTo>
                <a:lnTo>
                  <a:pt x="23605" y="880016"/>
                </a:lnTo>
                <a:lnTo>
                  <a:pt x="8262" y="825392"/>
                </a:lnTo>
                <a:lnTo>
                  <a:pt x="509" y="770413"/>
                </a:lnTo>
                <a:lnTo>
                  <a:pt x="0" y="715808"/>
                </a:lnTo>
                <a:lnTo>
                  <a:pt x="6386" y="662309"/>
                </a:lnTo>
                <a:lnTo>
                  <a:pt x="48975" y="686988"/>
                </a:lnTo>
                <a:lnTo>
                  <a:pt x="92508" y="709894"/>
                </a:lnTo>
                <a:lnTo>
                  <a:pt x="136926" y="730999"/>
                </a:lnTo>
                <a:lnTo>
                  <a:pt x="182170" y="750274"/>
                </a:lnTo>
                <a:lnTo>
                  <a:pt x="228179" y="767690"/>
                </a:lnTo>
                <a:lnTo>
                  <a:pt x="274894" y="783217"/>
                </a:lnTo>
                <a:lnTo>
                  <a:pt x="322256" y="796828"/>
                </a:lnTo>
                <a:lnTo>
                  <a:pt x="370205" y="808493"/>
                </a:lnTo>
                <a:lnTo>
                  <a:pt x="418683" y="818184"/>
                </a:lnTo>
                <a:lnTo>
                  <a:pt x="467628" y="825872"/>
                </a:lnTo>
                <a:lnTo>
                  <a:pt x="516982" y="831527"/>
                </a:lnTo>
                <a:lnTo>
                  <a:pt x="566686" y="835122"/>
                </a:lnTo>
                <a:lnTo>
                  <a:pt x="616680" y="836627"/>
                </a:lnTo>
                <a:lnTo>
                  <a:pt x="666904" y="836014"/>
                </a:lnTo>
                <a:lnTo>
                  <a:pt x="717298" y="833253"/>
                </a:lnTo>
                <a:lnTo>
                  <a:pt x="767805" y="828316"/>
                </a:lnTo>
                <a:lnTo>
                  <a:pt x="818363" y="821175"/>
                </a:lnTo>
                <a:lnTo>
                  <a:pt x="868913" y="811799"/>
                </a:lnTo>
                <a:lnTo>
                  <a:pt x="919397" y="800161"/>
                </a:lnTo>
                <a:lnTo>
                  <a:pt x="969754" y="786232"/>
                </a:lnTo>
                <a:lnTo>
                  <a:pt x="957204" y="766079"/>
                </a:lnTo>
                <a:lnTo>
                  <a:pt x="945926" y="744868"/>
                </a:lnTo>
                <a:lnTo>
                  <a:pt x="926986" y="699687"/>
                </a:lnTo>
                <a:lnTo>
                  <a:pt x="913263" y="652606"/>
                </a:lnTo>
                <a:lnTo>
                  <a:pt x="905225" y="605258"/>
                </a:lnTo>
                <a:lnTo>
                  <a:pt x="902679" y="558045"/>
                </a:lnTo>
                <a:lnTo>
                  <a:pt x="905434" y="511373"/>
                </a:lnTo>
                <a:lnTo>
                  <a:pt x="913297" y="465644"/>
                </a:lnTo>
                <a:lnTo>
                  <a:pt x="926076" y="421263"/>
                </a:lnTo>
                <a:lnTo>
                  <a:pt x="943578" y="378634"/>
                </a:lnTo>
                <a:lnTo>
                  <a:pt x="965612" y="338162"/>
                </a:lnTo>
                <a:lnTo>
                  <a:pt x="991985" y="300249"/>
                </a:lnTo>
                <a:lnTo>
                  <a:pt x="1022505" y="265299"/>
                </a:lnTo>
                <a:lnTo>
                  <a:pt x="1056980" y="233718"/>
                </a:lnTo>
                <a:lnTo>
                  <a:pt x="1095218" y="205909"/>
                </a:lnTo>
                <a:lnTo>
                  <a:pt x="1137027" y="182275"/>
                </a:lnTo>
                <a:lnTo>
                  <a:pt x="1182213" y="163221"/>
                </a:lnTo>
                <a:lnTo>
                  <a:pt x="1231395" y="148975"/>
                </a:lnTo>
                <a:lnTo>
                  <a:pt x="1280798" y="140863"/>
                </a:lnTo>
                <a:lnTo>
                  <a:pt x="1329980" y="138686"/>
                </a:lnTo>
                <a:lnTo>
                  <a:pt x="1378498" y="142246"/>
                </a:lnTo>
                <a:lnTo>
                  <a:pt x="1425909" y="151344"/>
                </a:lnTo>
                <a:lnTo>
                  <a:pt x="1471771" y="165781"/>
                </a:lnTo>
                <a:lnTo>
                  <a:pt x="1515641" y="185359"/>
                </a:lnTo>
                <a:lnTo>
                  <a:pt x="1556677" y="159234"/>
                </a:lnTo>
                <a:lnTo>
                  <a:pt x="1595835" y="131077"/>
                </a:lnTo>
                <a:lnTo>
                  <a:pt x="1633072" y="100983"/>
                </a:lnTo>
                <a:lnTo>
                  <a:pt x="1668343" y="69043"/>
                </a:lnTo>
                <a:lnTo>
                  <a:pt x="1701605" y="35351"/>
                </a:lnTo>
                <a:lnTo>
                  <a:pt x="1732812" y="0"/>
                </a:lnTo>
                <a:lnTo>
                  <a:pt x="1731354" y="51245"/>
                </a:lnTo>
                <a:lnTo>
                  <a:pt x="1723740" y="101364"/>
                </a:lnTo>
                <a:lnTo>
                  <a:pt x="1710215" y="149883"/>
                </a:lnTo>
                <a:lnTo>
                  <a:pt x="1691020" y="196330"/>
                </a:lnTo>
                <a:lnTo>
                  <a:pt x="1666401" y="240235"/>
                </a:lnTo>
                <a:lnTo>
                  <a:pt x="1636600" y="281125"/>
                </a:lnTo>
                <a:lnTo>
                  <a:pt x="1681798" y="256870"/>
                </a:lnTo>
                <a:lnTo>
                  <a:pt x="1724980" y="230313"/>
                </a:lnTo>
                <a:lnTo>
                  <a:pt x="1766094" y="201561"/>
                </a:lnTo>
                <a:lnTo>
                  <a:pt x="1805090" y="170720"/>
                </a:lnTo>
                <a:lnTo>
                  <a:pt x="1841916" y="137897"/>
                </a:lnTo>
                <a:lnTo>
                  <a:pt x="1827932" y="186775"/>
                </a:lnTo>
                <a:lnTo>
                  <a:pt x="1811111" y="234684"/>
                </a:lnTo>
                <a:lnTo>
                  <a:pt x="1791526" y="281467"/>
                </a:lnTo>
                <a:lnTo>
                  <a:pt x="1769252" y="326971"/>
                </a:lnTo>
                <a:lnTo>
                  <a:pt x="1744361" y="371040"/>
                </a:lnTo>
                <a:lnTo>
                  <a:pt x="1716928" y="413521"/>
                </a:lnTo>
                <a:lnTo>
                  <a:pt x="1721829" y="425812"/>
                </a:lnTo>
                <a:lnTo>
                  <a:pt x="1735838" y="464147"/>
                </a:lnTo>
                <a:lnTo>
                  <a:pt x="1748773" y="502811"/>
                </a:lnTo>
                <a:lnTo>
                  <a:pt x="1760374" y="542207"/>
                </a:lnTo>
                <a:lnTo>
                  <a:pt x="1770625" y="582271"/>
                </a:lnTo>
                <a:lnTo>
                  <a:pt x="1779510" y="622942"/>
                </a:lnTo>
                <a:lnTo>
                  <a:pt x="1787015" y="664159"/>
                </a:lnTo>
                <a:lnTo>
                  <a:pt x="1793124" y="705860"/>
                </a:lnTo>
                <a:lnTo>
                  <a:pt x="1797822" y="747984"/>
                </a:lnTo>
                <a:lnTo>
                  <a:pt x="1801094" y="790468"/>
                </a:lnTo>
                <a:lnTo>
                  <a:pt x="1802924" y="833251"/>
                </a:lnTo>
                <a:lnTo>
                  <a:pt x="1803298" y="876271"/>
                </a:lnTo>
                <a:lnTo>
                  <a:pt x="1802200" y="919467"/>
                </a:lnTo>
                <a:lnTo>
                  <a:pt x="1799615" y="962777"/>
                </a:lnTo>
                <a:lnTo>
                  <a:pt x="1795528" y="1006140"/>
                </a:lnTo>
                <a:lnTo>
                  <a:pt x="1789923" y="1049493"/>
                </a:lnTo>
                <a:lnTo>
                  <a:pt x="1782785" y="1092775"/>
                </a:lnTo>
                <a:lnTo>
                  <a:pt x="1774099" y="1135924"/>
                </a:lnTo>
                <a:lnTo>
                  <a:pt x="1763850" y="1178879"/>
                </a:lnTo>
                <a:lnTo>
                  <a:pt x="1752023" y="1221579"/>
                </a:lnTo>
                <a:lnTo>
                  <a:pt x="1738602" y="1263960"/>
                </a:lnTo>
                <a:lnTo>
                  <a:pt x="1723572" y="1305962"/>
                </a:lnTo>
                <a:lnTo>
                  <a:pt x="1706919" y="1347524"/>
                </a:lnTo>
                <a:lnTo>
                  <a:pt x="1688625" y="1388582"/>
                </a:lnTo>
                <a:lnTo>
                  <a:pt x="1668678" y="1429076"/>
                </a:lnTo>
                <a:lnTo>
                  <a:pt x="1647060" y="1468945"/>
                </a:lnTo>
                <a:lnTo>
                  <a:pt x="1623758" y="1508125"/>
                </a:lnTo>
                <a:lnTo>
                  <a:pt x="1598755" y="1546557"/>
                </a:lnTo>
                <a:lnTo>
                  <a:pt x="1572037" y="1584177"/>
                </a:lnTo>
                <a:lnTo>
                  <a:pt x="1543588" y="1620925"/>
                </a:lnTo>
                <a:lnTo>
                  <a:pt x="1513394" y="1656739"/>
                </a:lnTo>
                <a:lnTo>
                  <a:pt x="1481438" y="1691556"/>
                </a:lnTo>
                <a:lnTo>
                  <a:pt x="1447706" y="1725316"/>
                </a:lnTo>
                <a:lnTo>
                  <a:pt x="1412182" y="1757957"/>
                </a:lnTo>
                <a:lnTo>
                  <a:pt x="1374852" y="1789417"/>
                </a:lnTo>
                <a:lnTo>
                  <a:pt x="1335700" y="1819634"/>
                </a:lnTo>
                <a:lnTo>
                  <a:pt x="1294710" y="1848547"/>
                </a:lnTo>
                <a:lnTo>
                  <a:pt x="1251869" y="1876094"/>
                </a:lnTo>
                <a:lnTo>
                  <a:pt x="1207159" y="1902213"/>
                </a:lnTo>
                <a:lnTo>
                  <a:pt x="1160567" y="1926843"/>
                </a:lnTo>
                <a:lnTo>
                  <a:pt x="1112076" y="1949923"/>
                </a:lnTo>
                <a:lnTo>
                  <a:pt x="1061672" y="1971389"/>
                </a:lnTo>
                <a:lnTo>
                  <a:pt x="1009340" y="1991182"/>
                </a:lnTo>
                <a:close/>
              </a:path>
            </a:pathLst>
          </a:custGeom>
          <a:solidFill>
            <a:srgbClr val="FFFFFF"/>
          </a:solidFill>
        </p:spPr>
        <p:txBody>
          <a:bodyPr wrap="square" lIns="0" tIns="0" rIns="0" bIns="0" rtlCol="0"/>
          <a:lstStyle/>
          <a:p>
            <a:endParaRPr dirty="0"/>
          </a:p>
        </p:txBody>
      </p:sp>
      <p:pic>
        <p:nvPicPr>
          <p:cNvPr id="6" name="Picture 5">
            <a:extLst>
              <a:ext uri="{FF2B5EF4-FFF2-40B4-BE49-F238E27FC236}">
                <a16:creationId xmlns:a16="http://schemas.microsoft.com/office/drawing/2014/main" id="{BF43B2E3-EF41-2407-054A-B57C4BD98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072" y="5082871"/>
            <a:ext cx="2714625" cy="1685925"/>
          </a:xfrm>
          <a:prstGeom prst="rect">
            <a:avLst/>
          </a:prstGeom>
        </p:spPr>
      </p:pic>
      <p:sp>
        <p:nvSpPr>
          <p:cNvPr id="7" name="TextBox 6">
            <a:extLst>
              <a:ext uri="{FF2B5EF4-FFF2-40B4-BE49-F238E27FC236}">
                <a16:creationId xmlns:a16="http://schemas.microsoft.com/office/drawing/2014/main" id="{A90C1689-905F-0DA0-E963-F42247F4FE02}"/>
              </a:ext>
            </a:extLst>
          </p:cNvPr>
          <p:cNvSpPr txBox="1"/>
          <p:nvPr/>
        </p:nvSpPr>
        <p:spPr>
          <a:xfrm>
            <a:off x="6598920" y="5409081"/>
            <a:ext cx="3916680" cy="1261884"/>
          </a:xfrm>
          <a:prstGeom prst="rect">
            <a:avLst/>
          </a:prstGeom>
          <a:noFill/>
        </p:spPr>
        <p:txBody>
          <a:bodyPr wrap="square" rtlCol="0">
            <a:spAutoFit/>
          </a:bodyPr>
          <a:lstStyle/>
          <a:p>
            <a:pPr algn="ctr"/>
            <a:r>
              <a:rPr lang="en-IN" sz="2800" b="1" kern="100" dirty="0">
                <a:solidFill>
                  <a:schemeClr val="tx2"/>
                </a:solidFill>
                <a:effectLst/>
                <a:latin typeface="Lora" pitchFamily="2" charset="0"/>
                <a:ea typeface="Calibri" panose="020F0502020204030204" pitchFamily="34" charset="0"/>
              </a:rPr>
              <a:t>Internal Guide</a:t>
            </a:r>
          </a:p>
          <a:p>
            <a:pPr algn="ctr"/>
            <a:endParaRPr lang="en-IN" sz="400" b="1" kern="100" dirty="0">
              <a:solidFill>
                <a:schemeClr val="tx2"/>
              </a:solidFill>
              <a:effectLst/>
              <a:latin typeface="Lora" pitchFamily="2" charset="0"/>
              <a:ea typeface="Calibri" panose="020F0502020204030204" pitchFamily="34" charset="0"/>
            </a:endParaRPr>
          </a:p>
          <a:p>
            <a:pPr algn="ctr"/>
            <a:r>
              <a:rPr lang="en-IN" sz="2000" b="1" kern="100" dirty="0">
                <a:solidFill>
                  <a:schemeClr val="tx2"/>
                </a:solidFill>
                <a:effectLst/>
                <a:latin typeface="Lora" pitchFamily="2" charset="0"/>
                <a:ea typeface="Calibri" panose="020F0502020204030204" pitchFamily="34" charset="0"/>
              </a:rPr>
              <a:t>Prof. Shivangi </a:t>
            </a:r>
            <a:r>
              <a:rPr lang="en-IN" sz="2000" b="1" kern="100" dirty="0" err="1">
                <a:solidFill>
                  <a:schemeClr val="tx2"/>
                </a:solidFill>
                <a:effectLst/>
                <a:latin typeface="Lora" pitchFamily="2" charset="0"/>
                <a:ea typeface="Calibri" panose="020F0502020204030204" pitchFamily="34" charset="0"/>
              </a:rPr>
              <a:t>Matieda</a:t>
            </a:r>
            <a:endParaRPr lang="en-IN" sz="2000" b="1" kern="100" dirty="0">
              <a:solidFill>
                <a:schemeClr val="tx2"/>
              </a:solidFill>
              <a:effectLst/>
              <a:latin typeface="Lora" pitchFamily="2" charset="0"/>
              <a:ea typeface="Calibri" panose="020F0502020204030204" pitchFamily="34" charset="0"/>
            </a:endParaRPr>
          </a:p>
          <a:p>
            <a:pPr algn="ctr"/>
            <a:endParaRPr lang="en-IN" sz="2400" b="1" dirty="0">
              <a:solidFill>
                <a:schemeClr val="accent1">
                  <a:lumMod val="50000"/>
                </a:schemeClr>
              </a:solidFill>
              <a:latin typeface="Lora" pitchFamily="2" charset="0"/>
            </a:endParaRPr>
          </a:p>
        </p:txBody>
      </p:sp>
    </p:spTree>
    <p:extLst>
      <p:ext uri="{BB962C8B-B14F-4D97-AF65-F5344CB8AC3E}">
        <p14:creationId xmlns:p14="http://schemas.microsoft.com/office/powerpoint/2010/main" val="2542842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24306B-F274-8534-18B8-106B6230EED0}"/>
              </a:ext>
            </a:extLst>
          </p:cNvPr>
          <p:cNvPicPr>
            <a:picLocks noChangeAspect="1"/>
          </p:cNvPicPr>
          <p:nvPr/>
        </p:nvPicPr>
        <p:blipFill>
          <a:blip r:embed="rId2"/>
          <a:stretch>
            <a:fillRect/>
          </a:stretch>
        </p:blipFill>
        <p:spPr>
          <a:xfrm>
            <a:off x="1651000" y="1562100"/>
            <a:ext cx="8851900" cy="4591812"/>
          </a:xfrm>
          <a:prstGeom prst="rect">
            <a:avLst/>
          </a:prstGeom>
        </p:spPr>
      </p:pic>
    </p:spTree>
    <p:extLst>
      <p:ext uri="{BB962C8B-B14F-4D97-AF65-F5344CB8AC3E}">
        <p14:creationId xmlns:p14="http://schemas.microsoft.com/office/powerpoint/2010/main" val="309113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E17124-4E53-EAA1-90A6-92828A7124C0}"/>
              </a:ext>
            </a:extLst>
          </p:cNvPr>
          <p:cNvPicPr>
            <a:picLocks noChangeAspect="1"/>
          </p:cNvPicPr>
          <p:nvPr/>
        </p:nvPicPr>
        <p:blipFill>
          <a:blip r:embed="rId2"/>
          <a:stretch>
            <a:fillRect/>
          </a:stretch>
        </p:blipFill>
        <p:spPr>
          <a:xfrm>
            <a:off x="1236289" y="1581635"/>
            <a:ext cx="9719422" cy="4214122"/>
          </a:xfrm>
          <a:prstGeom prst="rect">
            <a:avLst/>
          </a:prstGeom>
        </p:spPr>
      </p:pic>
    </p:spTree>
    <p:extLst>
      <p:ext uri="{BB962C8B-B14F-4D97-AF65-F5344CB8AC3E}">
        <p14:creationId xmlns:p14="http://schemas.microsoft.com/office/powerpoint/2010/main" val="235431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92AFE-3154-1558-2BAD-63D86402634A}"/>
              </a:ext>
            </a:extLst>
          </p:cNvPr>
          <p:cNvPicPr>
            <a:picLocks noChangeAspect="1"/>
          </p:cNvPicPr>
          <p:nvPr/>
        </p:nvPicPr>
        <p:blipFill>
          <a:blip r:embed="rId2"/>
          <a:stretch>
            <a:fillRect/>
          </a:stretch>
        </p:blipFill>
        <p:spPr>
          <a:xfrm>
            <a:off x="752900" y="1523727"/>
            <a:ext cx="10556017" cy="4623073"/>
          </a:xfrm>
          <a:prstGeom prst="rect">
            <a:avLst/>
          </a:prstGeom>
        </p:spPr>
      </p:pic>
    </p:spTree>
    <p:extLst>
      <p:ext uri="{BB962C8B-B14F-4D97-AF65-F5344CB8AC3E}">
        <p14:creationId xmlns:p14="http://schemas.microsoft.com/office/powerpoint/2010/main" val="56435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7595C-4C2B-E5CF-65F4-51FEF51D8645}"/>
              </a:ext>
            </a:extLst>
          </p:cNvPr>
          <p:cNvPicPr>
            <a:picLocks noChangeAspect="1"/>
          </p:cNvPicPr>
          <p:nvPr/>
        </p:nvPicPr>
        <p:blipFill>
          <a:blip r:embed="rId2"/>
          <a:stretch>
            <a:fillRect/>
          </a:stretch>
        </p:blipFill>
        <p:spPr>
          <a:xfrm>
            <a:off x="1015999" y="1473199"/>
            <a:ext cx="10555707" cy="4622937"/>
          </a:xfrm>
          <a:prstGeom prst="rect">
            <a:avLst/>
          </a:prstGeom>
        </p:spPr>
      </p:pic>
    </p:spTree>
    <p:extLst>
      <p:ext uri="{BB962C8B-B14F-4D97-AF65-F5344CB8AC3E}">
        <p14:creationId xmlns:p14="http://schemas.microsoft.com/office/powerpoint/2010/main" val="176641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A127-EE46-6CA4-1BC8-CA9F3863A8A2}"/>
              </a:ext>
            </a:extLst>
          </p:cNvPr>
          <p:cNvSpPr>
            <a:spLocks noGrp="1"/>
          </p:cNvSpPr>
          <p:nvPr>
            <p:ph type="title"/>
          </p:nvPr>
        </p:nvSpPr>
        <p:spPr/>
        <p:txBody>
          <a:bodyPr>
            <a:noAutofit/>
          </a:bodyPr>
          <a:lstStyle/>
          <a:p>
            <a:r>
              <a:rPr lang="en-IN" sz="4000" b="1" dirty="0">
                <a:latin typeface="Lora" pitchFamily="2" charset="0"/>
              </a:rPr>
              <a:t>System design: Tweet Analysis Visualization &amp; Dash</a:t>
            </a:r>
          </a:p>
        </p:txBody>
      </p:sp>
      <p:sp>
        <p:nvSpPr>
          <p:cNvPr id="3" name="Content Placeholder 2">
            <a:extLst>
              <a:ext uri="{FF2B5EF4-FFF2-40B4-BE49-F238E27FC236}">
                <a16:creationId xmlns:a16="http://schemas.microsoft.com/office/drawing/2014/main" id="{789ADBEF-1FEA-CF25-96B2-8506520E64F6}"/>
              </a:ext>
            </a:extLst>
          </p:cNvPr>
          <p:cNvSpPr>
            <a:spLocks noGrp="1"/>
          </p:cNvSpPr>
          <p:nvPr>
            <p:ph idx="1"/>
          </p:nvPr>
        </p:nvSpPr>
        <p:spPr/>
        <p:txBody>
          <a:bodyPr>
            <a:normAutofit fontScale="92500" lnSpcReduction="10000"/>
          </a:bodyPr>
          <a:lstStyle/>
          <a:p>
            <a:r>
              <a:rPr lang="en-US" dirty="0">
                <a:latin typeface="Lora" pitchFamily="2" charset="0"/>
              </a:rPr>
              <a:t>Sentiment Distribution: Users can interact with pie charts, bar charts, and donut charts to understand the overall distribution of positive, negative, and neutral sentiment.</a:t>
            </a:r>
          </a:p>
          <a:p>
            <a:r>
              <a:rPr lang="en-US" dirty="0">
                <a:latin typeface="Lora" pitchFamily="2" charset="0"/>
              </a:rPr>
              <a:t>Sentiment Trend Over Time: Line charts allow users to visualize how sentiment changes over time, identifying peaks and troughs in emotional response.</a:t>
            </a:r>
          </a:p>
          <a:p>
            <a:r>
              <a:rPr lang="en-US" dirty="0">
                <a:latin typeface="Lora" pitchFamily="2" charset="0"/>
              </a:rPr>
              <a:t>Tweet Word Analysis Word Cloud: Word clouds visually represent the most frequent words associated with different sentiment categories. This helps identify key terms driving positive or negative sentiment.</a:t>
            </a:r>
          </a:p>
          <a:p>
            <a:r>
              <a:rPr lang="en-US" dirty="0">
                <a:latin typeface="Lora" pitchFamily="2" charset="0"/>
              </a:rPr>
              <a:t>User Engagement by Sentiment: Charts (type to be determined) reveal how user engagement metrics (favorite, retweet, reply) vary based on sentiment.</a:t>
            </a:r>
            <a:endParaRPr lang="en-IN" dirty="0">
              <a:latin typeface="Lora" pitchFamily="2" charset="0"/>
            </a:endParaRPr>
          </a:p>
        </p:txBody>
      </p:sp>
    </p:spTree>
    <p:extLst>
      <p:ext uri="{BB962C8B-B14F-4D97-AF65-F5344CB8AC3E}">
        <p14:creationId xmlns:p14="http://schemas.microsoft.com/office/powerpoint/2010/main" val="266618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E49C-F329-F907-8517-0D94CFF0B034}"/>
              </a:ext>
            </a:extLst>
          </p:cNvPr>
          <p:cNvSpPr>
            <a:spLocks noGrp="1"/>
          </p:cNvSpPr>
          <p:nvPr>
            <p:ph type="title"/>
          </p:nvPr>
        </p:nvSpPr>
        <p:spPr>
          <a:xfrm>
            <a:off x="609600" y="808521"/>
            <a:ext cx="10972800" cy="1043111"/>
          </a:xfrm>
        </p:spPr>
        <p:txBody>
          <a:bodyPr>
            <a:noAutofit/>
          </a:bodyPr>
          <a:lstStyle/>
          <a:p>
            <a:pPr algn="ctr"/>
            <a:r>
              <a:rPr lang="en-US" sz="4400" b="1" i="0" dirty="0">
                <a:effectLst/>
                <a:latin typeface="Lora" pitchFamily="2" charset="0"/>
              </a:rPr>
              <a:t>System Design</a:t>
            </a:r>
            <a:endParaRPr lang="en-IN" sz="4400" dirty="0">
              <a:latin typeface="Lora" pitchFamily="2" charset="0"/>
            </a:endParaRPr>
          </a:p>
        </p:txBody>
      </p:sp>
      <p:sp>
        <p:nvSpPr>
          <p:cNvPr id="3" name="Content Placeholder 2">
            <a:extLst>
              <a:ext uri="{FF2B5EF4-FFF2-40B4-BE49-F238E27FC236}">
                <a16:creationId xmlns:a16="http://schemas.microsoft.com/office/drawing/2014/main" id="{C00B18AA-3A28-94C5-6DA1-B0603610ACC8}"/>
              </a:ext>
            </a:extLst>
          </p:cNvPr>
          <p:cNvSpPr>
            <a:spLocks noGrp="1"/>
          </p:cNvSpPr>
          <p:nvPr>
            <p:ph idx="1"/>
          </p:nvPr>
        </p:nvSpPr>
        <p:spPr>
          <a:xfrm>
            <a:off x="609600" y="2252980"/>
            <a:ext cx="10972800" cy="4389120"/>
          </a:xfrm>
        </p:spPr>
        <p:txBody>
          <a:bodyPr>
            <a:normAutofit/>
          </a:bodyPr>
          <a:lstStyle/>
          <a:p>
            <a:pPr algn="just">
              <a:buFont typeface="Wingdings" panose="05000000000000000000" pitchFamily="2" charset="2"/>
              <a:buChar char="v"/>
            </a:pPr>
            <a:r>
              <a:rPr lang="en-US" sz="2800" b="1" i="0" dirty="0">
                <a:solidFill>
                  <a:schemeClr val="accent1">
                    <a:lumMod val="50000"/>
                  </a:schemeClr>
                </a:solidFill>
                <a:effectLst/>
                <a:latin typeface="Lora" pitchFamily="2" charset="0"/>
              </a:rPr>
              <a:t>Backend Design (using Django and Python):</a:t>
            </a:r>
            <a:endParaRPr lang="en-IN" sz="2800" b="1" i="0" dirty="0">
              <a:solidFill>
                <a:schemeClr val="accent1">
                  <a:lumMod val="50000"/>
                </a:schemeClr>
              </a:solidFill>
              <a:effectLst/>
              <a:latin typeface="Lora" pitchFamily="2" charset="0"/>
            </a:endParaRPr>
          </a:p>
          <a:p>
            <a:pPr algn="just">
              <a:buFont typeface="Arial" panose="020B0604020202020204" pitchFamily="34" charset="0"/>
              <a:buChar char="•"/>
            </a:pPr>
            <a:endParaRPr lang="en-IN" sz="1000" b="1" i="0" dirty="0">
              <a:solidFill>
                <a:schemeClr val="accent1">
                  <a:lumMod val="50000"/>
                </a:schemeClr>
              </a:solidFill>
              <a:effectLst/>
              <a:latin typeface="Lora" pitchFamily="2" charset="0"/>
            </a:endParaRPr>
          </a:p>
          <a:p>
            <a:pPr algn="just">
              <a:buFont typeface="Arial" panose="020B0604020202020204" pitchFamily="34" charset="0"/>
              <a:buChar char="•"/>
            </a:pPr>
            <a:r>
              <a:rPr lang="en-IN" sz="2800" b="1" i="0" dirty="0">
                <a:solidFill>
                  <a:schemeClr val="accent1">
                    <a:lumMod val="50000"/>
                  </a:schemeClr>
                </a:solidFill>
                <a:effectLst/>
                <a:latin typeface="Lora" pitchFamily="2" charset="0"/>
              </a:rPr>
              <a:t>Tweet Scraping Module (</a:t>
            </a:r>
            <a:r>
              <a:rPr lang="en-IN" sz="2800" b="1" i="0" dirty="0" err="1">
                <a:solidFill>
                  <a:schemeClr val="accent1">
                    <a:lumMod val="50000"/>
                  </a:schemeClr>
                </a:solidFill>
                <a:effectLst/>
                <a:latin typeface="Lora" pitchFamily="2" charset="0"/>
              </a:rPr>
              <a:t>TwiKit</a:t>
            </a:r>
            <a:r>
              <a:rPr lang="en-IN" sz="2800" b="1" i="0" dirty="0">
                <a:solidFill>
                  <a:schemeClr val="accent1">
                    <a:lumMod val="50000"/>
                  </a:schemeClr>
                </a:solidFill>
                <a:effectLst/>
                <a:latin typeface="Lora" pitchFamily="2" charset="0"/>
              </a:rPr>
              <a:t>):</a:t>
            </a:r>
            <a:endParaRPr lang="en-IN" sz="2800" b="0" i="0" dirty="0">
              <a:solidFill>
                <a:schemeClr val="accent1">
                  <a:lumMod val="50000"/>
                </a:schemeClr>
              </a:solidFill>
              <a:effectLst/>
              <a:latin typeface="Lora" pitchFamily="2" charset="0"/>
            </a:endParaRPr>
          </a:p>
          <a:p>
            <a:pPr marL="742950" lvl="1" indent="-285750" algn="just">
              <a:buFont typeface="Arial" panose="020B0604020202020204" pitchFamily="34" charset="0"/>
              <a:buChar char="•"/>
            </a:pPr>
            <a:r>
              <a:rPr lang="en-IN" b="0" i="0" dirty="0">
                <a:solidFill>
                  <a:schemeClr val="accent1">
                    <a:lumMod val="50000"/>
                  </a:schemeClr>
                </a:solidFill>
                <a:effectLst/>
                <a:latin typeface="Lora" pitchFamily="2" charset="0"/>
              </a:rPr>
              <a:t>Uses </a:t>
            </a:r>
            <a:r>
              <a:rPr lang="en-IN" b="0" i="0" dirty="0" err="1">
                <a:solidFill>
                  <a:schemeClr val="accent1">
                    <a:lumMod val="50000"/>
                  </a:schemeClr>
                </a:solidFill>
                <a:effectLst/>
                <a:latin typeface="Lora" pitchFamily="2" charset="0"/>
              </a:rPr>
              <a:t>TwiKit</a:t>
            </a:r>
            <a:r>
              <a:rPr lang="en-IN" b="0" i="0" dirty="0">
                <a:solidFill>
                  <a:schemeClr val="accent1">
                    <a:lumMod val="50000"/>
                  </a:schemeClr>
                </a:solidFill>
                <a:effectLst/>
                <a:latin typeface="Lora" pitchFamily="2" charset="0"/>
              </a:rPr>
              <a:t> library to fetch tweets based on user input (hashtags, usernames).</a:t>
            </a:r>
          </a:p>
          <a:p>
            <a:pPr marL="742950" lvl="1" indent="-285750" algn="just">
              <a:buFont typeface="Arial" panose="020B0604020202020204" pitchFamily="34" charset="0"/>
              <a:buChar char="•"/>
            </a:pPr>
            <a:r>
              <a:rPr lang="en-IN" b="0" i="0" dirty="0">
                <a:solidFill>
                  <a:schemeClr val="accent1">
                    <a:lumMod val="50000"/>
                  </a:schemeClr>
                </a:solidFill>
                <a:effectLst/>
                <a:latin typeface="Lora" pitchFamily="2" charset="0"/>
              </a:rPr>
              <a:t>Handles authentication with Twitter API.</a:t>
            </a:r>
          </a:p>
          <a:p>
            <a:pPr algn="just">
              <a:buFont typeface="Arial" panose="020B0604020202020204" pitchFamily="34" charset="0"/>
              <a:buChar char="•"/>
            </a:pPr>
            <a:r>
              <a:rPr lang="en-IN" sz="2800" b="1" i="0" dirty="0">
                <a:solidFill>
                  <a:schemeClr val="accent1">
                    <a:lumMod val="50000"/>
                  </a:schemeClr>
                </a:solidFill>
                <a:effectLst/>
                <a:latin typeface="Lora" pitchFamily="2" charset="0"/>
              </a:rPr>
              <a:t>Text Pre-processing Module:</a:t>
            </a:r>
            <a:endParaRPr lang="en-IN" sz="2800" b="0" i="0" dirty="0">
              <a:solidFill>
                <a:schemeClr val="accent1">
                  <a:lumMod val="50000"/>
                </a:schemeClr>
              </a:solidFill>
              <a:effectLst/>
              <a:latin typeface="Lora" pitchFamily="2" charset="0"/>
            </a:endParaRPr>
          </a:p>
          <a:p>
            <a:pPr marL="742950" lvl="1" indent="-285750" algn="just">
              <a:buFont typeface="Arial" panose="020B0604020202020204" pitchFamily="34" charset="0"/>
              <a:buChar char="•"/>
            </a:pPr>
            <a:r>
              <a:rPr lang="en-IN" b="0" i="0" dirty="0">
                <a:solidFill>
                  <a:schemeClr val="accent1">
                    <a:lumMod val="50000"/>
                  </a:schemeClr>
                </a:solidFill>
                <a:effectLst/>
                <a:latin typeface="Lora" pitchFamily="2" charset="0"/>
              </a:rPr>
              <a:t>Cleans tweets (removes irrelevant characters, URLs, etc.).</a:t>
            </a:r>
          </a:p>
          <a:p>
            <a:pPr marL="742950" lvl="1" indent="-285750" algn="just">
              <a:buFont typeface="Arial" panose="020B0604020202020204" pitchFamily="34" charset="0"/>
              <a:buChar char="•"/>
            </a:pPr>
            <a:r>
              <a:rPr lang="en-IN" b="0" i="0" dirty="0">
                <a:solidFill>
                  <a:schemeClr val="accent1">
                    <a:lumMod val="50000"/>
                  </a:schemeClr>
                </a:solidFill>
                <a:effectLst/>
                <a:latin typeface="Lora" pitchFamily="2" charset="0"/>
              </a:rPr>
              <a:t>Applies tokenization (breaks text into individual words).</a:t>
            </a:r>
          </a:p>
        </p:txBody>
      </p:sp>
    </p:spTree>
    <p:extLst>
      <p:ext uri="{BB962C8B-B14F-4D97-AF65-F5344CB8AC3E}">
        <p14:creationId xmlns:p14="http://schemas.microsoft.com/office/powerpoint/2010/main" val="373457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E49C-F329-F907-8517-0D94CFF0B034}"/>
              </a:ext>
            </a:extLst>
          </p:cNvPr>
          <p:cNvSpPr>
            <a:spLocks noGrp="1"/>
          </p:cNvSpPr>
          <p:nvPr>
            <p:ph type="title"/>
          </p:nvPr>
        </p:nvSpPr>
        <p:spPr/>
        <p:txBody>
          <a:bodyPr>
            <a:normAutofit/>
          </a:bodyPr>
          <a:lstStyle/>
          <a:p>
            <a:pPr algn="ctr"/>
            <a:r>
              <a:rPr lang="en-US" sz="4400" b="1" i="0" dirty="0">
                <a:effectLst/>
                <a:latin typeface="Lora" pitchFamily="2" charset="0"/>
              </a:rPr>
              <a:t>System Design</a:t>
            </a:r>
            <a:endParaRPr lang="en-IN" sz="4400" dirty="0">
              <a:latin typeface="Lora" pitchFamily="2" charset="0"/>
            </a:endParaRPr>
          </a:p>
        </p:txBody>
      </p:sp>
      <p:sp>
        <p:nvSpPr>
          <p:cNvPr id="3" name="Content Placeholder 2">
            <a:extLst>
              <a:ext uri="{FF2B5EF4-FFF2-40B4-BE49-F238E27FC236}">
                <a16:creationId xmlns:a16="http://schemas.microsoft.com/office/drawing/2014/main" id="{C00B18AA-3A28-94C5-6DA1-B0603610ACC8}"/>
              </a:ext>
            </a:extLst>
          </p:cNvPr>
          <p:cNvSpPr>
            <a:spLocks noGrp="1"/>
          </p:cNvSpPr>
          <p:nvPr>
            <p:ph idx="1"/>
          </p:nvPr>
        </p:nvSpPr>
        <p:spPr>
          <a:xfrm>
            <a:off x="609600" y="1935480"/>
            <a:ext cx="10972800" cy="4820920"/>
          </a:xfrm>
        </p:spPr>
        <p:txBody>
          <a:bodyPr>
            <a:normAutofit fontScale="92500" lnSpcReduction="10000"/>
          </a:bodyPr>
          <a:lstStyle/>
          <a:p>
            <a:pPr algn="just">
              <a:lnSpc>
                <a:spcPct val="120000"/>
              </a:lnSpc>
            </a:pPr>
            <a:r>
              <a:rPr lang="en-IN" sz="2400" b="1" i="0" dirty="0">
                <a:solidFill>
                  <a:schemeClr val="accent1">
                    <a:lumMod val="50000"/>
                  </a:schemeClr>
                </a:solidFill>
                <a:effectLst/>
                <a:latin typeface="Lora" pitchFamily="2" charset="0"/>
              </a:rPr>
              <a:t>Sentiment/Emotion Analysis Module:</a:t>
            </a:r>
          </a:p>
          <a:p>
            <a:pPr marL="0" indent="0" algn="just">
              <a:lnSpc>
                <a:spcPct val="120000"/>
              </a:lnSpc>
              <a:buNone/>
            </a:pPr>
            <a:r>
              <a:rPr lang="en-IN" sz="2400" b="1" dirty="0">
                <a:solidFill>
                  <a:schemeClr val="accent1">
                    <a:lumMod val="50000"/>
                  </a:schemeClr>
                </a:solidFill>
                <a:latin typeface="Lora" pitchFamily="2" charset="0"/>
              </a:rPr>
              <a:t> </a:t>
            </a:r>
            <a:r>
              <a:rPr lang="en-US" sz="2400" dirty="0">
                <a:solidFill>
                  <a:schemeClr val="accent1">
                    <a:lumMod val="50000"/>
                  </a:schemeClr>
                </a:solidFill>
                <a:latin typeface="Lora" pitchFamily="2" charset="0"/>
              </a:rPr>
              <a:t>This module integrates the transformers library from Hugging Face:</a:t>
            </a:r>
          </a:p>
          <a:p>
            <a:pPr algn="just">
              <a:lnSpc>
                <a:spcPct val="120000"/>
              </a:lnSpc>
            </a:pPr>
            <a:r>
              <a:rPr lang="en-US" sz="2400" dirty="0">
                <a:solidFill>
                  <a:schemeClr val="accent1">
                    <a:lumMod val="50000"/>
                  </a:schemeClr>
                </a:solidFill>
                <a:latin typeface="Lora" pitchFamily="2" charset="0"/>
              </a:rPr>
              <a:t>Loads the pre-trained models:</a:t>
            </a:r>
          </a:p>
          <a:p>
            <a:pPr marL="708660" lvl="1" indent="-342900" algn="just">
              <a:lnSpc>
                <a:spcPct val="120000"/>
              </a:lnSpc>
              <a:buFont typeface="Wingdings" panose="05000000000000000000" pitchFamily="2" charset="2"/>
              <a:buChar char="q"/>
            </a:pPr>
            <a:r>
              <a:rPr lang="en-US" sz="1600" dirty="0" err="1">
                <a:solidFill>
                  <a:schemeClr val="accent1">
                    <a:lumMod val="50000"/>
                  </a:schemeClr>
                </a:solidFill>
                <a:latin typeface="Lora" pitchFamily="2" charset="0"/>
              </a:rPr>
              <a:t>cardiffnlp</a:t>
            </a:r>
            <a:r>
              <a:rPr lang="en-US" sz="1600" dirty="0">
                <a:solidFill>
                  <a:schemeClr val="accent1">
                    <a:lumMod val="50000"/>
                  </a:schemeClr>
                </a:solidFill>
                <a:latin typeface="Lora" pitchFamily="2" charset="0"/>
              </a:rPr>
              <a:t>/twitter-</a:t>
            </a:r>
            <a:r>
              <a:rPr lang="en-US" sz="1600" dirty="0" err="1">
                <a:solidFill>
                  <a:schemeClr val="accent1">
                    <a:lumMod val="50000"/>
                  </a:schemeClr>
                </a:solidFill>
                <a:latin typeface="Lora" pitchFamily="2" charset="0"/>
              </a:rPr>
              <a:t>roberta</a:t>
            </a:r>
            <a:r>
              <a:rPr lang="en-US" sz="1600" dirty="0">
                <a:solidFill>
                  <a:schemeClr val="accent1">
                    <a:lumMod val="50000"/>
                  </a:schemeClr>
                </a:solidFill>
                <a:latin typeface="Lora" pitchFamily="2" charset="0"/>
              </a:rPr>
              <a:t>-base-sentiment for sentiment analysis.</a:t>
            </a:r>
          </a:p>
          <a:p>
            <a:pPr marL="708660" lvl="1" indent="-342900" algn="just">
              <a:lnSpc>
                <a:spcPct val="120000"/>
              </a:lnSpc>
              <a:buFont typeface="Wingdings" panose="05000000000000000000" pitchFamily="2" charset="2"/>
              <a:buChar char="q"/>
            </a:pPr>
            <a:r>
              <a:rPr lang="en-US" sz="1600" dirty="0" err="1">
                <a:solidFill>
                  <a:schemeClr val="accent1">
                    <a:lumMod val="50000"/>
                  </a:schemeClr>
                </a:solidFill>
                <a:latin typeface="Lora" pitchFamily="2" charset="0"/>
              </a:rPr>
              <a:t>cardiffnlp</a:t>
            </a:r>
            <a:r>
              <a:rPr lang="en-US" sz="1600" dirty="0">
                <a:solidFill>
                  <a:schemeClr val="accent1">
                    <a:lumMod val="50000"/>
                  </a:schemeClr>
                </a:solidFill>
                <a:latin typeface="Lora" pitchFamily="2" charset="0"/>
              </a:rPr>
              <a:t>/twitter-</a:t>
            </a:r>
            <a:r>
              <a:rPr lang="en-US" sz="1600" dirty="0" err="1">
                <a:solidFill>
                  <a:schemeClr val="accent1">
                    <a:lumMod val="50000"/>
                  </a:schemeClr>
                </a:solidFill>
                <a:latin typeface="Lora" pitchFamily="2" charset="0"/>
              </a:rPr>
              <a:t>roberta</a:t>
            </a:r>
            <a:r>
              <a:rPr lang="en-US" sz="1600" dirty="0">
                <a:solidFill>
                  <a:schemeClr val="accent1">
                    <a:lumMod val="50000"/>
                  </a:schemeClr>
                </a:solidFill>
                <a:latin typeface="Lora" pitchFamily="2" charset="0"/>
              </a:rPr>
              <a:t>-base-emotion for emotion analysis.</a:t>
            </a:r>
          </a:p>
          <a:p>
            <a:pPr marL="365760" lvl="1" indent="0" algn="just">
              <a:lnSpc>
                <a:spcPct val="120000"/>
              </a:lnSpc>
              <a:buNone/>
            </a:pPr>
            <a:endParaRPr lang="en-US" sz="1600" dirty="0">
              <a:solidFill>
                <a:schemeClr val="accent1">
                  <a:lumMod val="50000"/>
                </a:schemeClr>
              </a:solidFill>
              <a:latin typeface="Lora" pitchFamily="2" charset="0"/>
            </a:endParaRPr>
          </a:p>
          <a:p>
            <a:pPr algn="just">
              <a:lnSpc>
                <a:spcPct val="120000"/>
              </a:lnSpc>
            </a:pPr>
            <a:r>
              <a:rPr lang="en-US" sz="2400" dirty="0">
                <a:solidFill>
                  <a:schemeClr val="accent1">
                    <a:lumMod val="50000"/>
                  </a:schemeClr>
                </a:solidFill>
                <a:latin typeface="Lora" pitchFamily="2" charset="0"/>
              </a:rPr>
              <a:t>These models are specifically chosen because they are fine-tuned on tweet data, leading to superior performance for your application.</a:t>
            </a:r>
          </a:p>
          <a:p>
            <a:pPr algn="just">
              <a:lnSpc>
                <a:spcPct val="120000"/>
              </a:lnSpc>
            </a:pPr>
            <a:r>
              <a:rPr lang="en-US" sz="2400" dirty="0">
                <a:solidFill>
                  <a:schemeClr val="accent1">
                    <a:lumMod val="50000"/>
                  </a:schemeClr>
                </a:solidFill>
                <a:latin typeface="Lora" pitchFamily="2" charset="0"/>
              </a:rPr>
              <a:t>Utilizes </a:t>
            </a:r>
            <a:r>
              <a:rPr lang="en-US" sz="2400" dirty="0" err="1">
                <a:solidFill>
                  <a:schemeClr val="accent1">
                    <a:lumMod val="50000"/>
                  </a:schemeClr>
                </a:solidFill>
                <a:latin typeface="Lora" pitchFamily="2" charset="0"/>
              </a:rPr>
              <a:t>PyTorch</a:t>
            </a:r>
            <a:r>
              <a:rPr lang="en-US" sz="2400" dirty="0">
                <a:solidFill>
                  <a:schemeClr val="accent1">
                    <a:lumMod val="50000"/>
                  </a:schemeClr>
                </a:solidFill>
                <a:latin typeface="Lora" pitchFamily="2" charset="0"/>
              </a:rPr>
              <a:t>, the deep learning framework upon which transformers are built.</a:t>
            </a:r>
          </a:p>
          <a:p>
            <a:pPr algn="just">
              <a:lnSpc>
                <a:spcPct val="120000"/>
              </a:lnSpc>
            </a:pPr>
            <a:r>
              <a:rPr lang="en-US" sz="2400" dirty="0">
                <a:solidFill>
                  <a:schemeClr val="accent1">
                    <a:lumMod val="50000"/>
                  </a:schemeClr>
                </a:solidFill>
                <a:latin typeface="Lora" pitchFamily="2" charset="0"/>
              </a:rPr>
              <a:t>Takes pre-processed tweets as input and predicts sentiment/emotion using the loaded models.</a:t>
            </a:r>
            <a:endParaRPr lang="en-IN" sz="2400" i="0" dirty="0">
              <a:solidFill>
                <a:schemeClr val="accent1">
                  <a:lumMod val="50000"/>
                </a:schemeClr>
              </a:solidFill>
              <a:effectLst/>
              <a:latin typeface="Lora" pitchFamily="2" charset="0"/>
            </a:endParaRPr>
          </a:p>
        </p:txBody>
      </p:sp>
    </p:spTree>
    <p:extLst>
      <p:ext uri="{BB962C8B-B14F-4D97-AF65-F5344CB8AC3E}">
        <p14:creationId xmlns:p14="http://schemas.microsoft.com/office/powerpoint/2010/main" val="395837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E49C-F329-F907-8517-0D94CFF0B034}"/>
              </a:ext>
            </a:extLst>
          </p:cNvPr>
          <p:cNvSpPr>
            <a:spLocks noGrp="1"/>
          </p:cNvSpPr>
          <p:nvPr>
            <p:ph type="title"/>
          </p:nvPr>
        </p:nvSpPr>
        <p:spPr/>
        <p:txBody>
          <a:bodyPr>
            <a:normAutofit/>
          </a:bodyPr>
          <a:lstStyle/>
          <a:p>
            <a:pPr algn="ctr"/>
            <a:r>
              <a:rPr lang="en-US" sz="4400" b="1" i="0" dirty="0">
                <a:effectLst/>
                <a:latin typeface="Lora" pitchFamily="2" charset="0"/>
              </a:rPr>
              <a:t>System Design</a:t>
            </a:r>
            <a:endParaRPr lang="en-IN" sz="4400" dirty="0">
              <a:latin typeface="Lora" pitchFamily="2" charset="0"/>
            </a:endParaRPr>
          </a:p>
        </p:txBody>
      </p:sp>
      <p:pic>
        <p:nvPicPr>
          <p:cNvPr id="5" name="Content Placeholder 4">
            <a:extLst>
              <a:ext uri="{FF2B5EF4-FFF2-40B4-BE49-F238E27FC236}">
                <a16:creationId xmlns:a16="http://schemas.microsoft.com/office/drawing/2014/main" id="{38753F12-22F1-959B-91B1-591F4B4A3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10" y="2875280"/>
            <a:ext cx="11919222" cy="3850639"/>
          </a:xfrm>
        </p:spPr>
      </p:pic>
    </p:spTree>
    <p:extLst>
      <p:ext uri="{BB962C8B-B14F-4D97-AF65-F5344CB8AC3E}">
        <p14:creationId xmlns:p14="http://schemas.microsoft.com/office/powerpoint/2010/main" val="192516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DBA4-13FB-121B-D358-E1A9129AC174}"/>
              </a:ext>
            </a:extLst>
          </p:cNvPr>
          <p:cNvSpPr>
            <a:spLocks noGrp="1"/>
          </p:cNvSpPr>
          <p:nvPr>
            <p:ph type="title"/>
          </p:nvPr>
        </p:nvSpPr>
        <p:spPr/>
        <p:txBody>
          <a:bodyPr>
            <a:normAutofit/>
          </a:bodyPr>
          <a:lstStyle/>
          <a:p>
            <a:pPr algn="ctr"/>
            <a:r>
              <a:rPr lang="en-US" sz="4400" b="1" dirty="0">
                <a:latin typeface="Lora" pitchFamily="2" charset="0"/>
              </a:rPr>
              <a:t>Algorithms/Steps of Implementation </a:t>
            </a:r>
            <a:endParaRPr lang="en-IN" sz="4400" b="1" dirty="0">
              <a:latin typeface="Lora" pitchFamily="2" charset="0"/>
            </a:endParaRPr>
          </a:p>
        </p:txBody>
      </p:sp>
      <p:sp>
        <p:nvSpPr>
          <p:cNvPr id="3" name="Content Placeholder 2">
            <a:extLst>
              <a:ext uri="{FF2B5EF4-FFF2-40B4-BE49-F238E27FC236}">
                <a16:creationId xmlns:a16="http://schemas.microsoft.com/office/drawing/2014/main" id="{8769DBAA-81C0-7F50-99DE-2242F44772EA}"/>
              </a:ext>
            </a:extLst>
          </p:cNvPr>
          <p:cNvSpPr>
            <a:spLocks noGrp="1"/>
          </p:cNvSpPr>
          <p:nvPr>
            <p:ph idx="1"/>
          </p:nvPr>
        </p:nvSpPr>
        <p:spPr>
          <a:xfrm>
            <a:off x="609600" y="1935479"/>
            <a:ext cx="10972800" cy="4744453"/>
          </a:xfrm>
        </p:spPr>
        <p:txBody>
          <a:bodyPr>
            <a:normAutofit fontScale="92500" lnSpcReduction="10000"/>
          </a:bodyPr>
          <a:lstStyle/>
          <a:p>
            <a:pPr algn="just"/>
            <a:r>
              <a:rPr lang="en-US" dirty="0">
                <a:solidFill>
                  <a:schemeClr val="accent1">
                    <a:lumMod val="50000"/>
                  </a:schemeClr>
                </a:solidFill>
                <a:latin typeface="Lora" pitchFamily="2" charset="0"/>
              </a:rPr>
              <a:t> </a:t>
            </a:r>
            <a:r>
              <a:rPr lang="en-US" b="1" i="0" dirty="0">
                <a:solidFill>
                  <a:schemeClr val="accent1">
                    <a:lumMod val="50000"/>
                  </a:schemeClr>
                </a:solidFill>
                <a:effectLst/>
                <a:latin typeface="Lora" pitchFamily="2" charset="0"/>
              </a:rPr>
              <a:t>1. Tweet Scraping:</a:t>
            </a:r>
            <a:endParaRPr lang="en-US" b="0" i="0" dirty="0">
              <a:solidFill>
                <a:schemeClr val="accent1">
                  <a:lumMod val="50000"/>
                </a:schemeClr>
              </a:solidFill>
              <a:effectLst/>
              <a:latin typeface="Lora" pitchFamily="2" charset="0"/>
            </a:endParaRPr>
          </a:p>
          <a:p>
            <a:pPr algn="just">
              <a:buFont typeface="Arial" panose="020B0604020202020204" pitchFamily="34" charset="0"/>
              <a:buChar char="•"/>
            </a:pPr>
            <a:r>
              <a:rPr lang="en-US" b="1" i="0" dirty="0">
                <a:solidFill>
                  <a:schemeClr val="accent1">
                    <a:lumMod val="50000"/>
                  </a:schemeClr>
                </a:solidFill>
                <a:effectLst/>
                <a:latin typeface="Lora" pitchFamily="2" charset="0"/>
              </a:rPr>
              <a:t>Algorithm:</a:t>
            </a:r>
            <a:endParaRPr lang="en-US" b="0" i="0" dirty="0">
              <a:solidFill>
                <a:schemeClr val="accent1">
                  <a:lumMod val="50000"/>
                </a:schemeClr>
              </a:solidFill>
              <a:effectLst/>
              <a:latin typeface="Lora" pitchFamily="2" charset="0"/>
            </a:endParaRPr>
          </a:p>
          <a:p>
            <a:pPr marL="742950" lvl="1" indent="-285750" algn="just">
              <a:buFont typeface="Arial" panose="020B0604020202020204" pitchFamily="34" charset="0"/>
              <a:buChar char="•"/>
            </a:pPr>
            <a:r>
              <a:rPr lang="en-US" b="0" i="0" dirty="0">
                <a:solidFill>
                  <a:schemeClr val="accent1">
                    <a:lumMod val="50000"/>
                  </a:schemeClr>
                </a:solidFill>
                <a:effectLst/>
                <a:latin typeface="Lora" pitchFamily="2" charset="0"/>
              </a:rPr>
              <a:t>Define the search query (username or hashtag) based on user input.</a:t>
            </a:r>
          </a:p>
          <a:p>
            <a:pPr marL="742950" lvl="1" indent="-285750" algn="just">
              <a:buFont typeface="Arial" panose="020B0604020202020204" pitchFamily="34" charset="0"/>
              <a:buChar char="•"/>
            </a:pPr>
            <a:r>
              <a:rPr lang="en-US" b="1" i="0" dirty="0">
                <a:solidFill>
                  <a:schemeClr val="accent1">
                    <a:lumMod val="50000"/>
                  </a:schemeClr>
                </a:solidFill>
                <a:effectLst/>
                <a:latin typeface="Lora" pitchFamily="2" charset="0"/>
              </a:rPr>
              <a:t>Choose a library:</a:t>
            </a:r>
            <a:r>
              <a:rPr lang="en-US" b="0" i="0" dirty="0">
                <a:solidFill>
                  <a:schemeClr val="accent1">
                    <a:lumMod val="50000"/>
                  </a:schemeClr>
                </a:solidFill>
                <a:effectLst/>
                <a:latin typeface="Lora" pitchFamily="2" charset="0"/>
              </a:rPr>
              <a:t> Select either </a:t>
            </a:r>
            <a:r>
              <a:rPr lang="en-US" b="0" i="0" dirty="0" err="1">
                <a:solidFill>
                  <a:schemeClr val="accent1">
                    <a:lumMod val="50000"/>
                  </a:schemeClr>
                </a:solidFill>
                <a:effectLst/>
                <a:latin typeface="Lora" pitchFamily="2" charset="0"/>
              </a:rPr>
              <a:t>Twikit</a:t>
            </a:r>
            <a:r>
              <a:rPr lang="en-US" b="0" i="0" dirty="0">
                <a:solidFill>
                  <a:schemeClr val="accent1">
                    <a:lumMod val="50000"/>
                  </a:schemeClr>
                </a:solidFill>
                <a:effectLst/>
                <a:latin typeface="Lora" pitchFamily="2" charset="0"/>
              </a:rPr>
              <a:t> (user-friendly) or </a:t>
            </a:r>
            <a:r>
              <a:rPr lang="en-US" b="0" i="0" dirty="0" err="1">
                <a:solidFill>
                  <a:schemeClr val="accent1">
                    <a:lumMod val="50000"/>
                  </a:schemeClr>
                </a:solidFill>
                <a:effectLst/>
                <a:latin typeface="Lora" pitchFamily="2" charset="0"/>
              </a:rPr>
              <a:t>Tweepy</a:t>
            </a:r>
            <a:r>
              <a:rPr lang="en-US" b="0" i="0" dirty="0">
                <a:solidFill>
                  <a:schemeClr val="accent1">
                    <a:lumMod val="50000"/>
                  </a:schemeClr>
                </a:solidFill>
                <a:effectLst/>
                <a:latin typeface="Lora" pitchFamily="2" charset="0"/>
              </a:rPr>
              <a:t> (granular control) for interacting with the Twitter API.</a:t>
            </a:r>
          </a:p>
          <a:p>
            <a:pPr marL="1143000" lvl="2" indent="-228600" algn="just">
              <a:buFont typeface="Arial" panose="020B0604020202020204" pitchFamily="34" charset="0"/>
              <a:buChar char="•"/>
            </a:pPr>
            <a:r>
              <a:rPr lang="en-US" sz="2400" b="1" i="0" dirty="0" err="1">
                <a:solidFill>
                  <a:schemeClr val="accent1">
                    <a:lumMod val="50000"/>
                  </a:schemeClr>
                </a:solidFill>
                <a:effectLst/>
                <a:latin typeface="Lora" pitchFamily="2" charset="0"/>
              </a:rPr>
              <a:t>Twikit</a:t>
            </a:r>
            <a:r>
              <a:rPr lang="en-US" sz="2400" b="1" i="0" dirty="0">
                <a:solidFill>
                  <a:schemeClr val="accent1">
                    <a:lumMod val="50000"/>
                  </a:schemeClr>
                </a:solidFill>
                <a:effectLst/>
                <a:latin typeface="Lora" pitchFamily="2" charset="0"/>
              </a:rPr>
              <a:t>:</a:t>
            </a:r>
            <a:endParaRPr lang="en-US" sz="2400" b="0" i="0" dirty="0">
              <a:solidFill>
                <a:schemeClr val="accent1">
                  <a:lumMod val="50000"/>
                </a:schemeClr>
              </a:solidFill>
              <a:effectLst/>
              <a:latin typeface="Lora" pitchFamily="2" charset="0"/>
            </a:endParaRPr>
          </a:p>
          <a:p>
            <a:pPr marL="1600200" lvl="3" indent="-228600" algn="just">
              <a:buFont typeface="Arial" panose="020B0604020202020204" pitchFamily="34" charset="0"/>
              <a:buChar char="•"/>
            </a:pPr>
            <a:r>
              <a:rPr lang="en-US" sz="2400" b="0" i="0" dirty="0">
                <a:solidFill>
                  <a:schemeClr val="accent1">
                    <a:lumMod val="50000"/>
                  </a:schemeClr>
                </a:solidFill>
                <a:effectLst/>
                <a:latin typeface="Lora" pitchFamily="2" charset="0"/>
              </a:rPr>
              <a:t>If using </a:t>
            </a:r>
            <a:r>
              <a:rPr lang="en-US" sz="2400" b="0" i="0" dirty="0" err="1">
                <a:solidFill>
                  <a:schemeClr val="accent1">
                    <a:lumMod val="50000"/>
                  </a:schemeClr>
                </a:solidFill>
                <a:effectLst/>
                <a:latin typeface="Lora" pitchFamily="2" charset="0"/>
              </a:rPr>
              <a:t>Twikit</a:t>
            </a:r>
            <a:r>
              <a:rPr lang="en-US" sz="2400" b="0" i="0" dirty="0">
                <a:solidFill>
                  <a:schemeClr val="accent1">
                    <a:lumMod val="50000"/>
                  </a:schemeClr>
                </a:solidFill>
                <a:effectLst/>
                <a:latin typeface="Lora" pitchFamily="2" charset="0"/>
              </a:rPr>
              <a:t>, handle user login securely:</a:t>
            </a:r>
          </a:p>
          <a:p>
            <a:pPr marL="2057400" lvl="4" indent="-228600" algn="just">
              <a:buFont typeface="Arial" panose="020B0604020202020204" pitchFamily="34" charset="0"/>
              <a:buChar char="•"/>
            </a:pPr>
            <a:r>
              <a:rPr lang="en-US" sz="2400" b="0" i="0" dirty="0">
                <a:solidFill>
                  <a:schemeClr val="accent1">
                    <a:lumMod val="50000"/>
                  </a:schemeClr>
                </a:solidFill>
                <a:effectLst/>
                <a:latin typeface="Lora" pitchFamily="2" charset="0"/>
              </a:rPr>
              <a:t>Use environment variables or a configuration file to store login credentials.</a:t>
            </a:r>
          </a:p>
          <a:p>
            <a:pPr marL="2057400" lvl="4" indent="-228600" algn="just">
              <a:buFont typeface="Arial" panose="020B0604020202020204" pitchFamily="34" charset="0"/>
              <a:buChar char="•"/>
            </a:pPr>
            <a:r>
              <a:rPr lang="en-US" sz="2400" b="0" i="0" dirty="0">
                <a:solidFill>
                  <a:schemeClr val="accent1">
                    <a:lumMod val="50000"/>
                  </a:schemeClr>
                </a:solidFill>
                <a:effectLst/>
                <a:latin typeface="Lora" pitchFamily="2" charset="0"/>
              </a:rPr>
              <a:t>Implement a login flow for the user to provide their </a:t>
            </a:r>
            <a:r>
              <a:rPr lang="en-US" sz="2400" b="0" i="0" dirty="0" err="1">
                <a:solidFill>
                  <a:schemeClr val="accent1">
                    <a:lumMod val="50000"/>
                  </a:schemeClr>
                </a:solidFill>
                <a:effectLst/>
                <a:latin typeface="Lora" pitchFamily="2" charset="0"/>
              </a:rPr>
              <a:t>Twikit</a:t>
            </a:r>
            <a:r>
              <a:rPr lang="en-US" sz="2400" b="0" i="0" dirty="0">
                <a:solidFill>
                  <a:schemeClr val="accent1">
                    <a:lumMod val="50000"/>
                  </a:schemeClr>
                </a:solidFill>
                <a:effectLst/>
                <a:latin typeface="Lora" pitchFamily="2" charset="0"/>
              </a:rPr>
              <a:t> credentials securely.</a:t>
            </a:r>
          </a:p>
          <a:p>
            <a:pPr marL="1600200" lvl="3" indent="-228600" algn="just">
              <a:buFont typeface="Arial" panose="020B0604020202020204" pitchFamily="34" charset="0"/>
              <a:buChar char="•"/>
            </a:pPr>
            <a:r>
              <a:rPr lang="en-US" sz="2400" b="0" i="0" dirty="0">
                <a:solidFill>
                  <a:schemeClr val="accent1">
                    <a:lumMod val="50000"/>
                  </a:schemeClr>
                </a:solidFill>
                <a:effectLst/>
                <a:latin typeface="Lora" pitchFamily="2" charset="0"/>
              </a:rPr>
              <a:t>Once logged in, use </a:t>
            </a:r>
            <a:r>
              <a:rPr lang="en-US" sz="2400" b="0" i="0" dirty="0" err="1">
                <a:solidFill>
                  <a:schemeClr val="accent1">
                    <a:lumMod val="50000"/>
                  </a:schemeClr>
                </a:solidFill>
                <a:effectLst/>
                <a:latin typeface="Lora" pitchFamily="2" charset="0"/>
              </a:rPr>
              <a:t>Twikit's</a:t>
            </a:r>
            <a:r>
              <a:rPr lang="en-US" sz="2400" b="0" i="0" dirty="0">
                <a:solidFill>
                  <a:schemeClr val="accent1">
                    <a:lumMod val="50000"/>
                  </a:schemeClr>
                </a:solidFill>
                <a:effectLst/>
                <a:latin typeface="Lora" pitchFamily="2" charset="0"/>
              </a:rPr>
              <a:t> functionalities to search for tweets based on the query (username or hashtag).</a:t>
            </a:r>
          </a:p>
        </p:txBody>
      </p:sp>
    </p:spTree>
    <p:extLst>
      <p:ext uri="{BB962C8B-B14F-4D97-AF65-F5344CB8AC3E}">
        <p14:creationId xmlns:p14="http://schemas.microsoft.com/office/powerpoint/2010/main" val="279459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513C-43FB-B3E0-2C0E-265A90E204BB}"/>
              </a:ext>
            </a:extLst>
          </p:cNvPr>
          <p:cNvSpPr>
            <a:spLocks noGrp="1"/>
          </p:cNvSpPr>
          <p:nvPr>
            <p:ph type="title"/>
          </p:nvPr>
        </p:nvSpPr>
        <p:spPr/>
        <p:txBody>
          <a:bodyPr>
            <a:normAutofit/>
          </a:bodyPr>
          <a:lstStyle/>
          <a:p>
            <a:pPr algn="ctr"/>
            <a:r>
              <a:rPr lang="en-US" sz="4400" b="1" dirty="0">
                <a:latin typeface="Lora" pitchFamily="2" charset="0"/>
              </a:rPr>
              <a:t>Algorithms/Steps of Implementation </a:t>
            </a:r>
            <a:endParaRPr lang="en-IN" sz="4400" b="1" dirty="0">
              <a:latin typeface="Lora" pitchFamily="2" charset="0"/>
            </a:endParaRPr>
          </a:p>
        </p:txBody>
      </p:sp>
      <p:sp>
        <p:nvSpPr>
          <p:cNvPr id="3" name="Content Placeholder 2">
            <a:extLst>
              <a:ext uri="{FF2B5EF4-FFF2-40B4-BE49-F238E27FC236}">
                <a16:creationId xmlns:a16="http://schemas.microsoft.com/office/drawing/2014/main" id="{BD4106D7-1B1E-3B61-5418-473E79547283}"/>
              </a:ext>
            </a:extLst>
          </p:cNvPr>
          <p:cNvSpPr>
            <a:spLocks noGrp="1"/>
          </p:cNvSpPr>
          <p:nvPr>
            <p:ph idx="1"/>
          </p:nvPr>
        </p:nvSpPr>
        <p:spPr/>
        <p:txBody>
          <a:bodyPr/>
          <a:lstStyle/>
          <a:p>
            <a:pPr algn="just"/>
            <a:r>
              <a:rPr lang="en-US" b="1" i="0" dirty="0">
                <a:solidFill>
                  <a:schemeClr val="accent1">
                    <a:lumMod val="50000"/>
                  </a:schemeClr>
                </a:solidFill>
                <a:effectLst/>
                <a:latin typeface="Lora" pitchFamily="2" charset="0"/>
              </a:rPr>
              <a:t>2. Text Pre-processing:</a:t>
            </a:r>
            <a:endParaRPr lang="en-US" b="0" i="0" dirty="0">
              <a:solidFill>
                <a:schemeClr val="accent1">
                  <a:lumMod val="50000"/>
                </a:schemeClr>
              </a:solidFill>
              <a:effectLst/>
              <a:latin typeface="Lora" pitchFamily="2" charset="0"/>
            </a:endParaRPr>
          </a:p>
          <a:p>
            <a:pPr algn="just">
              <a:buFont typeface="Arial" panose="020B0604020202020204" pitchFamily="34" charset="0"/>
              <a:buChar char="•"/>
            </a:pPr>
            <a:r>
              <a:rPr lang="en-US" b="1" i="0" dirty="0">
                <a:solidFill>
                  <a:schemeClr val="accent1">
                    <a:lumMod val="50000"/>
                  </a:schemeClr>
                </a:solidFill>
                <a:effectLst/>
                <a:latin typeface="Lora" pitchFamily="2" charset="0"/>
              </a:rPr>
              <a:t>Algorithm:</a:t>
            </a:r>
            <a:endParaRPr lang="en-US" b="0" i="0" dirty="0">
              <a:solidFill>
                <a:schemeClr val="accent1">
                  <a:lumMod val="50000"/>
                </a:schemeClr>
              </a:solidFill>
              <a:effectLst/>
              <a:latin typeface="Lora" pitchFamily="2" charset="0"/>
            </a:endParaRPr>
          </a:p>
          <a:p>
            <a:pPr marL="742950" lvl="1" indent="-285750" algn="just">
              <a:buFont typeface="Arial" panose="020B0604020202020204" pitchFamily="34" charset="0"/>
              <a:buChar char="•"/>
            </a:pPr>
            <a:r>
              <a:rPr lang="en-US" b="0" i="0" dirty="0">
                <a:solidFill>
                  <a:schemeClr val="accent1">
                    <a:lumMod val="50000"/>
                  </a:schemeClr>
                </a:solidFill>
                <a:effectLst/>
                <a:latin typeface="Lora" pitchFamily="2" charset="0"/>
              </a:rPr>
              <a:t>Apply regular expressions and Natural Language Processing (NLP) techniques.</a:t>
            </a:r>
          </a:p>
          <a:p>
            <a:pPr marL="742950" lvl="1" indent="-285750" algn="just">
              <a:buFont typeface="Arial" panose="020B0604020202020204" pitchFamily="34" charset="0"/>
              <a:buChar char="•"/>
            </a:pPr>
            <a:r>
              <a:rPr lang="en-US" b="0" i="0" dirty="0">
                <a:solidFill>
                  <a:schemeClr val="accent1">
                    <a:lumMod val="50000"/>
                  </a:schemeClr>
                </a:solidFill>
                <a:effectLst/>
                <a:latin typeface="Lora" pitchFamily="2" charset="0"/>
              </a:rPr>
              <a:t>Remove URLs, hashtags, special characters, and punctuation (optional: keep emojis).</a:t>
            </a:r>
          </a:p>
          <a:p>
            <a:pPr marL="742950" lvl="1" indent="-285750" algn="just">
              <a:buFont typeface="Arial" panose="020B0604020202020204" pitchFamily="34" charset="0"/>
              <a:buChar char="•"/>
            </a:pPr>
            <a:r>
              <a:rPr lang="en-US" b="0" i="0" dirty="0">
                <a:solidFill>
                  <a:schemeClr val="accent1">
                    <a:lumMod val="50000"/>
                  </a:schemeClr>
                </a:solidFill>
                <a:effectLst/>
                <a:latin typeface="Lora" pitchFamily="2" charset="0"/>
              </a:rPr>
              <a:t>Convert text to lowercase.</a:t>
            </a:r>
          </a:p>
          <a:p>
            <a:pPr marL="742950" lvl="1" indent="-285750" algn="just">
              <a:buFont typeface="Arial" panose="020B0604020202020204" pitchFamily="34" charset="0"/>
              <a:buChar char="•"/>
            </a:pPr>
            <a:r>
              <a:rPr lang="en-US" b="0" i="0" dirty="0">
                <a:solidFill>
                  <a:schemeClr val="accent1">
                    <a:lumMod val="50000"/>
                  </a:schemeClr>
                </a:solidFill>
                <a:effectLst/>
                <a:latin typeface="Lora" pitchFamily="2" charset="0"/>
              </a:rPr>
              <a:t>Tokenize text (split into individual words).</a:t>
            </a:r>
          </a:p>
          <a:p>
            <a:pPr marL="742950" lvl="1" indent="-285750" algn="just">
              <a:buFont typeface="Arial" panose="020B0604020202020204" pitchFamily="34" charset="0"/>
              <a:buChar char="•"/>
            </a:pPr>
            <a:r>
              <a:rPr lang="en-US" b="0" i="0" dirty="0">
                <a:solidFill>
                  <a:schemeClr val="accent1">
                    <a:lumMod val="50000"/>
                  </a:schemeClr>
                </a:solidFill>
                <a:effectLst/>
                <a:latin typeface="Lora" pitchFamily="2" charset="0"/>
              </a:rPr>
              <a:t>Optionally: Apply stemming or lemmatization (reduce words to their base form).</a:t>
            </a:r>
          </a:p>
          <a:p>
            <a:pPr algn="just"/>
            <a:endParaRPr lang="en-IN" dirty="0">
              <a:solidFill>
                <a:schemeClr val="accent1">
                  <a:lumMod val="50000"/>
                </a:schemeClr>
              </a:solidFill>
              <a:latin typeface="Lora" pitchFamily="2" charset="0"/>
            </a:endParaRPr>
          </a:p>
        </p:txBody>
      </p:sp>
    </p:spTree>
    <p:extLst>
      <p:ext uri="{BB962C8B-B14F-4D97-AF65-F5344CB8AC3E}">
        <p14:creationId xmlns:p14="http://schemas.microsoft.com/office/powerpoint/2010/main" val="392062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71FB-706B-B72C-A96E-5BF0507316B0}"/>
              </a:ext>
            </a:extLst>
          </p:cNvPr>
          <p:cNvSpPr>
            <a:spLocks noGrp="1"/>
          </p:cNvSpPr>
          <p:nvPr>
            <p:ph type="title"/>
          </p:nvPr>
        </p:nvSpPr>
        <p:spPr/>
        <p:txBody>
          <a:bodyPr>
            <a:normAutofit/>
          </a:bodyPr>
          <a:lstStyle/>
          <a:p>
            <a:r>
              <a:rPr lang="en-IN" sz="4400" b="1" dirty="0"/>
              <a:t>Group Members :</a:t>
            </a:r>
          </a:p>
        </p:txBody>
      </p:sp>
      <p:sp>
        <p:nvSpPr>
          <p:cNvPr id="3" name="Content Placeholder 2">
            <a:extLst>
              <a:ext uri="{FF2B5EF4-FFF2-40B4-BE49-F238E27FC236}">
                <a16:creationId xmlns:a16="http://schemas.microsoft.com/office/drawing/2014/main" id="{448C040D-B71D-8119-3EA3-1DBEBFBAD852}"/>
              </a:ext>
            </a:extLst>
          </p:cNvPr>
          <p:cNvSpPr>
            <a:spLocks noGrp="1"/>
          </p:cNvSpPr>
          <p:nvPr>
            <p:ph idx="1"/>
          </p:nvPr>
        </p:nvSpPr>
        <p:spPr/>
        <p:txBody>
          <a:bodyPr/>
          <a:lstStyle/>
          <a:p>
            <a:pPr marL="0" indent="0">
              <a:buNone/>
            </a:pPr>
            <a:endParaRPr lang="en-IN" sz="2800" b="1" dirty="0">
              <a:solidFill>
                <a:schemeClr val="accent1">
                  <a:lumMod val="50000"/>
                </a:schemeClr>
              </a:solidFill>
              <a:latin typeface="Lora" pitchFamily="2" charset="0"/>
            </a:endParaRPr>
          </a:p>
          <a:p>
            <a:r>
              <a:rPr lang="en-IN" sz="2800" b="1" dirty="0">
                <a:solidFill>
                  <a:schemeClr val="accent1">
                    <a:lumMod val="50000"/>
                  </a:schemeClr>
                </a:solidFill>
                <a:latin typeface="Lora" pitchFamily="2" charset="0"/>
              </a:rPr>
              <a:t>Gaurav Agrawal (20C21002)</a:t>
            </a:r>
          </a:p>
          <a:p>
            <a:r>
              <a:rPr lang="en-IN" sz="2800" b="1" dirty="0">
                <a:solidFill>
                  <a:schemeClr val="accent1">
                    <a:lumMod val="50000"/>
                  </a:schemeClr>
                </a:solidFill>
                <a:latin typeface="Lora" pitchFamily="2" charset="0"/>
              </a:rPr>
              <a:t>Smit Miyani (20C21031)</a:t>
            </a:r>
          </a:p>
          <a:p>
            <a:endParaRPr lang="en-IN" dirty="0"/>
          </a:p>
        </p:txBody>
      </p:sp>
    </p:spTree>
    <p:extLst>
      <p:ext uri="{BB962C8B-B14F-4D97-AF65-F5344CB8AC3E}">
        <p14:creationId xmlns:p14="http://schemas.microsoft.com/office/powerpoint/2010/main" val="285908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513C-43FB-B3E0-2C0E-265A90E204BB}"/>
              </a:ext>
            </a:extLst>
          </p:cNvPr>
          <p:cNvSpPr>
            <a:spLocks noGrp="1"/>
          </p:cNvSpPr>
          <p:nvPr>
            <p:ph type="title"/>
          </p:nvPr>
        </p:nvSpPr>
        <p:spPr>
          <a:xfrm>
            <a:off x="609600" y="675213"/>
            <a:ext cx="10972800" cy="1143000"/>
          </a:xfrm>
        </p:spPr>
        <p:txBody>
          <a:bodyPr>
            <a:normAutofit/>
          </a:bodyPr>
          <a:lstStyle/>
          <a:p>
            <a:pPr algn="ctr"/>
            <a:r>
              <a:rPr lang="en-US" sz="4400" b="1" dirty="0">
                <a:latin typeface="Lora" pitchFamily="2" charset="0"/>
              </a:rPr>
              <a:t>Algorithms/Steps of Implementation </a:t>
            </a:r>
            <a:endParaRPr lang="en-IN" sz="4400" b="1" dirty="0">
              <a:latin typeface="Lora" pitchFamily="2" charset="0"/>
            </a:endParaRPr>
          </a:p>
        </p:txBody>
      </p:sp>
      <p:sp>
        <p:nvSpPr>
          <p:cNvPr id="3" name="Content Placeholder 2">
            <a:extLst>
              <a:ext uri="{FF2B5EF4-FFF2-40B4-BE49-F238E27FC236}">
                <a16:creationId xmlns:a16="http://schemas.microsoft.com/office/drawing/2014/main" id="{BD4106D7-1B1E-3B61-5418-473E79547283}"/>
              </a:ext>
            </a:extLst>
          </p:cNvPr>
          <p:cNvSpPr>
            <a:spLocks noGrp="1"/>
          </p:cNvSpPr>
          <p:nvPr>
            <p:ph idx="1"/>
          </p:nvPr>
        </p:nvSpPr>
        <p:spPr/>
        <p:txBody>
          <a:bodyPr>
            <a:normAutofit fontScale="92500" lnSpcReduction="10000"/>
          </a:bodyPr>
          <a:lstStyle/>
          <a:p>
            <a:pPr algn="just"/>
            <a:r>
              <a:rPr lang="en-US" sz="2800" b="1" dirty="0">
                <a:solidFill>
                  <a:schemeClr val="accent1">
                    <a:lumMod val="50000"/>
                  </a:schemeClr>
                </a:solidFill>
                <a:latin typeface="Lora" pitchFamily="2" charset="0"/>
              </a:rPr>
              <a:t>3</a:t>
            </a:r>
            <a:r>
              <a:rPr lang="en-US" sz="2800" b="1" i="0" dirty="0">
                <a:solidFill>
                  <a:schemeClr val="accent1">
                    <a:lumMod val="50000"/>
                  </a:schemeClr>
                </a:solidFill>
                <a:effectLst/>
                <a:latin typeface="Lora" pitchFamily="2" charset="0"/>
              </a:rPr>
              <a:t>. Sentiment/Emotion Analysis: (using Transformers library)</a:t>
            </a:r>
            <a:endParaRPr lang="en-US" sz="2800" b="0" i="0" dirty="0">
              <a:solidFill>
                <a:schemeClr val="accent1">
                  <a:lumMod val="50000"/>
                </a:schemeClr>
              </a:solidFill>
              <a:effectLst/>
              <a:latin typeface="Lora" pitchFamily="2" charset="0"/>
            </a:endParaRPr>
          </a:p>
          <a:p>
            <a:pPr algn="just">
              <a:buFont typeface="Arial" panose="020B0604020202020204" pitchFamily="34" charset="0"/>
              <a:buChar char="•"/>
            </a:pPr>
            <a:r>
              <a:rPr lang="en-US" sz="2800" b="1" i="0" dirty="0">
                <a:solidFill>
                  <a:schemeClr val="accent1">
                    <a:lumMod val="50000"/>
                  </a:schemeClr>
                </a:solidFill>
                <a:effectLst/>
                <a:latin typeface="Lora" pitchFamily="2" charset="0"/>
              </a:rPr>
              <a:t>Algorithm:</a:t>
            </a:r>
            <a:endParaRPr lang="en-US" sz="2800" b="0" i="0" dirty="0">
              <a:solidFill>
                <a:schemeClr val="accent1">
                  <a:lumMod val="50000"/>
                </a:schemeClr>
              </a:solidFill>
              <a:effectLst/>
              <a:latin typeface="Lora" pitchFamily="2" charset="0"/>
            </a:endParaRPr>
          </a:p>
          <a:p>
            <a:r>
              <a:rPr lang="en-US" b="1" dirty="0">
                <a:latin typeface="Lora" pitchFamily="2" charset="0"/>
              </a:rPr>
              <a:t>1. Preprocessing (built-in):</a:t>
            </a:r>
            <a:r>
              <a:rPr lang="en-US" dirty="0">
                <a:latin typeface="Lora" pitchFamily="2" charset="0"/>
              </a:rPr>
              <a:t> </a:t>
            </a:r>
            <a:r>
              <a:rPr lang="en-US" dirty="0" err="1">
                <a:latin typeface="Lora" pitchFamily="2" charset="0"/>
              </a:rPr>
              <a:t>RoBERTa</a:t>
            </a:r>
            <a:r>
              <a:rPr lang="en-US" dirty="0">
                <a:latin typeface="Lora" pitchFamily="2" charset="0"/>
              </a:rPr>
              <a:t>-base likely handles basic text cleaning and tokenization internally. </a:t>
            </a:r>
          </a:p>
          <a:p>
            <a:endParaRPr lang="en-US" dirty="0">
              <a:latin typeface="Lora" pitchFamily="2" charset="0"/>
            </a:endParaRPr>
          </a:p>
          <a:p>
            <a:r>
              <a:rPr lang="en-US" b="1" dirty="0">
                <a:latin typeface="Lora" pitchFamily="2" charset="0"/>
              </a:rPr>
              <a:t>2. Word Embeddings (built-in):</a:t>
            </a:r>
            <a:r>
              <a:rPr lang="en-US" dirty="0">
                <a:latin typeface="Lora" pitchFamily="2" charset="0"/>
              </a:rPr>
              <a:t> </a:t>
            </a:r>
            <a:r>
              <a:rPr lang="en-US" dirty="0" err="1">
                <a:latin typeface="Lora" pitchFamily="2" charset="0"/>
              </a:rPr>
              <a:t>RoBERTa</a:t>
            </a:r>
            <a:r>
              <a:rPr lang="en-US" dirty="0">
                <a:latin typeface="Lora" pitchFamily="2" charset="0"/>
              </a:rPr>
              <a:t>-base leverages pre-trained word embeddings to represent text as numerical vectors.</a:t>
            </a:r>
          </a:p>
          <a:p>
            <a:endParaRPr lang="en-US" dirty="0">
              <a:latin typeface="Lora" pitchFamily="2" charset="0"/>
            </a:endParaRPr>
          </a:p>
          <a:p>
            <a:r>
              <a:rPr lang="en-US" dirty="0">
                <a:latin typeface="Lora" pitchFamily="2" charset="0"/>
              </a:rPr>
              <a:t> </a:t>
            </a:r>
            <a:r>
              <a:rPr lang="en-US" b="1" dirty="0">
                <a:latin typeface="Lora" pitchFamily="2" charset="0"/>
              </a:rPr>
              <a:t>3. Model Prediction:</a:t>
            </a:r>
            <a:r>
              <a:rPr lang="en-US" dirty="0">
                <a:latin typeface="Lora" pitchFamily="2" charset="0"/>
              </a:rPr>
              <a:t> The model directly predicts sentiment labels (positive, negative, neutral) for new text data based on its learned patterns.</a:t>
            </a:r>
            <a:endParaRPr lang="en-IN" dirty="0">
              <a:latin typeface="Lora" pitchFamily="2" charset="0"/>
            </a:endParaRPr>
          </a:p>
          <a:p>
            <a:pPr lvl="1" algn="just"/>
            <a:endParaRPr lang="en-IN" dirty="0">
              <a:solidFill>
                <a:schemeClr val="accent1">
                  <a:lumMod val="50000"/>
                </a:schemeClr>
              </a:solidFill>
              <a:latin typeface="Lora" pitchFamily="2" charset="0"/>
            </a:endParaRPr>
          </a:p>
        </p:txBody>
      </p:sp>
    </p:spTree>
    <p:extLst>
      <p:ext uri="{BB962C8B-B14F-4D97-AF65-F5344CB8AC3E}">
        <p14:creationId xmlns:p14="http://schemas.microsoft.com/office/powerpoint/2010/main" val="249073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8F4B-B6B3-0307-7EAE-7CD8991298E3}"/>
              </a:ext>
            </a:extLst>
          </p:cNvPr>
          <p:cNvSpPr>
            <a:spLocks noGrp="1"/>
          </p:cNvSpPr>
          <p:nvPr>
            <p:ph type="title"/>
          </p:nvPr>
        </p:nvSpPr>
        <p:spPr>
          <a:xfrm>
            <a:off x="609600" y="541528"/>
            <a:ext cx="10972800" cy="1143000"/>
          </a:xfrm>
        </p:spPr>
        <p:txBody>
          <a:bodyPr>
            <a:noAutofit/>
          </a:bodyPr>
          <a:lstStyle/>
          <a:p>
            <a:pPr algn="ctr"/>
            <a:r>
              <a:rPr lang="en-US" sz="3200" b="1" dirty="0">
                <a:latin typeface="Lora" pitchFamily="2" charset="0"/>
              </a:rPr>
              <a:t>Tools and Technology selected for Implementation </a:t>
            </a:r>
            <a:endParaRPr lang="en-IN" sz="3200" b="1" dirty="0">
              <a:latin typeface="Lora" pitchFamily="2" charset="0"/>
            </a:endParaRPr>
          </a:p>
        </p:txBody>
      </p:sp>
      <p:sp>
        <p:nvSpPr>
          <p:cNvPr id="3" name="Content Placeholder 2">
            <a:extLst>
              <a:ext uri="{FF2B5EF4-FFF2-40B4-BE49-F238E27FC236}">
                <a16:creationId xmlns:a16="http://schemas.microsoft.com/office/drawing/2014/main" id="{F3E88D79-D303-70D9-C212-56729793C21A}"/>
              </a:ext>
            </a:extLst>
          </p:cNvPr>
          <p:cNvSpPr>
            <a:spLocks noGrp="1"/>
          </p:cNvSpPr>
          <p:nvPr>
            <p:ph idx="1"/>
          </p:nvPr>
        </p:nvSpPr>
        <p:spPr>
          <a:xfrm>
            <a:off x="609600" y="1935480"/>
            <a:ext cx="10972800" cy="4638040"/>
          </a:xfrm>
        </p:spPr>
        <p:txBody>
          <a:bodyPr>
            <a:normAutofit fontScale="92500"/>
          </a:bodyPr>
          <a:lstStyle/>
          <a:p>
            <a:pPr algn="just"/>
            <a:r>
              <a:rPr lang="en-IN" sz="3000" b="1" dirty="0">
                <a:solidFill>
                  <a:schemeClr val="accent1">
                    <a:lumMod val="50000"/>
                  </a:schemeClr>
                </a:solidFill>
                <a:latin typeface="Lora" pitchFamily="2" charset="0"/>
              </a:rPr>
              <a:t>Backend:</a:t>
            </a:r>
          </a:p>
          <a:p>
            <a:pPr algn="just"/>
            <a:endParaRPr lang="en-IN" sz="2200" dirty="0">
              <a:solidFill>
                <a:schemeClr val="accent1">
                  <a:lumMod val="50000"/>
                </a:schemeClr>
              </a:solidFill>
              <a:latin typeface="Lora" pitchFamily="2" charset="0"/>
            </a:endParaRPr>
          </a:p>
          <a:p>
            <a:pPr algn="just"/>
            <a:r>
              <a:rPr lang="en-IN" sz="2200" b="1" dirty="0">
                <a:solidFill>
                  <a:schemeClr val="accent1">
                    <a:lumMod val="50000"/>
                  </a:schemeClr>
                </a:solidFill>
                <a:latin typeface="Lora" pitchFamily="2" charset="0"/>
              </a:rPr>
              <a:t>Programming Language</a:t>
            </a:r>
            <a:r>
              <a:rPr lang="en-IN" sz="2200" dirty="0">
                <a:solidFill>
                  <a:schemeClr val="accent1">
                    <a:lumMod val="50000"/>
                  </a:schemeClr>
                </a:solidFill>
                <a:latin typeface="Lora" pitchFamily="2" charset="0"/>
              </a:rPr>
              <a:t>: Python (widely used for web development and data science)</a:t>
            </a:r>
          </a:p>
          <a:p>
            <a:pPr algn="just"/>
            <a:r>
              <a:rPr lang="en-IN" sz="2200" b="1" dirty="0">
                <a:solidFill>
                  <a:schemeClr val="accent1">
                    <a:lumMod val="50000"/>
                  </a:schemeClr>
                </a:solidFill>
                <a:latin typeface="Lora" pitchFamily="2" charset="0"/>
              </a:rPr>
              <a:t>Web Framework</a:t>
            </a:r>
            <a:r>
              <a:rPr lang="en-IN" sz="2200" dirty="0">
                <a:solidFill>
                  <a:schemeClr val="accent1">
                    <a:lumMod val="50000"/>
                  </a:schemeClr>
                </a:solidFill>
                <a:latin typeface="Lora" pitchFamily="2" charset="0"/>
              </a:rPr>
              <a:t>: Django (popular Python framework for building web applications)</a:t>
            </a:r>
          </a:p>
          <a:p>
            <a:pPr algn="just"/>
            <a:r>
              <a:rPr lang="en-IN" sz="2200" b="1" dirty="0">
                <a:solidFill>
                  <a:schemeClr val="accent1">
                    <a:lumMod val="50000"/>
                  </a:schemeClr>
                </a:solidFill>
                <a:latin typeface="Lora" pitchFamily="2" charset="0"/>
              </a:rPr>
              <a:t>Tweet Scraping Libraries</a:t>
            </a:r>
            <a:r>
              <a:rPr lang="en-IN" sz="2200" dirty="0">
                <a:solidFill>
                  <a:schemeClr val="accent1">
                    <a:lumMod val="50000"/>
                  </a:schemeClr>
                </a:solidFill>
                <a:latin typeface="Lora" pitchFamily="2" charset="0"/>
              </a:rPr>
              <a:t>:</a:t>
            </a:r>
          </a:p>
          <a:p>
            <a:pPr lvl="1" algn="just"/>
            <a:r>
              <a:rPr lang="en-IN" sz="1900" dirty="0" err="1">
                <a:solidFill>
                  <a:schemeClr val="accent1">
                    <a:lumMod val="50000"/>
                  </a:schemeClr>
                </a:solidFill>
                <a:latin typeface="Lora" pitchFamily="2" charset="0"/>
              </a:rPr>
              <a:t>Twikit</a:t>
            </a:r>
            <a:r>
              <a:rPr lang="en-IN" sz="1900" dirty="0">
                <a:solidFill>
                  <a:schemeClr val="accent1">
                    <a:lumMod val="50000"/>
                  </a:schemeClr>
                </a:solidFill>
                <a:latin typeface="Lora" pitchFamily="2" charset="0"/>
              </a:rPr>
              <a:t> (user-friendly library for read/scrape real-time tweets)</a:t>
            </a:r>
          </a:p>
          <a:p>
            <a:pPr algn="just"/>
            <a:r>
              <a:rPr lang="en-IN" sz="2200" b="1" dirty="0">
                <a:solidFill>
                  <a:schemeClr val="accent1">
                    <a:lumMod val="50000"/>
                  </a:schemeClr>
                </a:solidFill>
                <a:latin typeface="Lora" pitchFamily="2" charset="0"/>
              </a:rPr>
              <a:t>Text Pre-processing Libraries:</a:t>
            </a:r>
          </a:p>
          <a:p>
            <a:pPr lvl="1" algn="just"/>
            <a:r>
              <a:rPr lang="en-IN" sz="1900" dirty="0">
                <a:solidFill>
                  <a:schemeClr val="accent1">
                    <a:lumMod val="50000"/>
                  </a:schemeClr>
                </a:solidFill>
                <a:latin typeface="Lora" pitchFamily="2" charset="0"/>
              </a:rPr>
              <a:t>NumPy (for numerical computations and array manipulation)</a:t>
            </a:r>
          </a:p>
          <a:p>
            <a:pPr lvl="1" algn="just"/>
            <a:r>
              <a:rPr lang="en-IN" sz="1900" dirty="0">
                <a:solidFill>
                  <a:schemeClr val="accent1">
                    <a:lumMod val="50000"/>
                  </a:schemeClr>
                </a:solidFill>
                <a:latin typeface="Lora" pitchFamily="2" charset="0"/>
              </a:rPr>
              <a:t>Regular Expressions (built-in Python module for pattern matching in text)</a:t>
            </a:r>
          </a:p>
          <a:p>
            <a:pPr algn="just"/>
            <a:r>
              <a:rPr lang="en-IN" sz="2200" b="1" dirty="0">
                <a:solidFill>
                  <a:schemeClr val="accent1">
                    <a:lumMod val="50000"/>
                  </a:schemeClr>
                </a:solidFill>
                <a:latin typeface="Lora" pitchFamily="2" charset="0"/>
              </a:rPr>
              <a:t>Sentiment/Emotion Analysis Library: </a:t>
            </a:r>
            <a:r>
              <a:rPr lang="en-IN" sz="2200" dirty="0">
                <a:solidFill>
                  <a:schemeClr val="accent1">
                    <a:lumMod val="50000"/>
                  </a:schemeClr>
                </a:solidFill>
                <a:latin typeface="Lora" pitchFamily="2" charset="0"/>
              </a:rPr>
              <a:t>Transformers (powerful library for working with pre-trained deep learning models)</a:t>
            </a:r>
          </a:p>
          <a:p>
            <a:pPr algn="just"/>
            <a:r>
              <a:rPr lang="en-IN" sz="2200" b="1" dirty="0" err="1">
                <a:solidFill>
                  <a:schemeClr val="accent1">
                    <a:lumMod val="50000"/>
                  </a:schemeClr>
                </a:solidFill>
                <a:latin typeface="Lora" pitchFamily="2" charset="0"/>
              </a:rPr>
              <a:t>PyTorch</a:t>
            </a:r>
            <a:r>
              <a:rPr lang="en-IN" sz="2200" dirty="0">
                <a:solidFill>
                  <a:schemeClr val="accent1">
                    <a:lumMod val="50000"/>
                  </a:schemeClr>
                </a:solidFill>
                <a:latin typeface="Lora" pitchFamily="2" charset="0"/>
              </a:rPr>
              <a:t>: Deep learning framework often used with Transformers</a:t>
            </a:r>
            <a:endParaRPr lang="en-IN" sz="2400" dirty="0">
              <a:solidFill>
                <a:schemeClr val="accent1">
                  <a:lumMod val="50000"/>
                </a:schemeClr>
              </a:solidFill>
              <a:latin typeface="Lora" pitchFamily="2" charset="0"/>
            </a:endParaRPr>
          </a:p>
          <a:p>
            <a:pPr algn="just"/>
            <a:endParaRPr lang="en-IN" sz="1800" dirty="0">
              <a:solidFill>
                <a:schemeClr val="accent1">
                  <a:lumMod val="50000"/>
                </a:schemeClr>
              </a:solidFill>
              <a:latin typeface="Lora" pitchFamily="2" charset="0"/>
            </a:endParaRPr>
          </a:p>
        </p:txBody>
      </p:sp>
    </p:spTree>
    <p:extLst>
      <p:ext uri="{BB962C8B-B14F-4D97-AF65-F5344CB8AC3E}">
        <p14:creationId xmlns:p14="http://schemas.microsoft.com/office/powerpoint/2010/main" val="3040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8F4B-B6B3-0307-7EAE-7CD8991298E3}"/>
              </a:ext>
            </a:extLst>
          </p:cNvPr>
          <p:cNvSpPr>
            <a:spLocks noGrp="1"/>
          </p:cNvSpPr>
          <p:nvPr>
            <p:ph type="title"/>
          </p:nvPr>
        </p:nvSpPr>
        <p:spPr/>
        <p:txBody>
          <a:bodyPr>
            <a:noAutofit/>
          </a:bodyPr>
          <a:lstStyle/>
          <a:p>
            <a:pPr algn="ctr"/>
            <a:r>
              <a:rPr lang="en-US" sz="3200" b="1" dirty="0">
                <a:latin typeface="Lora" pitchFamily="2" charset="0"/>
              </a:rPr>
              <a:t>Tools and Technology selected for Implementation </a:t>
            </a:r>
            <a:endParaRPr lang="en-IN" sz="3200" b="1" dirty="0">
              <a:latin typeface="Lora" pitchFamily="2" charset="0"/>
            </a:endParaRPr>
          </a:p>
        </p:txBody>
      </p:sp>
      <p:sp>
        <p:nvSpPr>
          <p:cNvPr id="3" name="Content Placeholder 2">
            <a:extLst>
              <a:ext uri="{FF2B5EF4-FFF2-40B4-BE49-F238E27FC236}">
                <a16:creationId xmlns:a16="http://schemas.microsoft.com/office/drawing/2014/main" id="{F3E88D79-D303-70D9-C212-56729793C21A}"/>
              </a:ext>
            </a:extLst>
          </p:cNvPr>
          <p:cNvSpPr>
            <a:spLocks noGrp="1"/>
          </p:cNvSpPr>
          <p:nvPr>
            <p:ph idx="1"/>
          </p:nvPr>
        </p:nvSpPr>
        <p:spPr>
          <a:xfrm>
            <a:off x="609600" y="1935480"/>
            <a:ext cx="10972800" cy="4532697"/>
          </a:xfrm>
        </p:spPr>
        <p:txBody>
          <a:bodyPr>
            <a:normAutofit/>
          </a:bodyPr>
          <a:lstStyle/>
          <a:p>
            <a:pPr marL="0" indent="0" algn="just">
              <a:buNone/>
            </a:pPr>
            <a:endParaRPr lang="en-IN" sz="1800" b="1" dirty="0">
              <a:solidFill>
                <a:schemeClr val="accent1">
                  <a:lumMod val="50000"/>
                </a:schemeClr>
              </a:solidFill>
              <a:latin typeface="Lora" pitchFamily="2" charset="0"/>
            </a:endParaRPr>
          </a:p>
          <a:p>
            <a:pPr algn="just"/>
            <a:r>
              <a:rPr lang="en-IN" sz="2800" b="1" dirty="0">
                <a:solidFill>
                  <a:schemeClr val="accent1">
                    <a:lumMod val="50000"/>
                  </a:schemeClr>
                </a:solidFill>
                <a:latin typeface="Lora" pitchFamily="2" charset="0"/>
              </a:rPr>
              <a:t>Frontend:</a:t>
            </a:r>
          </a:p>
          <a:p>
            <a:pPr algn="just"/>
            <a:endParaRPr lang="en-IN" sz="2000" dirty="0">
              <a:solidFill>
                <a:schemeClr val="accent1">
                  <a:lumMod val="50000"/>
                </a:schemeClr>
              </a:solidFill>
              <a:latin typeface="Lora" pitchFamily="2" charset="0"/>
            </a:endParaRPr>
          </a:p>
          <a:p>
            <a:pPr algn="just"/>
            <a:r>
              <a:rPr lang="en-IN" sz="2000" b="1" dirty="0">
                <a:solidFill>
                  <a:schemeClr val="accent1">
                    <a:lumMod val="50000"/>
                  </a:schemeClr>
                </a:solidFill>
                <a:latin typeface="Lora" pitchFamily="2" charset="0"/>
              </a:rPr>
              <a:t>HTML</a:t>
            </a:r>
            <a:r>
              <a:rPr lang="en-IN" sz="2000" dirty="0">
                <a:solidFill>
                  <a:schemeClr val="accent1">
                    <a:lumMod val="50000"/>
                  </a:schemeClr>
                </a:solidFill>
                <a:latin typeface="Lora" pitchFamily="2" charset="0"/>
              </a:rPr>
              <a:t>: for structuring the content of web pages</a:t>
            </a:r>
          </a:p>
          <a:p>
            <a:pPr algn="just"/>
            <a:r>
              <a:rPr lang="en-IN" sz="2000" b="1" dirty="0">
                <a:solidFill>
                  <a:schemeClr val="accent1">
                    <a:lumMod val="50000"/>
                  </a:schemeClr>
                </a:solidFill>
                <a:latin typeface="Lora" pitchFamily="2" charset="0"/>
              </a:rPr>
              <a:t>CSS</a:t>
            </a:r>
            <a:r>
              <a:rPr lang="en-IN" sz="2000" dirty="0">
                <a:solidFill>
                  <a:schemeClr val="accent1">
                    <a:lumMod val="50000"/>
                  </a:schemeClr>
                </a:solidFill>
                <a:latin typeface="Lora" pitchFamily="2" charset="0"/>
              </a:rPr>
              <a:t>: for styling the visual appearance of web pages</a:t>
            </a:r>
          </a:p>
          <a:p>
            <a:pPr algn="just"/>
            <a:r>
              <a:rPr lang="en-IN" sz="2000" dirty="0">
                <a:solidFill>
                  <a:schemeClr val="accent1">
                    <a:lumMod val="50000"/>
                  </a:schemeClr>
                </a:solidFill>
                <a:latin typeface="Lora" pitchFamily="2" charset="0"/>
              </a:rPr>
              <a:t>JavaScript :</a:t>
            </a:r>
          </a:p>
          <a:p>
            <a:pPr algn="just"/>
            <a:r>
              <a:rPr lang="en-IN" sz="2000" b="1" dirty="0">
                <a:solidFill>
                  <a:schemeClr val="accent1">
                    <a:lumMod val="50000"/>
                  </a:schemeClr>
                </a:solidFill>
                <a:latin typeface="Lora" pitchFamily="2" charset="0"/>
              </a:rPr>
              <a:t>Django Templates</a:t>
            </a:r>
            <a:r>
              <a:rPr lang="en-IN" sz="2000" dirty="0">
                <a:solidFill>
                  <a:schemeClr val="accent1">
                    <a:lumMod val="50000"/>
                  </a:schemeClr>
                </a:solidFill>
                <a:latin typeface="Lora" pitchFamily="2" charset="0"/>
              </a:rPr>
              <a:t>: Django's templating system for creating dynamic web pages</a:t>
            </a:r>
          </a:p>
          <a:p>
            <a:pPr algn="just"/>
            <a:endParaRPr lang="en-IN" sz="1800" dirty="0">
              <a:solidFill>
                <a:schemeClr val="accent1">
                  <a:lumMod val="50000"/>
                </a:schemeClr>
              </a:solidFill>
              <a:latin typeface="Lora" pitchFamily="2" charset="0"/>
            </a:endParaRPr>
          </a:p>
        </p:txBody>
      </p:sp>
    </p:spTree>
    <p:extLst>
      <p:ext uri="{BB962C8B-B14F-4D97-AF65-F5344CB8AC3E}">
        <p14:creationId xmlns:p14="http://schemas.microsoft.com/office/powerpoint/2010/main" val="2443547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ED35-E02D-F841-4614-8B0C267A2981}"/>
              </a:ext>
            </a:extLst>
          </p:cNvPr>
          <p:cNvSpPr>
            <a:spLocks noGrp="1"/>
          </p:cNvSpPr>
          <p:nvPr>
            <p:ph type="title"/>
          </p:nvPr>
        </p:nvSpPr>
        <p:spPr/>
        <p:txBody>
          <a:bodyPr/>
          <a:lstStyle/>
          <a:p>
            <a:r>
              <a:rPr lang="en-IN" dirty="0"/>
              <a:t>Sentiment Analysis Webapp</a:t>
            </a:r>
          </a:p>
        </p:txBody>
      </p:sp>
      <p:pic>
        <p:nvPicPr>
          <p:cNvPr id="3" name="Picture 2">
            <a:extLst>
              <a:ext uri="{FF2B5EF4-FFF2-40B4-BE49-F238E27FC236}">
                <a16:creationId xmlns:a16="http://schemas.microsoft.com/office/drawing/2014/main" id="{106561D7-63E4-8178-D558-27B5DEEA2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 y="2374650"/>
            <a:ext cx="5736657" cy="3995252"/>
          </a:xfrm>
          <a:prstGeom prst="rect">
            <a:avLst/>
          </a:prstGeom>
        </p:spPr>
      </p:pic>
      <p:pic>
        <p:nvPicPr>
          <p:cNvPr id="4" name="Picture 3">
            <a:extLst>
              <a:ext uri="{FF2B5EF4-FFF2-40B4-BE49-F238E27FC236}">
                <a16:creationId xmlns:a16="http://schemas.microsoft.com/office/drawing/2014/main" id="{2E93BA3B-CC45-4293-2372-E614E16E1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055" y="2374650"/>
            <a:ext cx="6411945" cy="3995252"/>
          </a:xfrm>
          <a:prstGeom prst="rect">
            <a:avLst/>
          </a:prstGeom>
        </p:spPr>
      </p:pic>
    </p:spTree>
    <p:extLst>
      <p:ext uri="{BB962C8B-B14F-4D97-AF65-F5344CB8AC3E}">
        <p14:creationId xmlns:p14="http://schemas.microsoft.com/office/powerpoint/2010/main" val="123402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ED35-E02D-F841-4614-8B0C267A2981}"/>
              </a:ext>
            </a:extLst>
          </p:cNvPr>
          <p:cNvSpPr>
            <a:spLocks noGrp="1"/>
          </p:cNvSpPr>
          <p:nvPr>
            <p:ph type="title"/>
          </p:nvPr>
        </p:nvSpPr>
        <p:spPr/>
        <p:txBody>
          <a:bodyPr/>
          <a:lstStyle/>
          <a:p>
            <a:r>
              <a:rPr lang="en-IN" dirty="0"/>
              <a:t>Sentiment Analysis Webapp</a:t>
            </a:r>
          </a:p>
        </p:txBody>
      </p:sp>
      <p:pic>
        <p:nvPicPr>
          <p:cNvPr id="6" name="Picture 5">
            <a:extLst>
              <a:ext uri="{FF2B5EF4-FFF2-40B4-BE49-F238E27FC236}">
                <a16:creationId xmlns:a16="http://schemas.microsoft.com/office/drawing/2014/main" id="{D95B520E-24F0-A6CB-CA3D-A0649485D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4650"/>
            <a:ext cx="5780055" cy="4286032"/>
          </a:xfrm>
          <a:prstGeom prst="rect">
            <a:avLst/>
          </a:prstGeom>
        </p:spPr>
      </p:pic>
      <p:pic>
        <p:nvPicPr>
          <p:cNvPr id="8" name="Picture 7">
            <a:extLst>
              <a:ext uri="{FF2B5EF4-FFF2-40B4-BE49-F238E27FC236}">
                <a16:creationId xmlns:a16="http://schemas.microsoft.com/office/drawing/2014/main" id="{E170DAAB-5462-930D-5705-8E11ED789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055" y="2374649"/>
            <a:ext cx="6459621" cy="4286031"/>
          </a:xfrm>
          <a:prstGeom prst="rect">
            <a:avLst/>
          </a:prstGeom>
        </p:spPr>
      </p:pic>
    </p:spTree>
    <p:extLst>
      <p:ext uri="{BB962C8B-B14F-4D97-AF65-F5344CB8AC3E}">
        <p14:creationId xmlns:p14="http://schemas.microsoft.com/office/powerpoint/2010/main" val="110940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ED35-E02D-F841-4614-8B0C267A2981}"/>
              </a:ext>
            </a:extLst>
          </p:cNvPr>
          <p:cNvSpPr>
            <a:spLocks noGrp="1"/>
          </p:cNvSpPr>
          <p:nvPr>
            <p:ph type="title"/>
          </p:nvPr>
        </p:nvSpPr>
        <p:spPr/>
        <p:txBody>
          <a:bodyPr/>
          <a:lstStyle/>
          <a:p>
            <a:r>
              <a:rPr lang="en-IN" dirty="0"/>
              <a:t>Sentiment Analysis Webapp</a:t>
            </a:r>
          </a:p>
        </p:txBody>
      </p:sp>
      <p:pic>
        <p:nvPicPr>
          <p:cNvPr id="6" name="Picture 5">
            <a:extLst>
              <a:ext uri="{FF2B5EF4-FFF2-40B4-BE49-F238E27FC236}">
                <a16:creationId xmlns:a16="http://schemas.microsoft.com/office/drawing/2014/main" id="{1CFB5422-2431-A98A-4917-3CA8EB172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74650"/>
            <a:ext cx="5780055" cy="4483349"/>
          </a:xfrm>
          <a:prstGeom prst="rect">
            <a:avLst/>
          </a:prstGeom>
        </p:spPr>
      </p:pic>
      <p:pic>
        <p:nvPicPr>
          <p:cNvPr id="8" name="Picture 7">
            <a:extLst>
              <a:ext uri="{FF2B5EF4-FFF2-40B4-BE49-F238E27FC236}">
                <a16:creationId xmlns:a16="http://schemas.microsoft.com/office/drawing/2014/main" id="{31195FA8-FA5F-2089-4DE6-ED01F7B9A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054" y="2374649"/>
            <a:ext cx="6493843" cy="4064651"/>
          </a:xfrm>
          <a:prstGeom prst="rect">
            <a:avLst/>
          </a:prstGeom>
        </p:spPr>
      </p:pic>
    </p:spTree>
    <p:extLst>
      <p:ext uri="{BB962C8B-B14F-4D97-AF65-F5344CB8AC3E}">
        <p14:creationId xmlns:p14="http://schemas.microsoft.com/office/powerpoint/2010/main" val="382829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5CA3-C9EA-285C-98EF-5FF0BBBDF997}"/>
              </a:ext>
            </a:extLst>
          </p:cNvPr>
          <p:cNvSpPr>
            <a:spLocks noGrp="1"/>
          </p:cNvSpPr>
          <p:nvPr>
            <p:ph type="title"/>
          </p:nvPr>
        </p:nvSpPr>
        <p:spPr/>
        <p:txBody>
          <a:bodyPr/>
          <a:lstStyle/>
          <a:p>
            <a:pPr algn="ctr"/>
            <a:r>
              <a:rPr lang="en-IN" dirty="0">
                <a:latin typeface="Lora" pitchFamily="2" charset="0"/>
              </a:rPr>
              <a:t> </a:t>
            </a:r>
            <a:r>
              <a:rPr lang="en-IN" b="1" dirty="0">
                <a:latin typeface="Lora" pitchFamily="2" charset="0"/>
              </a:rPr>
              <a:t>Conclusion</a:t>
            </a:r>
            <a:endParaRPr lang="en-IN" b="1" dirty="0"/>
          </a:p>
        </p:txBody>
      </p:sp>
      <p:sp>
        <p:nvSpPr>
          <p:cNvPr id="3" name="Content Placeholder 2">
            <a:extLst>
              <a:ext uri="{FF2B5EF4-FFF2-40B4-BE49-F238E27FC236}">
                <a16:creationId xmlns:a16="http://schemas.microsoft.com/office/drawing/2014/main" id="{2C9B925E-DC73-2B20-B787-8835BCD3320B}"/>
              </a:ext>
            </a:extLst>
          </p:cNvPr>
          <p:cNvSpPr>
            <a:spLocks noGrp="1"/>
          </p:cNvSpPr>
          <p:nvPr>
            <p:ph idx="1"/>
          </p:nvPr>
        </p:nvSpPr>
        <p:spPr/>
        <p:txBody>
          <a:bodyPr>
            <a:normAutofit fontScale="70000" lnSpcReduction="20000"/>
          </a:bodyPr>
          <a:lstStyle/>
          <a:p>
            <a:pPr>
              <a:buFont typeface="Wingdings" panose="05000000000000000000" pitchFamily="2" charset="2"/>
              <a:buChar char="q"/>
            </a:pPr>
            <a:r>
              <a:rPr lang="en-US" sz="2800" dirty="0">
                <a:latin typeface="Lora" pitchFamily="2" charset="0"/>
              </a:rPr>
              <a:t>The Twitter Sentiment and Emotion Analysis Web App represents a powerful tool with versatile applications spanning business, politics, customer service, events, and market research. This platform provides real-time insights, enabling users to make informed decisions promptly.</a:t>
            </a:r>
          </a:p>
          <a:p>
            <a:pPr>
              <a:buFont typeface="Wingdings" panose="05000000000000000000" pitchFamily="2" charset="2"/>
              <a:buChar char="q"/>
            </a:pPr>
            <a:endParaRPr lang="en-US" sz="2800" dirty="0">
              <a:latin typeface="Lora" pitchFamily="2" charset="0"/>
            </a:endParaRPr>
          </a:p>
          <a:p>
            <a:pPr>
              <a:buFont typeface="Wingdings" panose="05000000000000000000" pitchFamily="2" charset="2"/>
              <a:buChar char="q"/>
            </a:pPr>
            <a:r>
              <a:rPr lang="en-US" sz="2800" dirty="0">
                <a:latin typeface="Lora" pitchFamily="2" charset="0"/>
              </a:rPr>
              <a:t>Its impact on brand reputation, political strategies, customer experience, event planning, and market trends underscores its significance in the digital landscape.</a:t>
            </a:r>
          </a:p>
          <a:p>
            <a:pPr>
              <a:buFont typeface="Wingdings" panose="05000000000000000000" pitchFamily="2" charset="2"/>
              <a:buChar char="q"/>
            </a:pPr>
            <a:endParaRPr lang="en-US" sz="2800" dirty="0">
              <a:latin typeface="Lora" pitchFamily="2" charset="0"/>
            </a:endParaRPr>
          </a:p>
          <a:p>
            <a:pPr>
              <a:buFont typeface="Wingdings" panose="05000000000000000000" pitchFamily="2" charset="2"/>
              <a:buChar char="q"/>
            </a:pPr>
            <a:r>
              <a:rPr lang="en-US" sz="2800" dirty="0">
                <a:latin typeface="Lora" pitchFamily="2" charset="0"/>
              </a:rPr>
              <a:t>Through the integration of cutting-edge sentiment and emotion analysis models, the project contributes to the advancement of natural language processing and machine learning techniques.</a:t>
            </a:r>
          </a:p>
          <a:p>
            <a:pPr>
              <a:buFont typeface="Wingdings" panose="05000000000000000000" pitchFamily="2" charset="2"/>
              <a:buChar char="q"/>
            </a:pPr>
            <a:endParaRPr lang="en-US" sz="2800" dirty="0">
              <a:latin typeface="Lora" pitchFamily="2" charset="0"/>
            </a:endParaRPr>
          </a:p>
          <a:p>
            <a:pPr>
              <a:buFont typeface="Wingdings" panose="05000000000000000000" pitchFamily="2" charset="2"/>
              <a:buChar char="q"/>
            </a:pPr>
            <a:r>
              <a:rPr lang="en-US" sz="2800" dirty="0">
                <a:latin typeface="Lora" pitchFamily="2" charset="0"/>
              </a:rPr>
              <a:t>In summary, this web app empowers users with actionable insights derived from real-time data, facilitating informed decisions and strategic initiatives across diverse industries.</a:t>
            </a:r>
            <a:endParaRPr lang="en-IN" sz="2800" dirty="0">
              <a:latin typeface="Lora" pitchFamily="2" charset="0"/>
            </a:endParaRPr>
          </a:p>
        </p:txBody>
      </p:sp>
    </p:spTree>
    <p:extLst>
      <p:ext uri="{BB962C8B-B14F-4D97-AF65-F5344CB8AC3E}">
        <p14:creationId xmlns:p14="http://schemas.microsoft.com/office/powerpoint/2010/main" val="331162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3F8AEB-95F5-00C6-15CC-B210DC927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40" y="846323"/>
            <a:ext cx="9621519" cy="5838957"/>
          </a:xfrm>
          <a:prstGeom prst="rect">
            <a:avLst/>
          </a:prstGeom>
        </p:spPr>
      </p:pic>
    </p:spTree>
    <p:extLst>
      <p:ext uri="{BB962C8B-B14F-4D97-AF65-F5344CB8AC3E}">
        <p14:creationId xmlns:p14="http://schemas.microsoft.com/office/powerpoint/2010/main" val="283877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993B-9F7C-9049-6265-57932B49C4B3}"/>
              </a:ext>
            </a:extLst>
          </p:cNvPr>
          <p:cNvSpPr>
            <a:spLocks noGrp="1"/>
          </p:cNvSpPr>
          <p:nvPr>
            <p:ph type="title"/>
          </p:nvPr>
        </p:nvSpPr>
        <p:spPr/>
        <p:txBody>
          <a:bodyPr/>
          <a:lstStyle/>
          <a:p>
            <a:pPr algn="ctr"/>
            <a:r>
              <a:rPr lang="en-IN" b="1" i="0" dirty="0">
                <a:effectLst/>
                <a:latin typeface="Lora" pitchFamily="2" charset="0"/>
              </a:rPr>
              <a:t>Domain of Work</a:t>
            </a:r>
            <a:endParaRPr lang="en-IN" dirty="0">
              <a:latin typeface="Lora" pitchFamily="2" charset="0"/>
            </a:endParaRPr>
          </a:p>
        </p:txBody>
      </p:sp>
      <p:sp>
        <p:nvSpPr>
          <p:cNvPr id="3" name="Content Placeholder 2">
            <a:extLst>
              <a:ext uri="{FF2B5EF4-FFF2-40B4-BE49-F238E27FC236}">
                <a16:creationId xmlns:a16="http://schemas.microsoft.com/office/drawing/2014/main" id="{E9E402C9-C042-FBAF-B7B6-601EC5DE18A5}"/>
              </a:ext>
            </a:extLst>
          </p:cNvPr>
          <p:cNvSpPr>
            <a:spLocks noGrp="1"/>
          </p:cNvSpPr>
          <p:nvPr>
            <p:ph idx="1"/>
          </p:nvPr>
        </p:nvSpPr>
        <p:spPr>
          <a:xfrm>
            <a:off x="741680" y="1847088"/>
            <a:ext cx="10972800" cy="4389120"/>
          </a:xfrm>
        </p:spPr>
        <p:txBody>
          <a:bodyPr>
            <a:normAutofit/>
          </a:bodyPr>
          <a:lstStyle/>
          <a:p>
            <a:pPr>
              <a:buFont typeface="Wingdings" panose="05000000000000000000" pitchFamily="2" charset="2"/>
              <a:buChar char="q"/>
            </a:pPr>
            <a:endParaRPr lang="en-US" b="1" i="0" dirty="0">
              <a:solidFill>
                <a:schemeClr val="tx2">
                  <a:lumMod val="50000"/>
                </a:schemeClr>
              </a:solidFill>
              <a:effectLst/>
              <a:latin typeface="Lora" pitchFamily="2" charset="0"/>
            </a:endParaRPr>
          </a:p>
          <a:p>
            <a:pPr>
              <a:buFont typeface="Wingdings" panose="05000000000000000000" pitchFamily="2" charset="2"/>
              <a:buChar char="q"/>
            </a:pPr>
            <a:r>
              <a:rPr lang="en-US" b="1" i="0" dirty="0">
                <a:solidFill>
                  <a:schemeClr val="tx2">
                    <a:lumMod val="50000"/>
                  </a:schemeClr>
                </a:solidFill>
                <a:effectLst/>
                <a:latin typeface="Lora" pitchFamily="2" charset="0"/>
              </a:rPr>
              <a:t>Social Media Analytics:</a:t>
            </a:r>
            <a:endParaRPr lang="en-US" b="0" i="0" dirty="0">
              <a:solidFill>
                <a:schemeClr val="tx2">
                  <a:lumMod val="50000"/>
                </a:schemeClr>
              </a:solidFill>
              <a:effectLst/>
              <a:latin typeface="Lora" pitchFamily="2" charset="0"/>
            </a:endParaRPr>
          </a:p>
          <a:p>
            <a:pPr marL="800100" lvl="1" indent="-342900"/>
            <a:r>
              <a:rPr lang="en-US" b="0" i="0" dirty="0">
                <a:solidFill>
                  <a:schemeClr val="tx2">
                    <a:lumMod val="50000"/>
                  </a:schemeClr>
                </a:solidFill>
                <a:effectLst/>
                <a:latin typeface="Lora" pitchFamily="2" charset="0"/>
              </a:rPr>
              <a:t>Discuss the broader scope of social media analytics.</a:t>
            </a:r>
          </a:p>
          <a:p>
            <a:pPr marL="800100" lvl="1" indent="-342900"/>
            <a:r>
              <a:rPr lang="en-US" b="0" i="0" dirty="0">
                <a:solidFill>
                  <a:schemeClr val="tx2">
                    <a:lumMod val="50000"/>
                  </a:schemeClr>
                </a:solidFill>
                <a:effectLst/>
                <a:latin typeface="Lora" pitchFamily="2" charset="0"/>
              </a:rPr>
              <a:t>Highlight the significance of understanding user sentiments on platforms like Twitter for businesses, marketing, and public opinion analysis.</a:t>
            </a:r>
          </a:p>
          <a:p>
            <a:pPr marL="0" indent="0">
              <a:buNone/>
            </a:pPr>
            <a:endParaRPr lang="en-IN" dirty="0">
              <a:solidFill>
                <a:schemeClr val="tx2">
                  <a:lumMod val="50000"/>
                </a:schemeClr>
              </a:solidFill>
              <a:latin typeface="Lora" pitchFamily="2" charset="0"/>
            </a:endParaRPr>
          </a:p>
        </p:txBody>
      </p:sp>
    </p:spTree>
    <p:extLst>
      <p:ext uri="{BB962C8B-B14F-4D97-AF65-F5344CB8AC3E}">
        <p14:creationId xmlns:p14="http://schemas.microsoft.com/office/powerpoint/2010/main" val="14006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993B-9F7C-9049-6265-57932B49C4B3}"/>
              </a:ext>
            </a:extLst>
          </p:cNvPr>
          <p:cNvSpPr>
            <a:spLocks noGrp="1"/>
          </p:cNvSpPr>
          <p:nvPr>
            <p:ph type="title"/>
          </p:nvPr>
        </p:nvSpPr>
        <p:spPr/>
        <p:txBody>
          <a:bodyPr/>
          <a:lstStyle/>
          <a:p>
            <a:pPr algn="ctr"/>
            <a:r>
              <a:rPr lang="en-IN" b="1" i="0" dirty="0">
                <a:effectLst/>
                <a:latin typeface="Lora" pitchFamily="2" charset="0"/>
              </a:rPr>
              <a:t>Problem Statement</a:t>
            </a:r>
            <a:endParaRPr lang="en-IN" dirty="0"/>
          </a:p>
        </p:txBody>
      </p:sp>
      <p:sp>
        <p:nvSpPr>
          <p:cNvPr id="3" name="Content Placeholder 2">
            <a:extLst>
              <a:ext uri="{FF2B5EF4-FFF2-40B4-BE49-F238E27FC236}">
                <a16:creationId xmlns:a16="http://schemas.microsoft.com/office/drawing/2014/main" id="{E9E402C9-C042-FBAF-B7B6-601EC5DE18A5}"/>
              </a:ext>
            </a:extLst>
          </p:cNvPr>
          <p:cNvSpPr>
            <a:spLocks noGrp="1"/>
          </p:cNvSpPr>
          <p:nvPr>
            <p:ph idx="1"/>
          </p:nvPr>
        </p:nvSpPr>
        <p:spPr/>
        <p:txBody>
          <a:bodyPr>
            <a:normAutofit/>
          </a:bodyPr>
          <a:lstStyle/>
          <a:p>
            <a:pPr algn="just">
              <a:buFont typeface="Wingdings" panose="05000000000000000000" pitchFamily="2" charset="2"/>
              <a:buChar char="q"/>
            </a:pPr>
            <a:r>
              <a:rPr lang="en-US" sz="2800" b="0" i="0" dirty="0">
                <a:solidFill>
                  <a:schemeClr val="accent1">
                    <a:lumMod val="50000"/>
                  </a:schemeClr>
                </a:solidFill>
                <a:effectLst/>
                <a:latin typeface="Lora" pitchFamily="2" charset="0"/>
              </a:rPr>
              <a:t> </a:t>
            </a:r>
            <a:r>
              <a:rPr lang="en-US" sz="2400" b="0" i="0" dirty="0">
                <a:solidFill>
                  <a:schemeClr val="accent1">
                    <a:lumMod val="50000"/>
                  </a:schemeClr>
                </a:solidFill>
                <a:effectLst/>
                <a:latin typeface="Lora" pitchFamily="2" charset="0"/>
              </a:rPr>
              <a:t>The rise of social media necessitates the development of more robust and accurate methods for sentiment and emotion analysis. Platforms like Twitter, where informal language, slang, and emojis are prevalent, pose unique challenges for traditional sentiment analysis tools. These challenges can lead to inaccurate or misleading results, hindering the ability to gain valuable insights from social media data. This project aims to address these limitations by investigating the effectiveness of pre-trained sentiment analysis models, which have been trained on large amounts of text data and may offer improved accuracy in capturing the nuances of social media language.</a:t>
            </a:r>
          </a:p>
          <a:p>
            <a:pPr algn="just">
              <a:buFont typeface="Wingdings" panose="05000000000000000000" pitchFamily="2" charset="2"/>
              <a:buChar char="q"/>
            </a:pPr>
            <a:endParaRPr lang="en-US" sz="2400" b="0" i="0" dirty="0">
              <a:solidFill>
                <a:schemeClr val="accent1">
                  <a:lumMod val="50000"/>
                </a:schemeClr>
              </a:solidFill>
              <a:effectLst/>
              <a:latin typeface="Lora" pitchFamily="2" charset="0"/>
            </a:endParaRPr>
          </a:p>
          <a:p>
            <a:pPr algn="just">
              <a:buFont typeface="Wingdings" panose="05000000000000000000" pitchFamily="2" charset="2"/>
              <a:buChar char="q"/>
            </a:pPr>
            <a:endParaRPr lang="en-IN" dirty="0">
              <a:solidFill>
                <a:schemeClr val="accent2">
                  <a:lumMod val="50000"/>
                </a:schemeClr>
              </a:solidFill>
              <a:latin typeface="Lora" pitchFamily="2" charset="0"/>
            </a:endParaRPr>
          </a:p>
        </p:txBody>
      </p:sp>
    </p:spTree>
    <p:extLst>
      <p:ext uri="{BB962C8B-B14F-4D97-AF65-F5344CB8AC3E}">
        <p14:creationId xmlns:p14="http://schemas.microsoft.com/office/powerpoint/2010/main" val="10377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1F6B-4B75-1E8E-0CD5-AAE36BAB910B}"/>
              </a:ext>
            </a:extLst>
          </p:cNvPr>
          <p:cNvSpPr>
            <a:spLocks noGrp="1"/>
          </p:cNvSpPr>
          <p:nvPr>
            <p:ph type="title"/>
          </p:nvPr>
        </p:nvSpPr>
        <p:spPr/>
        <p:txBody>
          <a:bodyPr/>
          <a:lstStyle/>
          <a:p>
            <a:pPr algn="ctr"/>
            <a:r>
              <a:rPr lang="en-IN" b="1" dirty="0">
                <a:latin typeface="Lora" pitchFamily="2" charset="0"/>
              </a:rPr>
              <a:t>Proposed Solution</a:t>
            </a:r>
            <a:endParaRPr lang="en-IN" b="1" dirty="0"/>
          </a:p>
        </p:txBody>
      </p:sp>
      <p:sp>
        <p:nvSpPr>
          <p:cNvPr id="3" name="Content Placeholder 2">
            <a:extLst>
              <a:ext uri="{FF2B5EF4-FFF2-40B4-BE49-F238E27FC236}">
                <a16:creationId xmlns:a16="http://schemas.microsoft.com/office/drawing/2014/main" id="{3CA5B95E-94A4-9C3C-5633-C5CEE60F9AEB}"/>
              </a:ext>
            </a:extLst>
          </p:cNvPr>
          <p:cNvSpPr>
            <a:spLocks noGrp="1"/>
          </p:cNvSpPr>
          <p:nvPr>
            <p:ph idx="1"/>
          </p:nvPr>
        </p:nvSpPr>
        <p:spPr>
          <a:xfrm>
            <a:off x="609600" y="1935480"/>
            <a:ext cx="10972800" cy="4922520"/>
          </a:xfrm>
        </p:spPr>
        <p:txBody>
          <a:bodyPr>
            <a:normAutofit/>
          </a:bodyPr>
          <a:lstStyle/>
          <a:p>
            <a:pPr marL="0" indent="0" algn="l">
              <a:buNone/>
            </a:pPr>
            <a:r>
              <a:rPr lang="en-IN" b="1" i="0" dirty="0">
                <a:solidFill>
                  <a:schemeClr val="tx2">
                    <a:lumMod val="50000"/>
                  </a:schemeClr>
                </a:solidFill>
                <a:effectLst/>
                <a:latin typeface="Lora" pitchFamily="2" charset="0"/>
              </a:rPr>
              <a:t> </a:t>
            </a:r>
          </a:p>
          <a:p>
            <a:pPr algn="l">
              <a:buFont typeface="Wingdings" panose="05000000000000000000" pitchFamily="2" charset="2"/>
              <a:buChar char="q"/>
            </a:pPr>
            <a:r>
              <a:rPr lang="en-IN" b="1" i="0" dirty="0">
                <a:solidFill>
                  <a:schemeClr val="tx2">
                    <a:lumMod val="50000"/>
                  </a:schemeClr>
                </a:solidFill>
                <a:effectLst/>
                <a:latin typeface="Lora" pitchFamily="2" charset="0"/>
              </a:rPr>
              <a:t> Advanced Sentiment Analysis:</a:t>
            </a:r>
            <a:endParaRPr lang="en-IN" b="0" i="0" dirty="0">
              <a:solidFill>
                <a:schemeClr val="tx2">
                  <a:lumMod val="50000"/>
                </a:schemeClr>
              </a:solidFill>
              <a:effectLst/>
              <a:latin typeface="Lora" pitchFamily="2" charset="0"/>
            </a:endParaRPr>
          </a:p>
          <a:p>
            <a:pPr marL="800100" lvl="1" indent="-342900"/>
            <a:r>
              <a:rPr lang="en-IN" b="0" i="0" dirty="0">
                <a:solidFill>
                  <a:schemeClr val="tx2">
                    <a:lumMod val="50000"/>
                  </a:schemeClr>
                </a:solidFill>
                <a:effectLst/>
                <a:latin typeface="Lora" pitchFamily="2" charset="0"/>
              </a:rPr>
              <a:t>State-of-the-art algorithms for enhanced accuracy.</a:t>
            </a:r>
          </a:p>
          <a:p>
            <a:pPr algn="l">
              <a:buFont typeface="Wingdings" panose="05000000000000000000" pitchFamily="2" charset="2"/>
              <a:buChar char="q"/>
            </a:pPr>
            <a:r>
              <a:rPr lang="en-IN" b="1" i="0" dirty="0">
                <a:solidFill>
                  <a:schemeClr val="tx2">
                    <a:lumMod val="50000"/>
                  </a:schemeClr>
                </a:solidFill>
                <a:effectLst/>
                <a:latin typeface="Lora" pitchFamily="2" charset="0"/>
              </a:rPr>
              <a:t> Real-time Processing:</a:t>
            </a:r>
            <a:endParaRPr lang="en-IN" b="0" i="0" dirty="0">
              <a:solidFill>
                <a:schemeClr val="tx2">
                  <a:lumMod val="50000"/>
                </a:schemeClr>
              </a:solidFill>
              <a:effectLst/>
              <a:latin typeface="Lora" pitchFamily="2" charset="0"/>
            </a:endParaRPr>
          </a:p>
          <a:p>
            <a:pPr marL="800100" lvl="1" indent="-342900"/>
            <a:r>
              <a:rPr lang="en-IN" b="0" i="0" dirty="0">
                <a:solidFill>
                  <a:schemeClr val="tx2">
                    <a:lumMod val="50000"/>
                  </a:schemeClr>
                </a:solidFill>
                <a:effectLst/>
                <a:latin typeface="Lora" pitchFamily="2" charset="0"/>
              </a:rPr>
              <a:t>Real-time analysis of Twitter data.</a:t>
            </a:r>
          </a:p>
          <a:p>
            <a:pPr algn="l">
              <a:buFont typeface="Wingdings" panose="05000000000000000000" pitchFamily="2" charset="2"/>
              <a:buChar char="q"/>
            </a:pPr>
            <a:r>
              <a:rPr lang="en-IN" b="1" i="0" dirty="0">
                <a:solidFill>
                  <a:schemeClr val="tx2">
                    <a:lumMod val="50000"/>
                  </a:schemeClr>
                </a:solidFill>
                <a:effectLst/>
                <a:latin typeface="Lora" pitchFamily="2" charset="0"/>
              </a:rPr>
              <a:t> Emotion Recognition:</a:t>
            </a:r>
            <a:endParaRPr lang="en-IN" b="0" i="0" dirty="0">
              <a:solidFill>
                <a:schemeClr val="tx2">
                  <a:lumMod val="50000"/>
                </a:schemeClr>
              </a:solidFill>
              <a:effectLst/>
              <a:latin typeface="Lora" pitchFamily="2" charset="0"/>
            </a:endParaRPr>
          </a:p>
          <a:p>
            <a:pPr marL="800100" lvl="1" indent="-342900"/>
            <a:r>
              <a:rPr lang="en-IN" b="0" i="0" dirty="0">
                <a:solidFill>
                  <a:schemeClr val="tx2">
                    <a:lumMod val="50000"/>
                  </a:schemeClr>
                </a:solidFill>
                <a:effectLst/>
                <a:latin typeface="Lora" pitchFamily="2" charset="0"/>
              </a:rPr>
              <a:t>Advanced NLP for nuanced emotion understanding.</a:t>
            </a:r>
          </a:p>
          <a:p>
            <a:pPr algn="l">
              <a:buFont typeface="Wingdings" panose="05000000000000000000" pitchFamily="2" charset="2"/>
              <a:buChar char="q"/>
            </a:pPr>
            <a:r>
              <a:rPr lang="en-IN" b="1" i="0" dirty="0">
                <a:solidFill>
                  <a:schemeClr val="tx2">
                    <a:lumMod val="50000"/>
                  </a:schemeClr>
                </a:solidFill>
                <a:effectLst/>
                <a:latin typeface="Lora" pitchFamily="2" charset="0"/>
              </a:rPr>
              <a:t> User-Friendly Interface:</a:t>
            </a:r>
            <a:endParaRPr lang="en-IN" b="0" i="0" dirty="0">
              <a:solidFill>
                <a:schemeClr val="tx2">
                  <a:lumMod val="50000"/>
                </a:schemeClr>
              </a:solidFill>
              <a:effectLst/>
              <a:latin typeface="Lora" pitchFamily="2" charset="0"/>
            </a:endParaRPr>
          </a:p>
          <a:p>
            <a:pPr marL="800100" lvl="1" indent="-342900"/>
            <a:r>
              <a:rPr lang="en-IN" b="0" i="0" dirty="0">
                <a:solidFill>
                  <a:schemeClr val="tx2">
                    <a:lumMod val="50000"/>
                  </a:schemeClr>
                </a:solidFill>
                <a:effectLst/>
                <a:latin typeface="Lora" pitchFamily="2" charset="0"/>
              </a:rPr>
              <a:t>Intuitive web interface for easy interaction.</a:t>
            </a:r>
          </a:p>
        </p:txBody>
      </p:sp>
    </p:spTree>
    <p:extLst>
      <p:ext uri="{BB962C8B-B14F-4D97-AF65-F5344CB8AC3E}">
        <p14:creationId xmlns:p14="http://schemas.microsoft.com/office/powerpoint/2010/main" val="107312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1F6B-4B75-1E8E-0CD5-AAE36BAB910B}"/>
              </a:ext>
            </a:extLst>
          </p:cNvPr>
          <p:cNvSpPr>
            <a:spLocks noGrp="1"/>
          </p:cNvSpPr>
          <p:nvPr>
            <p:ph type="title"/>
          </p:nvPr>
        </p:nvSpPr>
        <p:spPr/>
        <p:txBody>
          <a:bodyPr/>
          <a:lstStyle/>
          <a:p>
            <a:pPr algn="ctr"/>
            <a:r>
              <a:rPr lang="en-US" b="1" dirty="0">
                <a:latin typeface="Lora" pitchFamily="2" charset="0"/>
              </a:rPr>
              <a:t>U</a:t>
            </a:r>
            <a:r>
              <a:rPr lang="en-IN" b="1" dirty="0">
                <a:latin typeface="Lora" pitchFamily="2" charset="0"/>
              </a:rPr>
              <a:t>se In Different Domain</a:t>
            </a:r>
            <a:endParaRPr lang="en-IN" dirty="0"/>
          </a:p>
        </p:txBody>
      </p:sp>
      <p:sp>
        <p:nvSpPr>
          <p:cNvPr id="3" name="Content Placeholder 2">
            <a:extLst>
              <a:ext uri="{FF2B5EF4-FFF2-40B4-BE49-F238E27FC236}">
                <a16:creationId xmlns:a16="http://schemas.microsoft.com/office/drawing/2014/main" id="{3CA5B95E-94A4-9C3C-5633-C5CEE60F9AEB}"/>
              </a:ext>
            </a:extLst>
          </p:cNvPr>
          <p:cNvSpPr>
            <a:spLocks noGrp="1"/>
          </p:cNvSpPr>
          <p:nvPr>
            <p:ph idx="1"/>
          </p:nvPr>
        </p:nvSpPr>
        <p:spPr>
          <a:xfrm>
            <a:off x="609600" y="1935480"/>
            <a:ext cx="10972800" cy="4922520"/>
          </a:xfrm>
        </p:spPr>
        <p:txBody>
          <a:bodyPr>
            <a:normAutofit/>
          </a:bodyPr>
          <a:lstStyle/>
          <a:p>
            <a:pPr marL="0" indent="0" algn="l">
              <a:buNone/>
            </a:pPr>
            <a:endParaRPr lang="en-US" b="0" i="0" dirty="0">
              <a:solidFill>
                <a:schemeClr val="bg2">
                  <a:lumMod val="10000"/>
                </a:schemeClr>
              </a:solidFill>
              <a:effectLst/>
              <a:latin typeface="Lora" pitchFamily="2" charset="0"/>
            </a:endParaRPr>
          </a:p>
          <a:p>
            <a:pPr algn="l">
              <a:buFont typeface="Wingdings" panose="05000000000000000000" pitchFamily="2" charset="2"/>
              <a:buChar char="q"/>
            </a:pPr>
            <a:r>
              <a:rPr lang="en-US" b="0" i="0" dirty="0">
                <a:solidFill>
                  <a:schemeClr val="bg2">
                    <a:lumMod val="10000"/>
                  </a:schemeClr>
                </a:solidFill>
                <a:effectLst/>
                <a:latin typeface="Lora" pitchFamily="2" charset="0"/>
              </a:rPr>
              <a:t>This tools has numerous applications in various fields, including:</a:t>
            </a:r>
          </a:p>
          <a:p>
            <a:pPr marL="730250" indent="-282575"/>
            <a:r>
              <a:rPr lang="en-US" b="0" i="0" dirty="0">
                <a:solidFill>
                  <a:schemeClr val="bg2">
                    <a:lumMod val="10000"/>
                  </a:schemeClr>
                </a:solidFill>
                <a:effectLst/>
                <a:latin typeface="Lora" pitchFamily="2" charset="0"/>
              </a:rPr>
              <a:t>Customer feedback analysis</a:t>
            </a:r>
          </a:p>
          <a:p>
            <a:pPr marL="730250" indent="-282575"/>
            <a:r>
              <a:rPr lang="en-US" b="0" i="0" dirty="0">
                <a:solidFill>
                  <a:schemeClr val="bg2">
                    <a:lumMod val="10000"/>
                  </a:schemeClr>
                </a:solidFill>
                <a:effectLst/>
                <a:latin typeface="Lora" pitchFamily="2" charset="0"/>
              </a:rPr>
              <a:t>Business and Branding</a:t>
            </a:r>
          </a:p>
          <a:p>
            <a:pPr marL="730250" indent="-282575"/>
            <a:r>
              <a:rPr lang="en-US" b="0" i="0" dirty="0">
                <a:solidFill>
                  <a:schemeClr val="bg2">
                    <a:lumMod val="10000"/>
                  </a:schemeClr>
                </a:solidFill>
                <a:effectLst/>
                <a:latin typeface="Lora" pitchFamily="2" charset="0"/>
              </a:rPr>
              <a:t>Political Analysis</a:t>
            </a:r>
          </a:p>
          <a:p>
            <a:pPr marL="730250" indent="-282575"/>
            <a:r>
              <a:rPr lang="en-US" dirty="0">
                <a:solidFill>
                  <a:schemeClr val="bg2">
                    <a:lumMod val="10000"/>
                  </a:schemeClr>
                </a:solidFill>
                <a:latin typeface="Lora" pitchFamily="2" charset="0"/>
              </a:rPr>
              <a:t>Sports</a:t>
            </a:r>
          </a:p>
          <a:p>
            <a:pPr marL="447675" indent="-184150">
              <a:buNone/>
            </a:pPr>
            <a:endParaRPr lang="en-US" dirty="0">
              <a:solidFill>
                <a:schemeClr val="bg2">
                  <a:lumMod val="10000"/>
                </a:schemeClr>
              </a:solidFill>
              <a:latin typeface="Lora" pitchFamily="2" charset="0"/>
            </a:endParaRPr>
          </a:p>
          <a:p>
            <a:pPr marL="355600" indent="0" algn="just">
              <a:buNone/>
            </a:pPr>
            <a:r>
              <a:rPr lang="en-US" b="0" i="0" dirty="0">
                <a:solidFill>
                  <a:schemeClr val="bg2">
                    <a:lumMod val="10000"/>
                  </a:schemeClr>
                </a:solidFill>
                <a:effectLst/>
                <a:latin typeface="Lora" pitchFamily="2" charset="0"/>
              </a:rPr>
              <a:t>By analyzing the emotions and opinions expressed in text data, we can gain  insights into how people feel about a particular topic, brand, or issue.</a:t>
            </a:r>
          </a:p>
          <a:p>
            <a:pPr marL="355600" indent="0">
              <a:buNone/>
            </a:pPr>
            <a:endParaRPr lang="en-US" b="0" i="0" dirty="0">
              <a:solidFill>
                <a:schemeClr val="bg2">
                  <a:lumMod val="10000"/>
                </a:schemeClr>
              </a:solidFill>
              <a:effectLst/>
              <a:latin typeface="Lora" pitchFamily="2" charset="0"/>
            </a:endParaRPr>
          </a:p>
          <a:p>
            <a:pPr marL="730250" indent="-282575"/>
            <a:endParaRPr lang="en-US" b="0" i="0" dirty="0">
              <a:solidFill>
                <a:schemeClr val="bg2">
                  <a:lumMod val="10000"/>
                </a:schemeClr>
              </a:solidFill>
              <a:effectLst/>
              <a:latin typeface="Lora" pitchFamily="2" charset="0"/>
            </a:endParaRPr>
          </a:p>
          <a:p>
            <a:pPr algn="l">
              <a:buFont typeface="Arial" panose="020B0604020202020204" pitchFamily="34" charset="0"/>
              <a:buChar char="•"/>
            </a:pPr>
            <a:endParaRPr lang="en-IN" b="0" i="0" dirty="0">
              <a:solidFill>
                <a:schemeClr val="bg2">
                  <a:lumMod val="10000"/>
                </a:schemeClr>
              </a:solidFill>
              <a:effectLst/>
              <a:latin typeface="Lora" pitchFamily="2" charset="0"/>
            </a:endParaRPr>
          </a:p>
        </p:txBody>
      </p:sp>
    </p:spTree>
    <p:extLst>
      <p:ext uri="{BB962C8B-B14F-4D97-AF65-F5344CB8AC3E}">
        <p14:creationId xmlns:p14="http://schemas.microsoft.com/office/powerpoint/2010/main" val="360236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9F00-E6ED-6B93-CA5A-8DEDB7F6689F}"/>
              </a:ext>
            </a:extLst>
          </p:cNvPr>
          <p:cNvSpPr>
            <a:spLocks noGrp="1"/>
          </p:cNvSpPr>
          <p:nvPr>
            <p:ph type="title"/>
          </p:nvPr>
        </p:nvSpPr>
        <p:spPr>
          <a:xfrm>
            <a:off x="609600" y="836168"/>
            <a:ext cx="10972800" cy="1143000"/>
          </a:xfrm>
        </p:spPr>
        <p:txBody>
          <a:bodyPr>
            <a:noAutofit/>
          </a:bodyPr>
          <a:lstStyle/>
          <a:p>
            <a:r>
              <a:rPr lang="en-IN" sz="3200" b="1" dirty="0">
                <a:latin typeface="Lora" pitchFamily="2" charset="0"/>
              </a:rPr>
              <a:t>Understanding Sentiment and Emotion classification in Tweets </a:t>
            </a:r>
          </a:p>
        </p:txBody>
      </p:sp>
      <p:sp>
        <p:nvSpPr>
          <p:cNvPr id="3" name="Content Placeholder 2">
            <a:extLst>
              <a:ext uri="{FF2B5EF4-FFF2-40B4-BE49-F238E27FC236}">
                <a16:creationId xmlns:a16="http://schemas.microsoft.com/office/drawing/2014/main" id="{D4FFBC1D-3885-7FE6-E397-FDF243276E8F}"/>
              </a:ext>
            </a:extLst>
          </p:cNvPr>
          <p:cNvSpPr>
            <a:spLocks noGrp="1"/>
          </p:cNvSpPr>
          <p:nvPr>
            <p:ph idx="1"/>
          </p:nvPr>
        </p:nvSpPr>
        <p:spPr>
          <a:xfrm>
            <a:off x="609600" y="2128520"/>
            <a:ext cx="10972800" cy="4389120"/>
          </a:xfrm>
        </p:spPr>
        <p:txBody>
          <a:bodyPr/>
          <a:lstStyle/>
          <a:p>
            <a:pPr lvl="1"/>
            <a:r>
              <a:rPr lang="en-US" b="1" dirty="0">
                <a:solidFill>
                  <a:schemeClr val="accent1">
                    <a:lumMod val="50000"/>
                  </a:schemeClr>
                </a:solidFill>
                <a:latin typeface="Lora" pitchFamily="2" charset="0"/>
              </a:rPr>
              <a:t>Challenge:</a:t>
            </a:r>
            <a:r>
              <a:rPr lang="en-US" dirty="0">
                <a:solidFill>
                  <a:schemeClr val="accent1">
                    <a:lumMod val="50000"/>
                  </a:schemeClr>
                </a:solidFill>
                <a:latin typeface="Lora" pitchFamily="2" charset="0"/>
              </a:rPr>
              <a:t> Analyzing emotions and sentiment in tweets is crucial, but 		     informal language and slang pose challenges for traditional   		     methods.</a:t>
            </a:r>
          </a:p>
          <a:p>
            <a:pPr lvl="1"/>
            <a:r>
              <a:rPr lang="en-US" b="1" dirty="0">
                <a:solidFill>
                  <a:schemeClr val="accent1">
                    <a:lumMod val="50000"/>
                  </a:schemeClr>
                </a:solidFill>
                <a:latin typeface="Lora" pitchFamily="2" charset="0"/>
              </a:rPr>
              <a:t>Limitation: </a:t>
            </a:r>
            <a:r>
              <a:rPr lang="en-US" dirty="0">
                <a:solidFill>
                  <a:schemeClr val="accent1">
                    <a:lumMod val="50000"/>
                  </a:schemeClr>
                </a:solidFill>
                <a:latin typeface="Lora" pitchFamily="2" charset="0"/>
              </a:rPr>
              <a:t>Machine Learning (ML) and Deep Learning (DL) models 	                  often struggle to capture the full context of tweets.</a:t>
            </a:r>
          </a:p>
          <a:p>
            <a:pPr lvl="1" algn="just"/>
            <a:r>
              <a:rPr lang="en-US" b="1" dirty="0">
                <a:solidFill>
                  <a:schemeClr val="accent1">
                    <a:lumMod val="50000"/>
                  </a:schemeClr>
                </a:solidFill>
                <a:latin typeface="Lora" pitchFamily="2" charset="0"/>
              </a:rPr>
              <a:t>Solution:</a:t>
            </a:r>
            <a:r>
              <a:rPr lang="en-US" dirty="0">
                <a:solidFill>
                  <a:schemeClr val="accent1">
                    <a:lumMod val="50000"/>
                  </a:schemeClr>
                </a:solidFill>
                <a:latin typeface="Lora" pitchFamily="2" charset="0"/>
              </a:rPr>
              <a:t> Transformer-based models, like </a:t>
            </a:r>
            <a:r>
              <a:rPr lang="en-US" dirty="0" err="1">
                <a:solidFill>
                  <a:schemeClr val="accent1">
                    <a:lumMod val="50000"/>
                  </a:schemeClr>
                </a:solidFill>
                <a:latin typeface="Lora" pitchFamily="2" charset="0"/>
              </a:rPr>
              <a:t>RoBERTa</a:t>
            </a:r>
            <a:r>
              <a:rPr lang="en-US" dirty="0">
                <a:solidFill>
                  <a:schemeClr val="accent1">
                    <a:lumMod val="50000"/>
                  </a:schemeClr>
                </a:solidFill>
                <a:latin typeface="Lora" pitchFamily="2" charset="0"/>
              </a:rPr>
              <a:t>, excel at 	     	               understanding context due to their self-attention 			   mechanism.</a:t>
            </a:r>
          </a:p>
          <a:p>
            <a:pPr lvl="1"/>
            <a:r>
              <a:rPr lang="en-US" b="1" dirty="0">
                <a:solidFill>
                  <a:schemeClr val="accent1">
                    <a:lumMod val="50000"/>
                  </a:schemeClr>
                </a:solidFill>
                <a:latin typeface="Lora" pitchFamily="2" charset="0"/>
              </a:rPr>
              <a:t>Benefits: </a:t>
            </a:r>
            <a:r>
              <a:rPr lang="en-US" dirty="0" err="1">
                <a:solidFill>
                  <a:schemeClr val="accent1">
                    <a:lumMod val="50000"/>
                  </a:schemeClr>
                </a:solidFill>
                <a:latin typeface="Lora" pitchFamily="2" charset="0"/>
              </a:rPr>
              <a:t>RoBERTa</a:t>
            </a:r>
            <a:r>
              <a:rPr lang="en-US" dirty="0">
                <a:solidFill>
                  <a:schemeClr val="accent1">
                    <a:lumMod val="50000"/>
                  </a:schemeClr>
                </a:solidFill>
                <a:latin typeface="Lora" pitchFamily="2" charset="0"/>
              </a:rPr>
              <a:t> achieves state-of-the-art performance in sentiment 		  and emotion analysis tasks on tweets.</a:t>
            </a:r>
            <a:endParaRPr lang="en-IN" dirty="0">
              <a:solidFill>
                <a:schemeClr val="accent1">
                  <a:lumMod val="50000"/>
                </a:schemeClr>
              </a:solidFill>
              <a:latin typeface="Lora" pitchFamily="2" charset="0"/>
            </a:endParaRPr>
          </a:p>
        </p:txBody>
      </p:sp>
    </p:spTree>
    <p:extLst>
      <p:ext uri="{BB962C8B-B14F-4D97-AF65-F5344CB8AC3E}">
        <p14:creationId xmlns:p14="http://schemas.microsoft.com/office/powerpoint/2010/main" val="419084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283A-D9E0-FD3F-940D-0B3C6A29C85A}"/>
              </a:ext>
            </a:extLst>
          </p:cNvPr>
          <p:cNvSpPr>
            <a:spLocks noGrp="1"/>
          </p:cNvSpPr>
          <p:nvPr>
            <p:ph type="title"/>
          </p:nvPr>
        </p:nvSpPr>
        <p:spPr/>
        <p:txBody>
          <a:bodyPr>
            <a:normAutofit/>
          </a:bodyPr>
          <a:lstStyle/>
          <a:p>
            <a:pPr algn="just"/>
            <a:r>
              <a:rPr lang="en-US" dirty="0" err="1"/>
              <a:t>cardiffnlp</a:t>
            </a:r>
            <a:r>
              <a:rPr lang="en-US" dirty="0"/>
              <a:t>/twitter-</a:t>
            </a:r>
            <a:r>
              <a:rPr lang="en-US" dirty="0" err="1"/>
              <a:t>roberta</a:t>
            </a:r>
            <a:r>
              <a:rPr lang="en-US" dirty="0"/>
              <a:t>-base-sentiment</a:t>
            </a:r>
            <a:endParaRPr lang="en-IN" dirty="0"/>
          </a:p>
        </p:txBody>
      </p:sp>
      <p:sp>
        <p:nvSpPr>
          <p:cNvPr id="3" name="Content Placeholder 2">
            <a:extLst>
              <a:ext uri="{FF2B5EF4-FFF2-40B4-BE49-F238E27FC236}">
                <a16:creationId xmlns:a16="http://schemas.microsoft.com/office/drawing/2014/main" id="{67E3BAD3-E30C-1268-F9A0-E040B90B60D7}"/>
              </a:ext>
            </a:extLst>
          </p:cNvPr>
          <p:cNvSpPr>
            <a:spLocks noGrp="1"/>
          </p:cNvSpPr>
          <p:nvPr>
            <p:ph idx="1"/>
          </p:nvPr>
        </p:nvSpPr>
        <p:spPr>
          <a:xfrm>
            <a:off x="609600" y="1935480"/>
            <a:ext cx="10972800" cy="4749800"/>
          </a:xfrm>
        </p:spPr>
        <p:txBody>
          <a:bodyPr>
            <a:normAutofit fontScale="40000" lnSpcReduction="20000"/>
          </a:bodyPr>
          <a:lstStyle/>
          <a:p>
            <a:r>
              <a:rPr lang="en-US" sz="5000" b="0" i="0" dirty="0">
                <a:solidFill>
                  <a:srgbClr val="4B5563"/>
                </a:solidFill>
                <a:effectLst/>
                <a:latin typeface="Source Sans Pro" panose="020B0503030403020204" pitchFamily="34" charset="0"/>
              </a:rPr>
              <a:t>This is a </a:t>
            </a:r>
            <a:r>
              <a:rPr lang="en-US" sz="5000" b="0" i="0" dirty="0" err="1">
                <a:solidFill>
                  <a:srgbClr val="4B5563"/>
                </a:solidFill>
                <a:effectLst/>
                <a:latin typeface="Source Sans Pro" panose="020B0503030403020204" pitchFamily="34" charset="0"/>
              </a:rPr>
              <a:t>roBERTa</a:t>
            </a:r>
            <a:r>
              <a:rPr lang="en-US" sz="5000" b="0" i="0" dirty="0">
                <a:solidFill>
                  <a:srgbClr val="4B5563"/>
                </a:solidFill>
                <a:effectLst/>
                <a:latin typeface="Source Sans Pro" panose="020B0503030403020204" pitchFamily="34" charset="0"/>
              </a:rPr>
              <a:t>-base model trained on ~58M tweets and finetuned for sentiment analysis with the </a:t>
            </a:r>
            <a:r>
              <a:rPr lang="en-US" sz="5000" b="0" i="0" dirty="0" err="1">
                <a:solidFill>
                  <a:srgbClr val="4B5563"/>
                </a:solidFill>
                <a:effectLst/>
                <a:latin typeface="Source Sans Pro" panose="020B0503030403020204" pitchFamily="34" charset="0"/>
              </a:rPr>
              <a:t>TweetEval</a:t>
            </a:r>
            <a:r>
              <a:rPr lang="en-US" sz="5000" b="0" i="0" dirty="0">
                <a:solidFill>
                  <a:srgbClr val="4B5563"/>
                </a:solidFill>
                <a:effectLst/>
                <a:latin typeface="Source Sans Pro" panose="020B0503030403020204" pitchFamily="34" charset="0"/>
              </a:rPr>
              <a:t> benchmark. This model is suitable for English.</a:t>
            </a:r>
            <a:r>
              <a:rPr lang="en-IN" sz="5000" b="1" i="0" dirty="0">
                <a:solidFill>
                  <a:srgbClr val="4B5563"/>
                </a:solidFill>
                <a:effectLst/>
                <a:latin typeface="Source Sans Pro" panose="020B0503030403020204" pitchFamily="34" charset="0"/>
              </a:rPr>
              <a:t> Labels</a:t>
            </a:r>
            <a:r>
              <a:rPr lang="en-IN" sz="5000" b="0" i="0" dirty="0">
                <a:solidFill>
                  <a:srgbClr val="4B5563"/>
                </a:solidFill>
                <a:effectLst/>
                <a:latin typeface="Source Sans Pro" panose="020B0503030403020204" pitchFamily="34" charset="0"/>
              </a:rPr>
              <a:t>: 0 -&gt; Negative; 1 -&gt; Neutral; 2 -&gt; Positive</a:t>
            </a:r>
          </a:p>
          <a:p>
            <a:pPr algn="l"/>
            <a:r>
              <a:rPr lang="en-US" sz="5000" b="1" i="0" dirty="0">
                <a:solidFill>
                  <a:srgbClr val="374151"/>
                </a:solidFill>
                <a:effectLst/>
                <a:latin typeface="Source Sans Pro" panose="020B0503030403020204" pitchFamily="34" charset="0"/>
              </a:rPr>
              <a:t>Model description</a:t>
            </a:r>
          </a:p>
          <a:p>
            <a:pPr algn="l"/>
            <a:r>
              <a:rPr lang="en-US" sz="5000" b="0" i="0" dirty="0" err="1">
                <a:solidFill>
                  <a:srgbClr val="4B5563"/>
                </a:solidFill>
                <a:effectLst/>
                <a:latin typeface="Source Sans Pro" panose="020B0503030403020204" pitchFamily="34" charset="0"/>
              </a:rPr>
              <a:t>RoBERTa</a:t>
            </a:r>
            <a:r>
              <a:rPr lang="en-US" sz="5000" b="0" i="0" dirty="0">
                <a:solidFill>
                  <a:srgbClr val="4B5563"/>
                </a:solidFill>
                <a:effectLst/>
                <a:latin typeface="Source Sans Pro" panose="020B0503030403020204" pitchFamily="34" charset="0"/>
              </a:rPr>
              <a:t> is a transformers model pretrained on a large corpus of English data in a self-supervised fashion. This means it was pretrained on the raw texts only, with no humans labelling them in any way (which is why it can use lots of publicly available data) with an automatic process to generate inputs and labels from those texts.</a:t>
            </a:r>
          </a:p>
          <a:p>
            <a:pPr algn="l"/>
            <a:r>
              <a:rPr lang="en-US" sz="5000" b="0" i="0" dirty="0">
                <a:solidFill>
                  <a:srgbClr val="4B5563"/>
                </a:solidFill>
                <a:effectLst/>
                <a:latin typeface="Source Sans Pro" panose="020B0503030403020204" pitchFamily="34" charset="0"/>
              </a:rPr>
              <a:t>More precisely, it was pretrained with the Masked language modeling (MLM) objective. Taking a sentence, the model randomly masks 15% of the words in the input then run the entire masked sentence through the model and has to predict the masked words. This is different from traditional recurrent neural networks (RNNs) that usually see the words one after the other, or from autoregressive models like GPT which internally mask the future tokens. It allows the model to learn a bidirectional representation of the sentence.</a:t>
            </a:r>
          </a:p>
          <a:p>
            <a:pPr algn="l"/>
            <a:r>
              <a:rPr lang="en-US" sz="5000" b="0" i="0" dirty="0">
                <a:solidFill>
                  <a:srgbClr val="4B5563"/>
                </a:solidFill>
                <a:effectLst/>
                <a:latin typeface="Source Sans Pro" panose="020B0503030403020204" pitchFamily="34" charset="0"/>
              </a:rPr>
              <a:t>This way, the model learns an inner representation of the English language that can then be used to extract features useful for downstream tasks: if you have a dataset of labeled sentences for instance, you can train a standard classifier using the features produced by the BERT model as inputs.</a:t>
            </a:r>
          </a:p>
          <a:p>
            <a:pPr marL="0" indent="0">
              <a:buNone/>
            </a:pPr>
            <a:endParaRPr lang="en-IN" dirty="0">
              <a:solidFill>
                <a:srgbClr val="4B5563"/>
              </a:solidFill>
              <a:latin typeface="Source Sans Pro" panose="020B0503030403020204" pitchFamily="34" charset="0"/>
            </a:endParaRPr>
          </a:p>
        </p:txBody>
      </p:sp>
    </p:spTree>
    <p:extLst>
      <p:ext uri="{BB962C8B-B14F-4D97-AF65-F5344CB8AC3E}">
        <p14:creationId xmlns:p14="http://schemas.microsoft.com/office/powerpoint/2010/main" val="302527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1F6F-E67D-52F6-591A-53B6BE60B5FC}"/>
              </a:ext>
            </a:extLst>
          </p:cNvPr>
          <p:cNvSpPr>
            <a:spLocks noGrp="1"/>
          </p:cNvSpPr>
          <p:nvPr>
            <p:ph type="title"/>
          </p:nvPr>
        </p:nvSpPr>
        <p:spPr/>
        <p:txBody>
          <a:bodyPr>
            <a:normAutofit/>
          </a:bodyPr>
          <a:lstStyle/>
          <a:p>
            <a:pPr algn="ctr"/>
            <a:r>
              <a:rPr lang="en-US" sz="4400" b="1" i="0" dirty="0">
                <a:effectLst/>
                <a:latin typeface="Lora" pitchFamily="2" charset="0"/>
              </a:rPr>
              <a:t>System Design</a:t>
            </a:r>
            <a:endParaRPr lang="en-IN" sz="4400" dirty="0"/>
          </a:p>
        </p:txBody>
      </p:sp>
      <p:sp>
        <p:nvSpPr>
          <p:cNvPr id="3" name="Content Placeholder 2">
            <a:extLst>
              <a:ext uri="{FF2B5EF4-FFF2-40B4-BE49-F238E27FC236}">
                <a16:creationId xmlns:a16="http://schemas.microsoft.com/office/drawing/2014/main" id="{C0DDDD3D-E711-6FFB-1A56-FC4B3CBF40AD}"/>
              </a:ext>
            </a:extLst>
          </p:cNvPr>
          <p:cNvSpPr>
            <a:spLocks noGrp="1"/>
          </p:cNvSpPr>
          <p:nvPr>
            <p:ph idx="1"/>
          </p:nvPr>
        </p:nvSpPr>
        <p:spPr>
          <a:xfrm>
            <a:off x="609600" y="1935480"/>
            <a:ext cx="10972800" cy="4831080"/>
          </a:xfrm>
        </p:spPr>
        <p:txBody>
          <a:bodyPr>
            <a:normAutofit fontScale="92500" lnSpcReduction="10000"/>
          </a:bodyPr>
          <a:lstStyle/>
          <a:p>
            <a:pPr algn="l">
              <a:buFont typeface="Wingdings" panose="05000000000000000000" pitchFamily="2" charset="2"/>
              <a:buChar char="v"/>
            </a:pPr>
            <a:r>
              <a:rPr lang="en-IN" sz="2400" b="1" i="0" dirty="0">
                <a:solidFill>
                  <a:schemeClr val="accent1">
                    <a:lumMod val="50000"/>
                  </a:schemeClr>
                </a:solidFill>
                <a:effectLst/>
                <a:latin typeface="Lora" pitchFamily="2" charset="0"/>
              </a:rPr>
              <a:t>Front End Design (using Django Templates):</a:t>
            </a:r>
          </a:p>
          <a:p>
            <a:pPr algn="l"/>
            <a:endParaRPr lang="en-IN" sz="2000" b="1" i="0" dirty="0">
              <a:solidFill>
                <a:schemeClr val="accent1">
                  <a:lumMod val="50000"/>
                </a:schemeClr>
              </a:solidFill>
              <a:effectLst/>
              <a:latin typeface="Lora" pitchFamily="2" charset="0"/>
            </a:endParaRPr>
          </a:p>
          <a:p>
            <a:pPr algn="l">
              <a:buFont typeface="Wingdings" panose="05000000000000000000" pitchFamily="2" charset="2"/>
              <a:buChar char="q"/>
            </a:pPr>
            <a:r>
              <a:rPr lang="en-IN" sz="2000" b="1" i="0" dirty="0">
                <a:solidFill>
                  <a:schemeClr val="accent1">
                    <a:lumMod val="50000"/>
                  </a:schemeClr>
                </a:solidFill>
                <a:effectLst/>
                <a:latin typeface="Lora" pitchFamily="2" charset="0"/>
              </a:rPr>
              <a:t>User Interface (UI):</a:t>
            </a:r>
          </a:p>
          <a:p>
            <a:pPr algn="l"/>
            <a:endParaRPr lang="en-IN" sz="2000" b="0" i="0" dirty="0">
              <a:solidFill>
                <a:schemeClr val="accent1">
                  <a:lumMod val="50000"/>
                </a:schemeClr>
              </a:solidFill>
              <a:effectLst/>
              <a:latin typeface="Lora" pitchFamily="2" charset="0"/>
            </a:endParaRPr>
          </a:p>
          <a:p>
            <a:pPr algn="l">
              <a:buFont typeface="Arial" panose="020B0604020202020204" pitchFamily="34" charset="0"/>
              <a:buChar char="•"/>
            </a:pPr>
            <a:r>
              <a:rPr lang="en-IN" sz="2000" b="1" i="0" dirty="0">
                <a:solidFill>
                  <a:schemeClr val="accent1">
                    <a:lumMod val="50000"/>
                  </a:schemeClr>
                </a:solidFill>
                <a:effectLst/>
                <a:latin typeface="Lora" pitchFamily="2" charset="0"/>
              </a:rPr>
              <a:t>Homepage:</a:t>
            </a:r>
            <a:endParaRPr lang="en-IN" sz="2000" b="0" i="0" dirty="0">
              <a:solidFill>
                <a:schemeClr val="accent1">
                  <a:lumMod val="50000"/>
                </a:schemeClr>
              </a:solidFill>
              <a:effectLst/>
              <a:latin typeface="Lora" pitchFamily="2" charset="0"/>
            </a:endParaRPr>
          </a:p>
          <a:p>
            <a:pPr marL="800100" lvl="1" indent="-342900" algn="l">
              <a:buFont typeface="Courier New" panose="02070309020205020404" pitchFamily="49" charset="0"/>
              <a:buChar char="o"/>
            </a:pPr>
            <a:r>
              <a:rPr lang="en-IN" sz="1800" b="0" i="0" dirty="0">
                <a:solidFill>
                  <a:schemeClr val="accent1">
                    <a:lumMod val="50000"/>
                  </a:schemeClr>
                </a:solidFill>
                <a:effectLst/>
                <a:latin typeface="Lora" pitchFamily="2" charset="0"/>
              </a:rPr>
              <a:t>Offers two functionalities: Sentiment Analysis and Emotion Analysis.</a:t>
            </a:r>
          </a:p>
          <a:p>
            <a:pPr algn="l">
              <a:buFont typeface="Arial" panose="020B0604020202020204" pitchFamily="34" charset="0"/>
              <a:buChar char="•"/>
            </a:pPr>
            <a:r>
              <a:rPr lang="en-IN" sz="2000" b="1" i="0" dirty="0">
                <a:solidFill>
                  <a:schemeClr val="accent1">
                    <a:lumMod val="50000"/>
                  </a:schemeClr>
                </a:solidFill>
                <a:effectLst/>
                <a:latin typeface="Lora" pitchFamily="2" charset="0"/>
              </a:rPr>
              <a:t>Sentiment Analysis Page:</a:t>
            </a:r>
            <a:endParaRPr lang="en-IN" sz="2000" b="0" i="0" dirty="0">
              <a:solidFill>
                <a:schemeClr val="accent1">
                  <a:lumMod val="50000"/>
                </a:schemeClr>
              </a:solidFill>
              <a:effectLst/>
              <a:latin typeface="Lora" pitchFamily="2" charset="0"/>
            </a:endParaRPr>
          </a:p>
          <a:p>
            <a:pPr marL="800100" lvl="1" indent="-342900" algn="l">
              <a:buFont typeface="Courier New" panose="02070309020205020404" pitchFamily="49" charset="0"/>
              <a:buChar char="o"/>
            </a:pPr>
            <a:r>
              <a:rPr lang="en-IN" sz="1800" b="0" i="0" dirty="0">
                <a:solidFill>
                  <a:schemeClr val="accent1">
                    <a:lumMod val="50000"/>
                  </a:schemeClr>
                </a:solidFill>
                <a:effectLst/>
                <a:latin typeface="Lora" pitchFamily="2" charset="0"/>
              </a:rPr>
              <a:t>Allows users to:</a:t>
            </a:r>
          </a:p>
          <a:p>
            <a:pPr marL="1257300" lvl="2" indent="-342900" algn="l">
              <a:buFont typeface="Wingdings" panose="05000000000000000000" pitchFamily="2" charset="2"/>
              <a:buChar char="§"/>
            </a:pPr>
            <a:r>
              <a:rPr lang="en-IN" sz="1600" b="0" i="0" dirty="0">
                <a:solidFill>
                  <a:schemeClr val="accent1">
                    <a:lumMod val="50000"/>
                  </a:schemeClr>
                </a:solidFill>
                <a:effectLst/>
                <a:latin typeface="Lora" pitchFamily="2" charset="0"/>
              </a:rPr>
              <a:t>Import live tweets by hashtag (#) or username (@).</a:t>
            </a:r>
          </a:p>
          <a:p>
            <a:pPr marL="1257300" lvl="2" indent="-342900" algn="l">
              <a:buFont typeface="Wingdings" panose="05000000000000000000" pitchFamily="2" charset="2"/>
              <a:buChar char="§"/>
            </a:pPr>
            <a:r>
              <a:rPr lang="en-IN" sz="1600" b="0" i="0" dirty="0">
                <a:solidFill>
                  <a:schemeClr val="accent1">
                    <a:lumMod val="50000"/>
                  </a:schemeClr>
                </a:solidFill>
                <a:effectLst/>
                <a:latin typeface="Lora" pitchFamily="2" charset="0"/>
              </a:rPr>
              <a:t>Optionally type their own tweet for analysis.</a:t>
            </a:r>
          </a:p>
          <a:p>
            <a:pPr marL="800100" lvl="1" indent="-342900" algn="l">
              <a:buFont typeface="Courier New" panose="02070309020205020404" pitchFamily="49" charset="0"/>
              <a:buChar char="o"/>
            </a:pPr>
            <a:r>
              <a:rPr lang="en-IN" sz="1800" b="0" i="0" dirty="0">
                <a:solidFill>
                  <a:schemeClr val="accent1">
                    <a:lumMod val="50000"/>
                  </a:schemeClr>
                </a:solidFill>
                <a:effectLst/>
                <a:latin typeface="Lora" pitchFamily="2" charset="0"/>
              </a:rPr>
              <a:t>Displays results table with tweet text, predicted sentiment (positive, negative, neutral), and corresponding emoji, and visualization analysis dash</a:t>
            </a:r>
          </a:p>
          <a:p>
            <a:pPr algn="l">
              <a:buFont typeface="Arial" panose="020B0604020202020204" pitchFamily="34" charset="0"/>
              <a:buChar char="•"/>
            </a:pPr>
            <a:r>
              <a:rPr lang="en-IN" sz="2000" b="1" i="0" dirty="0">
                <a:solidFill>
                  <a:schemeClr val="accent1">
                    <a:lumMod val="50000"/>
                  </a:schemeClr>
                </a:solidFill>
                <a:effectLst/>
                <a:latin typeface="Lora" pitchFamily="2" charset="0"/>
              </a:rPr>
              <a:t>Emotion Analysis Page:</a:t>
            </a:r>
            <a:endParaRPr lang="en-IN" sz="2000" b="0" i="0" dirty="0">
              <a:solidFill>
                <a:schemeClr val="accent1">
                  <a:lumMod val="50000"/>
                </a:schemeClr>
              </a:solidFill>
              <a:effectLst/>
              <a:latin typeface="Lora" pitchFamily="2" charset="0"/>
            </a:endParaRPr>
          </a:p>
          <a:p>
            <a:pPr marL="800100" lvl="1" indent="-342900" algn="l">
              <a:buFont typeface="Courier New" panose="02070309020205020404" pitchFamily="49" charset="0"/>
              <a:buChar char="o"/>
            </a:pPr>
            <a:r>
              <a:rPr lang="en-IN" sz="1800" b="0" i="0" dirty="0">
                <a:solidFill>
                  <a:schemeClr val="accent1">
                    <a:lumMod val="50000"/>
                  </a:schemeClr>
                </a:solidFill>
                <a:effectLst/>
                <a:latin typeface="Lora" pitchFamily="2" charset="0"/>
              </a:rPr>
              <a:t>Similar to Sentiment Analysis page, but predicts emotion (joy, sadness, anger, etc.) using the chosen model.</a:t>
            </a:r>
          </a:p>
          <a:p>
            <a:pPr marL="800100" lvl="1" indent="-342900" algn="l">
              <a:buFont typeface="Courier New" panose="02070309020205020404" pitchFamily="49" charset="0"/>
              <a:buChar char="o"/>
            </a:pPr>
            <a:r>
              <a:rPr lang="en-IN" sz="1800" b="0" i="0" dirty="0">
                <a:solidFill>
                  <a:schemeClr val="accent1">
                    <a:lumMod val="50000"/>
                  </a:schemeClr>
                </a:solidFill>
                <a:effectLst/>
                <a:latin typeface="Lora" pitchFamily="2" charset="0"/>
              </a:rPr>
              <a:t>Displays results table with tweet text, predicted emotion, and corresponding "glowed" emoji.</a:t>
            </a:r>
          </a:p>
          <a:p>
            <a:endParaRPr lang="en-IN" sz="2000" dirty="0">
              <a:solidFill>
                <a:schemeClr val="accent1">
                  <a:lumMod val="50000"/>
                </a:schemeClr>
              </a:solidFill>
              <a:latin typeface="Lora" pitchFamily="2" charset="0"/>
            </a:endParaRPr>
          </a:p>
        </p:txBody>
      </p:sp>
    </p:spTree>
    <p:extLst>
      <p:ext uri="{BB962C8B-B14F-4D97-AF65-F5344CB8AC3E}">
        <p14:creationId xmlns:p14="http://schemas.microsoft.com/office/powerpoint/2010/main" val="574926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785</TotalTime>
  <Words>1559</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Constantia</vt:lpstr>
      <vt:lpstr>Courier New</vt:lpstr>
      <vt:lpstr>Lora</vt:lpstr>
      <vt:lpstr>Source Sans Pro</vt:lpstr>
      <vt:lpstr>Wingdings</vt:lpstr>
      <vt:lpstr>Wingdings 2</vt:lpstr>
      <vt:lpstr>Flow</vt:lpstr>
      <vt:lpstr>Real-Time Twitter Sentiment and  Emotion Analysis</vt:lpstr>
      <vt:lpstr>Group Members :</vt:lpstr>
      <vt:lpstr>Domain of Work</vt:lpstr>
      <vt:lpstr>Problem Statement</vt:lpstr>
      <vt:lpstr>Proposed Solution</vt:lpstr>
      <vt:lpstr>Use In Different Domain</vt:lpstr>
      <vt:lpstr>Understanding Sentiment and Emotion classification in Tweets </vt:lpstr>
      <vt:lpstr>cardiffnlp/twitter-roberta-base-sentiment</vt:lpstr>
      <vt:lpstr>System Design</vt:lpstr>
      <vt:lpstr>PowerPoint Presentation</vt:lpstr>
      <vt:lpstr>PowerPoint Presentation</vt:lpstr>
      <vt:lpstr>PowerPoint Presentation</vt:lpstr>
      <vt:lpstr>PowerPoint Presentation</vt:lpstr>
      <vt:lpstr>System design: Tweet Analysis Visualization &amp; Dash</vt:lpstr>
      <vt:lpstr>System Design</vt:lpstr>
      <vt:lpstr>System Design</vt:lpstr>
      <vt:lpstr>System Design</vt:lpstr>
      <vt:lpstr>Algorithms/Steps of Implementation </vt:lpstr>
      <vt:lpstr>Algorithms/Steps of Implementation </vt:lpstr>
      <vt:lpstr>Algorithms/Steps of Implementation </vt:lpstr>
      <vt:lpstr>Tools and Technology selected for Implementation </vt:lpstr>
      <vt:lpstr>Tools and Technology selected for Implementation </vt:lpstr>
      <vt:lpstr>Sentiment Analysis Webapp</vt:lpstr>
      <vt:lpstr>Sentiment Analysis Webapp</vt:lpstr>
      <vt:lpstr>Sentiment Analysis Webapp</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miyani</dc:creator>
  <cp:lastModifiedBy>smit miyani</cp:lastModifiedBy>
  <cp:revision>21</cp:revision>
  <dcterms:created xsi:type="dcterms:W3CDTF">2024-01-04T22:34:54Z</dcterms:created>
  <dcterms:modified xsi:type="dcterms:W3CDTF">2024-04-26T07:31:09Z</dcterms:modified>
</cp:coreProperties>
</file>