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3" r:id="rId1"/>
  </p:sldMasterIdLst>
  <p:sldIdLst>
    <p:sldId id="273" r:id="rId2"/>
    <p:sldId id="259" r:id="rId3"/>
    <p:sldId id="272" r:id="rId4"/>
    <p:sldId id="260" r:id="rId5"/>
    <p:sldId id="262" r:id="rId6"/>
    <p:sldId id="263" r:id="rId7"/>
    <p:sldId id="261" r:id="rId8"/>
    <p:sldId id="270" r:id="rId9"/>
    <p:sldId id="269" r:id="rId10"/>
    <p:sldId id="264" r:id="rId11"/>
    <p:sldId id="265" r:id="rId12"/>
    <p:sldId id="267" r:id="rId13"/>
    <p:sldId id="266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DF99-C97E-4341-8933-0AEE865AAFB5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33DB-56CE-491E-8993-56A2D3DAE61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76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DF99-C97E-4341-8933-0AEE865AAFB5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33DB-56CE-491E-8993-56A2D3DAE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411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DF99-C97E-4341-8933-0AEE865AAFB5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33DB-56CE-491E-8993-56A2D3DAE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686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DF99-C97E-4341-8933-0AEE865AAFB5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33DB-56CE-491E-8993-56A2D3DAE61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477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DF99-C97E-4341-8933-0AEE865AAFB5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33DB-56CE-491E-8993-56A2D3DAE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754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DF99-C97E-4341-8933-0AEE865AAFB5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33DB-56CE-491E-8993-56A2D3DAE61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3709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DF99-C97E-4341-8933-0AEE865AAFB5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33DB-56CE-491E-8993-56A2D3DAE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268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DF99-C97E-4341-8933-0AEE865AAFB5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33DB-56CE-491E-8993-56A2D3DAE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712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DF99-C97E-4341-8933-0AEE865AAFB5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33DB-56CE-491E-8993-56A2D3DAE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12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DF99-C97E-4341-8933-0AEE865AAFB5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33DB-56CE-491E-8993-56A2D3DAE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96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DF99-C97E-4341-8933-0AEE865AAFB5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33DB-56CE-491E-8993-56A2D3DAE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28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DF99-C97E-4341-8933-0AEE865AAFB5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33DB-56CE-491E-8993-56A2D3DAE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91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DF99-C97E-4341-8933-0AEE865AAFB5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33DB-56CE-491E-8993-56A2D3DAE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81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DF99-C97E-4341-8933-0AEE865AAFB5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33DB-56CE-491E-8993-56A2D3DAE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42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DF99-C97E-4341-8933-0AEE865AAFB5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33DB-56CE-491E-8993-56A2D3DAE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8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DF99-C97E-4341-8933-0AEE865AAFB5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33DB-56CE-491E-8993-56A2D3DAE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51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DF99-C97E-4341-8933-0AEE865AAFB5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33DB-56CE-491E-8993-56A2D3DAE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04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DC7DF99-C97E-4341-8933-0AEE865AAFB5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03433DB-56CE-491E-8993-56A2D3DAE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85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  <p:sldLayoutId id="2147483967" r:id="rId14"/>
    <p:sldLayoutId id="2147483968" r:id="rId15"/>
    <p:sldLayoutId id="2147483969" r:id="rId16"/>
    <p:sldLayoutId id="214748397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EF7C2-B27C-ACAE-58F5-E60E0FA2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Crowdfunding</a:t>
            </a:r>
          </a:p>
        </p:txBody>
      </p:sp>
      <p:pic>
        <p:nvPicPr>
          <p:cNvPr id="6" name="Picture Placeholder 5" descr="A group of people working on a project&#10;&#10;Description automatically generated">
            <a:extLst>
              <a:ext uri="{FF2B5EF4-FFF2-40B4-BE49-F238E27FC236}">
                <a16:creationId xmlns:a16="http://schemas.microsoft.com/office/drawing/2014/main" id="{178B6A8F-1738-D30F-BFF3-7A115B9016E9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5" b="162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9516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7354-3221-738B-6822-E7733ADF3C57}"/>
              </a:ext>
            </a:extLst>
          </p:cNvPr>
          <p:cNvSpPr txBox="1">
            <a:spLocks/>
          </p:cNvSpPr>
          <p:nvPr/>
        </p:nvSpPr>
        <p:spPr>
          <a:xfrm>
            <a:off x="370808" y="88924"/>
            <a:ext cx="9404723" cy="14005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</a:rPr>
              <a:t>Excel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bg1"/>
                </a:solidFill>
              </a:rPr>
              <a:t>Dashboard</a:t>
            </a: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677DFC-A847-D2EB-C34E-B6D318EAE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1302"/>
            <a:ext cx="12192000" cy="639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82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213F-AD53-54CA-5C6C-7D24524AA176}"/>
              </a:ext>
            </a:extLst>
          </p:cNvPr>
          <p:cNvSpPr txBox="1">
            <a:spLocks/>
          </p:cNvSpPr>
          <p:nvPr/>
        </p:nvSpPr>
        <p:spPr>
          <a:xfrm>
            <a:off x="724770" y="59741"/>
            <a:ext cx="9404723" cy="14005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Tableau Dashboard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41045-E2BC-7B49-AD71-A39A90DD7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36"/>
            <a:ext cx="12192000" cy="597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25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27866-BADA-5758-2320-72A0AF6C9F2F}"/>
              </a:ext>
            </a:extLst>
          </p:cNvPr>
          <p:cNvSpPr txBox="1">
            <a:spLocks/>
          </p:cNvSpPr>
          <p:nvPr/>
        </p:nvSpPr>
        <p:spPr>
          <a:xfrm>
            <a:off x="233156" y="0"/>
            <a:ext cx="9404723" cy="5211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</a:rPr>
              <a:t>Power Bi Dashboard</a:t>
            </a: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CC6662-F77D-69CB-F86F-B73E4A5FE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110"/>
            <a:ext cx="12192000" cy="649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22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BB6E5-1C07-FD86-2EC5-B8247E0DB17E}"/>
              </a:ext>
            </a:extLst>
          </p:cNvPr>
          <p:cNvSpPr txBox="1">
            <a:spLocks/>
          </p:cNvSpPr>
          <p:nvPr/>
        </p:nvSpPr>
        <p:spPr>
          <a:xfrm>
            <a:off x="754266" y="181931"/>
            <a:ext cx="9404723" cy="14005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MySQL Queries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BAC5E-14DF-FEB6-0A8D-AF4C7A939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35" y="1152983"/>
            <a:ext cx="11621729" cy="552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52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46F3D9-BA3E-3380-7094-6D3EB360EAEC}"/>
              </a:ext>
            </a:extLst>
          </p:cNvPr>
          <p:cNvSpPr txBox="1"/>
          <p:nvPr/>
        </p:nvSpPr>
        <p:spPr>
          <a:xfrm>
            <a:off x="1474838" y="2302895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0" dirty="0">
                <a:solidFill>
                  <a:schemeClr val="bg1"/>
                </a:solidFill>
              </a:rPr>
              <a:t>Thank you….</a:t>
            </a:r>
          </a:p>
        </p:txBody>
      </p:sp>
    </p:spTree>
    <p:extLst>
      <p:ext uri="{BB962C8B-B14F-4D97-AF65-F5344CB8AC3E}">
        <p14:creationId xmlns:p14="http://schemas.microsoft.com/office/powerpoint/2010/main" val="149251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DA31A-7C4E-4632-A480-E50539EE43AC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bg1"/>
                </a:solidFill>
              </a:rPr>
              <a:t>Our Team (Group No. 4)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4D8FA-00BF-C0C7-C22C-BA0147285996}"/>
              </a:ext>
            </a:extLst>
          </p:cNvPr>
          <p:cNvSpPr txBox="1">
            <a:spLocks/>
          </p:cNvSpPr>
          <p:nvPr/>
        </p:nvSpPr>
        <p:spPr>
          <a:xfrm>
            <a:off x="515483" y="1700221"/>
            <a:ext cx="8946541" cy="41954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1. </a:t>
            </a:r>
            <a:r>
              <a:rPr lang="en-IN" dirty="0" err="1">
                <a:solidFill>
                  <a:schemeClr val="bg1"/>
                </a:solidFill>
              </a:rPr>
              <a:t>Jotsana</a:t>
            </a:r>
            <a:r>
              <a:rPr lang="en-IN" dirty="0">
                <a:solidFill>
                  <a:schemeClr val="bg1"/>
                </a:solidFill>
              </a:rPr>
              <a:t> Tukaram Desai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2.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Darshan P </a:t>
            </a:r>
            <a:r>
              <a:rPr lang="en-US" dirty="0" err="1">
                <a:solidFill>
                  <a:schemeClr val="bg1"/>
                </a:solidFill>
              </a:rPr>
              <a:t>Hidakal</a:t>
            </a: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3. P Reshma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4.</a:t>
            </a:r>
            <a:r>
              <a:rPr lang="en-IN" dirty="0">
                <a:solidFill>
                  <a:schemeClr val="bg1"/>
                </a:solidFill>
              </a:rPr>
              <a:t> Atharv </a:t>
            </a:r>
            <a:r>
              <a:rPr lang="en-IN" dirty="0" err="1">
                <a:solidFill>
                  <a:schemeClr val="bg1"/>
                </a:solidFill>
              </a:rPr>
              <a:t>Nilkanth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Budhe</a:t>
            </a: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5.</a:t>
            </a:r>
            <a:r>
              <a:rPr lang="en-IN" dirty="0">
                <a:solidFill>
                  <a:schemeClr val="bg1"/>
                </a:solidFill>
              </a:rPr>
              <a:t> Sumit </a:t>
            </a:r>
            <a:r>
              <a:rPr lang="en-IN" dirty="0" err="1">
                <a:solidFill>
                  <a:schemeClr val="bg1"/>
                </a:solidFill>
              </a:rPr>
              <a:t>Shalikram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Wanare</a:t>
            </a:r>
            <a:r>
              <a:rPr lang="en-IN" dirty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6.</a:t>
            </a:r>
            <a:r>
              <a:rPr lang="en-IN" dirty="0">
                <a:solidFill>
                  <a:schemeClr val="bg1"/>
                </a:solidFill>
              </a:rPr>
              <a:t> Shubha. V</a:t>
            </a:r>
          </a:p>
        </p:txBody>
      </p:sp>
    </p:spTree>
    <p:extLst>
      <p:ext uri="{BB962C8B-B14F-4D97-AF65-F5344CB8AC3E}">
        <p14:creationId xmlns:p14="http://schemas.microsoft.com/office/powerpoint/2010/main" val="413842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DC8B51-C3C0-FC4B-B4C6-E0F00E70C3A2}"/>
              </a:ext>
            </a:extLst>
          </p:cNvPr>
          <p:cNvSpPr txBox="1"/>
          <p:nvPr/>
        </p:nvSpPr>
        <p:spPr>
          <a:xfrm>
            <a:off x="287750" y="208624"/>
            <a:ext cx="8270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Crowdfunding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C2C358-2209-C136-FF0C-C5C8FAE7147C}"/>
              </a:ext>
            </a:extLst>
          </p:cNvPr>
          <p:cNvSpPr txBox="1"/>
          <p:nvPr/>
        </p:nvSpPr>
        <p:spPr>
          <a:xfrm>
            <a:off x="284267" y="1041824"/>
            <a:ext cx="107269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Crowdfunding is the practice of funding a project, business, or initiative by collecting small amounts of money from a large number of people, typically through an online platform. This approach allows individuals, organizations, or businesses to raise funds from a diverse group of people, often in exchange for rewards, equity, or interest.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265302-8C23-C42F-DB9A-8A63AF27D4C7}"/>
              </a:ext>
            </a:extLst>
          </p:cNvPr>
          <p:cNvSpPr txBox="1"/>
          <p:nvPr/>
        </p:nvSpPr>
        <p:spPr>
          <a:xfrm>
            <a:off x="1465006" y="3370054"/>
            <a:ext cx="9812594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Crowdfunding benefits:</a:t>
            </a:r>
          </a:p>
          <a:p>
            <a:endParaRPr lang="en-IN" sz="2000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IN" sz="1800" dirty="0">
                <a:solidFill>
                  <a:schemeClr val="bg1"/>
                </a:solidFill>
              </a:rPr>
              <a:t>Access to funds: Raises capital from a large number of people, reducing reliance on traditional funding sources.</a:t>
            </a:r>
          </a:p>
          <a:p>
            <a:pPr marL="342900" indent="-342900">
              <a:buAutoNum type="arabicPeriod"/>
            </a:pPr>
            <a:r>
              <a:rPr lang="en-IN" sz="1800" dirty="0">
                <a:solidFill>
                  <a:schemeClr val="bg1"/>
                </a:solidFill>
              </a:rPr>
              <a:t>Community engagement: Builds a community around the project or business, fostering support and loyalty.</a:t>
            </a:r>
          </a:p>
          <a:p>
            <a:pPr marL="342900" indent="-342900">
              <a:buAutoNum type="arabicPeriod"/>
            </a:pPr>
            <a:r>
              <a:rPr lang="en-IN" sz="1800" dirty="0">
                <a:solidFill>
                  <a:schemeClr val="bg1"/>
                </a:solidFill>
              </a:rPr>
              <a:t>Validation: Demonstrates demand and interest in the project or product.</a:t>
            </a:r>
          </a:p>
          <a:p>
            <a:pPr marL="342900" indent="-342900">
              <a:buAutoNum type="arabicPeriod"/>
            </a:pPr>
            <a:r>
              <a:rPr lang="en-IN" sz="1800" dirty="0">
                <a:solidFill>
                  <a:schemeClr val="bg1"/>
                </a:solidFill>
              </a:rPr>
              <a:t>Marketing: Generates buzz and publicity through social sharing and online platforms.</a:t>
            </a:r>
          </a:p>
        </p:txBody>
      </p:sp>
    </p:spTree>
    <p:extLst>
      <p:ext uri="{BB962C8B-B14F-4D97-AF65-F5344CB8AC3E}">
        <p14:creationId xmlns:p14="http://schemas.microsoft.com/office/powerpoint/2010/main" val="942973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DC8B51-C3C0-FC4B-B4C6-E0F00E70C3A2}"/>
              </a:ext>
            </a:extLst>
          </p:cNvPr>
          <p:cNvSpPr txBox="1"/>
          <p:nvPr/>
        </p:nvSpPr>
        <p:spPr>
          <a:xfrm>
            <a:off x="287750" y="208624"/>
            <a:ext cx="8270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Kickstarter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C2C358-2209-C136-FF0C-C5C8FAE7147C}"/>
              </a:ext>
            </a:extLst>
          </p:cNvPr>
          <p:cNvSpPr txBox="1"/>
          <p:nvPr/>
        </p:nvSpPr>
        <p:spPr>
          <a:xfrm>
            <a:off x="284267" y="1041824"/>
            <a:ext cx="107269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Kickstarter is a crowdfunding platform that allows creators to raise funds for their projects or ideas by collecting small amounts of money from a large number of people, typically in exchange for rewards or equity.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265302-8C23-C42F-DB9A-8A63AF27D4C7}"/>
              </a:ext>
            </a:extLst>
          </p:cNvPr>
          <p:cNvSpPr txBox="1"/>
          <p:nvPr/>
        </p:nvSpPr>
        <p:spPr>
          <a:xfrm>
            <a:off x="1465006" y="2739741"/>
            <a:ext cx="981259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Here's how it works: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Project creation: Someone with an idea creates a project on Kickstarter, setting a funding goal and a deadline.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Rewards: The project creator offers rewards to backers in exchange for their pledges, such as early access, exclusive content, or physical products.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Pledging: People support the project by pledging money, choosing from the available rewards.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All-or-nothing funding: If the project reaches its funding goal within the deadline, the creator receives the funds. If not, the project is cancelled, and backers are refunded.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Project execution: The creator uses the funds to complete the project, then delivers rewards to backers.</a:t>
            </a:r>
          </a:p>
        </p:txBody>
      </p:sp>
    </p:spTree>
    <p:extLst>
      <p:ext uri="{BB962C8B-B14F-4D97-AF65-F5344CB8AC3E}">
        <p14:creationId xmlns:p14="http://schemas.microsoft.com/office/powerpoint/2010/main" val="160663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460CAA-4F68-9429-EA57-BA0A2EEE68ED}"/>
              </a:ext>
            </a:extLst>
          </p:cNvPr>
          <p:cNvSpPr txBox="1"/>
          <p:nvPr/>
        </p:nvSpPr>
        <p:spPr>
          <a:xfrm>
            <a:off x="589935" y="92899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Problem Statement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1DA54-42AE-3962-2F49-B4767567B8D1}"/>
              </a:ext>
            </a:extLst>
          </p:cNvPr>
          <p:cNvSpPr txBox="1"/>
          <p:nvPr/>
        </p:nvSpPr>
        <p:spPr>
          <a:xfrm>
            <a:off x="1091381" y="2575655"/>
            <a:ext cx="636147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400" dirty="0">
                <a:solidFill>
                  <a:schemeClr val="bg1"/>
                </a:solidFill>
              </a:rPr>
              <a:t>Identify predictors of project success and failure</a:t>
            </a:r>
          </a:p>
          <a:p>
            <a:pPr marL="342900" indent="-342900">
              <a:buAutoNum type="arabicPeriod"/>
            </a:pPr>
            <a:r>
              <a:rPr lang="en-IN" sz="2400" dirty="0">
                <a:solidFill>
                  <a:schemeClr val="bg1"/>
                </a:solidFill>
              </a:rPr>
              <a:t>Understand backer behaviour and motivations</a:t>
            </a:r>
          </a:p>
          <a:p>
            <a:pPr marL="342900" indent="-342900">
              <a:buAutoNum type="arabicPeriod"/>
            </a:pPr>
            <a:r>
              <a:rPr lang="en-IN" sz="2400" dirty="0">
                <a:solidFill>
                  <a:schemeClr val="bg1"/>
                </a:solidFill>
              </a:rPr>
              <a:t>Uncover trends and patterns in crowdfunding data</a:t>
            </a:r>
          </a:p>
          <a:p>
            <a:pPr marL="342900" indent="-342900">
              <a:buAutoNum type="arabicPeriod"/>
            </a:pPr>
            <a:r>
              <a:rPr lang="en-IN" sz="2400" dirty="0">
                <a:solidFill>
                  <a:schemeClr val="bg1"/>
                </a:solidFill>
              </a:rPr>
              <a:t>Provide actionable recommendations for project creators and backers</a:t>
            </a:r>
          </a:p>
        </p:txBody>
      </p:sp>
    </p:spTree>
    <p:extLst>
      <p:ext uri="{BB962C8B-B14F-4D97-AF65-F5344CB8AC3E}">
        <p14:creationId xmlns:p14="http://schemas.microsoft.com/office/powerpoint/2010/main" val="3393213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795E41-8E8B-E38F-8387-2AA0B9059474}"/>
              </a:ext>
            </a:extLst>
          </p:cNvPr>
          <p:cNvSpPr txBox="1"/>
          <p:nvPr/>
        </p:nvSpPr>
        <p:spPr>
          <a:xfrm>
            <a:off x="383459" y="29711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Key Performance Indicators (KPIs)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988A1C-C8AC-744E-07E1-7FC41C6CB438}"/>
              </a:ext>
            </a:extLst>
          </p:cNvPr>
          <p:cNvSpPr txBox="1"/>
          <p:nvPr/>
        </p:nvSpPr>
        <p:spPr>
          <a:xfrm>
            <a:off x="993057" y="832699"/>
            <a:ext cx="894105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Accuracy: Percentage of accurate insights and recommendations.</a:t>
            </a:r>
          </a:p>
          <a:p>
            <a:pPr marL="342900" indent="-342900"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Timeliness: Time taken to deliver insights and reports.</a:t>
            </a:r>
          </a:p>
          <a:p>
            <a:pPr marL="342900" indent="-342900"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Data Quality: Percentage of complete, valid, and consistent data.</a:t>
            </a:r>
          </a:p>
          <a:p>
            <a:pPr marL="342900" indent="-342900"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Stakeholder Satisfaction: Satisfaction ratings from stakeholders.</a:t>
            </a:r>
          </a:p>
          <a:p>
            <a:pPr marL="342900" indent="-342900"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Insight Adoption: Percentage of insights implemented by stakeholders.</a:t>
            </a:r>
          </a:p>
          <a:p>
            <a:pPr marL="342900" indent="-342900"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Return on Investment (ROI): Revenue generated compared to costs.</a:t>
            </a:r>
          </a:p>
          <a:p>
            <a:pPr marL="342900" indent="-342900"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Data Coverage: Percentage of relevant data sources being analysed.</a:t>
            </a:r>
          </a:p>
          <a:p>
            <a:pPr marL="342900" indent="-342900"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Analysis Depth: Complexity and thoroughness of analysis.</a:t>
            </a:r>
          </a:p>
          <a:p>
            <a:pPr marL="342900" indent="-342900"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Communication Effectiveness: Clarity and impact of presentations and reports.</a:t>
            </a:r>
          </a:p>
          <a:p>
            <a:pPr marL="342900" indent="-342900"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Process Efficiency: Streamlining of workflows and reduction of manual effort.</a:t>
            </a:r>
          </a:p>
          <a:p>
            <a:pPr marL="342900" indent="-342900"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Data Storytelling: Ability to effectively communicate insights through narratives.</a:t>
            </a:r>
          </a:p>
          <a:p>
            <a:pPr marL="342900" indent="-342900"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Technical Skills: Proficiency in tools, technologies, and methodologies.</a:t>
            </a:r>
          </a:p>
        </p:txBody>
      </p:sp>
    </p:spTree>
    <p:extLst>
      <p:ext uri="{BB962C8B-B14F-4D97-AF65-F5344CB8AC3E}">
        <p14:creationId xmlns:p14="http://schemas.microsoft.com/office/powerpoint/2010/main" val="147400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AF1E1B1-BC06-EE32-ABEB-8682B40F10D0}"/>
              </a:ext>
            </a:extLst>
          </p:cNvPr>
          <p:cNvSpPr txBox="1">
            <a:spLocks/>
          </p:cNvSpPr>
          <p:nvPr/>
        </p:nvSpPr>
        <p:spPr>
          <a:xfrm>
            <a:off x="235973" y="417632"/>
            <a:ext cx="5516767" cy="12808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Methodology</a:t>
            </a:r>
            <a:endParaRPr lang="en-IN" sz="36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61D56D-A56E-0270-159C-FCCBA9386F46}"/>
              </a:ext>
            </a:extLst>
          </p:cNvPr>
          <p:cNvSpPr txBox="1">
            <a:spLocks/>
          </p:cNvSpPr>
          <p:nvPr/>
        </p:nvSpPr>
        <p:spPr>
          <a:xfrm>
            <a:off x="809573" y="1366684"/>
            <a:ext cx="8915400" cy="3777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Collection and Preprocessing</a:t>
            </a:r>
          </a:p>
          <a:p>
            <a:r>
              <a:rPr lang="en-US" sz="2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Sources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r>
              <a:rPr lang="en-IN" sz="2400" dirty="0">
                <a:solidFill>
                  <a:schemeClr val="bg1"/>
                </a:solidFill>
              </a:rPr>
              <a:t>Kickstarter</a:t>
            </a:r>
            <a:r>
              <a:rPr lang="en-US" sz="2400" dirty="0">
                <a:solidFill>
                  <a:schemeClr val="bg1"/>
                </a:solidFill>
              </a:rPr>
              <a:t> crowdfunding website</a:t>
            </a:r>
          </a:p>
          <a:p>
            <a:r>
              <a:rPr lang="en-US" sz="2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Cleaning</a:t>
            </a:r>
            <a:r>
              <a:rPr lang="en-US" sz="24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400" dirty="0">
                <a:solidFill>
                  <a:schemeClr val="bg1"/>
                </a:solidFill>
              </a:rPr>
              <a:t>cleaning the data adjusting the data types extracting Profit.</a:t>
            </a:r>
          </a:p>
          <a:p>
            <a:r>
              <a:rPr lang="en-US" sz="2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Visualization Tools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bg1"/>
                </a:solidFill>
              </a:rPr>
              <a:t>	Tools</a:t>
            </a:r>
            <a:r>
              <a:rPr lang="en-US" sz="2400" dirty="0">
                <a:solidFill>
                  <a:schemeClr val="bg1"/>
                </a:solidFill>
              </a:rPr>
              <a:t>: Excel, Power BI, Tableau for visualizing data 	and findings.</a:t>
            </a:r>
          </a:p>
          <a:p>
            <a:r>
              <a:rPr lang="en-US" sz="2400" b="1" u="sng" dirty="0">
                <a:solidFill>
                  <a:schemeClr val="bg1"/>
                </a:solidFill>
              </a:rPr>
              <a:t>Data Management</a:t>
            </a:r>
            <a:r>
              <a:rPr lang="en-US" sz="2400" dirty="0">
                <a:solidFill>
                  <a:schemeClr val="bg1"/>
                </a:solidFill>
              </a:rPr>
              <a:t>: Use SQL for efficient data querying and management throughout the analysis process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732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577A27-BD65-AF97-C68C-189CA711F1D2}"/>
              </a:ext>
            </a:extLst>
          </p:cNvPr>
          <p:cNvSpPr txBox="1"/>
          <p:nvPr/>
        </p:nvSpPr>
        <p:spPr>
          <a:xfrm>
            <a:off x="560439" y="36594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</a:rPr>
              <a:t>Recommendations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DE14BC-2FAC-68B1-0433-18CF27281EFE}"/>
              </a:ext>
            </a:extLst>
          </p:cNvPr>
          <p:cNvSpPr txBox="1"/>
          <p:nvPr/>
        </p:nvSpPr>
        <p:spPr>
          <a:xfrm>
            <a:off x="747252" y="1506140"/>
            <a:ext cx="979292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Based on the analysis, here are some potential recommendations for crowdfunding project analysis: For Project Creators: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Set realistic funding goals: Ensure goals are achievable based on project type, audience, and market conditions.</a:t>
            </a:r>
          </a:p>
          <a:p>
            <a:pPr marL="342900" indent="-342900"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Choose the right platform: Select a platform that aligns with your project's niche and target audience.</a:t>
            </a:r>
          </a:p>
          <a:p>
            <a:pPr marL="342900" indent="-342900"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Craft a compelling pitch: Develop a clear, engaging, and well-structured pitch that showcases your project's value.</a:t>
            </a:r>
          </a:p>
          <a:p>
            <a:pPr marL="342900" indent="-342900"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Leverage social media and marketing: Utilize social media, email marketing, and other channels to promote your project and engage with potential backers.</a:t>
            </a:r>
          </a:p>
          <a:p>
            <a:pPr marL="342900" indent="-342900"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Offer attractive rewards: Provide rewards that align with backer interests and are competitive with similar projects.</a:t>
            </a:r>
          </a:p>
        </p:txBody>
      </p:sp>
    </p:spTree>
    <p:extLst>
      <p:ext uri="{BB962C8B-B14F-4D97-AF65-F5344CB8AC3E}">
        <p14:creationId xmlns:p14="http://schemas.microsoft.com/office/powerpoint/2010/main" val="1825354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C54B27-0ED5-CA44-440B-C9BBA8B6B321}"/>
              </a:ext>
            </a:extLst>
          </p:cNvPr>
          <p:cNvSpPr txBox="1"/>
          <p:nvPr/>
        </p:nvSpPr>
        <p:spPr>
          <a:xfrm>
            <a:off x="668594" y="55275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dirty="0">
                <a:solidFill>
                  <a:schemeClr val="bg1"/>
                </a:solidFill>
              </a:rPr>
              <a:t>Conclusion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A1A8F-B65B-49F6-556C-8963B6686F90}"/>
              </a:ext>
            </a:extLst>
          </p:cNvPr>
          <p:cNvSpPr txBox="1"/>
          <p:nvPr/>
        </p:nvSpPr>
        <p:spPr>
          <a:xfrm>
            <a:off x="550606" y="1723298"/>
            <a:ext cx="859339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This comprehensive analysis of crowdfunding data has provided actionable insights into the factors influencing project success, backer behaviour, and trends in crowdfunding. The findings suggest that: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Project characteristics, such as goal amount, deadline, and category, significantly impact success rates.</a:t>
            </a:r>
          </a:p>
          <a:p>
            <a:pPr marL="457200" indent="-457200"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Backer behaviour, including pledge amounts and frequency, varies across projects and platforms.</a:t>
            </a:r>
          </a:p>
          <a:p>
            <a:pPr marL="457200" indent="-457200"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Trends in crowdfunding data, such as platform market share and project volume, indicate a growing and evolving industry. 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      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  By applying these insights, project creators can optimize their campaigns, backers can make informed investment decisions, and platforms can refine their services to better support users.</a:t>
            </a:r>
          </a:p>
        </p:txBody>
      </p:sp>
    </p:spTree>
    <p:extLst>
      <p:ext uri="{BB962C8B-B14F-4D97-AF65-F5344CB8AC3E}">
        <p14:creationId xmlns:p14="http://schemas.microsoft.com/office/powerpoint/2010/main" val="53499048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339</TotalTime>
  <Words>797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Slice</vt:lpstr>
      <vt:lpstr>Crowdfunding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crazy salam</dc:creator>
  <cp:lastModifiedBy>Vivek King</cp:lastModifiedBy>
  <cp:revision>58</cp:revision>
  <dcterms:created xsi:type="dcterms:W3CDTF">2024-07-30T15:03:17Z</dcterms:created>
  <dcterms:modified xsi:type="dcterms:W3CDTF">2024-08-04T13:37:29Z</dcterms:modified>
</cp:coreProperties>
</file>