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D32B9D-BFE4-4BB9-AA6F-CF9F854B5722}">
  <a:tblStyle styleId="{3AD32B9D-BFE4-4BB9-AA6F-CF9F854B5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0f2f04c7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0f2f04c7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0f2f04c75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0f2f04c75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0f2f04c7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0f2f04c7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0f2f04c7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0f2f04c7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0f2f04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0f2f04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f2f04c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0f2f04c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f2f04c7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0f2f04c7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0f2f04c7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0f2f04c7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f2f04c75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f2f04c75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0f2f04c7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0f2f04c7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0f2f04c7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0f2f04c7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0f2f04c7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0f2f04c7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Understanding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Smita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2"/>
          <p:cNvGraphicFramePr/>
          <p:nvPr/>
        </p:nvGraphicFramePr>
        <p:xfrm>
          <a:off x="1552225" y="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382850"/>
                <a:gridCol w="904875"/>
                <a:gridCol w="1042950"/>
                <a:gridCol w="766800"/>
                <a:gridCol w="904875"/>
                <a:gridCol w="904875"/>
                <a:gridCol w="904875"/>
                <a:gridCol w="1025725"/>
              </a:tblGrid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total_perform_time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Needed_machine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To_do_time_step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time_until_finish_current_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Last_idle_time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Total_idle_time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22"/>
          <p:cNvSpPr txBox="1"/>
          <p:nvPr/>
        </p:nvSpPr>
        <p:spPr>
          <a:xfrm>
            <a:off x="2269700" y="4847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1239950" y="251700"/>
            <a:ext cx="7030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time step</a:t>
            </a:r>
            <a:endParaRPr/>
          </a:p>
        </p:txBody>
      </p:sp>
      <p:graphicFrame>
        <p:nvGraphicFramePr>
          <p:cNvPr id="341" name="Google Shape;341;p22"/>
          <p:cNvGraphicFramePr/>
          <p:nvPr/>
        </p:nvGraphicFramePr>
        <p:xfrm>
          <a:off x="2049113" y="318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486400"/>
                <a:gridCol w="2114175"/>
                <a:gridCol w="2591000"/>
              </a:tblGrid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23"/>
          <p:cNvGraphicFramePr/>
          <p:nvPr/>
        </p:nvGraphicFramePr>
        <p:xfrm>
          <a:off x="1552225" y="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382850"/>
                <a:gridCol w="904875"/>
                <a:gridCol w="1042950"/>
                <a:gridCol w="766800"/>
                <a:gridCol w="904875"/>
                <a:gridCol w="904875"/>
                <a:gridCol w="904875"/>
                <a:gridCol w="1025725"/>
              </a:tblGrid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total_perform_time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Needed_machine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To_do_time_step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time_until_finish_current_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Last_idle_time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Total_idle_time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23"/>
          <p:cNvSpPr txBox="1"/>
          <p:nvPr/>
        </p:nvSpPr>
        <p:spPr>
          <a:xfrm>
            <a:off x="2269700" y="4847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>
            <p:ph type="title"/>
          </p:nvPr>
        </p:nvSpPr>
        <p:spPr>
          <a:xfrm>
            <a:off x="1239950" y="251700"/>
            <a:ext cx="7030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3: Action0</a:t>
            </a:r>
            <a:endParaRPr/>
          </a:p>
        </p:txBody>
      </p:sp>
      <p:graphicFrame>
        <p:nvGraphicFramePr>
          <p:cNvPr id="349" name="Google Shape;349;p23"/>
          <p:cNvGraphicFramePr/>
          <p:nvPr/>
        </p:nvGraphicFramePr>
        <p:xfrm>
          <a:off x="2049113" y="318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486400"/>
                <a:gridCol w="2114175"/>
                <a:gridCol w="2591000"/>
              </a:tblGrid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75" y="1503075"/>
            <a:ext cx="7568975" cy="3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on the basis of the hole produced in the gantt 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Rewarded when completing some job, time it performed is added to reward.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Function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that </a:t>
            </a:r>
            <a:r>
              <a:rPr lang="en"/>
              <a:t>initializes</a:t>
            </a:r>
            <a:r>
              <a:rPr lang="en"/>
              <a:t> are the relevant variables when the env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called when the env is called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Reset Function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04650" y="2133050"/>
            <a:ext cx="72297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Resets all the required variables and fill the </a:t>
            </a:r>
            <a:r>
              <a:rPr lang="en"/>
              <a:t>initial</a:t>
            </a:r>
            <a:r>
              <a:rPr lang="en"/>
              <a:t>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Initializes the required value for the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219350"/>
            <a:ext cx="70305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the action that was picked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the increment_the_step() function when there are no machines that are legal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back the reward, the resultant state that would be reached, and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Increment_the_step Function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Increases the time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the negative reward if the hole is being created in the gantt 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Updates all the attributes of the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the reward to the step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to better understand everything</a:t>
            </a:r>
            <a:endParaRPr/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9525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M0,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M1,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M2, 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M0,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M2, 1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M1,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M1,4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M2,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M0, 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18"/>
          <p:cNvGraphicFramePr/>
          <p:nvPr/>
        </p:nvGraphicFramePr>
        <p:xfrm>
          <a:off x="952500" y="32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2413000"/>
                <a:gridCol w="2413000"/>
                <a:gridCol w="2292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19"/>
          <p:cNvGraphicFramePr/>
          <p:nvPr/>
        </p:nvGraphicFramePr>
        <p:xfrm>
          <a:off x="1552225" y="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382850"/>
                <a:gridCol w="904875"/>
                <a:gridCol w="904875"/>
                <a:gridCol w="904875"/>
                <a:gridCol w="904875"/>
                <a:gridCol w="904875"/>
                <a:gridCol w="904875"/>
                <a:gridCol w="1025725"/>
              </a:tblGrid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To_do_time_step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Needed_machine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total_perform_time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time_until_finish_current_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Last_idle_time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Total_idle_time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19"/>
          <p:cNvSpPr txBox="1"/>
          <p:nvPr/>
        </p:nvSpPr>
        <p:spPr>
          <a:xfrm>
            <a:off x="2269700" y="4847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>
            <p:ph type="title"/>
          </p:nvPr>
        </p:nvSpPr>
        <p:spPr>
          <a:xfrm>
            <a:off x="1239950" y="251700"/>
            <a:ext cx="7030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Function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2049113" y="318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486400"/>
                <a:gridCol w="2114175"/>
                <a:gridCol w="2591000"/>
              </a:tblGrid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20"/>
          <p:cNvGraphicFramePr/>
          <p:nvPr/>
        </p:nvGraphicFramePr>
        <p:xfrm>
          <a:off x="1552225" y="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382850"/>
                <a:gridCol w="904875"/>
                <a:gridCol w="1060200"/>
                <a:gridCol w="749550"/>
                <a:gridCol w="904875"/>
                <a:gridCol w="904875"/>
                <a:gridCol w="904875"/>
                <a:gridCol w="1025725"/>
              </a:tblGrid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total_perform_time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Needed_machine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To_do_time_step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time_until_finish_current_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Last_idle_time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Total_idle_time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20"/>
          <p:cNvSpPr txBox="1"/>
          <p:nvPr/>
        </p:nvSpPr>
        <p:spPr>
          <a:xfrm>
            <a:off x="2269700" y="4847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>
            <p:ph type="title"/>
          </p:nvPr>
        </p:nvSpPr>
        <p:spPr>
          <a:xfrm>
            <a:off x="1239950" y="251700"/>
            <a:ext cx="7030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r>
              <a:rPr lang="en"/>
              <a:t>: Action1</a:t>
            </a:r>
            <a:endParaRPr/>
          </a:p>
        </p:txBody>
      </p:sp>
      <p:graphicFrame>
        <p:nvGraphicFramePr>
          <p:cNvPr id="325" name="Google Shape;325;p20"/>
          <p:cNvGraphicFramePr/>
          <p:nvPr/>
        </p:nvGraphicFramePr>
        <p:xfrm>
          <a:off x="2049113" y="318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486400"/>
                <a:gridCol w="2114175"/>
                <a:gridCol w="2591000"/>
              </a:tblGrid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21"/>
          <p:cNvGraphicFramePr/>
          <p:nvPr/>
        </p:nvGraphicFramePr>
        <p:xfrm>
          <a:off x="1552225" y="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382850"/>
                <a:gridCol w="904875"/>
                <a:gridCol w="1042950"/>
                <a:gridCol w="766800"/>
                <a:gridCol w="904875"/>
                <a:gridCol w="904875"/>
                <a:gridCol w="904875"/>
                <a:gridCol w="1025725"/>
              </a:tblGrid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total_perform_time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Needed_machine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To_do_time_step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time_until_finish_current_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Last_idle_time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Total_idle_time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21"/>
          <p:cNvSpPr txBox="1"/>
          <p:nvPr/>
        </p:nvSpPr>
        <p:spPr>
          <a:xfrm>
            <a:off x="2269700" y="4847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1239950" y="251700"/>
            <a:ext cx="7030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2: Action2</a:t>
            </a:r>
            <a:endParaRPr/>
          </a:p>
        </p:txBody>
      </p:sp>
      <p:graphicFrame>
        <p:nvGraphicFramePr>
          <p:cNvPr id="333" name="Google Shape;333;p21"/>
          <p:cNvGraphicFramePr/>
          <p:nvPr/>
        </p:nvGraphicFramePr>
        <p:xfrm>
          <a:off x="2049113" y="318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{3AD32B9D-BFE4-4BB9-AA6F-CF9F854B5722}</a:tableStyleId>
              </a:tblPr>
              <a:tblGrid>
                <a:gridCol w="486400"/>
                <a:gridCol w="2114175"/>
                <a:gridCol w="2591000"/>
              </a:tblGrid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Machines_legal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Time_until_ava_machine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