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9CEF-A239-4294-A2DD-65EF35B14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D32D70-8E3E-42B4-9B1E-C03B63F76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D4350F-D2AF-483A-AA0B-A672377B24F6}"/>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C6AF8549-54AB-4817-9693-E15640F64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54FAB-45EC-4DD6-88F1-38D3A8DABC4D}"/>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21697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B611-5ABF-4536-A653-FAC67843E3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D231F2-9991-4D42-A6FA-E00E22E82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65D7F-1F0C-498B-B2F7-E06D3E7FE1D8}"/>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CDB86882-5C8C-4FDD-BE1A-F55A6FEB6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07B9D-116F-4F36-825D-C0EF2D26039D}"/>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1217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1F76B-F2B1-404D-B8F5-EC625975A4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7918A-5478-4EA4-82A1-42A08C6FE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8BA58-D9FC-4483-B16A-FFA11EF09C1F}"/>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83336225-1F29-4EFB-B9F2-CA53ED57E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0B384-8305-49D0-B175-9E2089FAB1E7}"/>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49541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055D-FB03-46A8-8950-7338DDBF5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D4069-A8C8-4D4E-9F36-E6FBB49B2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CF90C-F5CF-4A02-BDEC-51840C944178}"/>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C510576B-5ADE-4F5A-8DBD-8A520EEE9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A175C-B8F0-4715-8F17-FD0D8DB3CE30}"/>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92795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3360-51B5-49A7-B6E8-A4C3440D9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55507-D9DB-4805-9586-B51F0A670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FD770-ACB8-46E5-9AD5-2556ED889F20}"/>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5EDC53BE-A037-4956-8026-7F567E9D1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7B97B-ECCB-4977-80C3-5EADCE277A41}"/>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05474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EABF-4B7D-438F-8806-F3AFDA6E9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28E011-F1D6-4264-AF9E-A69D7F767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4F23BB-2671-4417-9BB8-78FC2F711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096647-CBA9-4597-98F7-8A1225165F80}"/>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6" name="Footer Placeholder 5">
            <a:extLst>
              <a:ext uri="{FF2B5EF4-FFF2-40B4-BE49-F238E27FC236}">
                <a16:creationId xmlns:a16="http://schemas.microsoft.com/office/drawing/2014/main" id="{B63A2282-907E-4897-AAB5-60A513CD3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C6392-D4E5-4139-9B83-DB1D10B4A474}"/>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0295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21EE-3699-4590-97A1-BB4DC3A278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28A91-0EA2-4A0C-8E92-FC954EEF9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61F9B5-B1B8-4E14-922C-5876214DE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90F55-8B34-46D6-95F7-AB841319D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CCFCD-34EF-4E63-84DC-6C6F3DE863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82DEFD-E708-4C50-AAC2-64FDEEBC75CC}"/>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8" name="Footer Placeholder 7">
            <a:extLst>
              <a:ext uri="{FF2B5EF4-FFF2-40B4-BE49-F238E27FC236}">
                <a16:creationId xmlns:a16="http://schemas.microsoft.com/office/drawing/2014/main" id="{F3B12EB3-7EDB-4E80-BAD3-2A99C8FCE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3B89DE-F8D3-48BE-84A3-AE62269E7980}"/>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399742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4D4D-3646-4F9E-8D41-9E18D21E4D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31D6D3-764D-4249-9814-313E9715EE23}"/>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4" name="Footer Placeholder 3">
            <a:extLst>
              <a:ext uri="{FF2B5EF4-FFF2-40B4-BE49-F238E27FC236}">
                <a16:creationId xmlns:a16="http://schemas.microsoft.com/office/drawing/2014/main" id="{C3668AF4-F8A2-4271-AC3E-B8193D8F56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9CD0BD-D039-4DAA-A4CC-C9AC5D70F703}"/>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26606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F62BA-1607-47B6-9EA0-F4EECE65162B}"/>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3" name="Footer Placeholder 2">
            <a:extLst>
              <a:ext uri="{FF2B5EF4-FFF2-40B4-BE49-F238E27FC236}">
                <a16:creationId xmlns:a16="http://schemas.microsoft.com/office/drawing/2014/main" id="{2BFE9AE8-657C-4DE8-97D0-993D859ABF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76342-34E1-4E15-A1C5-B30947B3DD07}"/>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143563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EE7-4BB6-4E75-92F2-0EEED33E6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154269-B012-4F00-A625-8BC51843B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2C95B7-8EC4-482B-803E-BB6FE6979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4310-171B-4B5E-BDC8-863B5A7D86D5}"/>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6" name="Footer Placeholder 5">
            <a:extLst>
              <a:ext uri="{FF2B5EF4-FFF2-40B4-BE49-F238E27FC236}">
                <a16:creationId xmlns:a16="http://schemas.microsoft.com/office/drawing/2014/main" id="{99B07F30-F685-48BE-959F-1F3CC767A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DB068-8F20-402D-9F85-1618BB923D69}"/>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20366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B55F-7D53-4601-9097-E5EE40C05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FBFE1E-5378-457B-A881-81994B3F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3206B6-7382-4335-A0D4-345AFAA9F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D0344-8590-4C72-82B0-51CCDF5A3B3B}"/>
              </a:ext>
            </a:extLst>
          </p:cNvPr>
          <p:cNvSpPr>
            <a:spLocks noGrp="1"/>
          </p:cNvSpPr>
          <p:nvPr>
            <p:ph type="dt" sz="half" idx="10"/>
          </p:nvPr>
        </p:nvSpPr>
        <p:spPr/>
        <p:txBody>
          <a:bodyPr/>
          <a:lstStyle/>
          <a:p>
            <a:fld id="{44D4B78C-FA7B-4B19-B8B7-A239C3E3C096}" type="datetimeFigureOut">
              <a:rPr lang="en-IN" smtClean="0"/>
              <a:t>04-10-2022</a:t>
            </a:fld>
            <a:endParaRPr lang="en-IN"/>
          </a:p>
        </p:txBody>
      </p:sp>
      <p:sp>
        <p:nvSpPr>
          <p:cNvPr id="6" name="Footer Placeholder 5">
            <a:extLst>
              <a:ext uri="{FF2B5EF4-FFF2-40B4-BE49-F238E27FC236}">
                <a16:creationId xmlns:a16="http://schemas.microsoft.com/office/drawing/2014/main" id="{82DBF86B-63E1-419A-AA6F-421AB8446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2B7C3-CF46-479D-81A0-ED098A3B0CE4}"/>
              </a:ext>
            </a:extLst>
          </p:cNvPr>
          <p:cNvSpPr>
            <a:spLocks noGrp="1"/>
          </p:cNvSpPr>
          <p:nvPr>
            <p:ph type="sldNum" sz="quarter" idx="12"/>
          </p:nvPr>
        </p:nvSpPr>
        <p:spPr/>
        <p:txBody>
          <a:bodyPr/>
          <a:lstStyle/>
          <a:p>
            <a:fld id="{C9B6AF6A-63BB-4A25-981D-80C000DA5172}" type="slidenum">
              <a:rPr lang="en-IN" smtClean="0"/>
              <a:t>‹#›</a:t>
            </a:fld>
            <a:endParaRPr lang="en-IN"/>
          </a:p>
        </p:txBody>
      </p:sp>
    </p:spTree>
    <p:extLst>
      <p:ext uri="{BB962C8B-B14F-4D97-AF65-F5344CB8AC3E}">
        <p14:creationId xmlns:p14="http://schemas.microsoft.com/office/powerpoint/2010/main" val="415744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E6887-3215-43CA-97E8-D5BD9F47D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07DEB-BF9C-4319-B9EB-DB8248966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A15AF-67B4-43D3-94BD-03303B4D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4B78C-FA7B-4B19-B8B7-A239C3E3C096}" type="datetimeFigureOut">
              <a:rPr lang="en-IN" smtClean="0"/>
              <a:t>04-10-2022</a:t>
            </a:fld>
            <a:endParaRPr lang="en-IN"/>
          </a:p>
        </p:txBody>
      </p:sp>
      <p:sp>
        <p:nvSpPr>
          <p:cNvPr id="5" name="Footer Placeholder 4">
            <a:extLst>
              <a:ext uri="{FF2B5EF4-FFF2-40B4-BE49-F238E27FC236}">
                <a16:creationId xmlns:a16="http://schemas.microsoft.com/office/drawing/2014/main" id="{FD12BA6A-2C25-4366-94DD-F105ECA14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BE8CA0-55B5-4231-B8C6-9CE950CD3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6AF6A-63BB-4A25-981D-80C000DA5172}" type="slidenum">
              <a:rPr lang="en-IN" smtClean="0"/>
              <a:t>‹#›</a:t>
            </a:fld>
            <a:endParaRPr lang="en-IN"/>
          </a:p>
        </p:txBody>
      </p:sp>
    </p:spTree>
    <p:extLst>
      <p:ext uri="{BB962C8B-B14F-4D97-AF65-F5344CB8AC3E}">
        <p14:creationId xmlns:p14="http://schemas.microsoft.com/office/powerpoint/2010/main" val="738656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Learn/Getting_started_with_the_web/HTML_basics#anatomy_of_an_html_el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mozilla.org/en-US/docs/Web/HTML/Element/section" TargetMode="External"/><Relationship Id="rId13" Type="http://schemas.openxmlformats.org/officeDocument/2006/relationships/hyperlink" Target="https://developer.mozilla.org/en-US/docs/Web/HTML/Element/aside" TargetMode="External"/><Relationship Id="rId18" Type="http://schemas.openxmlformats.org/officeDocument/2006/relationships/hyperlink" Target="https://developer.mozilla.org/en-US/docs/Web/HTML/Element/embed" TargetMode="External"/><Relationship Id="rId26" Type="http://schemas.openxmlformats.org/officeDocument/2006/relationships/image" Target="../media/image3.png"/><Relationship Id="rId3" Type="http://schemas.openxmlformats.org/officeDocument/2006/relationships/hyperlink" Target="https://developer.mozilla.org/en-US/docs/Web/HTML/Element/title" TargetMode="External"/><Relationship Id="rId21" Type="http://schemas.openxmlformats.org/officeDocument/2006/relationships/hyperlink" Target="https://developer.mozilla.org/en-US/docs/Web/HTML/Element/progress" TargetMode="External"/><Relationship Id="rId7" Type="http://schemas.openxmlformats.org/officeDocument/2006/relationships/hyperlink" Target="https://developer.mozilla.org/en-US/docs/Web/HTML/Element/article" TargetMode="External"/><Relationship Id="rId12" Type="http://schemas.openxmlformats.org/officeDocument/2006/relationships/hyperlink" Target="https://developer.mozilla.org/en-US/docs/Web/HTML/Element/img" TargetMode="External"/><Relationship Id="rId17" Type="http://schemas.openxmlformats.org/officeDocument/2006/relationships/hyperlink" Target="https://developer.mozilla.org/en-US/docs/Web/HTML/Element/details" TargetMode="External"/><Relationship Id="rId25" Type="http://schemas.openxmlformats.org/officeDocument/2006/relationships/hyperlink" Target="https://developer.mozilla.org/en-US/docs/Web/HTML/Element/li" TargetMode="External"/><Relationship Id="rId2" Type="http://schemas.openxmlformats.org/officeDocument/2006/relationships/hyperlink" Target="https://developer.mozilla.org/en-US/docs/Web/HTML/Element/head" TargetMode="External"/><Relationship Id="rId16" Type="http://schemas.openxmlformats.org/officeDocument/2006/relationships/hyperlink" Target="https://developer.mozilla.org/en-US/docs/Web/HTML/Element/datalist" TargetMode="External"/><Relationship Id="rId20" Type="http://schemas.openxmlformats.org/officeDocument/2006/relationships/hyperlink" Target="https://developer.mozilla.org/en-US/docs/Web/HTML/Element/outpu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span" TargetMode="External"/><Relationship Id="rId24" Type="http://schemas.openxmlformats.org/officeDocument/2006/relationships/hyperlink" Target="https://developer.mozilla.org/en-US/docs/Web/HTML/Element/ol" TargetMode="External"/><Relationship Id="rId5" Type="http://schemas.openxmlformats.org/officeDocument/2006/relationships/hyperlink" Target="https://developer.mozilla.org/en-US/docs/Web/HTML/Element/header" TargetMode="External"/><Relationship Id="rId15" Type="http://schemas.openxmlformats.org/officeDocument/2006/relationships/hyperlink" Target="https://developer.mozilla.org/en-US/docs/Web/HTML/Element/canvas" TargetMode="External"/><Relationship Id="rId23" Type="http://schemas.openxmlformats.org/officeDocument/2006/relationships/hyperlink" Target="https://developer.mozilla.org/en-US/docs/Web/HTML/Element/ul" TargetMode="External"/><Relationship Id="rId10" Type="http://schemas.openxmlformats.org/officeDocument/2006/relationships/hyperlink" Target="https://developer.mozilla.org/en-US/docs/Web/HTML/Element/div" TargetMode="External"/><Relationship Id="rId19" Type="http://schemas.openxmlformats.org/officeDocument/2006/relationships/hyperlink" Target="https://developer.mozilla.org/en-US/docs/Web/HTML/Element/nav" TargetMode="External"/><Relationship Id="rId4" Type="http://schemas.openxmlformats.org/officeDocument/2006/relationships/hyperlink" Target="https://developer.mozilla.org/en-US/docs/Web/HTML/Element/body" TargetMode="External"/><Relationship Id="rId9" Type="http://schemas.openxmlformats.org/officeDocument/2006/relationships/hyperlink" Target="https://developer.mozilla.org/en-US/docs/Web/HTML/Element/p" TargetMode="External"/><Relationship Id="rId14" Type="http://schemas.openxmlformats.org/officeDocument/2006/relationships/hyperlink" Target="https://developer.mozilla.org/en-US/docs/Web/HTML/Element/audio" TargetMode="External"/><Relationship Id="rId22" Type="http://schemas.openxmlformats.org/officeDocument/2006/relationships/hyperlink" Target="https://developer.mozilla.org/en-US/docs/Web/HTML/Element/video" TargetMode="External"/><Relationship Id="rId27"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meta.asp" TargetMode="External"/><Relationship Id="rId2" Type="http://schemas.openxmlformats.org/officeDocument/2006/relationships/hyperlink" Target="https://developer.mozilla.org/en-US/docs/Learn/Getting_started_with_the_web/HTML_basics#anatomy_of_an_html_docu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difference-between-html-and-html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Glossary/Tag" TargetMode="External"/><Relationship Id="rId2" Type="http://schemas.openxmlformats.org/officeDocument/2006/relationships/hyperlink" Target="https://developer.mozilla.org/en-US/docs/Glossary/El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C7934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4" name="Content Placeholder 3" descr="Chart, funnel chart&#10;&#10;Description automatically generated">
            <a:extLst>
              <a:ext uri="{FF2B5EF4-FFF2-40B4-BE49-F238E27FC236}">
                <a16:creationId xmlns:a16="http://schemas.microsoft.com/office/drawing/2014/main" id="{03B3711C-FAF1-443C-80A0-806831F556CB}"/>
              </a:ext>
            </a:extLst>
          </p:cNvPr>
          <p:cNvPicPr>
            <a:picLocks noGrp="1" noChangeAspect="1"/>
          </p:cNvPicPr>
          <p:nvPr>
            <p:ph idx="1"/>
          </p:nvPr>
        </p:nvPicPr>
        <p:blipFill rotWithShape="1">
          <a:blip r:embed="rId2"/>
          <a:srcRect t="4116" r="-2" b="3910"/>
          <a:stretch/>
        </p:blipFill>
        <p:spPr>
          <a:xfrm>
            <a:off x="2551176" y="437546"/>
            <a:ext cx="9180576" cy="5952744"/>
          </a:xfrm>
          <a:prstGeom prst="rect">
            <a:avLst/>
          </a:prstGeom>
        </p:spPr>
      </p:pic>
    </p:spTree>
    <p:extLst>
      <p:ext uri="{BB962C8B-B14F-4D97-AF65-F5344CB8AC3E}">
        <p14:creationId xmlns:p14="http://schemas.microsoft.com/office/powerpoint/2010/main" val="292459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24BCDA-CCA5-4E81-A8F4-05630538B6FC}"/>
              </a:ext>
            </a:extLst>
          </p:cNvPr>
          <p:cNvSpPr>
            <a:spLocks noGrp="1"/>
          </p:cNvSpPr>
          <p:nvPr>
            <p:ph type="title"/>
          </p:nvPr>
        </p:nvSpPr>
        <p:spPr>
          <a:xfrm>
            <a:off x="630936" y="630936"/>
            <a:ext cx="5260992" cy="2096756"/>
          </a:xfrm>
          <a:noFill/>
        </p:spPr>
        <p:txBody>
          <a:bodyPr anchor="t">
            <a:normAutofit/>
          </a:bodyPr>
          <a:lstStyle/>
          <a:p>
            <a:r>
              <a:rPr lang="en-US" sz="3000" b="1" i="0" u="none" strike="noStrike">
                <a:solidFill>
                  <a:schemeClr val="bg1"/>
                </a:solidFill>
                <a:effectLst/>
                <a:latin typeface="Inter"/>
                <a:hlinkClick r:id="rId2" tooltip="Permalink to Anatomy of an HTML element"/>
              </a:rPr>
              <a:t>Anatomy of an HTML element</a:t>
            </a:r>
            <a:br>
              <a:rPr lang="en-US" sz="3000" b="1" i="0">
                <a:solidFill>
                  <a:schemeClr val="bg1"/>
                </a:solidFill>
                <a:effectLst/>
                <a:latin typeface="Inter"/>
              </a:rPr>
            </a:br>
            <a:r>
              <a:rPr lang="en-US" sz="3000" b="0" i="0">
                <a:solidFill>
                  <a:schemeClr val="bg1"/>
                </a:solidFill>
                <a:effectLst/>
                <a:latin typeface="Inter"/>
              </a:rPr>
              <a:t>Let's explore this paragraph element a bit further.</a:t>
            </a:r>
            <a:br>
              <a:rPr lang="en-US" sz="3000" b="0" i="0">
                <a:solidFill>
                  <a:schemeClr val="bg1"/>
                </a:solidFill>
                <a:effectLst/>
                <a:latin typeface="Inter"/>
              </a:rPr>
            </a:br>
            <a:endParaRPr lang="en-IN" sz="30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Graphical user interface, text&#10;&#10;Description automatically generated with medium confidence">
            <a:extLst>
              <a:ext uri="{FF2B5EF4-FFF2-40B4-BE49-F238E27FC236}">
                <a16:creationId xmlns:a16="http://schemas.microsoft.com/office/drawing/2014/main" id="{95D19FC0-FB09-432C-A63C-52CF7135B440}"/>
              </a:ext>
            </a:extLst>
          </p:cNvPr>
          <p:cNvPicPr>
            <a:picLocks noChangeAspect="1"/>
          </p:cNvPicPr>
          <p:nvPr/>
        </p:nvPicPr>
        <p:blipFill>
          <a:blip r:embed="rId3"/>
          <a:stretch>
            <a:fillRect/>
          </a:stretch>
        </p:blipFill>
        <p:spPr>
          <a:xfrm>
            <a:off x="828494" y="2885910"/>
            <a:ext cx="10448795"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08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6501A3-B04A-4668-9AD9-2EC63621476E}"/>
              </a:ext>
            </a:extLst>
          </p:cNvPr>
          <p:cNvSpPr>
            <a:spLocks noGrp="1"/>
          </p:cNvSpPr>
          <p:nvPr>
            <p:ph type="title"/>
          </p:nvPr>
        </p:nvSpPr>
        <p:spPr>
          <a:xfrm>
            <a:off x="833002" y="365125"/>
            <a:ext cx="10520702" cy="1325563"/>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5AFD43C4-8BB2-4D9A-8AEA-9CB06C6E9F7B}"/>
              </a:ext>
            </a:extLst>
          </p:cNvPr>
          <p:cNvSpPr>
            <a:spLocks noGrp="1"/>
          </p:cNvSpPr>
          <p:nvPr>
            <p:ph idx="1"/>
          </p:nvPr>
        </p:nvSpPr>
        <p:spPr>
          <a:xfrm>
            <a:off x="838201" y="2022601"/>
            <a:ext cx="10515598" cy="4154361"/>
          </a:xfrm>
        </p:spPr>
        <p:txBody>
          <a:bodyPr>
            <a:normAutofit/>
          </a:bodyPr>
          <a:lstStyle/>
          <a:p>
            <a:r>
              <a:rPr lang="en-US" sz="2000" b="0" i="0">
                <a:solidFill>
                  <a:srgbClr val="FFFFFF"/>
                </a:solidFill>
                <a:effectLst/>
                <a:latin typeface="Inter"/>
              </a:rPr>
              <a:t>The main parts of our element are as follows:</a:t>
            </a:r>
          </a:p>
          <a:p>
            <a:pPr>
              <a:buFont typeface="+mj-lt"/>
              <a:buAutoNum type="arabicPeriod"/>
            </a:pPr>
            <a:r>
              <a:rPr lang="en-US" sz="2000" b="1" i="0">
                <a:solidFill>
                  <a:srgbClr val="FFFFFF"/>
                </a:solidFill>
                <a:effectLst/>
                <a:latin typeface="Inter"/>
              </a:rPr>
              <a:t>The opening tag:</a:t>
            </a:r>
            <a:r>
              <a:rPr lang="en-US" sz="2000" b="0" i="0">
                <a:solidFill>
                  <a:srgbClr val="FFFFFF"/>
                </a:solidFill>
                <a:effectLst/>
                <a:latin typeface="Inter"/>
              </a:rPr>
              <a:t> This consists of the name of the element (in this case, p), wrapped in opening and closing </a:t>
            </a:r>
            <a:r>
              <a:rPr lang="en-US" sz="2000" b="1" i="0">
                <a:solidFill>
                  <a:srgbClr val="FFFFFF"/>
                </a:solidFill>
                <a:effectLst/>
                <a:latin typeface="Inter"/>
              </a:rPr>
              <a:t>angle brackets</a:t>
            </a:r>
            <a:r>
              <a:rPr lang="en-US" sz="2000" b="0" i="0">
                <a:solidFill>
                  <a:srgbClr val="FFFFFF"/>
                </a:solidFill>
                <a:effectLst/>
                <a:latin typeface="Inter"/>
              </a:rPr>
              <a:t>. This states where the element begins or starts to take effect — in this case where the paragraph begins.</a:t>
            </a:r>
          </a:p>
          <a:p>
            <a:pPr>
              <a:buFont typeface="+mj-lt"/>
              <a:buAutoNum type="arabicPeriod"/>
            </a:pPr>
            <a:r>
              <a:rPr lang="en-US" sz="2000" b="1" i="0">
                <a:solidFill>
                  <a:srgbClr val="FFFFFF"/>
                </a:solidFill>
                <a:effectLst/>
                <a:latin typeface="Inter"/>
              </a:rPr>
              <a:t>The closing tag:</a:t>
            </a:r>
            <a:r>
              <a:rPr lang="en-US" sz="2000" b="0" i="0">
                <a:solidFill>
                  <a:srgbClr val="FFFFFF"/>
                </a:solidFill>
                <a:effectLst/>
                <a:latin typeface="Inter"/>
              </a:rPr>
              <a:t> This is the same as the opening tag, except that it includes a </a:t>
            </a:r>
            <a:r>
              <a:rPr lang="en-US" sz="2000" b="0" i="1">
                <a:solidFill>
                  <a:srgbClr val="FFFFFF"/>
                </a:solidFill>
                <a:effectLst/>
                <a:latin typeface="Inter"/>
              </a:rPr>
              <a:t>forward slash</a:t>
            </a:r>
            <a:r>
              <a:rPr lang="en-US" sz="2000" b="0" i="0">
                <a:solidFill>
                  <a:srgbClr val="FFFFFF"/>
                </a:solidFill>
                <a:effectLst/>
                <a:latin typeface="Inter"/>
              </a:rPr>
              <a:t> before the element name. This states where the element ends — in this case where the paragraph ends. Failing to add a closing tag is one of the standard beginner errors and can lead to strange results.</a:t>
            </a:r>
          </a:p>
          <a:p>
            <a:pPr>
              <a:buFont typeface="+mj-lt"/>
              <a:buAutoNum type="arabicPeriod"/>
            </a:pPr>
            <a:r>
              <a:rPr lang="en-US" sz="2000" b="1" i="0">
                <a:solidFill>
                  <a:srgbClr val="FFFFFF"/>
                </a:solidFill>
                <a:effectLst/>
                <a:latin typeface="Inter"/>
              </a:rPr>
              <a:t>The content:</a:t>
            </a:r>
            <a:r>
              <a:rPr lang="en-US" sz="2000" b="0" i="0">
                <a:solidFill>
                  <a:srgbClr val="FFFFFF"/>
                </a:solidFill>
                <a:effectLst/>
                <a:latin typeface="Inter"/>
              </a:rPr>
              <a:t> This is the content of the element, which in this case, is just text.</a:t>
            </a:r>
          </a:p>
          <a:p>
            <a:pPr>
              <a:buFont typeface="+mj-lt"/>
              <a:buAutoNum type="arabicPeriod"/>
            </a:pPr>
            <a:r>
              <a:rPr lang="en-US" sz="2000" b="1" i="0">
                <a:solidFill>
                  <a:srgbClr val="FFFFFF"/>
                </a:solidFill>
                <a:effectLst/>
                <a:latin typeface="Inter"/>
              </a:rPr>
              <a:t>The element:</a:t>
            </a:r>
            <a:r>
              <a:rPr lang="en-US" sz="2000" b="0" i="0">
                <a:solidFill>
                  <a:srgbClr val="FFFFFF"/>
                </a:solidFill>
                <a:effectLst/>
                <a:latin typeface="Inter"/>
              </a:rPr>
              <a:t> The opening tag, the closing tag, and the content together comprise the element.</a:t>
            </a:r>
          </a:p>
          <a:p>
            <a:endParaRPr lang="en-IN" sz="2000">
              <a:solidFill>
                <a:srgbClr val="FFFFFF"/>
              </a:solidFill>
            </a:endParaRPr>
          </a:p>
        </p:txBody>
      </p:sp>
    </p:spTree>
    <p:extLst>
      <p:ext uri="{BB962C8B-B14F-4D97-AF65-F5344CB8AC3E}">
        <p14:creationId xmlns:p14="http://schemas.microsoft.com/office/powerpoint/2010/main" val="22177589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4" name="Oval 5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4" name="Straight Connector 6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2" name="Straight Connector 7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Graphical user interface, text&#10;&#10;Description automatically generated">
            <a:extLst>
              <a:ext uri="{FF2B5EF4-FFF2-40B4-BE49-F238E27FC236}">
                <a16:creationId xmlns:a16="http://schemas.microsoft.com/office/drawing/2014/main" id="{CD99540C-1486-46CC-8FD7-D406D76C0389}"/>
              </a:ext>
            </a:extLst>
          </p:cNvPr>
          <p:cNvPicPr>
            <a:picLocks noChangeAspect="1"/>
          </p:cNvPicPr>
          <p:nvPr/>
        </p:nvPicPr>
        <p:blipFill>
          <a:blip r:embed="rId2"/>
          <a:stretch>
            <a:fillRect/>
          </a:stretch>
        </p:blipFill>
        <p:spPr>
          <a:xfrm>
            <a:off x="467356" y="309923"/>
            <a:ext cx="10843065" cy="1355381"/>
          </a:xfrm>
          <a:prstGeom prst="rect">
            <a:avLst/>
          </a:prstGeom>
        </p:spPr>
      </p:pic>
      <p:grpSp>
        <p:nvGrpSpPr>
          <p:cNvPr id="77" name="Group 7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78" name="Straight Connector 7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Oval 8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B4004E-B8BF-450B-8BBC-F8164601E5B5}"/>
              </a:ext>
            </a:extLst>
          </p:cNvPr>
          <p:cNvSpPr>
            <a:spLocks noGrp="1"/>
          </p:cNvSpPr>
          <p:nvPr>
            <p:ph idx="1"/>
          </p:nvPr>
        </p:nvSpPr>
        <p:spPr>
          <a:xfrm>
            <a:off x="610110" y="2271230"/>
            <a:ext cx="10843065" cy="4184587"/>
          </a:xfrm>
          <a:noFill/>
        </p:spPr>
        <p:txBody>
          <a:bodyPr anchor="t">
            <a:normAutofit/>
          </a:bodyPr>
          <a:lstStyle/>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Elements can also have attributes that look like the following:</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Attributes contain extra information about the element that you don't want to appear in the actual content. Here, class is the attribute name and editor-note is the attribute value. The class attribute allows you to give the element a non-unique identifier that can be used to target it (and any other elements with the same class value) with style information and other things.</a:t>
            </a:r>
          </a:p>
          <a:p>
            <a:endParaRPr lang="en-US" sz="1600" b="0" i="0" dirty="0">
              <a:solidFill>
                <a:schemeClr val="bg1"/>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An attribute should always have the following:</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A space between it and the element name (or the previous attribute, if the element already has one or more attributes).</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The attribute name followed by an equal sign.</a:t>
            </a:r>
          </a:p>
          <a:p>
            <a:pPr marL="0" indent="0">
              <a:buNone/>
            </a:pPr>
            <a:r>
              <a:rPr lang="en-US" sz="1600" b="0" i="0" dirty="0">
                <a:solidFill>
                  <a:schemeClr val="bg1"/>
                </a:solidFill>
                <a:effectLst/>
                <a:latin typeface="Times New Roman" panose="02020603050405020304" pitchFamily="18" charset="0"/>
                <a:cs typeface="Times New Roman" panose="02020603050405020304" pitchFamily="18" charset="0"/>
              </a:rPr>
              <a:t>The attribute value wrapped by opening and closing quotation marks.</a:t>
            </a:r>
          </a:p>
          <a:p>
            <a:pPr marL="0" indent="0">
              <a:buNone/>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Note: Simple attribute values that don't contain ASCII whitespace (or any of the characters " ' ` = &lt; &gt; ) can remain unquoted, but it is recommended that you quote all attribute values, as it makes the code more consistent and understandable.</a:t>
            </a:r>
            <a:endParaRPr kumimoji="0" lang="en-IN" sz="14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indent="0">
              <a:buNone/>
            </a:pPr>
            <a:endParaRPr lang="en-US" sz="4800" b="0" i="0" dirty="0">
              <a:solidFill>
                <a:schemeClr val="bg1"/>
              </a:solidFill>
              <a:effectLst/>
              <a:latin typeface="Times New Roman" panose="02020603050405020304" pitchFamily="18" charset="0"/>
              <a:cs typeface="Times New Roman" panose="02020603050405020304" pitchFamily="18" charset="0"/>
            </a:endParaRPr>
          </a:p>
          <a:p>
            <a:pPr marL="0" indent="0">
              <a:buNone/>
            </a:pPr>
            <a:endParaRPr lang="en-US" sz="4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4800" b="0" i="0" dirty="0">
              <a:solidFill>
                <a:schemeClr val="bg1"/>
              </a:solidFill>
              <a:effectLst/>
              <a:latin typeface="Times New Roman" panose="02020603050405020304" pitchFamily="18" charset="0"/>
              <a:cs typeface="Times New Roman" panose="02020603050405020304" pitchFamily="18" charset="0"/>
            </a:endParaRPr>
          </a:p>
          <a:p>
            <a:endParaRPr lang="en-US" sz="1000" dirty="0">
              <a:solidFill>
                <a:schemeClr val="bg1"/>
              </a:solidFill>
              <a:latin typeface="Inter"/>
            </a:endParaRPr>
          </a:p>
          <a:p>
            <a:endParaRPr lang="en-US" sz="1000" b="0" i="0" dirty="0">
              <a:solidFill>
                <a:schemeClr val="bg1"/>
              </a:solidFill>
              <a:effectLst/>
              <a:latin typeface="Inter"/>
            </a:endParaRPr>
          </a:p>
          <a:p>
            <a:endParaRPr lang="en-US" sz="1000" dirty="0">
              <a:solidFill>
                <a:schemeClr val="bg1"/>
              </a:solidFill>
              <a:latin typeface="Inter"/>
            </a:endParaRPr>
          </a:p>
          <a:p>
            <a:endParaRPr lang="en-US" sz="1000" b="0" i="0" dirty="0">
              <a:solidFill>
                <a:schemeClr val="bg1"/>
              </a:solidFill>
              <a:effectLst/>
              <a:latin typeface="Inter"/>
            </a:endParaRPr>
          </a:p>
          <a:p>
            <a:endParaRPr lang="en-US" sz="1000" b="0" i="0" dirty="0">
              <a:solidFill>
                <a:schemeClr val="bg1"/>
              </a:solidFill>
              <a:effectLst/>
              <a:latin typeface="Inter"/>
            </a:endParaRPr>
          </a:p>
          <a:p>
            <a:endParaRPr lang="en-IN" sz="1000" dirty="0">
              <a:solidFill>
                <a:schemeClr val="bg1"/>
              </a:solidFill>
            </a:endParaRPr>
          </a:p>
        </p:txBody>
      </p:sp>
    </p:spTree>
    <p:extLst>
      <p:ext uri="{BB962C8B-B14F-4D97-AF65-F5344CB8AC3E}">
        <p14:creationId xmlns:p14="http://schemas.microsoft.com/office/powerpoint/2010/main" val="9453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D1AA4-6D0C-424C-B530-0A3EB8653D90}"/>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Rest we have covered in </a:t>
            </a:r>
            <a:r>
              <a:rPr lang="en-US" sz="5400" kern="1200" dirty="0" err="1">
                <a:solidFill>
                  <a:schemeClr val="bg1"/>
                </a:solidFill>
                <a:latin typeface="+mj-lt"/>
                <a:ea typeface="+mj-ea"/>
                <a:cs typeface="+mj-cs"/>
              </a:rPr>
              <a:t>Vscode</a:t>
            </a:r>
            <a:r>
              <a:rPr lang="en-US" sz="5400" kern="1200" dirty="0">
                <a:solidFill>
                  <a:schemeClr val="bg1"/>
                </a:solidFill>
                <a:latin typeface="+mj-lt"/>
                <a:ea typeface="+mj-ea"/>
                <a:cs typeface="+mj-cs"/>
              </a:rPr>
              <a:t> </a:t>
            </a:r>
            <a:r>
              <a:rPr lang="en-US" sz="5400" kern="1200" dirty="0">
                <a:solidFill>
                  <a:schemeClr val="bg1"/>
                </a:solidFill>
                <a:latin typeface="+mj-lt"/>
                <a:ea typeface="+mj-ea"/>
                <a:cs typeface="+mj-cs"/>
                <a:sym typeface="Wingdings" panose="05000000000000000000" pitchFamily="2" charset="2"/>
              </a:rPr>
              <a:t></a:t>
            </a:r>
            <a:br>
              <a:rPr lang="en-US" sz="5400" kern="1200" dirty="0">
                <a:solidFill>
                  <a:schemeClr val="bg1"/>
                </a:solidFill>
                <a:latin typeface="+mj-lt"/>
                <a:ea typeface="+mj-ea"/>
                <a:cs typeface="+mj-cs"/>
              </a:rPr>
            </a:br>
            <a:endParaRPr lang="en-US" sz="5400" kern="1200" dirty="0">
              <a:solidFill>
                <a:schemeClr val="bg1"/>
              </a:solidFill>
              <a:latin typeface="+mj-lt"/>
              <a:ea typeface="+mj-ea"/>
              <a:cs typeface="+mj-cs"/>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58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75E584-61C0-4736-AF5C-9BCC9D0C4FF2}"/>
              </a:ext>
            </a:extLst>
          </p:cNvPr>
          <p:cNvPicPr>
            <a:picLocks noChangeAspect="1"/>
          </p:cNvPicPr>
          <p:nvPr/>
        </p:nvPicPr>
        <p:blipFill rotWithShape="1">
          <a:blip r:embed="rId2"/>
          <a:srcRect t="4364" r="40534" b="4726"/>
          <a:stretch/>
        </p:blipFill>
        <p:spPr>
          <a:xfrm>
            <a:off x="3523488" y="-133805"/>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B9907C-0F05-4597-B172-D3966B04C14E}"/>
              </a:ext>
            </a:extLst>
          </p:cNvPr>
          <p:cNvSpPr>
            <a:spLocks noGrp="1"/>
          </p:cNvSpPr>
          <p:nvPr>
            <p:ph type="ctrTitle"/>
          </p:nvPr>
        </p:nvSpPr>
        <p:spPr>
          <a:xfrm>
            <a:off x="477981" y="1122363"/>
            <a:ext cx="4023360" cy="3204134"/>
          </a:xfrm>
        </p:spPr>
        <p:txBody>
          <a:bodyPr anchor="b">
            <a:normAutofit/>
          </a:bodyPr>
          <a:lstStyle/>
          <a:p>
            <a:pPr algn="l"/>
            <a:r>
              <a:rPr lang="en-IN" sz="4800" dirty="0"/>
              <a:t>What is HTML?</a:t>
            </a:r>
          </a:p>
        </p:txBody>
      </p:sp>
      <p:sp>
        <p:nvSpPr>
          <p:cNvPr id="3" name="Subtitle 2">
            <a:extLst>
              <a:ext uri="{FF2B5EF4-FFF2-40B4-BE49-F238E27FC236}">
                <a16:creationId xmlns:a16="http://schemas.microsoft.com/office/drawing/2014/main" id="{1E4BF466-86A3-4D31-BC3F-4F1A616F9DEF}"/>
              </a:ext>
            </a:extLst>
          </p:cNvPr>
          <p:cNvSpPr>
            <a:spLocks noGrp="1"/>
          </p:cNvSpPr>
          <p:nvPr>
            <p:ph type="subTitle" idx="1"/>
          </p:nvPr>
        </p:nvSpPr>
        <p:spPr>
          <a:xfrm>
            <a:off x="477980" y="4872922"/>
            <a:ext cx="4023359" cy="1208141"/>
          </a:xfrm>
        </p:spPr>
        <p:txBody>
          <a:bodyPr>
            <a:normAutofit/>
          </a:bodyPr>
          <a:lstStyle/>
          <a:p>
            <a:pPr algn="l"/>
            <a:endParaRPr lang="en-IN"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679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1C1854-919D-4B58-BAA9-4214EA616261}"/>
              </a:ext>
            </a:extLst>
          </p:cNvPr>
          <p:cNvPicPr>
            <a:picLocks noChangeAspect="1"/>
          </p:cNvPicPr>
          <p:nvPr/>
        </p:nvPicPr>
        <p:blipFill rotWithShape="1">
          <a:blip r:embed="rId2"/>
          <a:srcRect t="4421" r="40527" b="466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CFC7DA-DE80-4154-B11F-476670CF5B98}"/>
              </a:ext>
            </a:extLst>
          </p:cNvPr>
          <p:cNvSpPr>
            <a:spLocks noGrp="1"/>
          </p:cNvSpPr>
          <p:nvPr>
            <p:ph idx="1"/>
          </p:nvPr>
        </p:nvSpPr>
        <p:spPr>
          <a:xfrm>
            <a:off x="371094" y="2718054"/>
            <a:ext cx="3438906" cy="3207258"/>
          </a:xfrm>
        </p:spPr>
        <p:txBody>
          <a:bodyPr anchor="t">
            <a:normAutofit/>
          </a:bodyPr>
          <a:lstStyle/>
          <a:p>
            <a:r>
              <a:rPr lang="en-US" sz="1700" b="0" i="0">
                <a:effectLst/>
                <a:latin typeface="Lato" panose="020B0604020202020204" pitchFamily="34" charset="0"/>
              </a:rPr>
              <a:t>HTML, or Hypertext Markup Language, is a markup language for the web that defines the structure of web pages.</a:t>
            </a:r>
            <a:endParaRPr lang="en-IN" sz="1700"/>
          </a:p>
        </p:txBody>
      </p:sp>
    </p:spTree>
    <p:extLst>
      <p:ext uri="{BB962C8B-B14F-4D97-AF65-F5344CB8AC3E}">
        <p14:creationId xmlns:p14="http://schemas.microsoft.com/office/powerpoint/2010/main" val="588549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D6A119-176C-43A5-8DD6-C9BBE55AD9BB}"/>
              </a:ext>
            </a:extLst>
          </p:cNvPr>
          <p:cNvSpPr>
            <a:spLocks noGrp="1"/>
          </p:cNvSpPr>
          <p:nvPr>
            <p:ph type="title"/>
          </p:nvPr>
        </p:nvSpPr>
        <p:spPr>
          <a:xfrm>
            <a:off x="833002" y="365125"/>
            <a:ext cx="10520702" cy="1325563"/>
          </a:xfrm>
        </p:spPr>
        <p:txBody>
          <a:bodyPr>
            <a:normAutofit/>
          </a:bodyPr>
          <a:lstStyle/>
          <a:p>
            <a:r>
              <a:rPr lang="en-IN" b="1" i="0">
                <a:solidFill>
                  <a:srgbClr val="FFFFFF"/>
                </a:solidFill>
                <a:effectLst/>
                <a:latin typeface="Inter"/>
              </a:rPr>
              <a:t>HTML: HyperText Markup Language</a:t>
            </a:r>
            <a:br>
              <a:rPr lang="en-IN" b="1" i="0">
                <a:solidFill>
                  <a:srgbClr val="FFFFFF"/>
                </a:solidFill>
                <a:effectLst/>
                <a:latin typeface="Inter"/>
              </a:rPr>
            </a:br>
            <a:endParaRPr lang="en-IN">
              <a:solidFill>
                <a:srgbClr val="FFFFFF"/>
              </a:solidFill>
            </a:endParaRPr>
          </a:p>
        </p:txBody>
      </p:sp>
      <p:sp>
        <p:nvSpPr>
          <p:cNvPr id="3" name="Content Placeholder 2">
            <a:extLst>
              <a:ext uri="{FF2B5EF4-FFF2-40B4-BE49-F238E27FC236}">
                <a16:creationId xmlns:a16="http://schemas.microsoft.com/office/drawing/2014/main" id="{C21AB2B2-66AA-474B-A7B1-89B509EA9A20}"/>
              </a:ext>
            </a:extLst>
          </p:cNvPr>
          <p:cNvSpPr>
            <a:spLocks noGrp="1"/>
          </p:cNvSpPr>
          <p:nvPr>
            <p:ph idx="1"/>
          </p:nvPr>
        </p:nvSpPr>
        <p:spPr>
          <a:xfrm>
            <a:off x="838201" y="2022601"/>
            <a:ext cx="10515598" cy="4154361"/>
          </a:xfrm>
        </p:spPr>
        <p:txBody>
          <a:bodyPr>
            <a:normAutofit/>
          </a:bodyPr>
          <a:lstStyle/>
          <a:p>
            <a:r>
              <a:rPr lang="en-US" sz="2000" b="1" i="0">
                <a:solidFill>
                  <a:srgbClr val="FFFFFF"/>
                </a:solidFill>
                <a:effectLst/>
                <a:latin typeface="Inter"/>
              </a:rPr>
              <a:t>HTML</a:t>
            </a:r>
            <a:r>
              <a:rPr lang="en-US" sz="2000" b="0" i="0">
                <a:solidFill>
                  <a:srgbClr val="FFFFFF"/>
                </a:solidFill>
                <a:effectLst/>
                <a:latin typeface="Inter"/>
              </a:rPr>
              <a:t> (HyperText Markup Language) is the most basic building block of the Web. It defines the meaning and structure of web content. Other technologies besides HTML are generally used to describe a web page's appearance/presentation (</a:t>
            </a:r>
            <a:r>
              <a:rPr lang="en-US" sz="2000" b="0" i="0" u="sng">
                <a:solidFill>
                  <a:srgbClr val="FFFFFF"/>
                </a:solidFill>
                <a:effectLst/>
                <a:latin typeface="Inter"/>
                <a:hlinkClick r:id="rId2"/>
              </a:rPr>
              <a:t>CSS</a:t>
            </a:r>
            <a:r>
              <a:rPr lang="en-US" sz="2000" b="0" i="0">
                <a:solidFill>
                  <a:srgbClr val="FFFFFF"/>
                </a:solidFill>
                <a:effectLst/>
                <a:latin typeface="Inter"/>
              </a:rPr>
              <a:t>) or functionality/behavior (</a:t>
            </a:r>
            <a:r>
              <a:rPr lang="en-US" sz="2000" b="0" i="0" u="sng">
                <a:solidFill>
                  <a:srgbClr val="FFFFFF"/>
                </a:solidFill>
                <a:effectLst/>
                <a:latin typeface="Inter"/>
                <a:hlinkClick r:id="rId3"/>
              </a:rPr>
              <a:t>JavaScript</a:t>
            </a:r>
            <a:r>
              <a:rPr lang="en-US" sz="2000" b="0" i="0">
                <a:solidFill>
                  <a:srgbClr val="FFFFFF"/>
                </a:solidFill>
                <a:effectLst/>
                <a:latin typeface="Inter"/>
              </a:rPr>
              <a:t>).</a:t>
            </a:r>
          </a:p>
          <a:p>
            <a:endParaRPr lang="en-US" sz="2000">
              <a:solidFill>
                <a:srgbClr val="FFFFFF"/>
              </a:solidFill>
              <a:latin typeface="Inter"/>
            </a:endParaRPr>
          </a:p>
          <a:p>
            <a:endParaRPr lang="en-US" sz="2000">
              <a:solidFill>
                <a:srgbClr val="FFFFFF"/>
              </a:solidFill>
              <a:latin typeface="Inter"/>
            </a:endParaRPr>
          </a:p>
          <a:p>
            <a:pPr marL="0" indent="0">
              <a:buNone/>
            </a:pPr>
            <a:r>
              <a:rPr lang="en-US" sz="2000">
                <a:solidFill>
                  <a:srgbClr val="FFFFFF"/>
                </a:solidFill>
                <a:latin typeface="Inter"/>
              </a:rPr>
              <a:t>Read More : </a:t>
            </a:r>
            <a:r>
              <a:rPr lang="en-US" sz="2000">
                <a:solidFill>
                  <a:srgbClr val="FFFFFF"/>
                </a:solidFill>
                <a:latin typeface="Inter"/>
                <a:hlinkClick r:id="rId4"/>
              </a:rPr>
              <a:t>https://developer.mozilla.org/en-US/docs/Web/HTML</a:t>
            </a:r>
            <a:endParaRPr lang="en-IN" sz="2000">
              <a:solidFill>
                <a:srgbClr val="FFFFFF"/>
              </a:solidFill>
            </a:endParaRPr>
          </a:p>
        </p:txBody>
      </p:sp>
    </p:spTree>
    <p:extLst>
      <p:ext uri="{BB962C8B-B14F-4D97-AF65-F5344CB8AC3E}">
        <p14:creationId xmlns:p14="http://schemas.microsoft.com/office/powerpoint/2010/main" val="20758452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71D46A-DCB8-49A5-BF35-836A421DE22F}"/>
              </a:ext>
            </a:extLst>
          </p:cNvPr>
          <p:cNvSpPr>
            <a:spLocks noGrp="1"/>
          </p:cNvSpPr>
          <p:nvPr>
            <p:ph type="title"/>
          </p:nvPr>
        </p:nvSpPr>
        <p:spPr>
          <a:xfrm>
            <a:off x="833002" y="448253"/>
            <a:ext cx="10520702" cy="1325563"/>
          </a:xfrm>
        </p:spPr>
        <p:txBody>
          <a:bodyPr>
            <a:normAutofit/>
          </a:bodyPr>
          <a:lstStyle/>
          <a:p>
            <a:r>
              <a:rPr lang="en-IN"/>
              <a:t>What’s HyperText?</a:t>
            </a:r>
          </a:p>
        </p:txBody>
      </p:sp>
      <p:sp>
        <p:nvSpPr>
          <p:cNvPr id="3" name="Content Placeholder 2">
            <a:extLst>
              <a:ext uri="{FF2B5EF4-FFF2-40B4-BE49-F238E27FC236}">
                <a16:creationId xmlns:a16="http://schemas.microsoft.com/office/drawing/2014/main" id="{DE320F61-331D-4B3D-8897-B3E1A3A3537B}"/>
              </a:ext>
            </a:extLst>
          </p:cNvPr>
          <p:cNvSpPr>
            <a:spLocks noGrp="1"/>
          </p:cNvSpPr>
          <p:nvPr>
            <p:ph idx="1"/>
          </p:nvPr>
        </p:nvSpPr>
        <p:spPr>
          <a:xfrm>
            <a:off x="838200" y="2191807"/>
            <a:ext cx="4936067" cy="3985155"/>
          </a:xfrm>
        </p:spPr>
        <p:txBody>
          <a:bodyPr>
            <a:normAutofit/>
          </a:bodyPr>
          <a:lstStyle/>
          <a:p>
            <a:r>
              <a:rPr lang="en-US" sz="2000" b="0" i="0">
                <a:effectLst/>
                <a:latin typeface="Inter"/>
              </a:rPr>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endParaRPr lang="en-US" sz="2000">
              <a:latin typeface="Inter"/>
            </a:endParaRPr>
          </a:p>
          <a:p>
            <a:pPr marL="0" indent="0">
              <a:buNone/>
            </a:pPr>
            <a:endParaRPr lang="en-IN" sz="2000"/>
          </a:p>
        </p:txBody>
      </p:sp>
      <p:pic>
        <p:nvPicPr>
          <p:cNvPr id="5" name="Graphic 4" descr="Question Mark with solid fill">
            <a:extLst>
              <a:ext uri="{FF2B5EF4-FFF2-40B4-BE49-F238E27FC236}">
                <a16:creationId xmlns:a16="http://schemas.microsoft.com/office/drawing/2014/main" id="{7DE485B9-111F-45AD-AE09-96A8272D3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14201034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45D6F3-9F1A-4F9E-B3F3-6D4BE1EA98AD}"/>
              </a:ext>
            </a:extLst>
          </p:cNvPr>
          <p:cNvSpPr>
            <a:spLocks noGrp="1"/>
          </p:cNvSpPr>
          <p:nvPr>
            <p:ph type="title"/>
          </p:nvPr>
        </p:nvSpPr>
        <p:spPr>
          <a:xfrm>
            <a:off x="833002" y="448253"/>
            <a:ext cx="10520702" cy="1325563"/>
          </a:xfrm>
        </p:spPr>
        <p:txBody>
          <a:bodyPr>
            <a:normAutofit/>
          </a:bodyPr>
          <a:lstStyle/>
          <a:p>
            <a:r>
              <a:rPr lang="en-IN"/>
              <a:t>What’s Markup? </a:t>
            </a:r>
          </a:p>
        </p:txBody>
      </p:sp>
      <p:sp>
        <p:nvSpPr>
          <p:cNvPr id="5" name="Rectangle 2">
            <a:extLst>
              <a:ext uri="{FF2B5EF4-FFF2-40B4-BE49-F238E27FC236}">
                <a16:creationId xmlns:a16="http://schemas.microsoft.com/office/drawing/2014/main" id="{4913D515-DBBA-4252-815D-78243E002281}"/>
              </a:ext>
            </a:extLst>
          </p:cNvPr>
          <p:cNvSpPr>
            <a:spLocks noGrp="1" noChangeArrowheads="1"/>
          </p:cNvSpPr>
          <p:nvPr>
            <p:ph idx="1"/>
          </p:nvPr>
        </p:nvSpPr>
        <p:spPr bwMode="auto">
          <a:xfrm>
            <a:off x="838200" y="2191807"/>
            <a:ext cx="4936067" cy="398515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HTML uses "markup" to annotate text, images,</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and other content for display in a Web browser.</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HTML markup includes special "elements" such as</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2"/>
              </a:rPr>
              <a:t>&lt;head&gt;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3"/>
              </a:rPr>
              <a:t>&lt;title&gt;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4"/>
              </a:rPr>
              <a:t>&lt;body&gt;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5"/>
              </a:rPr>
              <a:t>&lt;header&gt;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6"/>
              </a:rPr>
              <a:t>&lt;footer&gt;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7"/>
              </a:rPr>
              <a:t>&lt;article&gt;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8"/>
              </a:rPr>
              <a:t>&lt;section&gt;</a:t>
            </a:r>
            <a:r>
              <a:rPr kumimoji="0" lang="en-US" altLang="en-US" sz="2000" b="0" i="0" u="none" strike="noStrike" cap="none" normalizeH="0" baseline="0">
                <a:ln>
                  <a:noFill/>
                </a:ln>
                <a:effectLst/>
                <a:latin typeface="Inter"/>
              </a:rPr>
              <a: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9"/>
              </a:rPr>
              <a:t>&lt;p&gt;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0"/>
              </a:rPr>
              <a:t>&lt;div&gt;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1"/>
              </a:rPr>
              <a:t>&lt;span&gt;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2"/>
              </a:rPr>
              <a:t>&lt;img&gt;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3"/>
              </a:rPr>
              <a:t>&lt;aside&gt;</a:t>
            </a:r>
            <a:r>
              <a:rPr kumimoji="0" lang="en-US" altLang="en-US" sz="2000" b="0" i="0" u="none" strike="noStrike" cap="none" normalizeH="0" baseline="0">
                <a:ln>
                  <a:noFill/>
                </a:ln>
                <a:effectLst/>
                <a:latin typeface="Inter"/>
              </a:rPr>
              <a:t>, </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14"/>
              </a:rPr>
              <a:t>&lt;audio&gt;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5"/>
              </a:rPr>
              <a:t>&lt;canvas&gt;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6"/>
              </a:rPr>
              <a:t>&lt;datalist&gt;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7"/>
              </a:rPr>
              <a:t>&lt;details&gt;</a:t>
            </a:r>
            <a:r>
              <a:rPr kumimoji="0" lang="en-US" altLang="en-US" sz="2000" b="0" i="0" u="none" strike="noStrike" cap="none" normalizeH="0" baseline="0">
                <a:ln>
                  <a:noFill/>
                </a:ln>
                <a:effectLst/>
                <a:latin typeface="Inter"/>
              </a:rPr>
              <a: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8"/>
              </a:rPr>
              <a:t>&lt;embed&gt;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19"/>
              </a:rPr>
              <a:t>&lt;nav&gt;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0"/>
              </a:rPr>
              <a:t>&lt;output&gt;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1"/>
              </a:rPr>
              <a:t>&lt;progress&gt;</a:t>
            </a:r>
            <a:r>
              <a:rPr kumimoji="0" lang="en-US" altLang="en-US" sz="2000" b="0" i="0" u="none" strike="noStrike" cap="none" normalizeH="0" baseline="0">
                <a:ln>
                  <a:noFill/>
                </a:ln>
                <a:effectLst/>
                <a:latin typeface="Inter"/>
              </a:rPr>
              <a:t>, </a:t>
            </a:r>
          </a:p>
          <a:p>
            <a:pPr marL="0" marR="0" lvl="0" indent="0" defTabSz="914400" rtl="0" eaLnBrk="0" fontAlgn="base" latinLnBrk="0" hangingPunct="0">
              <a:spcBef>
                <a:spcPct val="0"/>
              </a:spcBef>
              <a:spcAft>
                <a:spcPts val="600"/>
              </a:spcAft>
              <a:buClrTx/>
              <a:buSzTx/>
              <a:buFontTx/>
              <a:buNone/>
              <a:tabLst/>
            </a:pPr>
            <a:r>
              <a:rPr kumimoji="0" lang="en-US" altLang="en-US" sz="2000" b="0" i="0" u="sng" strike="noStrike" cap="none" normalizeH="0" baseline="0">
                <a:ln>
                  <a:noFill/>
                </a:ln>
                <a:effectLst/>
                <a:latin typeface="Arial Unicode MS"/>
                <a:hlinkClick r:id="rId22"/>
              </a:rPr>
              <a:t>&lt;video&gt;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3"/>
              </a:rPr>
              <a:t>&lt;ul&gt;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4"/>
              </a:rPr>
              <a:t>&lt;ol&gt;</a:t>
            </a:r>
            <a:r>
              <a:rPr kumimoji="0" lang="en-US" altLang="en-US" sz="2000" b="0" i="0" u="none" strike="noStrike" cap="none" normalizeH="0" baseline="0">
                <a:ln>
                  <a:noFill/>
                </a:ln>
                <a:effectLst/>
                <a:latin typeface="Inter"/>
              </a:rPr>
              <a:t>, </a:t>
            </a:r>
            <a:r>
              <a:rPr kumimoji="0" lang="en-US" altLang="en-US" sz="2000" b="0" i="0" u="sng" strike="noStrike" cap="none" normalizeH="0" baseline="0">
                <a:ln>
                  <a:noFill/>
                </a:ln>
                <a:effectLst/>
                <a:latin typeface="Arial Unicode MS"/>
                <a:hlinkClick r:id="rId25"/>
              </a:rPr>
              <a:t>&lt;li&gt;</a:t>
            </a:r>
            <a:r>
              <a:rPr kumimoji="0" lang="en-US" altLang="en-US" sz="2000" b="0" i="0" u="none" strike="noStrike" cap="none" normalizeH="0" baseline="0">
                <a:ln>
                  <a:noFill/>
                </a:ln>
                <a:effectLst/>
                <a:latin typeface="Inter"/>
              </a:rPr>
              <a:t> and many others.</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pic>
        <p:nvPicPr>
          <p:cNvPr id="7" name="Graphic 6" descr="Question Mark with solid fill">
            <a:extLst>
              <a:ext uri="{FF2B5EF4-FFF2-40B4-BE49-F238E27FC236}">
                <a16:creationId xmlns:a16="http://schemas.microsoft.com/office/drawing/2014/main" id="{01F0CCFD-27D3-41BC-8AC1-8EC78B8141D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22370976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FA8383-B5B1-4187-8E13-0A1D6A1B7600}"/>
              </a:ext>
            </a:extLst>
          </p:cNvPr>
          <p:cNvSpPr>
            <a:spLocks noGrp="1"/>
          </p:cNvSpPr>
          <p:nvPr>
            <p:ph type="title"/>
          </p:nvPr>
        </p:nvSpPr>
        <p:spPr>
          <a:xfrm>
            <a:off x="833002" y="365125"/>
            <a:ext cx="10520702" cy="1325563"/>
          </a:xfrm>
        </p:spPr>
        <p:txBody>
          <a:bodyPr>
            <a:normAutofit/>
          </a:bodyPr>
          <a:lstStyle/>
          <a:p>
            <a:r>
              <a:rPr lang="en-US" b="1" i="0" u="none" strike="noStrike" dirty="0">
                <a:solidFill>
                  <a:srgbClr val="FFFFFF"/>
                </a:solidFill>
                <a:effectLst/>
                <a:latin typeface="Inter"/>
                <a:hlinkClick r:id="rId2" tooltip="Permalink to Anatomy of an HTML document"/>
              </a:rPr>
              <a:t>Anatomy of an HTML document</a:t>
            </a:r>
            <a:br>
              <a:rPr lang="en-US" b="1" i="0" dirty="0">
                <a:solidFill>
                  <a:srgbClr val="FFFFFF"/>
                </a:solidFill>
                <a:effectLst/>
                <a:latin typeface="Inter"/>
              </a:rPr>
            </a:br>
            <a:endParaRPr lang="en-IN" dirty="0">
              <a:solidFill>
                <a:srgbClr val="FFFFFF"/>
              </a:solidFill>
            </a:endParaRPr>
          </a:p>
        </p:txBody>
      </p:sp>
      <p:sp>
        <p:nvSpPr>
          <p:cNvPr id="3" name="Content Placeholder 2">
            <a:extLst>
              <a:ext uri="{FF2B5EF4-FFF2-40B4-BE49-F238E27FC236}">
                <a16:creationId xmlns:a16="http://schemas.microsoft.com/office/drawing/2014/main" id="{E332E912-EB62-4682-BB8E-0915870F5057}"/>
              </a:ext>
            </a:extLst>
          </p:cNvPr>
          <p:cNvSpPr>
            <a:spLocks noGrp="1"/>
          </p:cNvSpPr>
          <p:nvPr>
            <p:ph idx="1"/>
          </p:nvPr>
        </p:nvSpPr>
        <p:spPr>
          <a:xfrm>
            <a:off x="838201" y="2022601"/>
            <a:ext cx="10515598" cy="4154361"/>
          </a:xfrm>
        </p:spPr>
        <p:txBody>
          <a:bodyPr>
            <a:normAutofit fontScale="85000" lnSpcReduction="10000"/>
          </a:bodyPr>
          <a:lstStyle/>
          <a:p>
            <a:r>
              <a:rPr lang="en-US" sz="1800" dirty="0">
                <a:solidFill>
                  <a:srgbClr val="FFFFFF"/>
                </a:solidFill>
              </a:rPr>
              <a:t>&lt;!DOCTYPE html&gt; — doctype. It is a required preamble. In the mists of time, when HTML was young (around 1991/92), doctypes were meant to act as links to a set of rules that the HTML page had to follow to be considered good HTML, which could mean automatic error checking and other useful things. However these days, they don't do much and are basically just needed to make sure your document behaves correctly. That's all you need to know for now.</a:t>
            </a:r>
          </a:p>
          <a:p>
            <a:r>
              <a:rPr lang="en-US" sz="1800" dirty="0">
                <a:solidFill>
                  <a:srgbClr val="FFFFFF"/>
                </a:solidFill>
              </a:rPr>
              <a:t>&lt;html&gt;&lt;/html&gt; — the &lt;html&gt; element. This element wraps all the content on the entire page and is sometimes known as the root element.</a:t>
            </a:r>
          </a:p>
          <a:p>
            <a:r>
              <a:rPr lang="en-US" sz="1800" dirty="0">
                <a:solidFill>
                  <a:srgbClr val="FFFFFF"/>
                </a:solidFill>
              </a:rPr>
              <a:t>&lt;head&gt;&lt;/head&gt; — the &lt;head&gt; element. This element acts as a container for all the stuff you want to include on the HTML page that isn't the content you are showing to your page's viewers. This includes things like keywords and a page description that you want to appear in search results, CSS to style our content, character set declarations, and more.</a:t>
            </a:r>
          </a:p>
          <a:p>
            <a:r>
              <a:rPr lang="en-US" sz="1800" dirty="0">
                <a:solidFill>
                  <a:srgbClr val="FFFFFF"/>
                </a:solidFill>
              </a:rPr>
              <a:t>&lt;meta charset="utf-8"&gt; — This element sets the character set your document should use to UTF-8 which includes most characters from the vast majority of written languages. Essentially, it can now handle any textual content you might put on it. There is no reason not to set this and it can help avoid some problems later on.</a:t>
            </a:r>
          </a:p>
          <a:p>
            <a:r>
              <a:rPr lang="en-US" sz="1800" dirty="0">
                <a:solidFill>
                  <a:srgbClr val="FFFFFF"/>
                </a:solidFill>
              </a:rPr>
              <a:t>&lt;title&gt;&lt;/title&gt; — the &lt;title&gt; element. This sets the title of your page, which is the title that appears in the browser tab the page is loaded in. It is also used to describe the page when you bookmark/favorite it.</a:t>
            </a:r>
          </a:p>
          <a:p>
            <a:r>
              <a:rPr lang="en-US" sz="1800" dirty="0">
                <a:solidFill>
                  <a:srgbClr val="FFFFFF"/>
                </a:solidFill>
              </a:rPr>
              <a:t>&lt;body&gt;&lt;/body&gt; — the &lt;body&gt; element. This contains all the content that you want to show to web users when they visit your page, whether that's text, images, videos, games, playable audio tracks, or whatever else.</a:t>
            </a:r>
          </a:p>
          <a:p>
            <a:r>
              <a:rPr lang="en-US" sz="1800" dirty="0">
                <a:solidFill>
                  <a:srgbClr val="FFFFFF"/>
                </a:solidFill>
              </a:rPr>
              <a:t>Read more on meta tags : </a:t>
            </a:r>
            <a:r>
              <a:rPr lang="en-US" sz="1800" dirty="0">
                <a:solidFill>
                  <a:srgbClr val="FFFFFF"/>
                </a:solidFill>
                <a:hlinkClick r:id="rId3"/>
              </a:rPr>
              <a:t>https://www.w3schools.com/tags/tag_meta.asp</a:t>
            </a:r>
            <a:endParaRPr lang="en-IN" sz="1800" dirty="0">
              <a:solidFill>
                <a:srgbClr val="FFFFFF"/>
              </a:solidFill>
            </a:endParaRPr>
          </a:p>
        </p:txBody>
      </p:sp>
    </p:spTree>
    <p:extLst>
      <p:ext uri="{BB962C8B-B14F-4D97-AF65-F5344CB8AC3E}">
        <p14:creationId xmlns:p14="http://schemas.microsoft.com/office/powerpoint/2010/main" val="17174585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8ACFAA-0D03-4CB7-A77E-492288DB3650}"/>
              </a:ext>
            </a:extLst>
          </p:cNvPr>
          <p:cNvSpPr>
            <a:spLocks noGrp="1"/>
          </p:cNvSpPr>
          <p:nvPr>
            <p:ph type="title"/>
          </p:nvPr>
        </p:nvSpPr>
        <p:spPr>
          <a:xfrm>
            <a:off x="833002" y="365125"/>
            <a:ext cx="10520702" cy="1325563"/>
          </a:xfrm>
        </p:spPr>
        <p:txBody>
          <a:bodyPr>
            <a:normAutofit/>
          </a:bodyPr>
          <a:lstStyle/>
          <a:p>
            <a:r>
              <a:rPr lang="en-IN" dirty="0">
                <a:solidFill>
                  <a:srgbClr val="FFFFFF"/>
                </a:solidFill>
              </a:rPr>
              <a:t>HTML Vs. HTML5</a:t>
            </a:r>
          </a:p>
        </p:txBody>
      </p:sp>
      <p:sp>
        <p:nvSpPr>
          <p:cNvPr id="3" name="Content Placeholder 2">
            <a:extLst>
              <a:ext uri="{FF2B5EF4-FFF2-40B4-BE49-F238E27FC236}">
                <a16:creationId xmlns:a16="http://schemas.microsoft.com/office/drawing/2014/main" id="{EB52AEE4-4684-48C7-9321-2A140076FF5F}"/>
              </a:ext>
            </a:extLst>
          </p:cNvPr>
          <p:cNvSpPr>
            <a:spLocks noGrp="1"/>
          </p:cNvSpPr>
          <p:nvPr>
            <p:ph idx="1"/>
          </p:nvPr>
        </p:nvSpPr>
        <p:spPr>
          <a:xfrm>
            <a:off x="838201" y="2022601"/>
            <a:ext cx="10515598" cy="4154361"/>
          </a:xfrm>
        </p:spPr>
        <p:txBody>
          <a:bodyPr>
            <a:normAutofit/>
          </a:bodyPr>
          <a:lstStyle/>
          <a:p>
            <a:r>
              <a:rPr lang="en-US" sz="2000" b="1" i="0" dirty="0">
                <a:solidFill>
                  <a:srgbClr val="FFFFFF"/>
                </a:solidFill>
                <a:effectLst/>
                <a:latin typeface="urw-din"/>
              </a:rPr>
              <a:t>HTML</a:t>
            </a:r>
            <a:r>
              <a:rPr lang="en-US" sz="2000" b="0" i="0" dirty="0">
                <a:solidFill>
                  <a:srgbClr val="FFFFFF"/>
                </a:solidFill>
                <a:effectLst/>
                <a:latin typeface="urw-din"/>
              </a:rPr>
              <a:t> stands for </a:t>
            </a:r>
            <a:r>
              <a:rPr lang="en-US" sz="2000" b="0" i="1" dirty="0">
                <a:solidFill>
                  <a:srgbClr val="FFFFFF"/>
                </a:solidFill>
                <a:effectLst/>
                <a:latin typeface="urw-din"/>
              </a:rPr>
              <a:t>Hyper Text Markup Language</a:t>
            </a:r>
            <a:r>
              <a:rPr lang="en-US" sz="2000" b="0" i="0" dirty="0">
                <a:solidFill>
                  <a:srgbClr val="FFFFFF"/>
                </a:solidFill>
                <a:effectLst/>
                <a:latin typeface="urw-din"/>
              </a:rPr>
              <a:t>. It is used to design web pages using a markup language. HTML is the combination of Hypertext and Markup language. Hypertext defines the link between the web pages. A markup language is used to define the text document within tag which defines the structure of web pages. This language is used to annotate (at the note for computer) text so that a machine can understand it and manipulate text accordingly. Most of the markup (e.g. HTML) languages are human readable. The language uses tags to define what manipulation has to be done on the text. It is used for structuring and presenting the content on the web pages. HTML5 is the fifth version of HTML. Many elements are removed or modified from HTML5.</a:t>
            </a:r>
          </a:p>
          <a:p>
            <a:r>
              <a:rPr lang="en-US" sz="2000" dirty="0">
                <a:solidFill>
                  <a:srgbClr val="FFFFFF"/>
                </a:solidFill>
                <a:latin typeface="urw-din"/>
              </a:rPr>
              <a:t>Read More : </a:t>
            </a:r>
            <a:r>
              <a:rPr lang="en-US" sz="2000" dirty="0">
                <a:solidFill>
                  <a:srgbClr val="FFFFFF"/>
                </a:solidFill>
                <a:latin typeface="urw-din"/>
                <a:hlinkClick r:id="rId2"/>
              </a:rPr>
              <a:t>https://www.geeksforgeeks.org/difference-between-html-and-html5/</a:t>
            </a:r>
            <a:endParaRPr lang="en-IN" sz="2000" dirty="0">
              <a:solidFill>
                <a:srgbClr val="FFFFFF"/>
              </a:solidFill>
            </a:endParaRPr>
          </a:p>
        </p:txBody>
      </p:sp>
    </p:spTree>
    <p:extLst>
      <p:ext uri="{BB962C8B-B14F-4D97-AF65-F5344CB8AC3E}">
        <p14:creationId xmlns:p14="http://schemas.microsoft.com/office/powerpoint/2010/main" val="11573108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48B9E-6F4A-4B3F-ACED-70B1B0B7BC9A}"/>
              </a:ext>
            </a:extLst>
          </p:cNvPr>
          <p:cNvSpPr>
            <a:spLocks noGrp="1"/>
          </p:cNvSpPr>
          <p:nvPr>
            <p:ph type="title"/>
          </p:nvPr>
        </p:nvSpPr>
        <p:spPr>
          <a:xfrm>
            <a:off x="833002" y="365125"/>
            <a:ext cx="10520702" cy="132556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Unicode MS"/>
              </a:rPr>
              <a:t>My cat is very grumpy (</a:t>
            </a:r>
            <a:r>
              <a:rPr kumimoji="0" lang="en-US" altLang="en-US" sz="3600" b="0" i="0" u="none" strike="noStrike" cap="none" normalizeH="0" baseline="0" dirty="0">
                <a:ln>
                  <a:noFill/>
                </a:ln>
                <a:solidFill>
                  <a:srgbClr val="FFFFFF"/>
                </a:solidFill>
                <a:effectLst/>
                <a:latin typeface="Arial Unicode MS"/>
              </a:rPr>
              <a:t>I don’t have a cat </a:t>
            </a:r>
            <a:r>
              <a:rPr kumimoji="0" lang="en-US" altLang="en-US" sz="3600" b="0" i="0" u="none" strike="noStrike" cap="none" normalizeH="0" baseline="0" dirty="0">
                <a:ln>
                  <a:noFill/>
                </a:ln>
                <a:solidFill>
                  <a:srgbClr val="FFFFFF"/>
                </a:solidFill>
                <a:effectLst/>
                <a:latin typeface="Arial Unicode MS"/>
                <a:sym typeface="Wingdings" panose="05000000000000000000" pitchFamily="2" charset="2"/>
              </a:rPr>
              <a:t> )</a:t>
            </a:r>
            <a:r>
              <a:rPr kumimoji="0" lang="en-US" altLang="en-US" b="0" i="0" u="none" strike="noStrike" cap="none" normalizeH="0" baseline="0" dirty="0">
                <a:ln>
                  <a:noFill/>
                </a:ln>
                <a:solidFill>
                  <a:srgbClr val="FFFFFF"/>
                </a:solidFill>
                <a:effectLst/>
              </a:rPr>
              <a:t> </a:t>
            </a:r>
            <a:endParaRPr kumimoji="0" lang="en-US" altLang="en-US" b="0" i="0" u="none" strike="noStrike" cap="none" normalizeH="0" baseline="0" dirty="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98E55CBC-E180-4C0D-A6C5-0D632F8F56E4}"/>
              </a:ext>
            </a:extLst>
          </p:cNvPr>
          <p:cNvSpPr>
            <a:spLocks noGrp="1"/>
          </p:cNvSpPr>
          <p:nvPr>
            <p:ph idx="1"/>
          </p:nvPr>
        </p:nvSpPr>
        <p:spPr>
          <a:xfrm>
            <a:off x="838201" y="2022601"/>
            <a:ext cx="10515598" cy="4154361"/>
          </a:xfrm>
        </p:spPr>
        <p:txBody>
          <a:bodyPr>
            <a:normAutofit/>
          </a:bodyPr>
          <a:lstStyle/>
          <a:p>
            <a:r>
              <a:rPr lang="en-US" sz="2000" b="0" i="0" dirty="0">
                <a:solidFill>
                  <a:srgbClr val="FFFFFF"/>
                </a:solidFill>
                <a:effectLst/>
                <a:latin typeface="Inter"/>
              </a:rPr>
              <a:t>HTML consists of a series of </a:t>
            </a:r>
            <a:r>
              <a:rPr lang="en-US" sz="2000" b="1" i="0" u="sng" dirty="0">
                <a:solidFill>
                  <a:srgbClr val="FFFFFF"/>
                </a:solidFill>
                <a:effectLst/>
                <a:latin typeface="Inter"/>
                <a:hlinkClick r:id="rId2"/>
              </a:rPr>
              <a:t>elements</a:t>
            </a:r>
            <a:r>
              <a:rPr lang="en-US" sz="2000" b="0" i="0" dirty="0">
                <a:solidFill>
                  <a:srgbClr val="FFFFFF"/>
                </a:solidFill>
                <a:effectLst/>
                <a:latin typeface="Inter"/>
              </a:rPr>
              <a:t>, which you use to enclose, or wrap, different parts of the content to make it appear a certain way, or act a certain way. The enclosing </a:t>
            </a:r>
            <a:r>
              <a:rPr lang="en-US" sz="2000" b="0" i="0" u="sng" dirty="0">
                <a:solidFill>
                  <a:srgbClr val="FFFFFF"/>
                </a:solidFill>
                <a:effectLst/>
                <a:latin typeface="Inter"/>
                <a:hlinkClick r:id="rId3"/>
              </a:rPr>
              <a:t>tags</a:t>
            </a:r>
            <a:r>
              <a:rPr lang="en-US" sz="2000" b="0" i="0" dirty="0">
                <a:solidFill>
                  <a:srgbClr val="FFFFFF"/>
                </a:solidFill>
                <a:effectLst/>
                <a:latin typeface="Inter"/>
              </a:rPr>
              <a:t> can make a word or image hyperlink to somewhere else, can italicize words, can make the font bigger or smaller, and so on. For example, take the following line of content:</a:t>
            </a:r>
          </a:p>
          <a:p>
            <a:endParaRPr lang="en-US" sz="2000" dirty="0">
              <a:solidFill>
                <a:srgbClr val="FFFFFF"/>
              </a:solidFill>
              <a:latin typeface="Inter"/>
            </a:endParaRPr>
          </a:p>
          <a:p>
            <a:pPr marL="0" indent="0">
              <a:buNone/>
            </a:pPr>
            <a:r>
              <a:rPr lang="en-US" sz="2000" dirty="0">
                <a:solidFill>
                  <a:srgbClr val="FFFFFF"/>
                </a:solidFill>
                <a:latin typeface="Inter"/>
              </a:rPr>
              <a:t>My cat is grumpy</a:t>
            </a:r>
          </a:p>
          <a:p>
            <a:pPr marL="0" indent="0">
              <a:buNone/>
            </a:pPr>
            <a:r>
              <a:rPr lang="en-US" sz="2000" b="0" i="0" dirty="0">
                <a:solidFill>
                  <a:srgbClr val="FFFFFF"/>
                </a:solidFill>
                <a:effectLst/>
                <a:latin typeface="Inter"/>
              </a:rPr>
              <a:t>If we wanted the line to stand by itself, we could specify that it is a paragraph by enclosing it in paragraph tags:</a:t>
            </a:r>
          </a:p>
          <a:p>
            <a:pPr marL="0" indent="0">
              <a:buNone/>
            </a:pPr>
            <a:r>
              <a:rPr lang="en-US" sz="2000" b="0" i="0" dirty="0">
                <a:solidFill>
                  <a:srgbClr val="FFFFFF"/>
                </a:solidFill>
                <a:effectLst/>
                <a:latin typeface="Inter"/>
              </a:rPr>
              <a:t>&lt;p&gt;My cat is very grumpy&lt;/p&gt;</a:t>
            </a:r>
          </a:p>
          <a:p>
            <a:pPr marL="0" indent="0">
              <a:buNone/>
            </a:pPr>
            <a:endParaRPr lang="en-US" sz="2000" b="0" i="0" dirty="0">
              <a:solidFill>
                <a:srgbClr val="FFFFFF"/>
              </a:solidFill>
              <a:effectLst/>
              <a:latin typeface="Inter"/>
            </a:endParaRPr>
          </a:p>
          <a:p>
            <a:pPr marL="0" indent="0">
              <a:buNone/>
            </a:pPr>
            <a:endParaRPr lang="en-US" sz="2000" dirty="0">
              <a:solidFill>
                <a:srgbClr val="FFFFFF"/>
              </a:solidFill>
              <a:latin typeface="Inter"/>
            </a:endParaRPr>
          </a:p>
          <a:p>
            <a:endParaRPr lang="en-IN" sz="2000" dirty="0">
              <a:solidFill>
                <a:srgbClr val="FFFFFF"/>
              </a:solidFill>
            </a:endParaRPr>
          </a:p>
        </p:txBody>
      </p:sp>
    </p:spTree>
    <p:extLst>
      <p:ext uri="{BB962C8B-B14F-4D97-AF65-F5344CB8AC3E}">
        <p14:creationId xmlns:p14="http://schemas.microsoft.com/office/powerpoint/2010/main" val="34276600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1318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Unicode MS</vt:lpstr>
      <vt:lpstr>Calibri</vt:lpstr>
      <vt:lpstr>Calibri Light</vt:lpstr>
      <vt:lpstr>Inter</vt:lpstr>
      <vt:lpstr>Lato</vt:lpstr>
      <vt:lpstr>Times New Roman</vt:lpstr>
      <vt:lpstr>urw-din</vt:lpstr>
      <vt:lpstr>Office Theme</vt:lpstr>
      <vt:lpstr>PowerPoint Presentation</vt:lpstr>
      <vt:lpstr>What is HTML?</vt:lpstr>
      <vt:lpstr>PowerPoint Presentation</vt:lpstr>
      <vt:lpstr>HTML: HyperText Markup Language </vt:lpstr>
      <vt:lpstr>What’s HyperText?</vt:lpstr>
      <vt:lpstr>What’s Markup? </vt:lpstr>
      <vt:lpstr>Anatomy of an HTML document </vt:lpstr>
      <vt:lpstr>HTML Vs. HTML5</vt:lpstr>
      <vt:lpstr>My cat is very grumpy (I don’t have a cat  ) </vt:lpstr>
      <vt:lpstr>Anatomy of an HTML element Let's explore this paragraph element a bit further. </vt:lpstr>
      <vt:lpstr>PowerPoint Presentation</vt:lpstr>
      <vt:lpstr>PowerPoint Presentation</vt:lpstr>
      <vt:lpstr>Rest we have covered in Vscode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Gargi Chakraborty</dc:creator>
  <cp:lastModifiedBy>Gargi Chakraborty - External</cp:lastModifiedBy>
  <cp:revision>2</cp:revision>
  <dcterms:created xsi:type="dcterms:W3CDTF">2022-03-29T18:07:05Z</dcterms:created>
  <dcterms:modified xsi:type="dcterms:W3CDTF">2022-10-04T13:33:23Z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113265-c559-4850-9a4d-5c092dbd21ac_Enabled">
    <vt:lpwstr>true</vt:lpwstr>
  </property>
  <property fmtid="{D5CDD505-2E9C-101B-9397-08002B2CF9AE}" pid="3" name="MSIP_Label_a1113265-c559-4850-9a4d-5c092dbd21ac_SetDate">
    <vt:lpwstr>2022-10-04T13:33:23Z</vt:lpwstr>
  </property>
  <property fmtid="{D5CDD505-2E9C-101B-9397-08002B2CF9AE}" pid="4" name="MSIP_Label_a1113265-c559-4850-9a4d-5c092dbd21ac_Method">
    <vt:lpwstr>Standard</vt:lpwstr>
  </property>
  <property fmtid="{D5CDD505-2E9C-101B-9397-08002B2CF9AE}" pid="5" name="MSIP_Label_a1113265-c559-4850-9a4d-5c092dbd21ac_Name">
    <vt:lpwstr>Internal Use</vt:lpwstr>
  </property>
  <property fmtid="{D5CDD505-2E9C-101B-9397-08002B2CF9AE}" pid="6" name="MSIP_Label_a1113265-c559-4850-9a4d-5c092dbd21ac_SiteId">
    <vt:lpwstr>a6b169f1-592b-4329-8f33-8db8903003c7</vt:lpwstr>
  </property>
  <property fmtid="{D5CDD505-2E9C-101B-9397-08002B2CF9AE}" pid="7" name="MSIP_Label_a1113265-c559-4850-9a4d-5c092dbd21ac_ActionId">
    <vt:lpwstr>2bf041e3-e413-4418-a3cc-c9fed76326d3</vt:lpwstr>
  </property>
  <property fmtid="{D5CDD505-2E9C-101B-9397-08002B2CF9AE}" pid="8" name="MSIP_Label_a1113265-c559-4850-9a4d-5c092dbd21ac_ContentBits">
    <vt:lpwstr>0</vt:lpwstr>
  </property>
</Properties>
</file>